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49"/>
  </p:notesMasterIdLst>
  <p:handoutMasterIdLst>
    <p:handoutMasterId r:id="rId50"/>
  </p:handoutMasterIdLst>
  <p:sldIdLst>
    <p:sldId id="256" r:id="rId3"/>
    <p:sldId id="276" r:id="rId4"/>
    <p:sldId id="282" r:id="rId5"/>
    <p:sldId id="277" r:id="rId6"/>
    <p:sldId id="336" r:id="rId7"/>
    <p:sldId id="337" r:id="rId8"/>
    <p:sldId id="278" r:id="rId9"/>
    <p:sldId id="279" r:id="rId10"/>
    <p:sldId id="280" r:id="rId11"/>
    <p:sldId id="281" r:id="rId12"/>
    <p:sldId id="283" r:id="rId13"/>
    <p:sldId id="285" r:id="rId14"/>
    <p:sldId id="339" r:id="rId15"/>
    <p:sldId id="323" r:id="rId16"/>
    <p:sldId id="298" r:id="rId17"/>
    <p:sldId id="299" r:id="rId18"/>
    <p:sldId id="300" r:id="rId19"/>
    <p:sldId id="301" r:id="rId20"/>
    <p:sldId id="302" r:id="rId21"/>
    <p:sldId id="303" r:id="rId22"/>
    <p:sldId id="286" r:id="rId23"/>
    <p:sldId id="324" r:id="rId24"/>
    <p:sldId id="325" r:id="rId25"/>
    <p:sldId id="326" r:id="rId26"/>
    <p:sldId id="327" r:id="rId27"/>
    <p:sldId id="328" r:id="rId28"/>
    <p:sldId id="287" r:id="rId29"/>
    <p:sldId id="288" r:id="rId30"/>
    <p:sldId id="289" r:id="rId31"/>
    <p:sldId id="304" r:id="rId32"/>
    <p:sldId id="30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290" r:id="rId41"/>
    <p:sldId id="329" r:id="rId42"/>
    <p:sldId id="330" r:id="rId43"/>
    <p:sldId id="331" r:id="rId44"/>
    <p:sldId id="332" r:id="rId45"/>
    <p:sldId id="333" r:id="rId46"/>
    <p:sldId id="305" r:id="rId47"/>
    <p:sldId id="2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3366860214683229"/>
                  <c:y val="9.2879534726284865E-2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/>
                      <a:t>15%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722162683712673"/>
                  <c:y val="-0.26273242437090283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85%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SOAP</c:v>
                </c:pt>
                <c:pt idx="1">
                  <c:v>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is that this is made for human consumption</a:t>
            </a:r>
          </a:p>
          <a:p>
            <a:r>
              <a:rPr lang="en-US" dirty="0" smtClean="0"/>
              <a:t>But this is for code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mainly 2 types</a:t>
            </a:r>
          </a:p>
          <a:p>
            <a:r>
              <a:rPr lang="en-US" dirty="0" smtClean="0"/>
              <a:t>The oldest is SOAP</a:t>
            </a:r>
          </a:p>
          <a:p>
            <a:r>
              <a:rPr lang="en-US" dirty="0" smtClean="0"/>
              <a:t>The newest is REST</a:t>
            </a:r>
          </a:p>
          <a:p>
            <a:r>
              <a:rPr lang="en-US" dirty="0" smtClean="0"/>
              <a:t>The 2 types are used and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7AEAC-1A43-45A1-AB2E-1F916340AE88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762-EFA9-433E-B7B8-ACB1B19C7BB6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A4E-CB22-4943-8C68-D7A27152B550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D31-9FE4-4697-9FF9-43DE04323BE6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81F-FA23-49BA-B79C-252F0484AC3A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333-D4EF-4B60-9DD5-AC524F80450D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400-C8C0-46DB-812C-E9B8C4C0A684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0F2-A8A4-40D6-A799-6A10143AC483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38F-8DC2-4F4A-A2F2-0173BC745FD1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EA8-112C-4A85-AE34-25CE71C0D444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F40F-03DA-42F3-B150-4FB928E4196C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10F79-85E5-4126-A538-9F52DF10AA9E}" type="datetime1">
              <a:rPr lang="en-US" smtClean="0"/>
              <a:t>12/27/2015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Malak Kays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6" y="4001773"/>
            <a:ext cx="2423375" cy="24233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9" y="4001773"/>
            <a:ext cx="2524795" cy="2524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0" name="Straight Connector 19"/>
          <p:cNvCxnSpPr/>
          <p:nvPr/>
        </p:nvCxnSpPr>
        <p:spPr>
          <a:xfrm flipH="1" flipV="1">
            <a:off x="6210946" y="3660631"/>
            <a:ext cx="19318" cy="489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82157" y="3441690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Arc 21"/>
          <p:cNvSpPr/>
          <p:nvPr/>
        </p:nvSpPr>
        <p:spPr>
          <a:xfrm>
            <a:off x="5848726" y="3305823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5453368" y="2895985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5633272" y="3116841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644662" y="3634873"/>
            <a:ext cx="19318" cy="4893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15873" y="3415932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c 26"/>
          <p:cNvSpPr/>
          <p:nvPr/>
        </p:nvSpPr>
        <p:spPr>
          <a:xfrm>
            <a:off x="9282442" y="3280065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8887084" y="2870227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9066988" y="3091083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8141" y="2475588"/>
            <a:ext cx="472715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Publish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 applications consume these services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34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4322598"/>
            <a:ext cx="2758268" cy="1838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9" y="2274458"/>
            <a:ext cx="2134306" cy="80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410" y="4304793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http://www.twitter.com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2455747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112464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25" y="345169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HTML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7" y="2106378"/>
            <a:ext cx="1254929" cy="125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7" y="4304793"/>
            <a:ext cx="2758268" cy="1838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7409" y="4286988"/>
            <a:ext cx="229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http://api.twitter.com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371893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8028610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572659" y="3325363"/>
            <a:ext cx="707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XML or JSON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4473" y="4847702"/>
            <a:ext cx="209730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9390" y="4747161"/>
            <a:ext cx="209730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4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8" grpId="0"/>
      <p:bldP spid="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web </a:t>
            </a:r>
            <a:r>
              <a:rPr lang="en-US" dirty="0" smtClean="0"/>
              <a:t>service</a:t>
            </a:r>
          </a:p>
          <a:p>
            <a:endParaRPr lang="fr-FR" dirty="0"/>
          </a:p>
          <a:p>
            <a:r>
              <a:rPr lang="en-US" dirty="0" smtClean="0"/>
              <a:t>REST web service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 </a:t>
            </a:r>
            <a:r>
              <a:rPr lang="fr-FR" b="1" dirty="0">
                <a:solidFill>
                  <a:schemeClr val="tx1"/>
                </a:solidFill>
              </a:rPr>
              <a:t>O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bject </a:t>
            </a:r>
            <a:r>
              <a:rPr lang="fr-FR" b="1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ccess </a:t>
            </a:r>
            <a:r>
              <a:rPr lang="fr-FR" b="1" dirty="0">
                <a:solidFill>
                  <a:schemeClr val="tx1"/>
                </a:solidFill>
              </a:rPr>
              <a:t>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Systems communicate over HTTP</a:t>
            </a:r>
          </a:p>
          <a:p>
            <a:endParaRPr lang="en-US" dirty="0"/>
          </a:p>
          <a:p>
            <a:r>
              <a:rPr lang="en-US" dirty="0"/>
              <a:t>Based on XML</a:t>
            </a:r>
          </a:p>
          <a:p>
            <a:endParaRPr lang="en-US" dirty="0" smtClean="0"/>
          </a:p>
          <a:p>
            <a:r>
              <a:rPr lang="en-US" dirty="0"/>
              <a:t>SOAP is analogous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Remote Procedure Calls</a:t>
            </a:r>
            <a:r>
              <a:rPr lang="en-US" dirty="0"/>
              <a:t> (RPC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standard for encoding messages in XML that invoke functions in other applications.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defined in the thesis of Roy Fielding in </a:t>
            </a:r>
            <a:r>
              <a:rPr lang="en-US" dirty="0" smtClean="0"/>
              <a:t>2000</a:t>
            </a:r>
          </a:p>
          <a:p>
            <a:endParaRPr lang="en-US" dirty="0" smtClean="0"/>
          </a:p>
          <a:p>
            <a:r>
              <a:rPr lang="en-US" dirty="0" smtClean="0"/>
              <a:t>Based on HTTP</a:t>
            </a:r>
          </a:p>
          <a:p>
            <a:endParaRPr lang="en-US" dirty="0" smtClean="0"/>
          </a:p>
          <a:p>
            <a:r>
              <a:rPr lang="en-US" dirty="0" smtClean="0"/>
              <a:t>can use protocols other than HTTP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is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Protocol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Format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A Standard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approach to build an application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esource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Application that respects REST architecture</a:t>
            </a:r>
          </a:p>
          <a:p>
            <a:pPr marL="777240" lvl="2" indent="0">
              <a:buNone/>
            </a:pPr>
            <a:r>
              <a:rPr lang="en-US" dirty="0" smtClean="0"/>
              <a:t>→RESTFul web services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</a:t>
            </a:r>
            <a:r>
              <a:rPr lang="en-US" dirty="0" smtClean="0"/>
              <a:t>Service Providers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2203917"/>
            <a:ext cx="1501462" cy="150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81" y="2087899"/>
            <a:ext cx="1657985" cy="1657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4330736"/>
            <a:ext cx="1423699" cy="142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3227690"/>
            <a:ext cx="2189408" cy="955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2" y="4505692"/>
            <a:ext cx="2643044" cy="932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76" y="5040988"/>
            <a:ext cx="1849749" cy="14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Example in AMAZON</a:t>
            </a:r>
            <a:endParaRPr lang="fr-FR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7420145"/>
              </p:ext>
            </p:extLst>
          </p:nvPr>
        </p:nvGraphicFramePr>
        <p:xfrm>
          <a:off x="2617788" y="2657475"/>
          <a:ext cx="7254875" cy="402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0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services definition</a:t>
            </a:r>
          </a:p>
          <a:p>
            <a:r>
              <a:rPr lang="en-US" dirty="0" smtClean="0"/>
              <a:t>Web service types</a:t>
            </a:r>
          </a:p>
          <a:p>
            <a:r>
              <a:rPr lang="en-US" dirty="0" smtClean="0"/>
              <a:t>REST web service definition</a:t>
            </a:r>
          </a:p>
          <a:p>
            <a:r>
              <a:rPr lang="en-US" dirty="0" smtClean="0"/>
              <a:t>REST web service characteristics</a:t>
            </a:r>
          </a:p>
          <a:p>
            <a:r>
              <a:rPr lang="en-US" dirty="0" smtClean="0"/>
              <a:t>REST resources</a:t>
            </a:r>
          </a:p>
          <a:p>
            <a:r>
              <a:rPr lang="en-US" dirty="0" smtClean="0"/>
              <a:t>REST methods</a:t>
            </a:r>
          </a:p>
          <a:p>
            <a:r>
              <a:rPr lang="en-US" dirty="0" smtClean="0"/>
              <a:t>REST representation</a:t>
            </a:r>
          </a:p>
          <a:p>
            <a:r>
              <a:rPr lang="en-US" dirty="0" smtClean="0"/>
              <a:t>JAX-RS definition</a:t>
            </a:r>
          </a:p>
          <a:p>
            <a:r>
              <a:rPr lang="en-US" dirty="0" smtClean="0"/>
              <a:t>JAX-RS annotations</a:t>
            </a:r>
          </a:p>
          <a:p>
            <a:r>
              <a:rPr lang="en-US" dirty="0" smtClean="0"/>
              <a:t>REST vs. SOAP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endParaRPr lang="en-US" dirty="0" smtClean="0"/>
          </a:p>
          <a:p>
            <a:r>
              <a:rPr lang="en-US" dirty="0" smtClean="0"/>
              <a:t>Based on HTTP methods</a:t>
            </a:r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architectures are built only from resources identified by URI (s)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531660" y="4009345"/>
            <a:ext cx="9683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Web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8727" y="4009346"/>
            <a:ext cx="10745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HTTP</a:t>
            </a:r>
            <a:endParaRPr lang="fr-FR" sz="3200" b="1" dirty="0"/>
          </a:p>
        </p:txBody>
      </p:sp>
      <p:sp>
        <p:nvSpPr>
          <p:cNvPr id="8" name="Right Arrow 7"/>
          <p:cNvSpPr/>
          <p:nvPr/>
        </p:nvSpPr>
        <p:spPr>
          <a:xfrm>
            <a:off x="5688106" y="4109421"/>
            <a:ext cx="1329559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321399" y="2817929"/>
            <a:ext cx="342600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Data exchange over the web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9747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yper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exchange information between a client and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Using TCP as the transport layer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9512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39706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17142" y="2959695"/>
            <a:ext cx="2523758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17142" y="3268980"/>
            <a:ext cx="2523758" cy="323904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211886" y="3406560"/>
            <a:ext cx="1934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dirty="0" smtClean="0"/>
              <a:t>Hyper Text</a:t>
            </a:r>
            <a:endParaRPr lang="fr-FR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05" y="4078280"/>
            <a:ext cx="1674547" cy="16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4852021"/>
            <a:ext cx="1437177" cy="1437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9" y="5716820"/>
            <a:ext cx="1024117" cy="10241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58151" y="5341094"/>
            <a:ext cx="1497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</a:t>
            </a:r>
            <a:endParaRPr lang="en-US" sz="60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20631673">
            <a:off x="5846224" y="5372665"/>
            <a:ext cx="1551447" cy="23836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24" y="5752827"/>
            <a:ext cx="1134170" cy="113417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6233583" y="5999067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Links</a:t>
            </a:r>
            <a:endParaRPr lang="fr-FR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259565" y="4695635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Written by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5" grpId="0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Query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0852" y="3656304"/>
            <a:ext cx="4784035" cy="20156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7974" y="3656304"/>
            <a:ext cx="11692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Method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4389" y="3656304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&lt;URI&gt;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562" y="3656304"/>
            <a:ext cx="7527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6477" y="3656304"/>
            <a:ext cx="1095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&lt;version&gt;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7163" y="4267996"/>
            <a:ext cx="25889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[&lt;header field&gt; : &lt;value&gt;]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57366" y="5064354"/>
            <a:ext cx="12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body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179443" y="2676939"/>
            <a:ext cx="2252870" cy="979365"/>
          </a:xfrm>
          <a:prstGeom prst="borderCallout1">
            <a:avLst>
              <a:gd name="adj1" fmla="val 47166"/>
              <a:gd name="adj2" fmla="val 99588"/>
              <a:gd name="adj3" fmla="val 115206"/>
              <a:gd name="adj4" fmla="val 146815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method</a:t>
            </a:r>
          </a:p>
          <a:p>
            <a:pPr algn="ctr"/>
            <a:r>
              <a:rPr lang="en-US" dirty="0" smtClean="0"/>
              <a:t>GET, POST, PUT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562621" y="2299760"/>
            <a:ext cx="2252870" cy="979365"/>
          </a:xfrm>
          <a:prstGeom prst="borderCallout1">
            <a:avLst>
              <a:gd name="adj1" fmla="val 98585"/>
              <a:gd name="adj2" fmla="val 49000"/>
              <a:gd name="adj3" fmla="val 147681"/>
              <a:gd name="adj4" fmla="val 5152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Resource/document</a:t>
            </a:r>
          </a:p>
          <a:p>
            <a:pPr algn="ctr"/>
            <a:r>
              <a:rPr lang="en-US" dirty="0" smtClean="0"/>
              <a:t>Image, HTML, JSON, XML…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8852352" y="236716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42269"/>
              <a:gd name="adj4" fmla="val -34950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Protocol’s version</a:t>
            </a:r>
          </a:p>
          <a:p>
            <a:pPr algn="ctr"/>
            <a:r>
              <a:rPr lang="en-US" dirty="0" smtClean="0"/>
              <a:t>1.0 or 1.1</a:t>
            </a:r>
            <a:endParaRPr lang="en-US" dirty="0"/>
          </a:p>
        </p:txBody>
      </p:sp>
      <p:sp>
        <p:nvSpPr>
          <p:cNvPr id="17" name="Line Callout 1 16"/>
          <p:cNvSpPr/>
          <p:nvPr/>
        </p:nvSpPr>
        <p:spPr>
          <a:xfrm>
            <a:off x="949042" y="4456217"/>
            <a:ext cx="2252870" cy="979365"/>
          </a:xfrm>
          <a:prstGeom prst="borderCallout1">
            <a:avLst>
              <a:gd name="adj1" fmla="val 47166"/>
              <a:gd name="adj2" fmla="val 99588"/>
              <a:gd name="adj3" fmla="val 4249"/>
              <a:gd name="adj4" fmla="val 18152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the HTTP </a:t>
            </a:r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(cookies, location)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8693426" y="5249020"/>
            <a:ext cx="2252870" cy="979365"/>
          </a:xfrm>
          <a:prstGeom prst="borderCallout1">
            <a:avLst>
              <a:gd name="adj1" fmla="val 6572"/>
              <a:gd name="adj2" fmla="val -83353"/>
              <a:gd name="adj3" fmla="val 51610"/>
              <a:gd name="adj4" fmla="val -83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sent to the server, </a:t>
            </a:r>
            <a:r>
              <a:rPr lang="en-US" dirty="0" smtClean="0"/>
              <a:t>necessary </a:t>
            </a:r>
            <a:r>
              <a:rPr lang="en-US" dirty="0"/>
              <a:t>for </a:t>
            </a:r>
            <a:r>
              <a:rPr lang="en-US" dirty="0" smtClean="0"/>
              <a:t>POST </a:t>
            </a:r>
            <a:r>
              <a:rPr lang="en-US" dirty="0"/>
              <a:t>or PUT requests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5011" y="4691099"/>
            <a:ext cx="369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Blank line separates header and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578087" y="3656304"/>
            <a:ext cx="5459895" cy="2320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4432" y="3749069"/>
            <a:ext cx="7527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67139" y="3746044"/>
            <a:ext cx="1095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&lt;version&gt;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4319" y="3743019"/>
            <a:ext cx="9738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&lt;status&gt;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9992" y="3743019"/>
            <a:ext cx="1403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&lt;comments&gt;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9848" y="4294785"/>
            <a:ext cx="3566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Content type: &lt;MIME content type&gt;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68379" y="4853105"/>
            <a:ext cx="25889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[&lt;header field&gt; : &lt;value&gt;]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8577" y="5526589"/>
            <a:ext cx="908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1815448" y="2233639"/>
            <a:ext cx="2252870" cy="979365"/>
          </a:xfrm>
          <a:prstGeom prst="borderCallout1">
            <a:avLst>
              <a:gd name="adj1" fmla="val 97232"/>
              <a:gd name="adj2" fmla="val 98999"/>
              <a:gd name="adj3" fmla="val 170685"/>
              <a:gd name="adj4" fmla="val 133286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Protocol’s version</a:t>
            </a:r>
          </a:p>
          <a:p>
            <a:pPr algn="ctr"/>
            <a:r>
              <a:rPr lang="en-US" dirty="0" smtClean="0"/>
              <a:t>1.0 or 1.1</a:t>
            </a:r>
            <a:endParaRPr lang="en-US" dirty="0"/>
          </a:p>
        </p:txBody>
      </p:sp>
      <p:sp>
        <p:nvSpPr>
          <p:cNvPr id="31" name="Line Callout 1 30"/>
          <p:cNvSpPr/>
          <p:nvPr/>
        </p:nvSpPr>
        <p:spPr>
          <a:xfrm>
            <a:off x="5042453" y="2325360"/>
            <a:ext cx="2314904" cy="1059274"/>
          </a:xfrm>
          <a:prstGeom prst="borderCallout1">
            <a:avLst>
              <a:gd name="adj1" fmla="val 98585"/>
              <a:gd name="adj2" fmla="val 49000"/>
              <a:gd name="adj3" fmla="val 139000"/>
              <a:gd name="adj4" fmla="val 52220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status characterized by the predefined codes http: 200/404/500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8852352" y="236716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46328"/>
              <a:gd name="adj4" fmla="val -19067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information on the status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795130" y="3873740"/>
            <a:ext cx="2354520" cy="1109077"/>
          </a:xfrm>
          <a:prstGeom prst="borderCallout1">
            <a:avLst>
              <a:gd name="adj1" fmla="val 47166"/>
              <a:gd name="adj2" fmla="val 99588"/>
              <a:gd name="adj3" fmla="val 69199"/>
              <a:gd name="adj4" fmla="val 154462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on the MIME type of the content: XML / html / JSON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9230039" y="428851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12500"/>
              <a:gd name="adj4" fmla="val -63185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the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9483" y="5296405"/>
            <a:ext cx="369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Blank line separates header and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Exchange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93576" y="348278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650941" y="3482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57483" y="3645494"/>
            <a:ext cx="2985246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57483" y="3954779"/>
            <a:ext cx="2985246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728209" y="340299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728209" y="4243467"/>
            <a:ext cx="158101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&lt;html..&gt;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&lt;/html&gt;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37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Exchange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93576" y="348278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650941" y="3482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57483" y="3645494"/>
            <a:ext cx="2985246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57483" y="3954779"/>
            <a:ext cx="2985246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728209" y="340299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139829" y="4185630"/>
            <a:ext cx="620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Data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2918011" y="4743673"/>
            <a:ext cx="806824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839015" y="5238113"/>
            <a:ext cx="96481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&lt;html..&gt;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&lt;/html&gt;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4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61692" y="2297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19057" y="2297786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6333367" y="2737056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551037" y="2753416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387037" y="3136211"/>
            <a:ext cx="17002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Message format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65879" y="3800763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423244" y="3800762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web service</a:t>
            </a:r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>
            <a:off x="6337554" y="4240032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ight Arrow 12"/>
          <p:cNvSpPr/>
          <p:nvPr/>
        </p:nvSpPr>
        <p:spPr>
          <a:xfrm flipH="1">
            <a:off x="4555224" y="4256392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91224" y="4639187"/>
            <a:ext cx="1531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SOAP protocol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61692" y="5303739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419057" y="530373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web service</a:t>
            </a:r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>
            <a:off x="6333367" y="5743008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ight Arrow 17"/>
          <p:cNvSpPr/>
          <p:nvPr/>
        </p:nvSpPr>
        <p:spPr>
          <a:xfrm flipH="1">
            <a:off x="4551037" y="5759368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5904357" y="5986044"/>
            <a:ext cx="2243371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Text → Web protocols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representation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4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representation designates exchanged resource data between the client and the server.</a:t>
            </a:r>
          </a:p>
          <a:p>
            <a:endParaRPr lang="en-US" dirty="0"/>
          </a:p>
          <a:p>
            <a:r>
              <a:rPr lang="en-US" dirty="0" smtClean="0"/>
              <a:t>It might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Text/plain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exchange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 smtClean="0"/>
              <a:t>Based on JavaScript</a:t>
            </a:r>
          </a:p>
          <a:p>
            <a:endParaRPr lang="en-US" dirty="0"/>
          </a:p>
          <a:p>
            <a:r>
              <a:rPr lang="en-US" dirty="0"/>
              <a:t>independent of programming languages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structures: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collection of key / </a:t>
            </a:r>
            <a:r>
              <a:rPr lang="en-US" dirty="0" smtClean="0"/>
              <a:t>values →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ordered collection of </a:t>
            </a:r>
            <a:r>
              <a:rPr lang="en-US" dirty="0" smtClean="0"/>
              <a:t>objects → array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10327340" cy="2587123"/>
          </a:xfrm>
        </p:spPr>
        <p:txBody>
          <a:bodyPr/>
          <a:lstStyle/>
          <a:p>
            <a:r>
              <a:rPr lang="en-US" dirty="0"/>
              <a:t>Starts with "{" </a:t>
            </a:r>
          </a:p>
          <a:p>
            <a:r>
              <a:rPr lang="en-US" dirty="0"/>
              <a:t>E</a:t>
            </a:r>
            <a:r>
              <a:rPr lang="en-US" dirty="0" smtClean="0"/>
              <a:t>nds </a:t>
            </a:r>
            <a:r>
              <a:rPr lang="en-US" dirty="0"/>
              <a:t>with "}"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omposed </a:t>
            </a:r>
            <a:r>
              <a:rPr lang="en-US" dirty="0"/>
              <a:t>of an unordered list of pair keys / values.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key is followed by ":"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 / value pairs are separated by ","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58" y="4952948"/>
            <a:ext cx="8327653" cy="1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2013686"/>
          </a:xfrm>
        </p:spPr>
        <p:txBody>
          <a:bodyPr/>
          <a:lstStyle/>
          <a:p>
            <a:r>
              <a:rPr lang="en-US" dirty="0"/>
              <a:t>Ordered list of objects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eginning </a:t>
            </a:r>
            <a:r>
              <a:rPr lang="en-US" dirty="0"/>
              <a:t>with "["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nding </a:t>
            </a:r>
            <a:r>
              <a:rPr lang="en-US" dirty="0"/>
              <a:t>with </a:t>
            </a:r>
            <a:r>
              <a:rPr lang="en-US" dirty="0" smtClean="0"/>
              <a:t>"]“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objects are separated from each other by </a:t>
            </a:r>
            <a:r>
              <a:rPr lang="en-US" dirty="0" smtClean="0"/>
              <a:t>“,".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86" y="4616347"/>
            <a:ext cx="9142827" cy="17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120117" cy="2742106"/>
          </a:xfrm>
        </p:spPr>
        <p:txBody>
          <a:bodyPr/>
          <a:lstStyle/>
          <a:p>
            <a:r>
              <a:rPr lang="en-US" dirty="0"/>
              <a:t>An object can be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/>
              <a:t>between </a:t>
            </a:r>
            <a:r>
              <a:rPr lang="en-US" dirty="0" smtClean="0"/>
              <a:t>"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(integer, decimal)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  <a:r>
              <a:rPr lang="en-US" dirty="0"/>
              <a:t>(true, false)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ull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2" y="3323015"/>
            <a:ext cx="7173591" cy="33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52" y="2743200"/>
            <a:ext cx="9911319" cy="34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This JSON syntax defines an employees object, with an array of 3 employees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{“employees”:[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{“firstName”:”John”, “lastName”:”Doe”},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</a:t>
            </a:r>
            <a:r>
              <a:rPr lang="en-US" dirty="0"/>
              <a:t>firstName</a:t>
            </a:r>
            <a:r>
              <a:rPr lang="en-US" dirty="0" smtClean="0"/>
              <a:t>”:”Anna”, </a:t>
            </a:r>
            <a:r>
              <a:rPr lang="en-US" dirty="0"/>
              <a:t>“lastName</a:t>
            </a:r>
            <a:r>
              <a:rPr lang="en-US" dirty="0" smtClean="0"/>
              <a:t>”:”Smith”},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</a:t>
            </a:r>
            <a:r>
              <a:rPr lang="en-US" dirty="0"/>
              <a:t>firstName</a:t>
            </a:r>
            <a:r>
              <a:rPr lang="en-US" dirty="0" smtClean="0"/>
              <a:t>”:”Peter”, </a:t>
            </a:r>
            <a:r>
              <a:rPr lang="en-US" dirty="0"/>
              <a:t>“lastName</a:t>
            </a:r>
            <a:r>
              <a:rPr lang="en-US" dirty="0" smtClean="0"/>
              <a:t>”:”Jones”}</a:t>
            </a:r>
          </a:p>
          <a:p>
            <a:pPr marL="0" indent="0">
              <a:buNone/>
            </a:pPr>
            <a:r>
              <a:rPr lang="en-US" dirty="0" smtClean="0"/>
              <a:t>]}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vs. XML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JSON vs. XML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6687" y="2523264"/>
            <a:ext cx="10425345" cy="4753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This XML syntax also defines an employees object with 3 employees records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&lt;employees&gt;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smtClean="0"/>
              <a:t>employee&gt;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&lt;firstName&gt;John&lt;/firstName&gt;&lt;lastName&gt;Doe&lt;/lastName&gt;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&lt;/ </a:t>
            </a:r>
            <a:r>
              <a:rPr lang="en-US" sz="1800" dirty="0" smtClean="0"/>
              <a:t>employee&gt;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employee&gt;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smtClean="0"/>
              <a:t>firstName&gt;Anna&lt;/</a:t>
            </a:r>
            <a:r>
              <a:rPr lang="en-US" sz="1800" dirty="0"/>
              <a:t>firstName&gt;&lt;lastName&gt;Smith&lt;/lastName&gt;</a:t>
            </a:r>
          </a:p>
          <a:p>
            <a:pPr marL="0" indent="0">
              <a:buNone/>
            </a:pPr>
            <a:r>
              <a:rPr lang="en-US" sz="1800" dirty="0"/>
              <a:t>	&lt;/ employee&gt;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employee&gt;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smtClean="0"/>
              <a:t>firstName&gt;Peter&lt;/</a:t>
            </a:r>
            <a:r>
              <a:rPr lang="en-US" sz="1800" dirty="0"/>
              <a:t>firstName&gt;&lt;</a:t>
            </a:r>
            <a:r>
              <a:rPr lang="en-US" sz="1800" dirty="0" smtClean="0"/>
              <a:t>lastName&gt;Jones&lt;/</a:t>
            </a:r>
            <a:r>
              <a:rPr lang="en-US" sz="1800" dirty="0"/>
              <a:t>lastName&gt;</a:t>
            </a:r>
          </a:p>
          <a:p>
            <a:pPr marL="0" indent="0">
              <a:buNone/>
            </a:pPr>
            <a:r>
              <a:rPr lang="en-US" sz="1800" dirty="0"/>
              <a:t>	&lt;/ employee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&lt;/ employees&gt;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29272" y="3466601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286637" y="3466600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6200947" y="3905870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418617" y="3922230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363905" y="4227645"/>
            <a:ext cx="14437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</a:p>
          <a:p>
            <a:endParaRPr lang="en-US" dirty="0"/>
          </a:p>
          <a:p>
            <a:pPr algn="ctr"/>
            <a:r>
              <a:rPr lang="en-US" b="1" dirty="0" smtClean="0"/>
              <a:t>(Method ?)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79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405352" y="452048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89442" y="430154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7043132" y="416567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6647774" y="375583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>
            <a:off x="6827678" y="397669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29234" y="2733421"/>
            <a:ext cx="52159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Services exposed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a programmatic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" y="3946285"/>
            <a:ext cx="18854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000" b="1" dirty="0"/>
              <a:t>→</a:t>
            </a:r>
            <a:r>
              <a:rPr lang="fr-FR" sz="2400" b="1" dirty="0"/>
              <a:t>Online </a:t>
            </a:r>
            <a:r>
              <a:rPr lang="fr-FR" sz="2400" b="1" dirty="0" smtClean="0"/>
              <a:t>APIs</a:t>
            </a:r>
            <a:endParaRPr lang="fr-FR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329617" y="5009881"/>
            <a:ext cx="2190105" cy="151668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bases operations </a:t>
            </a:r>
          </a:p>
          <a:p>
            <a:r>
              <a:rPr lang="en-US" dirty="0" smtClean="0"/>
              <a:t>Corresponding to the 4 types of HTTP requests</a:t>
            </a:r>
          </a:p>
          <a:p>
            <a:endParaRPr lang="en-US" dirty="0"/>
          </a:p>
          <a:p>
            <a:pPr lvl="3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2457451" y="3582033"/>
            <a:ext cx="697200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54651" y="329616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4753" y="3296164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3059" y="3296164"/>
            <a:ext cx="63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1492" y="3296164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283" y="4358228"/>
            <a:ext cx="2283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2254" y="4358228"/>
            <a:ext cx="285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2287" y="4358228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3740" y="4358228"/>
            <a:ext cx="2425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1394136" y="5357984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903821" y="5681677"/>
            <a:ext cx="14868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145609" y="5357985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11875" y="5681677"/>
            <a:ext cx="1173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254895" y="5349079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09941" y="5672772"/>
            <a:ext cx="11961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9892787" y="5344627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33456" y="5668320"/>
            <a:ext cx="2024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4836458" cy="857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new resource on the server.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668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POST:http://address/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83" y="5067456"/>
            <a:ext cx="237622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201, 204 </a:t>
            </a:r>
          </a:p>
          <a:p>
            <a:r>
              <a:rPr lang="en-US" sz="1400" dirty="0" smtClean="0"/>
              <a:t>Message : Create, No content </a:t>
            </a:r>
          </a:p>
          <a:p>
            <a:r>
              <a:rPr lang="en-US" sz="1400" dirty="0" smtClean="0"/>
              <a:t>header : …..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7232876" cy="649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Send the resource representation existing on the server.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5421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6583" y="4959734"/>
            <a:ext cx="2941767" cy="116955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</a:p>
          <a:p>
            <a:r>
              <a:rPr lang="en-US" sz="1400" dirty="0" smtClean="0"/>
              <a:t>Representation: XML, JSON, HTML,….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18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a resource on the server.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45485" y="3870621"/>
            <a:ext cx="19776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Header: …</a:t>
            </a:r>
          </a:p>
          <a:p>
            <a:r>
              <a:rPr lang="en-US" sz="1400" dirty="0" smtClean="0"/>
              <a:t>core: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682859" cy="675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Delete a resource on the server.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</a:t>
            </a:r>
            <a:endParaRPr lang="fr-FR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1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an identifiable object on the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 smtClean="0"/>
              <a:t>Identified with an URI</a:t>
            </a:r>
          </a:p>
          <a:p>
            <a:endParaRPr lang="en-US" dirty="0"/>
          </a:p>
          <a:p>
            <a:r>
              <a:rPr lang="en-US" dirty="0" smtClean="0"/>
              <a:t>Contains nouns NOT verbs!</a:t>
            </a:r>
          </a:p>
          <a:p>
            <a:endParaRPr lang="en-US" dirty="0" smtClean="0"/>
          </a:p>
          <a:p>
            <a:r>
              <a:rPr lang="en-US" dirty="0" smtClean="0"/>
              <a:t>Nouns are the resource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3" y="5210433"/>
            <a:ext cx="2072238" cy="138149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540635" y="6214867"/>
            <a:ext cx="70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9402" y="5100318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7" idx="3"/>
          </p:cNvCxnSpPr>
          <p:nvPr/>
        </p:nvCxnSpPr>
        <p:spPr>
          <a:xfrm flipV="1">
            <a:off x="2244362" y="4561169"/>
            <a:ext cx="1535483" cy="72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675276">
            <a:off x="2753427" y="5311876"/>
            <a:ext cx="32245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7" idx="4"/>
          </p:cNvCxnSpPr>
          <p:nvPr/>
        </p:nvCxnSpPr>
        <p:spPr>
          <a:xfrm flipH="1">
            <a:off x="3192338" y="4633798"/>
            <a:ext cx="976550" cy="576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9349" y="5430565"/>
            <a:ext cx="115236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Product1..</a:t>
            </a:r>
          </a:p>
          <a:p>
            <a:r>
              <a:rPr lang="en-US" dirty="0" smtClean="0"/>
              <a:t>Product2..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78590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56008" y="2350203"/>
            <a:ext cx="644728" cy="186204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5438" y="3049141"/>
            <a:ext cx="63671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jar</a:t>
            </a:r>
            <a:endParaRPr lang="en-US" sz="3200" b="1" dirty="0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V="1">
            <a:off x="5782151" y="3341528"/>
            <a:ext cx="27964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847192" y="3913193"/>
            <a:ext cx="1412686" cy="6479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getProducts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608949" y="2905607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9132645" y="3436885"/>
            <a:ext cx="558966" cy="393650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>
            <a:off x="5300736" y="3781586"/>
            <a:ext cx="836593" cy="97639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10887995" y="4909123"/>
            <a:ext cx="836593" cy="976394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0" y="4298459"/>
            <a:ext cx="2328372" cy="23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/>
      <p:bldP spid="23" grpId="0"/>
      <p:bldP spid="27" grpId="0"/>
      <p:bldP spid="28" grpId="0" animBg="1"/>
      <p:bldP spid="29" grpId="0" animBg="1"/>
      <p:bldP spid="30" grpId="0"/>
      <p:bldP spid="31" grpId="0"/>
      <p:bldP spid="35" grpId="0" animBg="1"/>
      <p:bldP spid="36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653616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203" y="3002041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6" idx="1"/>
            <a:endCxn id="6" idx="3"/>
          </p:cNvCxnSpPr>
          <p:nvPr/>
        </p:nvCxnSpPr>
        <p:spPr>
          <a:xfrm flipH="1">
            <a:off x="4858720" y="3368566"/>
            <a:ext cx="4700483" cy="2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20675276">
            <a:off x="5507841" y="3814687"/>
            <a:ext cx="24675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service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2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76552" y="3657866"/>
            <a:ext cx="4250028" cy="285262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 App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API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139209" y="3765437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209" y="4691374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39209" y="5617311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479675" y="2904501"/>
            <a:ext cx="39101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 libraries to the class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Inside a single machine</a:t>
            </a:r>
            <a:endParaRPr lang="fr-FR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312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312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60685" y="4713691"/>
            <a:ext cx="2021983" cy="133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flipH="1" flipV="1">
            <a:off x="775235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3570" y="4005353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739013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699478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717468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45315" y="4713691"/>
            <a:ext cx="2021983" cy="13394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H="1" flipV="1">
            <a:off x="1033698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08200" y="400535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c 12"/>
          <p:cNvSpPr/>
          <p:nvPr/>
        </p:nvSpPr>
        <p:spPr>
          <a:xfrm>
            <a:off x="997476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957941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975931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58889" y="4713691"/>
            <a:ext cx="2021983" cy="1339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5780872" y="5383393"/>
            <a:ext cx="97981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0" idx="1"/>
          </p:cNvCxnSpPr>
          <p:nvPr/>
        </p:nvCxnSpPr>
        <p:spPr>
          <a:xfrm rot="5400000" flipH="1" flipV="1">
            <a:off x="6722747" y="3430527"/>
            <a:ext cx="669701" cy="4575434"/>
          </a:xfrm>
          <a:prstGeom prst="bentConnector4">
            <a:avLst>
              <a:gd name="adj1" fmla="val -34135"/>
              <a:gd name="adj2" fmla="val 91882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3910" y="2388548"/>
            <a:ext cx="4356962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Code deployed on different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eterogeneous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Distributed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Called through the network</a:t>
            </a:r>
            <a:endParaRPr lang="fr-FR" sz="2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58415">
            <a:off x="80281" y="4472186"/>
            <a:ext cx="3551550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 companies to </a:t>
            </a:r>
          </a:p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communicate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312" y="5562560"/>
            <a:ext cx="631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2056" y="5591760"/>
            <a:ext cx="540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60436" y="5589519"/>
            <a:ext cx="615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82668" y="5010795"/>
            <a:ext cx="562647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96" y="2423437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3650123" y="2525650"/>
            <a:ext cx="6499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5022574" y="2981427"/>
            <a:ext cx="2331267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6" y="4897945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2788912" y="5000976"/>
            <a:ext cx="892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 rot="20093046">
            <a:off x="4126232" y="4490365"/>
            <a:ext cx="3654625" cy="36654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3" y="2484024"/>
            <a:ext cx="1809747" cy="18097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 rot="20138127">
            <a:off x="4626706" y="4056663"/>
            <a:ext cx="22749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Calling online APIs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1014</Words>
  <Application>Microsoft Office PowerPoint</Application>
  <PresentationFormat>Widescreen</PresentationFormat>
  <Paragraphs>393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</vt:lpstr>
      <vt:lpstr>Wingdings</vt:lpstr>
      <vt:lpstr>Presentation for project post-mortem</vt:lpstr>
      <vt:lpstr>REST Web Services</vt:lpstr>
      <vt:lpstr>Content</vt:lpstr>
      <vt:lpstr>Web Service Definition</vt:lpstr>
      <vt:lpstr>Web Services</vt:lpstr>
      <vt:lpstr>PowerPoint Presentation</vt:lpstr>
      <vt:lpstr>PowerPoint Presentation</vt:lpstr>
      <vt:lpstr>Local API</vt:lpstr>
      <vt:lpstr>Web Service</vt:lpstr>
      <vt:lpstr>Example</vt:lpstr>
      <vt:lpstr>Example</vt:lpstr>
      <vt:lpstr>Example</vt:lpstr>
      <vt:lpstr>Web Service Types</vt:lpstr>
      <vt:lpstr>SOAP Web Service</vt:lpstr>
      <vt:lpstr>REST Web Service</vt:lpstr>
      <vt:lpstr>REST Web Service</vt:lpstr>
      <vt:lpstr>REST Web Service</vt:lpstr>
      <vt:lpstr>Where we use REST</vt:lpstr>
      <vt:lpstr>REST Web Service Providers</vt:lpstr>
      <vt:lpstr>Utilization Example in AMAZON</vt:lpstr>
      <vt:lpstr>REST characteristics</vt:lpstr>
      <vt:lpstr>PowerPoint Presentation</vt:lpstr>
      <vt:lpstr>HTTP </vt:lpstr>
      <vt:lpstr>HTTP</vt:lpstr>
      <vt:lpstr>HTTP</vt:lpstr>
      <vt:lpstr>HTTP Query</vt:lpstr>
      <vt:lpstr>HTTP Response</vt:lpstr>
      <vt:lpstr>HTTP Exchange</vt:lpstr>
      <vt:lpstr>REST Exchange</vt:lpstr>
      <vt:lpstr>Protocol</vt:lpstr>
      <vt:lpstr>PowerPoint Presentation</vt:lpstr>
      <vt:lpstr>Representation</vt:lpstr>
      <vt:lpstr>JSON</vt:lpstr>
      <vt:lpstr>JSON</vt:lpstr>
      <vt:lpstr>JSON Object</vt:lpstr>
      <vt:lpstr>JSON Array</vt:lpstr>
      <vt:lpstr>JSON Value</vt:lpstr>
      <vt:lpstr>JSON vs. XML Example</vt:lpstr>
      <vt:lpstr> JSON vs. XML Example</vt:lpstr>
      <vt:lpstr>PowerPoint Presentation</vt:lpstr>
      <vt:lpstr>Methods</vt:lpstr>
      <vt:lpstr>POST Method</vt:lpstr>
      <vt:lpstr>GET Method</vt:lpstr>
      <vt:lpstr>PUT Method</vt:lpstr>
      <vt:lpstr>DELETE Method</vt:lpstr>
      <vt:lpstr>Resources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2015-12-22T21:56:54Z</dcterms:created>
  <dcterms:modified xsi:type="dcterms:W3CDTF">2015-12-27T16:06:25Z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