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2"/>
  </p:sldMasterIdLst>
  <p:notesMasterIdLst>
    <p:notesMasterId r:id="rId63"/>
  </p:notesMasterIdLst>
  <p:handoutMasterIdLst>
    <p:handoutMasterId r:id="rId64"/>
  </p:handoutMasterIdLst>
  <p:sldIdLst>
    <p:sldId id="256" r:id="rId3"/>
    <p:sldId id="276" r:id="rId4"/>
    <p:sldId id="282" r:id="rId5"/>
    <p:sldId id="277" r:id="rId6"/>
    <p:sldId id="336" r:id="rId7"/>
    <p:sldId id="337" r:id="rId8"/>
    <p:sldId id="278" r:id="rId9"/>
    <p:sldId id="279" r:id="rId10"/>
    <p:sldId id="280" r:id="rId11"/>
    <p:sldId id="281" r:id="rId12"/>
    <p:sldId id="283" r:id="rId13"/>
    <p:sldId id="285" r:id="rId14"/>
    <p:sldId id="339" r:id="rId15"/>
    <p:sldId id="323" r:id="rId16"/>
    <p:sldId id="298" r:id="rId17"/>
    <p:sldId id="299" r:id="rId18"/>
    <p:sldId id="300" r:id="rId19"/>
    <p:sldId id="301" r:id="rId20"/>
    <p:sldId id="302" r:id="rId21"/>
    <p:sldId id="303" r:id="rId22"/>
    <p:sldId id="286" r:id="rId23"/>
    <p:sldId id="324" r:id="rId24"/>
    <p:sldId id="325" r:id="rId25"/>
    <p:sldId id="326" r:id="rId26"/>
    <p:sldId id="327" r:id="rId27"/>
    <p:sldId id="328" r:id="rId28"/>
    <p:sldId id="287" r:id="rId29"/>
    <p:sldId id="288" r:id="rId30"/>
    <p:sldId id="289" r:id="rId31"/>
    <p:sldId id="307" r:id="rId32"/>
    <p:sldId id="361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62" r:id="rId41"/>
    <p:sldId id="290" r:id="rId42"/>
    <p:sldId id="329" r:id="rId43"/>
    <p:sldId id="330" r:id="rId44"/>
    <p:sldId id="331" r:id="rId45"/>
    <p:sldId id="332" r:id="rId46"/>
    <p:sldId id="333" r:id="rId47"/>
    <p:sldId id="292" r:id="rId48"/>
    <p:sldId id="291" r:id="rId49"/>
    <p:sldId id="312" r:id="rId50"/>
    <p:sldId id="305" r:id="rId51"/>
    <p:sldId id="338" r:id="rId52"/>
    <p:sldId id="334" r:id="rId53"/>
    <p:sldId id="335" r:id="rId54"/>
    <p:sldId id="315" r:id="rId55"/>
    <p:sldId id="316" r:id="rId56"/>
    <p:sldId id="313" r:id="rId57"/>
    <p:sldId id="314" r:id="rId58"/>
    <p:sldId id="321" r:id="rId59"/>
    <p:sldId id="342" r:id="rId60"/>
    <p:sldId id="343" r:id="rId61"/>
    <p:sldId id="345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2585" autoAdjust="0"/>
  </p:normalViewPr>
  <p:slideViewPr>
    <p:cSldViewPr snapToGrid="0">
      <p:cViewPr varScale="1">
        <p:scale>
          <a:sx n="61" d="100"/>
          <a:sy n="61" d="100"/>
        </p:scale>
        <p:origin x="105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dLbl>
              <c:idx val="0"/>
              <c:layout>
                <c:manualLayout>
                  <c:x val="-0.13366860214683229"/>
                  <c:y val="9.2879534726284865E-2"/>
                </c:manualLayout>
              </c:layout>
              <c:tx>
                <c:rich>
                  <a:bodyPr/>
                  <a:lstStyle/>
                  <a:p>
                    <a:r>
                      <a:rPr lang="en-US" sz="2800" dirty="0" smtClean="0"/>
                      <a:t>15%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2722162683712673"/>
                  <c:y val="-0.26273242437090283"/>
                </c:manualLayout>
              </c:layout>
              <c:tx>
                <c:rich>
                  <a:bodyPr/>
                  <a:lstStyle/>
                  <a:p>
                    <a:r>
                      <a:rPr lang="en-US" sz="2800" dirty="0"/>
                      <a:t>85%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SOAP</c:v>
                </c:pt>
                <c:pt idx="1">
                  <c:v>REST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85</c:v>
                </c:pt>
              </c:numCache>
            </c:numRef>
          </c:val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C4F39-274E-474B-951D-4EF842B6D3E2}" type="datetimeFigureOut">
              <a:rPr lang="en-US" smtClean="0"/>
              <a:t>12/31/2015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D30E2-05A2-47EB-8FBD-42D143891F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84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4BD91-9045-4FDD-B60E-D3C4965E6380}" type="datetimeFigureOut">
              <a:rPr lang="en-US" smtClean="0"/>
              <a:t>12/31/2015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BC6E7-BC75-4E45-80F6-3B292C9D14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eb_Services_Description_Language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5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47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5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difference is that this is made for human consumption</a:t>
            </a:r>
          </a:p>
          <a:p>
            <a:r>
              <a:rPr lang="en-US" dirty="0" smtClean="0"/>
              <a:t>But this is for code consumption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9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mainly 2 types</a:t>
            </a:r>
          </a:p>
          <a:p>
            <a:r>
              <a:rPr lang="en-US" dirty="0" smtClean="0"/>
              <a:t>The oldest is SOAP</a:t>
            </a:r>
          </a:p>
          <a:p>
            <a:r>
              <a:rPr lang="en-US" dirty="0" smtClean="0"/>
              <a:t>The newest is REST</a:t>
            </a:r>
          </a:p>
          <a:p>
            <a:r>
              <a:rPr lang="en-US" dirty="0" smtClean="0"/>
              <a:t>The 2 types are used and popular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58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39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such as SOAP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Clients of the JAX-WS Web- Service need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WSDL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 to generate executable code that the clients can use to call Web- Service.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REST architectures often use JSON to send and receive data. JAX-WS uses XML.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that JSON is so significantly smaller than XML by itself. It's mostly that JAX-WS specification includes lots overhead in how it communicates.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REST you will still need to provide some documentation to other users about how the REST service is organized and what data and HTTP commands need to be 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BC6E7-BC75-4E45-80F6-3B292C9D145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0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17AEAC-1A43-45A1-AB2E-1F916340AE88}" type="datetime1">
              <a:rPr lang="en-US" smtClean="0"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92135" y="2887530"/>
            <a:ext cx="9038813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226482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6786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788" y="1387737"/>
            <a:ext cx="9036424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21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1762-EFA9-433E-B7B8-ACB1B19C7BB6}" type="datetime1">
              <a:rPr lang="en-US" smtClean="0"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0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27A4E-CB22-4943-8C68-D7A27152B550}" type="datetime1">
              <a:rPr lang="en-US" smtClean="0"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103641" y="2893004"/>
            <a:ext cx="5523744" cy="923330"/>
            <a:chOff x="1815339" y="1496875"/>
            <a:chExt cx="5523744" cy="692497"/>
          </a:xfrm>
        </p:grpSpPr>
        <p:sp>
          <p:nvSpPr>
            <p:cNvPr id="12" name="TextBox 11"/>
            <p:cNvSpPr txBox="1"/>
            <p:nvPr/>
          </p:nvSpPr>
          <p:spPr>
            <a:xfrm>
              <a:off x="4224081" y="1496875"/>
              <a:ext cx="877163" cy="692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 flipV="1">
              <a:off x="6164660" y="752995"/>
              <a:ext cx="1" cy="234884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7985" y="849855"/>
            <a:ext cx="7343889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2081" y="559399"/>
            <a:ext cx="2237591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132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orient="horz" pos="38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77D31-9FE4-4697-9FF9-43DE04323BE6}" type="datetime1">
              <a:rPr lang="en-US" smtClean="0"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63446" y="1526967"/>
            <a:ext cx="9038813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83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563446" y="2887579"/>
            <a:ext cx="9038813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248141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281F-FA23-49BA-B79C-252F0484AC3A}" type="datetime1">
              <a:rPr lang="en-US" smtClean="0"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1" y="3767317"/>
            <a:ext cx="10312996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54" y="1204857"/>
            <a:ext cx="10339617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569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9333-D4EF-4B60-9DD5-AC524F80450D}" type="datetime1">
              <a:rPr lang="en-US" smtClean="0"/>
              <a:t>12/31/2015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240920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193535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240280"/>
            <a:ext cx="5071872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35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3E400-C8C0-46DB-812C-E9B8C4C0A684}" type="datetime1">
              <a:rPr lang="en-US" smtClean="0"/>
              <a:t>12/31/2015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944368"/>
            <a:ext cx="50663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9741" y="2240280"/>
            <a:ext cx="4596384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984" y="2947595"/>
            <a:ext cx="5071872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2080" y="2240280"/>
            <a:ext cx="458992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243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30F2-A8A4-40D6-A799-6A10143AC483}" type="datetime1">
              <a:rPr lang="en-US" smtClean="0"/>
              <a:t>12/31/2015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563446" y="1392217"/>
            <a:ext cx="9038813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248139" y="1381459"/>
              <a:ext cx="65787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3778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A38F-8DC2-4F4A-A2F2-0173BC745FD1}" type="datetime1">
              <a:rPr lang="en-US" smtClean="0"/>
              <a:t>12/31/2015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1EEA8-112C-4A85-AE34-25CE71C0D444}" type="datetime1">
              <a:rPr lang="en-US" smtClean="0"/>
              <a:t>12/31/2015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669" y="559399"/>
            <a:ext cx="5488889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2773" y="3603813"/>
            <a:ext cx="4548967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2773" y="1678196"/>
            <a:ext cx="4563311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F40F-03DA-42F3-B150-4FB928E4196C}" type="datetime1">
              <a:rPr lang="en-US" smtClean="0"/>
              <a:t>12/31/2015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911723" y="666965"/>
            <a:ext cx="6362875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986" y="5324306"/>
            <a:ext cx="10341685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642" y="4668819"/>
            <a:ext cx="10356028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0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504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5810F79-85E5-4126-A538-9F52DF10AA9E}" type="datetime1">
              <a:rPr lang="en-US" smtClean="0"/>
              <a:t>12/31/2015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16144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Malak KAYS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330" y="2248348"/>
            <a:ext cx="10327340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7987" y="304800"/>
            <a:ext cx="10341684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1296" userDrawn="1">
          <p15:clr>
            <a:srgbClr val="F26B43"/>
          </p15:clr>
        </p15:guide>
        <p15:guide id="3" orient="horz" pos="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Malak Kays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 Web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26" y="4001773"/>
            <a:ext cx="2423375" cy="24233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39" y="4001773"/>
            <a:ext cx="2524795" cy="25247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20" name="Straight Connector 19"/>
          <p:cNvCxnSpPr/>
          <p:nvPr/>
        </p:nvCxnSpPr>
        <p:spPr>
          <a:xfrm flipH="1" flipV="1">
            <a:off x="6210946" y="3660631"/>
            <a:ext cx="19318" cy="48939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82157" y="3441690"/>
            <a:ext cx="257577" cy="24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Arc 21"/>
          <p:cNvSpPr/>
          <p:nvPr/>
        </p:nvSpPr>
        <p:spPr>
          <a:xfrm>
            <a:off x="5848726" y="3305823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c 22"/>
          <p:cNvSpPr/>
          <p:nvPr/>
        </p:nvSpPr>
        <p:spPr>
          <a:xfrm>
            <a:off x="5453368" y="2895985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c 23"/>
          <p:cNvSpPr/>
          <p:nvPr/>
        </p:nvSpPr>
        <p:spPr>
          <a:xfrm>
            <a:off x="5633272" y="3116841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9644662" y="3634873"/>
            <a:ext cx="19318" cy="489397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515873" y="3415932"/>
            <a:ext cx="257577" cy="244699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Arc 26"/>
          <p:cNvSpPr/>
          <p:nvPr/>
        </p:nvSpPr>
        <p:spPr>
          <a:xfrm>
            <a:off x="9282442" y="3280065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/>
          <p:cNvSpPr/>
          <p:nvPr/>
        </p:nvSpPr>
        <p:spPr>
          <a:xfrm>
            <a:off x="8887084" y="2870227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c 28"/>
          <p:cNvSpPr/>
          <p:nvPr/>
        </p:nvSpPr>
        <p:spPr>
          <a:xfrm>
            <a:off x="9066988" y="3091083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88141" y="2475588"/>
            <a:ext cx="4727156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Publish web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Other applications consume these services 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33446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1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18" y="4322598"/>
            <a:ext cx="2758268" cy="183884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99" y="2274458"/>
            <a:ext cx="2134306" cy="80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5410" y="4304793"/>
            <a:ext cx="25154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http://www.twitter.com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>
            <a:off x="2455747" y="3570347"/>
            <a:ext cx="1227430" cy="24146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3112464" y="3570347"/>
            <a:ext cx="1227430" cy="241462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3746525" y="3451690"/>
            <a:ext cx="7441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HTML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187" y="2106378"/>
            <a:ext cx="1254929" cy="1254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417" y="4304793"/>
            <a:ext cx="2758268" cy="18388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207409" y="4286988"/>
            <a:ext cx="229928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http://api.twitter.com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7371893" y="3670909"/>
            <a:ext cx="996645" cy="27112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8028610" y="3670909"/>
            <a:ext cx="996645" cy="27112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/>
          <p:cNvSpPr txBox="1"/>
          <p:nvPr/>
        </p:nvSpPr>
        <p:spPr>
          <a:xfrm>
            <a:off x="8572659" y="3325363"/>
            <a:ext cx="70715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XML or JSON</a:t>
            </a:r>
            <a:endParaRPr lang="fr-FR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4473" y="4847702"/>
            <a:ext cx="209730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Human </a:t>
            </a:r>
          </a:p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consumption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09390" y="4747161"/>
            <a:ext cx="209730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Code</a:t>
            </a:r>
          </a:p>
          <a:p>
            <a:pPr algn="ctr"/>
            <a:r>
              <a:rPr 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consumption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245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5" grpId="0"/>
      <p:bldP spid="16" grpId="0" animBg="1"/>
      <p:bldP spid="17" grpId="0" animBg="1"/>
      <p:bldP spid="18" grpId="0"/>
      <p:bldP spid="3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SOAP web </a:t>
            </a:r>
            <a:r>
              <a:rPr lang="en-US" dirty="0" smtClean="0"/>
              <a:t>service</a:t>
            </a:r>
          </a:p>
          <a:p>
            <a:endParaRPr lang="fr-FR" dirty="0"/>
          </a:p>
          <a:p>
            <a:r>
              <a:rPr lang="en-US" dirty="0" smtClean="0"/>
              <a:t>REST web service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Types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12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 </a:t>
            </a:r>
            <a:r>
              <a:rPr lang="fr-FR" b="1" dirty="0">
                <a:solidFill>
                  <a:schemeClr val="tx1"/>
                </a:solidFill>
              </a:rPr>
              <a:t>O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bject </a:t>
            </a:r>
            <a:r>
              <a:rPr lang="fr-FR" b="1" dirty="0">
                <a:solidFill>
                  <a:schemeClr val="tx1"/>
                </a:solidFill>
              </a:rPr>
              <a:t>A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ccess </a:t>
            </a:r>
            <a:r>
              <a:rPr lang="fr-FR" b="1" dirty="0">
                <a:solidFill>
                  <a:schemeClr val="tx1"/>
                </a:solidFill>
              </a:rPr>
              <a:t>P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rotocol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Systems communicate over HTTP</a:t>
            </a:r>
          </a:p>
          <a:p>
            <a:endParaRPr lang="en-US" dirty="0"/>
          </a:p>
          <a:p>
            <a:r>
              <a:rPr lang="en-US" dirty="0"/>
              <a:t>Based on XML</a:t>
            </a:r>
          </a:p>
          <a:p>
            <a:endParaRPr lang="en-US" dirty="0" smtClean="0"/>
          </a:p>
          <a:p>
            <a:r>
              <a:rPr lang="en-US" dirty="0"/>
              <a:t>SOAP is analogous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Remote Procedure Calls</a:t>
            </a:r>
            <a:r>
              <a:rPr lang="en-US" dirty="0"/>
              <a:t> (RPC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standard for encoding messages in XML that invoke functions in other applications.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4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presentational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tate</a:t>
            </a:r>
            <a:r>
              <a:rPr lang="en-US" dirty="0" smtClean="0"/>
              <a:t> </a:t>
            </a:r>
            <a:r>
              <a:rPr lang="en-US" b="1" dirty="0" smtClean="0"/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ransfer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/>
              <a:t>defined in the thesis of Roy Fielding in </a:t>
            </a:r>
            <a:r>
              <a:rPr lang="en-US" dirty="0" smtClean="0"/>
              <a:t>2000</a:t>
            </a:r>
          </a:p>
          <a:p>
            <a:endParaRPr lang="en-US" dirty="0" smtClean="0"/>
          </a:p>
          <a:p>
            <a:r>
              <a:rPr lang="en-US" dirty="0" smtClean="0"/>
              <a:t>Based on HTTP</a:t>
            </a:r>
          </a:p>
          <a:p>
            <a:endParaRPr lang="en-US" dirty="0" smtClean="0"/>
          </a:p>
          <a:p>
            <a:r>
              <a:rPr lang="en-US" dirty="0" smtClean="0"/>
              <a:t>can use protocols other than HTTP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97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web service is not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Protocol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 Format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mtClean="0"/>
              <a:t>A Standard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 architecture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approach to build an application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Web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04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ROA 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esource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riented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pplication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DOA (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riented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pplication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Application that respects REST architecture</a:t>
            </a:r>
          </a:p>
          <a:p>
            <a:pPr marL="777240" lvl="2" indent="0">
              <a:buNone/>
            </a:pPr>
            <a:r>
              <a:rPr lang="en-US" dirty="0" smtClean="0"/>
              <a:t>→RESTFul web services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use REST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808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Web </a:t>
            </a:r>
            <a:r>
              <a:rPr lang="en-US" dirty="0" smtClean="0"/>
              <a:t>Service Providers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1" y="2203917"/>
            <a:ext cx="1501462" cy="1501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81" y="2087899"/>
            <a:ext cx="1657985" cy="16579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0" y="4330736"/>
            <a:ext cx="1423699" cy="14205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68" y="3227690"/>
            <a:ext cx="2189408" cy="9553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352" y="4505692"/>
            <a:ext cx="2643044" cy="9328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776" y="5040988"/>
            <a:ext cx="1849749" cy="148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6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Utilization Example in AMAZON</a:t>
            </a:r>
            <a:endParaRPr lang="fr-FR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687420145"/>
              </p:ext>
            </p:extLst>
          </p:nvPr>
        </p:nvGraphicFramePr>
        <p:xfrm>
          <a:off x="2617788" y="2657475"/>
          <a:ext cx="7254875" cy="4023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506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services definition</a:t>
            </a:r>
          </a:p>
          <a:p>
            <a:r>
              <a:rPr lang="en-US" dirty="0" smtClean="0"/>
              <a:t>Web service types</a:t>
            </a:r>
          </a:p>
          <a:p>
            <a:r>
              <a:rPr lang="en-US" dirty="0" smtClean="0"/>
              <a:t>REST web service definition</a:t>
            </a:r>
          </a:p>
          <a:p>
            <a:r>
              <a:rPr lang="en-US" dirty="0" smtClean="0"/>
              <a:t>REST web service characteristics</a:t>
            </a:r>
          </a:p>
          <a:p>
            <a:r>
              <a:rPr lang="en-US" dirty="0" smtClean="0"/>
              <a:t>REST resources</a:t>
            </a:r>
          </a:p>
          <a:p>
            <a:r>
              <a:rPr lang="en-US" dirty="0" smtClean="0"/>
              <a:t>REST methods</a:t>
            </a:r>
          </a:p>
          <a:p>
            <a:r>
              <a:rPr lang="en-US" dirty="0" smtClean="0"/>
              <a:t>REST representation</a:t>
            </a:r>
          </a:p>
          <a:p>
            <a:r>
              <a:rPr lang="en-US" dirty="0" smtClean="0"/>
              <a:t>JAX-RS definition</a:t>
            </a:r>
          </a:p>
          <a:p>
            <a:r>
              <a:rPr lang="en-US" dirty="0" smtClean="0"/>
              <a:t>JAX-RS annotations</a:t>
            </a:r>
          </a:p>
          <a:p>
            <a:r>
              <a:rPr lang="en-US" dirty="0" smtClean="0"/>
              <a:t>REST vs. SOAP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9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</a:t>
            </a:r>
          </a:p>
          <a:p>
            <a:endParaRPr lang="en-US" dirty="0" smtClean="0"/>
          </a:p>
          <a:p>
            <a:r>
              <a:rPr lang="en-US" dirty="0" smtClean="0"/>
              <a:t>Based on HTTP methods</a:t>
            </a:r>
          </a:p>
          <a:p>
            <a:endParaRPr lang="en-US" dirty="0" smtClean="0"/>
          </a:p>
          <a:p>
            <a:r>
              <a:rPr lang="en-US" dirty="0" err="1"/>
              <a:t>RESTful</a:t>
            </a:r>
            <a:r>
              <a:rPr lang="en-US" dirty="0"/>
              <a:t> architectures are built only from resources identified by URI (s)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characteristics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45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over the Web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4531660" y="4009345"/>
            <a:ext cx="968342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Web</a:t>
            </a:r>
            <a:endParaRPr lang="fr-F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58727" y="4009346"/>
            <a:ext cx="1074525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HTTP</a:t>
            </a:r>
            <a:endParaRPr lang="fr-FR" sz="3200" b="1" dirty="0"/>
          </a:p>
        </p:txBody>
      </p:sp>
      <p:sp>
        <p:nvSpPr>
          <p:cNvPr id="8" name="Right Arrow 7"/>
          <p:cNvSpPr/>
          <p:nvPr/>
        </p:nvSpPr>
        <p:spPr>
          <a:xfrm>
            <a:off x="5688106" y="4109421"/>
            <a:ext cx="1329559" cy="38462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1321399" y="2817929"/>
            <a:ext cx="3426002" cy="43088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200" dirty="0" smtClean="0"/>
              <a:t>Data exchange over the web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297475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yper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ransfer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rotocol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exchange information between a client and a </a:t>
            </a:r>
            <a:r>
              <a:rPr lang="en-US" dirty="0" smtClean="0"/>
              <a:t>server</a:t>
            </a:r>
          </a:p>
          <a:p>
            <a:endParaRPr lang="en-US" dirty="0" smtClean="0"/>
          </a:p>
          <a:p>
            <a:r>
              <a:rPr lang="en-US" dirty="0" smtClean="0"/>
              <a:t>Using TCP as the transport layer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249512" y="2799506"/>
            <a:ext cx="1568824" cy="8875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7539706" y="2799506"/>
            <a:ext cx="1568824" cy="8875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4917142" y="2959695"/>
            <a:ext cx="2523758" cy="351592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ight Arrow 7"/>
          <p:cNvSpPr/>
          <p:nvPr/>
        </p:nvSpPr>
        <p:spPr>
          <a:xfrm flipH="1">
            <a:off x="4917142" y="3268980"/>
            <a:ext cx="2523758" cy="323904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5211886" y="3406560"/>
            <a:ext cx="19342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b="1" dirty="0" smtClean="0"/>
              <a:t>Hyper Text</a:t>
            </a:r>
            <a:endParaRPr lang="fr-FR" sz="28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805" y="4078280"/>
            <a:ext cx="1674547" cy="16745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271" y="4852021"/>
            <a:ext cx="1437177" cy="14371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019" y="5716820"/>
            <a:ext cx="1024117" cy="102411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58151" y="5341094"/>
            <a:ext cx="14975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LINK</a:t>
            </a:r>
            <a:endParaRPr lang="en-US" sz="6000" b="1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ight Arrow 15"/>
          <p:cNvSpPr/>
          <p:nvPr/>
        </p:nvSpPr>
        <p:spPr>
          <a:xfrm rot="20631673">
            <a:off x="5846224" y="5372665"/>
            <a:ext cx="1551447" cy="23836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24" y="5752827"/>
            <a:ext cx="1134170" cy="1134170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6233583" y="5999067"/>
            <a:ext cx="2188624" cy="645459"/>
          </a:xfrm>
          <a:prstGeom prst="wedgeRoundRectCallout">
            <a:avLst>
              <a:gd name="adj1" fmla="val -77358"/>
              <a:gd name="adj2" fmla="val -5208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Hyper Links</a:t>
            </a:r>
            <a:endParaRPr lang="fr-FR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9259565" y="4695635"/>
            <a:ext cx="2188624" cy="645459"/>
          </a:xfrm>
          <a:prstGeom prst="wedgeRoundRectCallout">
            <a:avLst>
              <a:gd name="adj1" fmla="val -77358"/>
              <a:gd name="adj2" fmla="val -52083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Written by 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31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4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5" grpId="0"/>
      <p:bldP spid="16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Query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70852" y="3656304"/>
            <a:ext cx="4784035" cy="20156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7974" y="3656304"/>
            <a:ext cx="11692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Method</a:t>
            </a:r>
            <a:r>
              <a:rPr lang="en-US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4389" y="3656304"/>
            <a:ext cx="7457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&lt;URI&gt;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33562" y="3656304"/>
            <a:ext cx="7527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HTTP/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06477" y="3656304"/>
            <a:ext cx="1095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&lt;version&gt;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67163" y="4267996"/>
            <a:ext cx="25889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[&lt;header field&gt; : &lt;value&gt;]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57366" y="5064354"/>
            <a:ext cx="1285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 body</a:t>
            </a:r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1179443" y="2676939"/>
            <a:ext cx="2252870" cy="979365"/>
          </a:xfrm>
          <a:prstGeom prst="borderCallout1">
            <a:avLst>
              <a:gd name="adj1" fmla="val 47166"/>
              <a:gd name="adj2" fmla="val 99588"/>
              <a:gd name="adj3" fmla="val 115206"/>
              <a:gd name="adj4" fmla="val 146815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method</a:t>
            </a:r>
          </a:p>
          <a:p>
            <a:pPr algn="ctr"/>
            <a:r>
              <a:rPr lang="en-US" dirty="0" smtClean="0"/>
              <a:t>GET, POST, PUT</a:t>
            </a:r>
            <a:endParaRPr lang="en-US" dirty="0"/>
          </a:p>
        </p:txBody>
      </p:sp>
      <p:sp>
        <p:nvSpPr>
          <p:cNvPr id="15" name="Line Callout 1 14"/>
          <p:cNvSpPr/>
          <p:nvPr/>
        </p:nvSpPr>
        <p:spPr>
          <a:xfrm>
            <a:off x="4562621" y="2299760"/>
            <a:ext cx="2252870" cy="979365"/>
          </a:xfrm>
          <a:prstGeom prst="borderCallout1">
            <a:avLst>
              <a:gd name="adj1" fmla="val 98585"/>
              <a:gd name="adj2" fmla="val 49000"/>
              <a:gd name="adj3" fmla="val 147681"/>
              <a:gd name="adj4" fmla="val 51521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Resource/document</a:t>
            </a:r>
          </a:p>
          <a:p>
            <a:pPr algn="ctr"/>
            <a:r>
              <a:rPr lang="en-US" dirty="0" smtClean="0"/>
              <a:t>Image, HTML, JSON, XML…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8852352" y="2367169"/>
            <a:ext cx="2252870" cy="979365"/>
          </a:xfrm>
          <a:prstGeom prst="borderCallout1">
            <a:avLst>
              <a:gd name="adj1" fmla="val 99938"/>
              <a:gd name="adj2" fmla="val 176"/>
              <a:gd name="adj3" fmla="val 142269"/>
              <a:gd name="adj4" fmla="val -34950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Protocol’s version</a:t>
            </a:r>
          </a:p>
          <a:p>
            <a:pPr algn="ctr"/>
            <a:r>
              <a:rPr lang="en-US" dirty="0" smtClean="0"/>
              <a:t>1.0 or 1.1</a:t>
            </a:r>
            <a:endParaRPr lang="en-US" dirty="0"/>
          </a:p>
        </p:txBody>
      </p:sp>
      <p:sp>
        <p:nvSpPr>
          <p:cNvPr id="17" name="Line Callout 1 16"/>
          <p:cNvSpPr/>
          <p:nvPr/>
        </p:nvSpPr>
        <p:spPr>
          <a:xfrm>
            <a:off x="949042" y="4456217"/>
            <a:ext cx="2252870" cy="979365"/>
          </a:xfrm>
          <a:prstGeom prst="borderCallout1">
            <a:avLst>
              <a:gd name="adj1" fmla="val 47166"/>
              <a:gd name="adj2" fmla="val 99588"/>
              <a:gd name="adj3" fmla="val 4249"/>
              <a:gd name="adj4" fmla="val 181521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about the HTTP </a:t>
            </a:r>
            <a:r>
              <a:rPr lang="en-US" dirty="0" smtClean="0"/>
              <a:t>client</a:t>
            </a:r>
          </a:p>
          <a:p>
            <a:pPr algn="ctr"/>
            <a:r>
              <a:rPr lang="en-US" dirty="0" smtClean="0"/>
              <a:t>(cookies, location)</a:t>
            </a:r>
            <a:endParaRPr lang="en-US" dirty="0"/>
          </a:p>
        </p:txBody>
      </p:sp>
      <p:sp>
        <p:nvSpPr>
          <p:cNvPr id="18" name="Line Callout 1 17"/>
          <p:cNvSpPr/>
          <p:nvPr/>
        </p:nvSpPr>
        <p:spPr>
          <a:xfrm>
            <a:off x="8693426" y="5249020"/>
            <a:ext cx="2252870" cy="979365"/>
          </a:xfrm>
          <a:prstGeom prst="borderCallout1">
            <a:avLst>
              <a:gd name="adj1" fmla="val 6572"/>
              <a:gd name="adj2" fmla="val -83353"/>
              <a:gd name="adj3" fmla="val 51610"/>
              <a:gd name="adj4" fmla="val -831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sent to the server, </a:t>
            </a:r>
            <a:r>
              <a:rPr lang="en-US" dirty="0" smtClean="0"/>
              <a:t>necessary </a:t>
            </a:r>
            <a:r>
              <a:rPr lang="en-US" dirty="0"/>
              <a:t>for </a:t>
            </a:r>
            <a:r>
              <a:rPr lang="en-US" dirty="0" smtClean="0"/>
              <a:t>POST </a:t>
            </a:r>
            <a:r>
              <a:rPr lang="en-US" dirty="0"/>
              <a:t>or PUT requests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85011" y="4691099"/>
            <a:ext cx="369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Blank line separates header and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0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3578087" y="3656304"/>
            <a:ext cx="5459895" cy="23204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Response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14432" y="3749069"/>
            <a:ext cx="75270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HTTP/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67139" y="3746044"/>
            <a:ext cx="1095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&lt;version&gt;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34319" y="3743019"/>
            <a:ext cx="9738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&lt;status&gt;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79992" y="3743019"/>
            <a:ext cx="14037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&lt;comments&gt;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279848" y="4294785"/>
            <a:ext cx="35660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Content type: &lt;MIME content type&gt;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68379" y="4853105"/>
            <a:ext cx="25889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[&lt;header field&gt; : &lt;value&gt;]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08577" y="5526589"/>
            <a:ext cx="9085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0" name="Line Callout 1 29"/>
          <p:cNvSpPr/>
          <p:nvPr/>
        </p:nvSpPr>
        <p:spPr>
          <a:xfrm>
            <a:off x="1815448" y="2233639"/>
            <a:ext cx="2252870" cy="979365"/>
          </a:xfrm>
          <a:prstGeom prst="borderCallout1">
            <a:avLst>
              <a:gd name="adj1" fmla="val 97232"/>
              <a:gd name="adj2" fmla="val 98999"/>
              <a:gd name="adj3" fmla="val 170685"/>
              <a:gd name="adj4" fmla="val 133286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Protocol’s version</a:t>
            </a:r>
          </a:p>
          <a:p>
            <a:pPr algn="ctr"/>
            <a:r>
              <a:rPr lang="en-US" dirty="0" smtClean="0"/>
              <a:t>1.0 or 1.1</a:t>
            </a:r>
            <a:endParaRPr lang="en-US" dirty="0"/>
          </a:p>
        </p:txBody>
      </p:sp>
      <p:sp>
        <p:nvSpPr>
          <p:cNvPr id="31" name="Line Callout 1 30"/>
          <p:cNvSpPr/>
          <p:nvPr/>
        </p:nvSpPr>
        <p:spPr>
          <a:xfrm>
            <a:off x="5042453" y="2325360"/>
            <a:ext cx="2314904" cy="1059274"/>
          </a:xfrm>
          <a:prstGeom prst="borderCallout1">
            <a:avLst>
              <a:gd name="adj1" fmla="val 98585"/>
              <a:gd name="adj2" fmla="val 49000"/>
              <a:gd name="adj3" fmla="val 139000"/>
              <a:gd name="adj4" fmla="val 52220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Response status characterized by the predefined codes http: 200/404/500</a:t>
            </a:r>
          </a:p>
        </p:txBody>
      </p:sp>
      <p:sp>
        <p:nvSpPr>
          <p:cNvPr id="32" name="Line Callout 1 31"/>
          <p:cNvSpPr/>
          <p:nvPr/>
        </p:nvSpPr>
        <p:spPr>
          <a:xfrm>
            <a:off x="8852352" y="2367169"/>
            <a:ext cx="2252870" cy="979365"/>
          </a:xfrm>
          <a:prstGeom prst="borderCallout1">
            <a:avLst>
              <a:gd name="adj1" fmla="val 99938"/>
              <a:gd name="adj2" fmla="val 176"/>
              <a:gd name="adj3" fmla="val 146328"/>
              <a:gd name="adj4" fmla="val -19067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Descriptive information on the status</a:t>
            </a:r>
          </a:p>
        </p:txBody>
      </p:sp>
      <p:sp>
        <p:nvSpPr>
          <p:cNvPr id="33" name="Line Callout 1 32"/>
          <p:cNvSpPr/>
          <p:nvPr/>
        </p:nvSpPr>
        <p:spPr>
          <a:xfrm>
            <a:off x="795130" y="3873740"/>
            <a:ext cx="2354520" cy="1109077"/>
          </a:xfrm>
          <a:prstGeom prst="borderCallout1">
            <a:avLst>
              <a:gd name="adj1" fmla="val 47166"/>
              <a:gd name="adj2" fmla="val 99588"/>
              <a:gd name="adj3" fmla="val 69199"/>
              <a:gd name="adj4" fmla="val 154462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Righ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on the MIME type of the content: XML / html / JSON</a:t>
            </a:r>
          </a:p>
        </p:txBody>
      </p:sp>
      <p:sp>
        <p:nvSpPr>
          <p:cNvPr id="34" name="Line Callout 1 33"/>
          <p:cNvSpPr/>
          <p:nvPr/>
        </p:nvSpPr>
        <p:spPr>
          <a:xfrm>
            <a:off x="9230039" y="4288519"/>
            <a:ext cx="2252870" cy="979365"/>
          </a:xfrm>
          <a:prstGeom prst="borderCallout1">
            <a:avLst>
              <a:gd name="adj1" fmla="val 99938"/>
              <a:gd name="adj2" fmla="val 176"/>
              <a:gd name="adj3" fmla="val 112500"/>
              <a:gd name="adj4" fmla="val -63185"/>
            </a:avLst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LeftFacing"/>
            <a:lightRig rig="threePt" dir="t"/>
          </a:scene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about the 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59483" y="5296405"/>
            <a:ext cx="36971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Blank line separates header and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8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Exchange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393576" y="3482788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650941" y="3482787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4957483" y="3645494"/>
            <a:ext cx="2985246" cy="415517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ight Arrow 7"/>
          <p:cNvSpPr/>
          <p:nvPr/>
        </p:nvSpPr>
        <p:spPr>
          <a:xfrm flipH="1">
            <a:off x="4957483" y="3954779"/>
            <a:ext cx="2985246" cy="382795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5728209" y="3402991"/>
            <a:ext cx="14437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HTTP request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5728209" y="4243467"/>
            <a:ext cx="1581010" cy="120032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HTTP response</a:t>
            </a:r>
          </a:p>
          <a:p>
            <a:r>
              <a:rPr lang="en-US" dirty="0" smtClean="0"/>
              <a:t>&lt;html..&gt;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&lt;/html&gt;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37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Exchange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393576" y="3482788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650941" y="3482787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4957483" y="3645494"/>
            <a:ext cx="2985246" cy="415517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ight Arrow 7"/>
          <p:cNvSpPr/>
          <p:nvPr/>
        </p:nvSpPr>
        <p:spPr>
          <a:xfrm flipH="1">
            <a:off x="4957483" y="3954779"/>
            <a:ext cx="2985246" cy="382795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5728209" y="3402991"/>
            <a:ext cx="14437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HTTP request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6139829" y="4185630"/>
            <a:ext cx="6205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Data</a:t>
            </a:r>
            <a:endParaRPr lang="fr-FR" dirty="0"/>
          </a:p>
        </p:txBody>
      </p:sp>
      <p:sp>
        <p:nvSpPr>
          <p:cNvPr id="11" name="Right Arrow 10"/>
          <p:cNvSpPr/>
          <p:nvPr/>
        </p:nvSpPr>
        <p:spPr>
          <a:xfrm rot="16200000" flipH="1">
            <a:off x="2918011" y="4743673"/>
            <a:ext cx="806824" cy="382795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2839015" y="5238113"/>
            <a:ext cx="964816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&lt;html..&gt;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&lt;/html&gt;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047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161692" y="2297787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419057" y="2297786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6333367" y="2737056"/>
            <a:ext cx="1420905" cy="415517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ight Arrow 7"/>
          <p:cNvSpPr/>
          <p:nvPr/>
        </p:nvSpPr>
        <p:spPr>
          <a:xfrm flipH="1">
            <a:off x="4551037" y="2753416"/>
            <a:ext cx="1564341" cy="382795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5387037" y="3136211"/>
            <a:ext cx="17002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Message format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2165879" y="3800763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8423244" y="3800762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SOAP web service</a:t>
            </a:r>
            <a:endParaRPr lang="fr-FR" dirty="0"/>
          </a:p>
        </p:txBody>
      </p:sp>
      <p:sp>
        <p:nvSpPr>
          <p:cNvPr id="12" name="Right Arrow 11"/>
          <p:cNvSpPr/>
          <p:nvPr/>
        </p:nvSpPr>
        <p:spPr>
          <a:xfrm>
            <a:off x="6337554" y="4240032"/>
            <a:ext cx="1420905" cy="415517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ight Arrow 12"/>
          <p:cNvSpPr/>
          <p:nvPr/>
        </p:nvSpPr>
        <p:spPr>
          <a:xfrm flipH="1">
            <a:off x="4555224" y="4256392"/>
            <a:ext cx="1564341" cy="382795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5391224" y="4639187"/>
            <a:ext cx="15319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SOAP protocol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2161692" y="5303739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8419057" y="5303738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web service</a:t>
            </a:r>
            <a:endParaRPr lang="fr-FR" dirty="0"/>
          </a:p>
        </p:txBody>
      </p:sp>
      <p:sp>
        <p:nvSpPr>
          <p:cNvPr id="17" name="Right Arrow 16"/>
          <p:cNvSpPr/>
          <p:nvPr/>
        </p:nvSpPr>
        <p:spPr>
          <a:xfrm>
            <a:off x="6333367" y="5743008"/>
            <a:ext cx="1420905" cy="415517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ight Arrow 17"/>
          <p:cNvSpPr/>
          <p:nvPr/>
        </p:nvSpPr>
        <p:spPr>
          <a:xfrm flipH="1">
            <a:off x="4551037" y="5759368"/>
            <a:ext cx="1564341" cy="382795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extBox 18"/>
          <p:cNvSpPr txBox="1"/>
          <p:nvPr/>
        </p:nvSpPr>
        <p:spPr>
          <a:xfrm>
            <a:off x="5904357" y="5986044"/>
            <a:ext cx="2243371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smtClean="0"/>
              <a:t>Text → Web protocols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94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Definition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5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representation designates exchanged resource data between the client and the server.</a:t>
            </a:r>
          </a:p>
          <a:p>
            <a:endParaRPr lang="en-US" dirty="0"/>
          </a:p>
          <a:p>
            <a:r>
              <a:rPr lang="en-US" dirty="0" smtClean="0"/>
              <a:t>It might be: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JSON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XHTML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Text/plain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ava</a:t>
            </a:r>
            <a:r>
              <a:rPr lang="en-US" b="1" dirty="0" smtClean="0"/>
              <a:t>S</a:t>
            </a:r>
            <a:r>
              <a:rPr lang="en-US" dirty="0" smtClean="0"/>
              <a:t>cript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</a:p>
          <a:p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exchange </a:t>
            </a:r>
            <a:r>
              <a:rPr lang="en-US" dirty="0" smtClean="0"/>
              <a:t>format</a:t>
            </a:r>
          </a:p>
          <a:p>
            <a:endParaRPr lang="en-US" dirty="0"/>
          </a:p>
          <a:p>
            <a:r>
              <a:rPr lang="en-US" dirty="0" smtClean="0"/>
              <a:t>Based on JavaScript</a:t>
            </a:r>
          </a:p>
          <a:p>
            <a:endParaRPr lang="en-US" dirty="0"/>
          </a:p>
          <a:p>
            <a:r>
              <a:rPr lang="en-US" dirty="0"/>
              <a:t>independent of programming languages 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structures: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collection of key / </a:t>
            </a:r>
            <a:r>
              <a:rPr lang="en-US" dirty="0" smtClean="0"/>
              <a:t>values → object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ordered collection of </a:t>
            </a:r>
            <a:r>
              <a:rPr lang="en-US" dirty="0" smtClean="0"/>
              <a:t>objects → array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3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8"/>
            <a:ext cx="10327340" cy="2587123"/>
          </a:xfrm>
        </p:spPr>
        <p:txBody>
          <a:bodyPr/>
          <a:lstStyle/>
          <a:p>
            <a:r>
              <a:rPr lang="en-US" dirty="0"/>
              <a:t>Starts with "{" </a:t>
            </a:r>
          </a:p>
          <a:p>
            <a:r>
              <a:rPr lang="en-US" dirty="0"/>
              <a:t>E</a:t>
            </a:r>
            <a:r>
              <a:rPr lang="en-US" dirty="0" smtClean="0"/>
              <a:t>nds </a:t>
            </a:r>
            <a:r>
              <a:rPr lang="en-US" dirty="0"/>
              <a:t>with "}"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omposed </a:t>
            </a:r>
            <a:r>
              <a:rPr lang="en-US" dirty="0"/>
              <a:t>of an unordered list of pair keys / values.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key is followed by ":" 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key / value pairs are separated by ","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Object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58" y="4952948"/>
            <a:ext cx="8327653" cy="15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9"/>
            <a:ext cx="10327340" cy="2013686"/>
          </a:xfrm>
        </p:spPr>
        <p:txBody>
          <a:bodyPr/>
          <a:lstStyle/>
          <a:p>
            <a:r>
              <a:rPr lang="en-US" dirty="0"/>
              <a:t>Ordered list of objects 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eginning </a:t>
            </a:r>
            <a:r>
              <a:rPr lang="en-US" dirty="0"/>
              <a:t>with "[" 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nding </a:t>
            </a:r>
            <a:r>
              <a:rPr lang="en-US" dirty="0"/>
              <a:t>with </a:t>
            </a:r>
            <a:r>
              <a:rPr lang="en-US" dirty="0" smtClean="0"/>
              <a:t>"]“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objects are separated from each other by </a:t>
            </a:r>
            <a:r>
              <a:rPr lang="en-US" dirty="0" smtClean="0"/>
              <a:t>“,".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Array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586" y="4616347"/>
            <a:ext cx="9142827" cy="172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9"/>
            <a:ext cx="4120117" cy="2742106"/>
          </a:xfrm>
        </p:spPr>
        <p:txBody>
          <a:bodyPr/>
          <a:lstStyle/>
          <a:p>
            <a:r>
              <a:rPr lang="en-US" dirty="0"/>
              <a:t>An object can be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tring </a:t>
            </a:r>
            <a:r>
              <a:rPr lang="en-US" dirty="0"/>
              <a:t>between </a:t>
            </a:r>
            <a:r>
              <a:rPr lang="en-US" dirty="0" smtClean="0"/>
              <a:t>" "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umber </a:t>
            </a:r>
            <a:r>
              <a:rPr lang="en-US" dirty="0"/>
              <a:t>(integer, decimal)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Boolean </a:t>
            </a:r>
            <a:r>
              <a:rPr lang="en-US" dirty="0"/>
              <a:t>(true, false) 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 dirty="0" smtClean="0"/>
              <a:t>ull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</a:t>
            </a:r>
            <a:r>
              <a:rPr lang="en-US" dirty="0" smtClean="0"/>
              <a:t>bject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342" y="3323015"/>
            <a:ext cx="7173591" cy="333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352" y="2743200"/>
            <a:ext cx="9911319" cy="341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This JSON syntax defines an employees object, with an array of 3 employees records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{“employees”:[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{“firstName”:”John”, “lastName”:”Doe”},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{“</a:t>
            </a:r>
            <a:r>
              <a:rPr lang="en-US" dirty="0"/>
              <a:t>firstName</a:t>
            </a:r>
            <a:r>
              <a:rPr lang="en-US" dirty="0" smtClean="0"/>
              <a:t>”:”Anna”, </a:t>
            </a:r>
            <a:r>
              <a:rPr lang="en-US" dirty="0"/>
              <a:t>“lastName</a:t>
            </a:r>
            <a:r>
              <a:rPr lang="en-US" dirty="0" smtClean="0"/>
              <a:t>”:”Smith”},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{“</a:t>
            </a:r>
            <a:r>
              <a:rPr lang="en-US" dirty="0"/>
              <a:t>firstName</a:t>
            </a:r>
            <a:r>
              <a:rPr lang="en-US" dirty="0" smtClean="0"/>
              <a:t>”:”Peter”, </a:t>
            </a:r>
            <a:r>
              <a:rPr lang="en-US" dirty="0"/>
              <a:t>“lastName</a:t>
            </a:r>
            <a:r>
              <a:rPr lang="en-US" dirty="0" smtClean="0"/>
              <a:t>”:”Jones”}</a:t>
            </a:r>
          </a:p>
          <a:p>
            <a:pPr marL="0" indent="0">
              <a:buNone/>
            </a:pPr>
            <a:r>
              <a:rPr lang="en-US" dirty="0" smtClean="0"/>
              <a:t>]}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6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56687" y="2523264"/>
            <a:ext cx="10425345" cy="4753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smtClean="0"/>
              <a:t>This XML syntax also defines an employees object with 3 employees records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&lt;employees&gt;</a:t>
            </a:r>
          </a:p>
          <a:p>
            <a:pPr marL="0" indent="0">
              <a:buNone/>
            </a:pPr>
            <a:r>
              <a:rPr lang="en-US" sz="1800" dirty="0"/>
              <a:t>	&lt;</a:t>
            </a:r>
            <a:r>
              <a:rPr lang="en-US" sz="1800" dirty="0" smtClean="0"/>
              <a:t>employee&gt;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&lt;firstName&gt;John&lt;/firstName&gt;&lt;lastName&gt;Doe&lt;/lastName&gt;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dirty="0"/>
              <a:t>&lt;/ </a:t>
            </a:r>
            <a:r>
              <a:rPr lang="en-US" sz="1800" dirty="0" smtClean="0"/>
              <a:t>employee&gt;</a:t>
            </a:r>
          </a:p>
          <a:p>
            <a:pPr marL="0" indent="0">
              <a:buNone/>
            </a:pPr>
            <a:r>
              <a:rPr lang="en-US" sz="1800" dirty="0" smtClean="0"/>
              <a:t>	&lt;</a:t>
            </a:r>
            <a:r>
              <a:rPr lang="en-US" sz="1800" dirty="0"/>
              <a:t>employee&gt;</a:t>
            </a:r>
          </a:p>
          <a:p>
            <a:pPr marL="0" indent="0">
              <a:buNone/>
            </a:pPr>
            <a:r>
              <a:rPr lang="en-US" sz="1800" dirty="0"/>
              <a:t>		&lt;</a:t>
            </a:r>
            <a:r>
              <a:rPr lang="en-US" sz="1800" dirty="0" smtClean="0"/>
              <a:t>firstName&gt;Anna&lt;/</a:t>
            </a:r>
            <a:r>
              <a:rPr lang="en-US" sz="1800" dirty="0"/>
              <a:t>firstName&gt;&lt;lastName&gt;Smith&lt;/lastName&gt;</a:t>
            </a:r>
          </a:p>
          <a:p>
            <a:pPr marL="0" indent="0">
              <a:buNone/>
            </a:pPr>
            <a:r>
              <a:rPr lang="en-US" sz="1800" dirty="0"/>
              <a:t>	&lt;/ employee&gt;</a:t>
            </a:r>
          </a:p>
          <a:p>
            <a:pPr marL="0" indent="0">
              <a:buNone/>
            </a:pPr>
            <a:r>
              <a:rPr lang="en-US" sz="1800" dirty="0" smtClean="0"/>
              <a:t>	&lt;</a:t>
            </a:r>
            <a:r>
              <a:rPr lang="en-US" sz="1800" dirty="0"/>
              <a:t>employee&gt;</a:t>
            </a:r>
          </a:p>
          <a:p>
            <a:pPr marL="0" indent="0">
              <a:buNone/>
            </a:pPr>
            <a:r>
              <a:rPr lang="en-US" sz="1800" dirty="0"/>
              <a:t>		&lt;</a:t>
            </a:r>
            <a:r>
              <a:rPr lang="en-US" sz="1800" dirty="0" smtClean="0"/>
              <a:t>firstName&gt;Peter&lt;/</a:t>
            </a:r>
            <a:r>
              <a:rPr lang="en-US" sz="1800" dirty="0"/>
              <a:t>firstName&gt;&lt;</a:t>
            </a:r>
            <a:r>
              <a:rPr lang="en-US" sz="1800" dirty="0" smtClean="0"/>
              <a:t>lastName&gt;Jones&lt;/</a:t>
            </a:r>
            <a:r>
              <a:rPr lang="en-US" sz="1800" dirty="0"/>
              <a:t>lastName&gt;</a:t>
            </a:r>
          </a:p>
          <a:p>
            <a:pPr marL="0" indent="0">
              <a:buNone/>
            </a:pPr>
            <a:r>
              <a:rPr lang="en-US" sz="1800" dirty="0"/>
              <a:t>	&lt;/ employee</a:t>
            </a:r>
            <a:r>
              <a:rPr lang="en-US" sz="1800" dirty="0" smtClean="0"/>
              <a:t>&gt;</a:t>
            </a:r>
          </a:p>
          <a:p>
            <a:pPr marL="0" indent="0">
              <a:buNone/>
            </a:pPr>
            <a:r>
              <a:rPr lang="en-US" sz="1800" dirty="0" smtClean="0"/>
              <a:t>&lt;/ employees&gt;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3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fr-FR" dirty="0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7405352" y="4520484"/>
            <a:ext cx="19318" cy="4893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289442" y="4301543"/>
            <a:ext cx="257577" cy="244699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Arc 10"/>
          <p:cNvSpPr/>
          <p:nvPr/>
        </p:nvSpPr>
        <p:spPr>
          <a:xfrm>
            <a:off x="7043132" y="4165676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>
            <a:off x="6647774" y="3755838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c 12"/>
          <p:cNvSpPr/>
          <p:nvPr/>
        </p:nvSpPr>
        <p:spPr>
          <a:xfrm>
            <a:off x="6827678" y="3976694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1229234" y="2733421"/>
            <a:ext cx="521594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Services exposed to the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For a programmatic access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85999" y="3946285"/>
            <a:ext cx="18854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fr-FR" sz="2000" b="1" dirty="0"/>
              <a:t>→</a:t>
            </a:r>
            <a:r>
              <a:rPr lang="fr-FR" sz="2400" b="1" dirty="0"/>
              <a:t>Online </a:t>
            </a:r>
            <a:r>
              <a:rPr lang="fr-FR" sz="2400" b="1" dirty="0" smtClean="0"/>
              <a:t>APIs</a:t>
            </a:r>
            <a:endParaRPr lang="fr-FR" b="1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329617" y="5009881"/>
            <a:ext cx="2190105" cy="151668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Service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662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</a:t>
            </a:r>
            <a:r>
              <a:rPr lang="fr-FR" dirty="0" err="1" smtClean="0"/>
              <a:t>Methods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029272" y="3466601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8286637" y="3466600"/>
            <a:ext cx="1855695" cy="10488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web service</a:t>
            </a:r>
            <a:endParaRPr lang="fr-FR" dirty="0"/>
          </a:p>
        </p:txBody>
      </p:sp>
      <p:sp>
        <p:nvSpPr>
          <p:cNvPr id="7" name="Right Arrow 6"/>
          <p:cNvSpPr/>
          <p:nvPr/>
        </p:nvSpPr>
        <p:spPr>
          <a:xfrm>
            <a:off x="6200947" y="3905870"/>
            <a:ext cx="1420905" cy="415517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ight Arrow 7"/>
          <p:cNvSpPr/>
          <p:nvPr/>
        </p:nvSpPr>
        <p:spPr>
          <a:xfrm flipH="1">
            <a:off x="4418617" y="3922230"/>
            <a:ext cx="1564341" cy="382795"/>
          </a:xfrm>
          <a:prstGeom prst="rightArrow">
            <a:avLst>
              <a:gd name="adj1" fmla="val 50000"/>
              <a:gd name="adj2" fmla="val 69008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5363905" y="4227645"/>
            <a:ext cx="1443793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HTTP request</a:t>
            </a:r>
          </a:p>
          <a:p>
            <a:endParaRPr lang="en-US" dirty="0"/>
          </a:p>
          <a:p>
            <a:pPr algn="ctr"/>
            <a:r>
              <a:rPr lang="en-US" b="1" dirty="0" smtClean="0"/>
              <a:t>(Method ?)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7793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bases operations </a:t>
            </a:r>
          </a:p>
          <a:p>
            <a:r>
              <a:rPr lang="en-US" dirty="0" smtClean="0"/>
              <a:t>Corresponding to the 4 types of HTTP requests</a:t>
            </a:r>
          </a:p>
          <a:p>
            <a:endParaRPr lang="en-US" dirty="0"/>
          </a:p>
          <a:p>
            <a:pPr lvl="3"/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fr-FR" dirty="0"/>
          </a:p>
        </p:txBody>
      </p:sp>
      <p:sp>
        <p:nvSpPr>
          <p:cNvPr id="5" name="Right Arrow 4"/>
          <p:cNvSpPr/>
          <p:nvPr/>
        </p:nvSpPr>
        <p:spPr>
          <a:xfrm>
            <a:off x="2457451" y="3582033"/>
            <a:ext cx="697200" cy="351592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3154651" y="3296164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64753" y="3296164"/>
            <a:ext cx="57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43059" y="3296164"/>
            <a:ext cx="6367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21492" y="3296164"/>
            <a:ext cx="620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5283" y="4358228"/>
            <a:ext cx="2283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92254" y="4358228"/>
            <a:ext cx="2858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RETRIEVE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82287" y="4358228"/>
            <a:ext cx="22557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53740" y="4358228"/>
            <a:ext cx="24255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UPDATE</a:t>
            </a:r>
            <a:endParaRPr lang="en-US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1394136" y="5357984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903821" y="5681677"/>
            <a:ext cx="14868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4145609" y="5357985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3811875" y="5681677"/>
            <a:ext cx="117371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GET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7254895" y="5349079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/>
          <p:cNvSpPr/>
          <p:nvPr/>
        </p:nvSpPr>
        <p:spPr>
          <a:xfrm>
            <a:off x="6909941" y="5672772"/>
            <a:ext cx="11961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PUT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Right Arrow 24"/>
          <p:cNvSpPr/>
          <p:nvPr/>
        </p:nvSpPr>
        <p:spPr>
          <a:xfrm rot="5400000">
            <a:off x="9892787" y="5344627"/>
            <a:ext cx="506252" cy="22904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9133456" y="5668320"/>
            <a:ext cx="202491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DELETE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47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6" grpId="0"/>
      <p:bldP spid="17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8"/>
            <a:ext cx="4836458" cy="8579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Create new resource on the server.</a:t>
            </a:r>
            <a:endParaRPr lang="fr-FR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Method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078783" y="3499747"/>
            <a:ext cx="46681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POST:http://address/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endParaRPr lang="fr-FR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135061" y="3965420"/>
            <a:ext cx="41563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smtClean="0"/>
              <a:t>The query core is a representation: XML, JSON, HTML..</a:t>
            </a:r>
            <a:endParaRPr lang="fr-FR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66583" y="5067456"/>
            <a:ext cx="2376228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201, 204 </a:t>
            </a:r>
          </a:p>
          <a:p>
            <a:r>
              <a:rPr lang="en-US" sz="1400" dirty="0" smtClean="0"/>
              <a:t>Message : Create, No content </a:t>
            </a:r>
          </a:p>
          <a:p>
            <a:r>
              <a:rPr lang="en-US" sz="1400" dirty="0" smtClean="0"/>
              <a:t>header : …..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198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3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9"/>
            <a:ext cx="7232876" cy="6493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Send the resource representation existing on the server.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Method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4078783" y="3499747"/>
            <a:ext cx="454214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GET:http://address/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endParaRPr lang="fr-F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35061" y="3965420"/>
            <a:ext cx="4156394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smtClean="0"/>
              <a:t>The query core is a representation: XML, JSON, HTML..</a:t>
            </a:r>
            <a:endParaRPr lang="fr-F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6583" y="4959734"/>
            <a:ext cx="2941767" cy="116955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200</a:t>
            </a:r>
          </a:p>
          <a:p>
            <a:r>
              <a:rPr lang="en-US" sz="1400" dirty="0" smtClean="0"/>
              <a:t>Message : OK</a:t>
            </a:r>
          </a:p>
          <a:p>
            <a:r>
              <a:rPr lang="en-US" sz="1400" dirty="0" smtClean="0"/>
              <a:t>header : …..</a:t>
            </a:r>
          </a:p>
          <a:p>
            <a:r>
              <a:rPr lang="en-US" sz="1400" dirty="0" smtClean="0"/>
              <a:t>Representation: XML, JSON, HTML,….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18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Update a resource on the server.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Method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3452932" y="3460221"/>
            <a:ext cx="63968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GET:http://address/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r>
              <a:rPr lang="en-US" b="1" dirty="0" smtClean="0"/>
              <a:t>/resource identifier</a:t>
            </a:r>
            <a:endParaRPr lang="fr-FR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45485" y="3870621"/>
            <a:ext cx="1977657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400" dirty="0" smtClean="0"/>
              <a:t>Header: …</a:t>
            </a:r>
          </a:p>
          <a:p>
            <a:r>
              <a:rPr lang="en-US" sz="1400" dirty="0" smtClean="0"/>
              <a:t>core: XML, JSON, HTML..</a:t>
            </a:r>
            <a:endParaRPr lang="fr-FR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80222" y="5041426"/>
            <a:ext cx="1169038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200</a:t>
            </a:r>
          </a:p>
          <a:p>
            <a:r>
              <a:rPr lang="en-US" sz="1400" dirty="0" smtClean="0"/>
              <a:t>Message : OK</a:t>
            </a:r>
          </a:p>
          <a:p>
            <a:r>
              <a:rPr lang="en-US" sz="1400" dirty="0" smtClean="0"/>
              <a:t>header : …..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9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/>
      <p:bldP spid="12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30" y="2248349"/>
            <a:ext cx="4682859" cy="67515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Delete a resource on the server.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Method</a:t>
            </a:r>
            <a:endParaRPr lang="fr-FR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8852352" y="61614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53" y="3297219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611" y="3297219"/>
            <a:ext cx="2438400" cy="24384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795914" y="3757829"/>
            <a:ext cx="4911537" cy="257286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/>
          <p:cNvSpPr txBox="1"/>
          <p:nvPr/>
        </p:nvSpPr>
        <p:spPr>
          <a:xfrm>
            <a:off x="2987575" y="4992452"/>
            <a:ext cx="725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 rot="21385081">
            <a:off x="8852352" y="4761620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  <a:scene3d>
              <a:camera prst="perspectiveContrastingLeftFacing"/>
              <a:lightRig rig="threePt" dir="t"/>
            </a:scene3d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Server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flipH="1">
            <a:off x="3795910" y="5033370"/>
            <a:ext cx="4834697" cy="290279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3452932" y="3460221"/>
            <a:ext cx="63968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b="1" dirty="0" smtClean="0"/>
              <a:t>GET:http://address/</a:t>
            </a:r>
            <a:r>
              <a:rPr lang="en-US" b="1" dirty="0" err="1" smtClean="0"/>
              <a:t>className</a:t>
            </a:r>
            <a:r>
              <a:rPr lang="en-US" b="1" dirty="0" smtClean="0"/>
              <a:t>/</a:t>
            </a:r>
            <a:r>
              <a:rPr lang="en-US" b="1" dirty="0" err="1" smtClean="0"/>
              <a:t>methodName</a:t>
            </a:r>
            <a:r>
              <a:rPr lang="en-US" b="1" dirty="0" smtClean="0"/>
              <a:t>/resource identifier</a:t>
            </a:r>
            <a:endParaRPr lang="fr-FR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80222" y="5041426"/>
            <a:ext cx="1169038" cy="95410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endParaRPr lang="fr-FR" sz="1400" dirty="0"/>
          </a:p>
          <a:p>
            <a:r>
              <a:rPr lang="en-US" sz="1400" dirty="0" smtClean="0"/>
              <a:t>Status : 200</a:t>
            </a:r>
          </a:p>
          <a:p>
            <a:r>
              <a:rPr lang="en-US" sz="1400" dirty="0" smtClean="0"/>
              <a:t>Message : OK</a:t>
            </a:r>
          </a:p>
          <a:p>
            <a:r>
              <a:rPr lang="en-US" sz="1400" dirty="0" smtClean="0"/>
              <a:t>header : …..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214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 Definition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60" y="2922757"/>
            <a:ext cx="3603811" cy="360381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TextBox 6"/>
          <p:cNvSpPr txBox="1"/>
          <p:nvPr/>
        </p:nvSpPr>
        <p:spPr>
          <a:xfrm>
            <a:off x="1317812" y="2705147"/>
            <a:ext cx="4059637" cy="230832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the web service does?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What are the operations?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Input arguments?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Arguments types?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Outputs?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…..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8104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73" y="3141561"/>
            <a:ext cx="2810803" cy="279155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Web Service Definition</a:t>
            </a:r>
            <a:endParaRPr lang="fr-FR" dirty="0"/>
          </a:p>
        </p:txBody>
      </p:sp>
      <p:sp>
        <p:nvSpPr>
          <p:cNvPr id="5" name="Right Arrow 4"/>
          <p:cNvSpPr/>
          <p:nvPr/>
        </p:nvSpPr>
        <p:spPr>
          <a:xfrm>
            <a:off x="4369336" y="3318523"/>
            <a:ext cx="1420905" cy="415517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929393" y="3141561"/>
            <a:ext cx="1554080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400" b="1" dirty="0" smtClean="0">
                <a:solidFill>
                  <a:schemeClr val="accent3">
                    <a:lumMod val="50000"/>
                  </a:schemeClr>
                </a:solidFill>
              </a:rPr>
              <a:t>WSDL</a:t>
            </a:r>
            <a:endParaRPr lang="fr-FR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7549" y="2495931"/>
            <a:ext cx="49897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dirty="0" smtClean="0"/>
              <a:t>All the details of the SOAP web service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8493396" y="5143676"/>
            <a:ext cx="28108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RightFacing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7200" b="1" cap="none" spc="0" dirty="0" smtClean="0">
                <a:ln w="0"/>
                <a:solidFill>
                  <a:srgbClr val="FF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WSDL</a:t>
            </a:r>
            <a:endParaRPr lang="en-US" sz="7200" b="1" cap="none" spc="0" dirty="0">
              <a:ln w="0"/>
              <a:solidFill>
                <a:srgbClr val="FF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409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473" y="3141561"/>
            <a:ext cx="2810803" cy="279155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Web Service Definition</a:t>
            </a:r>
            <a:endParaRPr lang="fr-FR" dirty="0"/>
          </a:p>
        </p:txBody>
      </p:sp>
      <p:sp>
        <p:nvSpPr>
          <p:cNvPr id="5" name="Right Arrow 4"/>
          <p:cNvSpPr/>
          <p:nvPr/>
        </p:nvSpPr>
        <p:spPr>
          <a:xfrm>
            <a:off x="4369336" y="3318523"/>
            <a:ext cx="1420905" cy="415517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5929393" y="3141561"/>
            <a:ext cx="1605696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4400" b="1" dirty="0" smtClean="0">
                <a:solidFill>
                  <a:schemeClr val="accent3">
                    <a:lumMod val="50000"/>
                  </a:schemeClr>
                </a:solidFill>
              </a:rPr>
              <a:t>WADL</a:t>
            </a:r>
            <a:endParaRPr lang="fr-FR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87549" y="2495931"/>
            <a:ext cx="49897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dirty="0" smtClean="0"/>
              <a:t>All the details of the SOAP web service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8493396" y="5143676"/>
            <a:ext cx="28108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RightFacing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7200" b="1" cap="none" spc="0" dirty="0" smtClean="0">
                <a:ln w="0"/>
                <a:solidFill>
                  <a:srgbClr val="FF000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WADL</a:t>
            </a:r>
            <a:endParaRPr lang="en-US" sz="7200" b="1" cap="none" spc="0" dirty="0">
              <a:ln w="0"/>
              <a:solidFill>
                <a:srgbClr val="FF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5399" y="4443494"/>
            <a:ext cx="5608074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eb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pplication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efinition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anguage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1521" y="5117504"/>
            <a:ext cx="517356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Describes the REST service in a XML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provides service informations that allow building</a:t>
            </a:r>
          </a:p>
          <a:p>
            <a:r>
              <a:rPr lang="en-US" sz="2000" dirty="0" smtClean="0"/>
              <a:t>     client applications using REST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automatically generated by the API</a:t>
            </a:r>
          </a:p>
        </p:txBody>
      </p:sp>
    </p:spTree>
    <p:extLst>
      <p:ext uri="{BB962C8B-B14F-4D97-AF65-F5344CB8AC3E}">
        <p14:creationId xmlns:p14="http://schemas.microsoft.com/office/powerpoint/2010/main" val="227383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3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resource is an identifiable object on the </a:t>
            </a:r>
            <a:r>
              <a:rPr lang="en-US" dirty="0" smtClean="0"/>
              <a:t>system.</a:t>
            </a:r>
          </a:p>
          <a:p>
            <a:endParaRPr lang="en-US" dirty="0"/>
          </a:p>
          <a:p>
            <a:r>
              <a:rPr lang="en-US" dirty="0" smtClean="0"/>
              <a:t>Identified with an URI</a:t>
            </a:r>
          </a:p>
          <a:p>
            <a:endParaRPr lang="en-US" dirty="0"/>
          </a:p>
          <a:p>
            <a:r>
              <a:rPr lang="en-US" dirty="0" smtClean="0"/>
              <a:t>Contains nouns NOT verbs!</a:t>
            </a:r>
          </a:p>
          <a:p>
            <a:endParaRPr lang="en-US" dirty="0" smtClean="0"/>
          </a:p>
          <a:p>
            <a:r>
              <a:rPr lang="en-US" dirty="0" smtClean="0"/>
              <a:t>Nouns are the resource names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2270236" y="5801399"/>
            <a:ext cx="834869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 smtClean="0"/>
              <a:t>http://serverAddress:8484/applicationContext/resource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230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39864" y="2712203"/>
            <a:ext cx="3905574" cy="204577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66448" y="2874807"/>
            <a:ext cx="2092272" cy="1038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getProducts()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18698" y="4137853"/>
            <a:ext cx="1100380" cy="4959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MVC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5810" y="2369865"/>
            <a:ext cx="18828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243" y="5210433"/>
            <a:ext cx="2072238" cy="138149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TextBox 10"/>
          <p:cNvSpPr txBox="1"/>
          <p:nvPr/>
        </p:nvSpPr>
        <p:spPr>
          <a:xfrm>
            <a:off x="540635" y="6214867"/>
            <a:ext cx="70032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89402" y="5100318"/>
            <a:ext cx="5549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URL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7" idx="3"/>
          </p:cNvCxnSpPr>
          <p:nvPr/>
        </p:nvCxnSpPr>
        <p:spPr>
          <a:xfrm flipV="1">
            <a:off x="2244362" y="4561169"/>
            <a:ext cx="1535483" cy="72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>
          <a:xfrm flipH="1" flipV="1">
            <a:off x="3812584" y="3913193"/>
            <a:ext cx="356304" cy="224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675276">
            <a:off x="2753427" y="5311876"/>
            <a:ext cx="322453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application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7" idx="4"/>
          </p:cNvCxnSpPr>
          <p:nvPr/>
        </p:nvCxnSpPr>
        <p:spPr>
          <a:xfrm flipH="1">
            <a:off x="3192338" y="4633798"/>
            <a:ext cx="976550" cy="5766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39349" y="5430565"/>
            <a:ext cx="1152367" cy="92333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Product1..</a:t>
            </a:r>
          </a:p>
          <a:p>
            <a:r>
              <a:rPr lang="en-US" dirty="0" smtClean="0"/>
              <a:t>Product2..</a:t>
            </a:r>
          </a:p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578590" y="2739197"/>
            <a:ext cx="2727702" cy="201878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192" y="2389799"/>
            <a:ext cx="18828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56008" y="2350203"/>
            <a:ext cx="644728" cy="186204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1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5438" y="3049141"/>
            <a:ext cx="63671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 anchor="ctr" anchorCtr="1">
            <a:spAutoFit/>
          </a:bodyPr>
          <a:lstStyle/>
          <a:p>
            <a:r>
              <a:rPr lang="en-US" sz="3200" b="1" dirty="0" smtClean="0"/>
              <a:t>jar</a:t>
            </a:r>
            <a:endParaRPr lang="en-US" sz="3200" b="1" dirty="0"/>
          </a:p>
        </p:txBody>
      </p:sp>
      <p:cxnSp>
        <p:nvCxnSpPr>
          <p:cNvPr id="33" name="Straight Arrow Connector 32"/>
          <p:cNvCxnSpPr>
            <a:stCxn id="31" idx="3"/>
          </p:cNvCxnSpPr>
          <p:nvPr/>
        </p:nvCxnSpPr>
        <p:spPr>
          <a:xfrm flipV="1">
            <a:off x="5782151" y="3341528"/>
            <a:ext cx="279643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8847192" y="3913193"/>
            <a:ext cx="1412686" cy="64797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Jar file</a:t>
            </a:r>
          </a:p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getProducts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608949" y="2905607"/>
            <a:ext cx="1431098" cy="7330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Elbow Connector 37"/>
          <p:cNvCxnSpPr/>
          <p:nvPr/>
        </p:nvCxnSpPr>
        <p:spPr>
          <a:xfrm rot="5400000">
            <a:off x="9132645" y="3436885"/>
            <a:ext cx="558966" cy="393650"/>
          </a:xfrm>
          <a:prstGeom prst="bentConnector3">
            <a:avLst>
              <a:gd name="adj1" fmla="val 9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Can 41"/>
          <p:cNvSpPr/>
          <p:nvPr/>
        </p:nvSpPr>
        <p:spPr>
          <a:xfrm>
            <a:off x="5300736" y="3781586"/>
            <a:ext cx="836593" cy="976394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10887995" y="4909123"/>
            <a:ext cx="836593" cy="976394"/>
          </a:xfrm>
          <a:prstGeom prst="can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080" y="4298459"/>
            <a:ext cx="2328372" cy="232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0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  <p:bldP spid="12" grpId="0"/>
      <p:bldP spid="23" grpId="0"/>
      <p:bldP spid="27" grpId="0"/>
      <p:bldP spid="28" grpId="0" animBg="1"/>
      <p:bldP spid="29" grpId="0" animBg="1"/>
      <p:bldP spid="30" grpId="0"/>
      <p:bldP spid="31" grpId="0"/>
      <p:bldP spid="35" grpId="0" animBg="1"/>
      <p:bldP spid="36" grpId="0" animBg="1"/>
      <p:bldP spid="42" grpId="0" animBg="1"/>
      <p:bldP spid="4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4283" y="3972983"/>
            <a:ext cx="5034517" cy="572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http://</a:t>
            </a:r>
            <a:r>
              <a:rPr lang="en-US" dirty="0" smtClean="0"/>
              <a:t>ntdp.miage.fr/bookstore/books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Example</a:t>
            </a: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3264283" y="2970213"/>
            <a:ext cx="55880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smtClean="0"/>
              <a:t>ntdp.miage.fr/bookstore/fetchBooks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9551" y="5125474"/>
            <a:ext cx="6019201" cy="8768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http://ntdp.miage.fr/bookstore/books/book/1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85" y="3664625"/>
            <a:ext cx="776441" cy="7764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351" y="2838183"/>
            <a:ext cx="705324" cy="7053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543" y="4737253"/>
            <a:ext cx="776441" cy="7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 specification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9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JAX-WS</a:t>
            </a:r>
          </a:p>
          <a:p>
            <a:endParaRPr lang="en-US" dirty="0" smtClean="0"/>
          </a:p>
          <a:p>
            <a:r>
              <a:rPr lang="fr-FR" dirty="0"/>
              <a:t>Java API for XML Web </a:t>
            </a:r>
            <a:r>
              <a:rPr lang="fr-FR" dirty="0" smtClean="0"/>
              <a:t>Services</a:t>
            </a:r>
          </a:p>
          <a:p>
            <a:endParaRPr lang="fr-FR" dirty="0" smtClean="0"/>
          </a:p>
          <a:p>
            <a:r>
              <a:rPr lang="en-US" dirty="0" smtClean="0"/>
              <a:t>represents </a:t>
            </a:r>
            <a:r>
              <a:rPr lang="en-US" dirty="0"/>
              <a:t>remote procedure calls or messages using XML-based protocols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404" y="2374116"/>
            <a:ext cx="10546748" cy="41524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Acronym for RESTFul web services’ Java API.</a:t>
            </a:r>
          </a:p>
          <a:p>
            <a:endParaRPr lang="en-US" dirty="0"/>
          </a:p>
          <a:p>
            <a:r>
              <a:rPr lang="en-US" dirty="0"/>
              <a:t>Based on POJO (Plain Old Java Object) </a:t>
            </a:r>
            <a:r>
              <a:rPr lang="en-US" dirty="0" smtClean="0"/>
              <a:t>using specific JAX-RS annotations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forms </a:t>
            </a:r>
            <a:r>
              <a:rPr lang="en-US" dirty="0"/>
              <a:t>an integral part of </a:t>
            </a:r>
            <a:r>
              <a:rPr lang="en-US" dirty="0" smtClean="0"/>
              <a:t>Java </a:t>
            </a:r>
            <a:r>
              <a:rPr lang="en-US" dirty="0"/>
              <a:t>EE </a:t>
            </a:r>
            <a:r>
              <a:rPr lang="en-US" dirty="0" smtClean="0"/>
              <a:t>specification.</a:t>
            </a:r>
          </a:p>
          <a:p>
            <a:endParaRPr lang="en-US" dirty="0" smtClean="0"/>
          </a:p>
          <a:p>
            <a:r>
              <a:rPr lang="en-US" dirty="0"/>
              <a:t>Describes the implementation of client </a:t>
            </a:r>
            <a:r>
              <a:rPr lang="en-US" dirty="0" smtClean="0"/>
              <a:t>side of REST web services.</a:t>
            </a:r>
          </a:p>
          <a:p>
            <a:endParaRPr lang="en-US" dirty="0" smtClean="0"/>
          </a:p>
          <a:p>
            <a:r>
              <a:rPr lang="en-US" dirty="0"/>
              <a:t>Its architecture is based on the use of classes and annotations to develop web </a:t>
            </a:r>
            <a:r>
              <a:rPr lang="en-US" dirty="0" smtClean="0"/>
              <a:t>services.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JAX-RS</a:t>
            </a:r>
          </a:p>
        </p:txBody>
      </p:sp>
    </p:spTree>
    <p:extLst>
      <p:ext uri="{BB962C8B-B14F-4D97-AF65-F5344CB8AC3E}">
        <p14:creationId xmlns:p14="http://schemas.microsoft.com/office/powerpoint/2010/main" val="168426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JAX-RS is a </a:t>
            </a:r>
            <a:r>
              <a:rPr lang="en-US" dirty="0" smtClean="0"/>
              <a:t>specification</a:t>
            </a:r>
          </a:p>
          <a:p>
            <a:endParaRPr lang="en-US" dirty="0" smtClean="0"/>
          </a:p>
          <a:p>
            <a:r>
              <a:rPr lang="en-US" dirty="0" smtClean="0"/>
              <a:t>around </a:t>
            </a:r>
            <a:r>
              <a:rPr lang="en-US" dirty="0"/>
              <a:t>this specification are developed several </a:t>
            </a:r>
            <a:r>
              <a:rPr lang="en-US" dirty="0" smtClean="0"/>
              <a:t>implementations: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JERSEY </a:t>
            </a:r>
            <a:r>
              <a:rPr lang="fr-FR" dirty="0"/>
              <a:t>: </a:t>
            </a:r>
            <a:r>
              <a:rPr lang="en-US" dirty="0"/>
              <a:t>reference implementation provided by Oracle</a:t>
            </a:r>
            <a:r>
              <a:rPr lang="fr-FR" dirty="0" smtClean="0"/>
              <a:t>( </a:t>
            </a:r>
            <a:r>
              <a:rPr lang="fr-FR" dirty="0"/>
              <a:t>http://jersey.java.net 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CXF </a:t>
            </a:r>
            <a:r>
              <a:rPr lang="fr-FR" dirty="0"/>
              <a:t>: </a:t>
            </a:r>
            <a:r>
              <a:rPr lang="fr-FR" dirty="0" smtClean="0"/>
              <a:t>provided by </a:t>
            </a:r>
            <a:r>
              <a:rPr lang="fr-FR" dirty="0"/>
              <a:t>Apache ( http://cfx.apache.org 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RESTEasy </a:t>
            </a:r>
            <a:r>
              <a:rPr lang="en-US" dirty="0"/>
              <a:t>: </a:t>
            </a:r>
            <a:r>
              <a:rPr lang="en-US" dirty="0" smtClean="0"/>
              <a:t>provided by JBOSS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 smtClean="0"/>
              <a:t>RESTLET :</a:t>
            </a:r>
            <a:r>
              <a:rPr lang="en-US" dirty="0"/>
              <a:t> One of the first implementing REST framework for Java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JAX-RS</a:t>
            </a:r>
          </a:p>
        </p:txBody>
      </p:sp>
    </p:spTree>
    <p:extLst>
      <p:ext uri="{BB962C8B-B14F-4D97-AF65-F5344CB8AC3E}">
        <p14:creationId xmlns:p14="http://schemas.microsoft.com/office/powerpoint/2010/main" val="30817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693902" y="2490169"/>
            <a:ext cx="4596317" cy="161200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5678435" y="4549439"/>
            <a:ext cx="4596317" cy="161200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7987" y="3168204"/>
            <a:ext cx="2623703" cy="225380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dirty="0" smtClean="0"/>
              <a:t>(javax.ws.rs.*)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452461" y="3381768"/>
            <a:ext cx="1532330" cy="1126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JAX-RS</a:t>
            </a:r>
          </a:p>
          <a:p>
            <a:pPr algn="ctr"/>
            <a:r>
              <a:rPr lang="en-US" dirty="0" smtClean="0"/>
              <a:t>Interfaces and</a:t>
            </a:r>
          </a:p>
          <a:p>
            <a:pPr algn="ctr"/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0003" y="2798872"/>
            <a:ext cx="9372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JAX-RS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81859" y="2120836"/>
            <a:ext cx="1281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Jersey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218143" y="2703732"/>
            <a:ext cx="1769262" cy="8457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 classes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81859" y="4180106"/>
            <a:ext cx="12813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RESTEasy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8218143" y="4763002"/>
            <a:ext cx="1769262" cy="8457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 classes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3927996" y="4090454"/>
            <a:ext cx="1027221" cy="351592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ounded Rectangle 16"/>
          <p:cNvSpPr/>
          <p:nvPr/>
        </p:nvSpPr>
        <p:spPr>
          <a:xfrm>
            <a:off x="1452461" y="3371912"/>
            <a:ext cx="1532330" cy="1126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JAX-RS</a:t>
            </a:r>
          </a:p>
          <a:p>
            <a:pPr algn="ctr"/>
            <a:r>
              <a:rPr lang="en-US" dirty="0" smtClean="0"/>
              <a:t>Interfaces and</a:t>
            </a:r>
          </a:p>
          <a:p>
            <a:pPr algn="ctr"/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463673" y="3346226"/>
            <a:ext cx="1532330" cy="11269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JAX-RS</a:t>
            </a:r>
          </a:p>
          <a:p>
            <a:pPr algn="ctr"/>
            <a:r>
              <a:rPr lang="en-US" dirty="0" smtClean="0"/>
              <a:t>Interfaces and</a:t>
            </a:r>
          </a:p>
          <a:p>
            <a:pPr algn="ctr"/>
            <a:r>
              <a:rPr lang="en-US" dirty="0" smtClean="0"/>
              <a:t>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6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0.38542 0.2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1" y="100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38112 -0.1120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49" y="-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6" grpId="1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7987" y="3026535"/>
            <a:ext cx="10341684" cy="313490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7987" y="3026534"/>
            <a:ext cx="20891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REST API application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804585" y="3801551"/>
            <a:ext cx="1532330" cy="112690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code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96934" y="1918901"/>
            <a:ext cx="4596317" cy="161200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284891" y="1549568"/>
            <a:ext cx="128130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Jersey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321175" y="2132464"/>
            <a:ext cx="1769262" cy="84570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 classes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6213344" y="2045427"/>
            <a:ext cx="1603877" cy="9327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JAX-RS</a:t>
            </a:r>
          </a:p>
          <a:p>
            <a:pPr algn="ctr"/>
            <a:r>
              <a:rPr lang="en-US" dirty="0" smtClean="0"/>
              <a:t>Interfaces and</a:t>
            </a:r>
          </a:p>
          <a:p>
            <a:pPr algn="ctr"/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314822" y="2888035"/>
            <a:ext cx="1502399" cy="64633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/>
              <a:t>(javax.ws.rs.*)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expose a Java class as a web </a:t>
            </a:r>
            <a:r>
              <a:rPr lang="en-US" dirty="0" smtClean="0"/>
              <a:t>service.</a:t>
            </a:r>
          </a:p>
          <a:p>
            <a:endParaRPr lang="en-US" dirty="0"/>
          </a:p>
          <a:p>
            <a:r>
              <a:rPr lang="en-US" dirty="0"/>
              <a:t>JAX-RS has an annotation </a:t>
            </a:r>
            <a:r>
              <a:rPr lang="en-US" dirty="0" smtClean="0"/>
              <a:t>set: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@Path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/>
              <a:t>GET, @POST, @PUT, @DELETE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@</a:t>
            </a:r>
            <a:r>
              <a:rPr lang="en-US" dirty="0"/>
              <a:t>Produces, @</a:t>
            </a:r>
            <a:r>
              <a:rPr lang="en-US" dirty="0" smtClean="0"/>
              <a:t>Consumes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 Annotations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4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the class accessible via an HTTP request.</a:t>
            </a:r>
          </a:p>
          <a:p>
            <a:endParaRPr lang="en-US" dirty="0" smtClean="0"/>
          </a:p>
          <a:p>
            <a:r>
              <a:rPr lang="en-US" dirty="0" smtClean="0"/>
              <a:t>Defines the resources’ root.</a:t>
            </a:r>
          </a:p>
          <a:p>
            <a:endParaRPr lang="en-US" dirty="0" smtClean="0"/>
          </a:p>
          <a:p>
            <a:r>
              <a:rPr lang="en-US" dirty="0"/>
              <a:t>The data value is the relative URL of the resource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JAX-RS: @PATH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7422" y="4406277"/>
            <a:ext cx="2898183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endParaRPr lang="en-US" dirty="0"/>
          </a:p>
          <a:p>
            <a:r>
              <a:rPr lang="en-US" sz="2400" dirty="0"/>
              <a:t>@Path</a:t>
            </a:r>
            <a:r>
              <a:rPr lang="en-US" sz="2400" b="1" dirty="0" smtClean="0"/>
              <a:t>(</a:t>
            </a:r>
            <a:r>
              <a:rPr lang="en-US" sz="2400" dirty="0" smtClean="0"/>
              <a:t>“category"</a:t>
            </a:r>
            <a:r>
              <a:rPr lang="en-US" sz="2400" b="1" dirty="0" smtClean="0"/>
              <a:t>) </a:t>
            </a:r>
            <a:endParaRPr lang="en-US" sz="2400" dirty="0"/>
          </a:p>
          <a:p>
            <a:r>
              <a:rPr lang="en-US" sz="2400" dirty="0"/>
              <a:t>public class </a:t>
            </a:r>
            <a:r>
              <a:rPr lang="en-US" sz="2400" dirty="0" smtClean="0"/>
              <a:t>Category </a:t>
            </a:r>
            <a:r>
              <a:rPr lang="en-US" sz="2400" b="1" dirty="0"/>
              <a:t>{ </a:t>
            </a:r>
            <a:endParaRPr lang="en-US" sz="2400" dirty="0"/>
          </a:p>
          <a:p>
            <a:r>
              <a:rPr lang="en-US" sz="2400" b="1" dirty="0"/>
              <a:t>…… </a:t>
            </a:r>
            <a:endParaRPr lang="en-US" sz="2400" dirty="0"/>
          </a:p>
          <a:p>
            <a:r>
              <a:rPr lang="en-US" sz="2400" b="1" dirty="0"/>
              <a:t>} </a:t>
            </a:r>
            <a:endParaRPr lang="en-US" sz="2400" dirty="0"/>
          </a:p>
        </p:txBody>
      </p:sp>
      <p:sp>
        <p:nvSpPr>
          <p:cNvPr id="6" name="Right Arrow 5"/>
          <p:cNvSpPr/>
          <p:nvPr/>
        </p:nvSpPr>
        <p:spPr>
          <a:xfrm>
            <a:off x="3461674" y="5321959"/>
            <a:ext cx="600095" cy="38462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3830513" y="5187739"/>
            <a:ext cx="83614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dirty="0" smtClean="0"/>
              <a:t>http</a:t>
            </a:r>
            <a:r>
              <a:rPr lang="en-US" sz="2400" dirty="0"/>
              <a:t>://</a:t>
            </a:r>
            <a:r>
              <a:rPr lang="en-US" sz="2400" dirty="0" smtClean="0"/>
              <a:t>localhost:8080/Bibliotheque/webresources/category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318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annotation can be used to note a </a:t>
            </a:r>
            <a:r>
              <a:rPr lang="en-US" dirty="0" smtClean="0"/>
              <a:t>method </a:t>
            </a:r>
          </a:p>
          <a:p>
            <a:endParaRPr lang="en-US" dirty="0"/>
          </a:p>
          <a:p>
            <a:r>
              <a:rPr lang="en-US" dirty="0" smtClean="0"/>
              <a:t>resulting </a:t>
            </a:r>
            <a:r>
              <a:rPr lang="en-US" dirty="0"/>
              <a:t>URI is the concatenation </a:t>
            </a:r>
            <a:r>
              <a:rPr lang="en-US" dirty="0" smtClean="0"/>
              <a:t>between the Path value of the class and the path value of the method</a:t>
            </a:r>
          </a:p>
          <a:p>
            <a:endParaRPr lang="en-US" dirty="0"/>
          </a:p>
          <a:p>
            <a:r>
              <a:rPr lang="en-US" dirty="0"/>
              <a:t>The value set in </a:t>
            </a:r>
            <a:r>
              <a:rPr lang="en-US" dirty="0" smtClean="0"/>
              <a:t>the</a:t>
            </a:r>
            <a:r>
              <a:rPr lang="en-US" dirty="0"/>
              <a:t> Path </a:t>
            </a:r>
            <a:r>
              <a:rPr lang="en-US" dirty="0" smtClean="0"/>
              <a:t> annotation is not </a:t>
            </a:r>
            <a:r>
              <a:rPr lang="en-US" dirty="0"/>
              <a:t>necessarily a constant, it can vary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Ability to define more complex expressions, called Template </a:t>
            </a:r>
            <a:r>
              <a:rPr lang="en-US" dirty="0" smtClean="0"/>
              <a:t>Parameters</a:t>
            </a:r>
          </a:p>
          <a:p>
            <a:endParaRPr lang="en-US" dirty="0"/>
          </a:p>
          <a:p>
            <a:r>
              <a:rPr lang="en-US" dirty="0"/>
              <a:t>The complex contents are delimited by </a:t>
            </a:r>
            <a:r>
              <a:rPr lang="en-US" dirty="0" smtClean="0"/>
              <a:t>"{}"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JAX-RS: @PATH</a:t>
            </a:r>
          </a:p>
        </p:txBody>
      </p:sp>
    </p:spTree>
    <p:extLst>
      <p:ext uri="{BB962C8B-B14F-4D97-AF65-F5344CB8AC3E}">
        <p14:creationId xmlns:p14="http://schemas.microsoft.com/office/powerpoint/2010/main" val="8800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39864" y="2712203"/>
            <a:ext cx="3905574" cy="204577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766448" y="2874807"/>
            <a:ext cx="2092272" cy="10383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getProducts()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18698" y="4137853"/>
            <a:ext cx="1100380" cy="49594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MVC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5810" y="2369865"/>
            <a:ext cx="18828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7" idx="0"/>
            <a:endCxn id="6" idx="2"/>
          </p:cNvCxnSpPr>
          <p:nvPr/>
        </p:nvCxnSpPr>
        <p:spPr>
          <a:xfrm flipH="1" flipV="1">
            <a:off x="3812584" y="3913193"/>
            <a:ext cx="356304" cy="224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8653616" y="2739197"/>
            <a:ext cx="2727702" cy="2018783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47192" y="2389799"/>
            <a:ext cx="18828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Application server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9559203" y="3002041"/>
            <a:ext cx="1431098" cy="7330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36" idx="1"/>
            <a:endCxn id="6" idx="3"/>
          </p:cNvCxnSpPr>
          <p:nvPr/>
        </p:nvCxnSpPr>
        <p:spPr>
          <a:xfrm flipH="1">
            <a:off x="4858720" y="3368566"/>
            <a:ext cx="4700483" cy="254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 rot="20675276">
            <a:off x="5507841" y="3814687"/>
            <a:ext cx="24675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 service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2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6" grpId="0" animBg="1"/>
      <p:bldP spid="3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mapping a</a:t>
            </a:r>
            <a:r>
              <a:rPr lang="en-US" dirty="0" smtClean="0"/>
              <a:t> </a:t>
            </a:r>
            <a:r>
              <a:rPr lang="en-US" dirty="0"/>
              <a:t>method </a:t>
            </a:r>
            <a:r>
              <a:rPr lang="en-US" dirty="0" smtClean="0"/>
              <a:t>accessible via HTTP request</a:t>
            </a:r>
          </a:p>
          <a:p>
            <a:endParaRPr lang="en-US" dirty="0"/>
          </a:p>
          <a:p>
            <a:r>
              <a:rPr lang="en-US" dirty="0" smtClean="0"/>
              <a:t>used only for methods</a:t>
            </a:r>
          </a:p>
          <a:p>
            <a:endParaRPr lang="en-US" dirty="0"/>
          </a:p>
          <a:p>
            <a:r>
              <a:rPr lang="en-US" dirty="0"/>
              <a:t>The method name does not matter, JAX determines the method to execute based on the request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JAX-RS: @GET, @POST, @PUT, @DELETE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76552" y="3657866"/>
            <a:ext cx="4250028" cy="285262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 App</a:t>
            </a:r>
            <a:endParaRPr lang="fr-F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API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139209" y="3765437"/>
            <a:ext cx="1120462" cy="785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fr-F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139209" y="4691374"/>
            <a:ext cx="1120462" cy="785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0139209" y="5617311"/>
            <a:ext cx="1120462" cy="785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Library</a:t>
            </a:r>
            <a:endParaRPr lang="fr-FR" dirty="0"/>
          </a:p>
        </p:txBody>
      </p:sp>
      <p:sp>
        <p:nvSpPr>
          <p:cNvPr id="8" name="TextBox 7"/>
          <p:cNvSpPr txBox="1"/>
          <p:nvPr/>
        </p:nvSpPr>
        <p:spPr>
          <a:xfrm>
            <a:off x="1479675" y="2904501"/>
            <a:ext cx="3910109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Add libraries to the class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Inside a single machine</a:t>
            </a:r>
            <a:endParaRPr lang="fr-FR" sz="2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0.13333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0.13125 -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13125 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Service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760685" y="4713691"/>
            <a:ext cx="2021983" cy="13394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 flipH="1" flipV="1">
            <a:off x="7752359" y="4224294"/>
            <a:ext cx="19318" cy="4893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23570" y="4005353"/>
            <a:ext cx="257577" cy="2446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Arc 6"/>
          <p:cNvSpPr/>
          <p:nvPr/>
        </p:nvSpPr>
        <p:spPr>
          <a:xfrm>
            <a:off x="7390139" y="3869486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c 7"/>
          <p:cNvSpPr/>
          <p:nvPr/>
        </p:nvSpPr>
        <p:spPr>
          <a:xfrm>
            <a:off x="6994781" y="3459648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/>
          <p:cNvSpPr/>
          <p:nvPr/>
        </p:nvSpPr>
        <p:spPr>
          <a:xfrm>
            <a:off x="7174685" y="3680504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345315" y="4713691"/>
            <a:ext cx="2021983" cy="133940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fr-FR" dirty="0"/>
          </a:p>
        </p:txBody>
      </p:sp>
      <p:cxnSp>
        <p:nvCxnSpPr>
          <p:cNvPr id="11" name="Straight Connector 10"/>
          <p:cNvCxnSpPr>
            <a:stCxn id="10" idx="0"/>
          </p:cNvCxnSpPr>
          <p:nvPr/>
        </p:nvCxnSpPr>
        <p:spPr>
          <a:xfrm flipH="1" flipV="1">
            <a:off x="10336989" y="4224294"/>
            <a:ext cx="19318" cy="4893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208200" y="4005353"/>
            <a:ext cx="257577" cy="244699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Arc 12"/>
          <p:cNvSpPr/>
          <p:nvPr/>
        </p:nvSpPr>
        <p:spPr>
          <a:xfrm>
            <a:off x="9974769" y="3869486"/>
            <a:ext cx="724437" cy="380566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c 13"/>
          <p:cNvSpPr/>
          <p:nvPr/>
        </p:nvSpPr>
        <p:spPr>
          <a:xfrm>
            <a:off x="9579411" y="3459648"/>
            <a:ext cx="1515149" cy="781728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c 14"/>
          <p:cNvSpPr/>
          <p:nvPr/>
        </p:nvSpPr>
        <p:spPr>
          <a:xfrm>
            <a:off x="9759315" y="3680504"/>
            <a:ext cx="1155343" cy="606587"/>
          </a:xfrm>
          <a:prstGeom prst="arc">
            <a:avLst>
              <a:gd name="adj1" fmla="val 10703697"/>
              <a:gd name="adj2" fmla="val 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758889" y="4713691"/>
            <a:ext cx="2021983" cy="1339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fr-FR" dirty="0"/>
          </a:p>
        </p:txBody>
      </p:sp>
      <p:cxnSp>
        <p:nvCxnSpPr>
          <p:cNvPr id="18" name="Straight Arrow Connector 17"/>
          <p:cNvCxnSpPr>
            <a:stCxn id="16" idx="3"/>
            <a:endCxn id="4" idx="1"/>
          </p:cNvCxnSpPr>
          <p:nvPr/>
        </p:nvCxnSpPr>
        <p:spPr>
          <a:xfrm>
            <a:off x="5780872" y="5383393"/>
            <a:ext cx="979813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6" idx="2"/>
            <a:endCxn id="10" idx="1"/>
          </p:cNvCxnSpPr>
          <p:nvPr/>
        </p:nvCxnSpPr>
        <p:spPr>
          <a:xfrm rot="5400000" flipH="1" flipV="1">
            <a:off x="6722747" y="3430527"/>
            <a:ext cx="669701" cy="4575434"/>
          </a:xfrm>
          <a:prstGeom prst="bentConnector4">
            <a:avLst>
              <a:gd name="adj1" fmla="val -34135"/>
              <a:gd name="adj2" fmla="val 91882"/>
            </a:avLst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23910" y="2388548"/>
            <a:ext cx="4356962" cy="144655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200" dirty="0" smtClean="0"/>
              <a:t>Code deployed on different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H</a:t>
            </a:r>
            <a:r>
              <a:rPr lang="en-US" sz="2200" dirty="0" smtClean="0"/>
              <a:t>eterogeneous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Distributed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Called through the network</a:t>
            </a:r>
            <a:endParaRPr lang="fr-FR" sz="22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 rot="20858415">
            <a:off x="80281" y="4472186"/>
            <a:ext cx="3551550" cy="1077218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Allow companies to </a:t>
            </a:r>
          </a:p>
          <a:p>
            <a:pPr algn="ctr"/>
            <a:r>
              <a:rPr lang="en-US" sz="3200" dirty="0" smtClean="0">
                <a:solidFill>
                  <a:schemeClr val="accent2">
                    <a:lumMod val="50000"/>
                  </a:schemeClr>
                </a:solidFill>
              </a:rPr>
              <a:t>communicate</a:t>
            </a:r>
            <a:endParaRPr lang="fr-FR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4312" y="5562560"/>
            <a:ext cx="6311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2056" y="5591760"/>
            <a:ext cx="5405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C++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60436" y="5589519"/>
            <a:ext cx="6158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782668" y="5010795"/>
            <a:ext cx="562647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1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196" y="2423437"/>
            <a:ext cx="787840" cy="139982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TextBox 7"/>
          <p:cNvSpPr txBox="1"/>
          <p:nvPr/>
        </p:nvSpPr>
        <p:spPr>
          <a:xfrm>
            <a:off x="3650123" y="2525650"/>
            <a:ext cx="6499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Apps</a:t>
            </a:r>
            <a:endParaRPr lang="fr-FR" dirty="0"/>
          </a:p>
        </p:txBody>
      </p:sp>
      <p:sp>
        <p:nvSpPr>
          <p:cNvPr id="10" name="Right Arrow 9"/>
          <p:cNvSpPr/>
          <p:nvPr/>
        </p:nvSpPr>
        <p:spPr>
          <a:xfrm>
            <a:off x="5022574" y="2981427"/>
            <a:ext cx="2331267" cy="384625"/>
          </a:xfrm>
          <a:prstGeom prst="rightArrow">
            <a:avLst>
              <a:gd name="adj1" fmla="val 50000"/>
              <a:gd name="adj2" fmla="val 51444"/>
            </a:avLst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046" y="4897945"/>
            <a:ext cx="787840" cy="139982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2" name="TextBox 11"/>
          <p:cNvSpPr txBox="1"/>
          <p:nvPr/>
        </p:nvSpPr>
        <p:spPr>
          <a:xfrm>
            <a:off x="2788912" y="5000976"/>
            <a:ext cx="89210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Games</a:t>
            </a:r>
            <a:endParaRPr lang="fr-FR" dirty="0"/>
          </a:p>
        </p:txBody>
      </p:sp>
      <p:sp>
        <p:nvSpPr>
          <p:cNvPr id="14" name="Right Arrow 13"/>
          <p:cNvSpPr/>
          <p:nvPr/>
        </p:nvSpPr>
        <p:spPr>
          <a:xfrm rot="20093046">
            <a:off x="4126232" y="4490365"/>
            <a:ext cx="3654625" cy="366548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753" y="2484024"/>
            <a:ext cx="1809747" cy="180974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6" name="TextBox 15"/>
          <p:cNvSpPr txBox="1"/>
          <p:nvPr/>
        </p:nvSpPr>
        <p:spPr>
          <a:xfrm rot="20138127">
            <a:off x="4626706" y="4056663"/>
            <a:ext cx="2274982" cy="43088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1">
            <a:spAutoFit/>
          </a:bodyPr>
          <a:lstStyle/>
          <a:p>
            <a:r>
              <a:rPr lang="en-US" sz="2200" dirty="0" smtClean="0"/>
              <a:t>Calling online APIs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0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for project post-morte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3"/>
        </a:lnRef>
        <a:fillRef idx="0">
          <a:schemeClr val="accent3"/>
        </a:fillRef>
        <a:effectRef idx="0">
          <a:schemeClr val="accent3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for project post-mortem" id="{42F01CCD-FDAC-4DB9-99AB-456DC36F8B8C}" vid="{1808E04F-CF50-4371-A088-91C77318EA90}"/>
    </a:ext>
  </a:extLst>
</a:theme>
</file>

<file path=ppt/theme/theme2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32B37FA-28CB-46C6-A9E3-5E4526C1B1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for project post-mortem</Template>
  <TotalTime>0</TotalTime>
  <Words>1489</Words>
  <Application>Microsoft Office PowerPoint</Application>
  <PresentationFormat>Widescreen</PresentationFormat>
  <Paragraphs>525</Paragraphs>
  <Slides>60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Cambria</vt:lpstr>
      <vt:lpstr>Wingdings</vt:lpstr>
      <vt:lpstr>Presentation for project post-mortem</vt:lpstr>
      <vt:lpstr>REST Web Services</vt:lpstr>
      <vt:lpstr>Content</vt:lpstr>
      <vt:lpstr>Web Service Definition</vt:lpstr>
      <vt:lpstr>Web Services</vt:lpstr>
      <vt:lpstr>PowerPoint Presentation</vt:lpstr>
      <vt:lpstr>PowerPoint Presentation</vt:lpstr>
      <vt:lpstr>Local API</vt:lpstr>
      <vt:lpstr>Web Service</vt:lpstr>
      <vt:lpstr>Example</vt:lpstr>
      <vt:lpstr>Example</vt:lpstr>
      <vt:lpstr>Example</vt:lpstr>
      <vt:lpstr>Web Service Types</vt:lpstr>
      <vt:lpstr>SOAP Web Service</vt:lpstr>
      <vt:lpstr>REST Web Service</vt:lpstr>
      <vt:lpstr>REST Web Service</vt:lpstr>
      <vt:lpstr>REST Web Service</vt:lpstr>
      <vt:lpstr>Where we use REST</vt:lpstr>
      <vt:lpstr>REST Web Service Providers</vt:lpstr>
      <vt:lpstr>Utilization Example in AMAZON</vt:lpstr>
      <vt:lpstr>REST characteristics</vt:lpstr>
      <vt:lpstr>REST over the Web</vt:lpstr>
      <vt:lpstr>HTTP </vt:lpstr>
      <vt:lpstr>HTTP</vt:lpstr>
      <vt:lpstr>HTTP</vt:lpstr>
      <vt:lpstr>HTTP Query</vt:lpstr>
      <vt:lpstr>HTTP Response</vt:lpstr>
      <vt:lpstr>HTTP Exchange</vt:lpstr>
      <vt:lpstr>REST Exchange</vt:lpstr>
      <vt:lpstr>Protocol</vt:lpstr>
      <vt:lpstr>Representation</vt:lpstr>
      <vt:lpstr>JSON</vt:lpstr>
      <vt:lpstr>JSON</vt:lpstr>
      <vt:lpstr>JSON</vt:lpstr>
      <vt:lpstr>JSON Object</vt:lpstr>
      <vt:lpstr>JSON Array</vt:lpstr>
      <vt:lpstr>JSON Value</vt:lpstr>
      <vt:lpstr>JSON Example</vt:lpstr>
      <vt:lpstr>JSON Example</vt:lpstr>
      <vt:lpstr>REST METHODS</vt:lpstr>
      <vt:lpstr>REST Methods</vt:lpstr>
      <vt:lpstr>Methods</vt:lpstr>
      <vt:lpstr>POST Method</vt:lpstr>
      <vt:lpstr>GET Method</vt:lpstr>
      <vt:lpstr>PUT Method</vt:lpstr>
      <vt:lpstr>DELETE Method</vt:lpstr>
      <vt:lpstr>Web Service Definition</vt:lpstr>
      <vt:lpstr>SOAP Web Service Definition</vt:lpstr>
      <vt:lpstr>REST Web Service Definition</vt:lpstr>
      <vt:lpstr>Resources</vt:lpstr>
      <vt:lpstr>Resources Example</vt:lpstr>
      <vt:lpstr>JAX-RS</vt:lpstr>
      <vt:lpstr>SOAP specification</vt:lpstr>
      <vt:lpstr>JAX-RS</vt:lpstr>
      <vt:lpstr>JAX-RS</vt:lpstr>
      <vt:lpstr>JAX-RS</vt:lpstr>
      <vt:lpstr>JAX-RS</vt:lpstr>
      <vt:lpstr>JAX-RS Annotations</vt:lpstr>
      <vt:lpstr>JAX-RS: @PATH</vt:lpstr>
      <vt:lpstr>JAX-RS: @PATH</vt:lpstr>
      <vt:lpstr>JAX-RS: @GET, @POST, @PUT, @DELETE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2015-12-22T21:56:54Z</dcterms:created>
  <dcterms:modified xsi:type="dcterms:W3CDTF">2015-12-31T14:23:44Z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TC034605419991</vt:lpwstr>
  </property>
</Properties>
</file>