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37"/>
  </p:notesMasterIdLst>
  <p:handoutMasterIdLst>
    <p:handoutMasterId r:id="rId38"/>
  </p:handoutMasterIdLst>
  <p:sldIdLst>
    <p:sldId id="256" r:id="rId3"/>
    <p:sldId id="276" r:id="rId4"/>
    <p:sldId id="282" r:id="rId5"/>
    <p:sldId id="277" r:id="rId6"/>
    <p:sldId id="336" r:id="rId7"/>
    <p:sldId id="337" r:id="rId8"/>
    <p:sldId id="278" r:id="rId9"/>
    <p:sldId id="279" r:id="rId10"/>
    <p:sldId id="280" r:id="rId11"/>
    <p:sldId id="281" r:id="rId12"/>
    <p:sldId id="283" r:id="rId13"/>
    <p:sldId id="285" r:id="rId14"/>
    <p:sldId id="339" r:id="rId15"/>
    <p:sldId id="323" r:id="rId16"/>
    <p:sldId id="298" r:id="rId17"/>
    <p:sldId id="299" r:id="rId18"/>
    <p:sldId id="300" r:id="rId19"/>
    <p:sldId id="301" r:id="rId20"/>
    <p:sldId id="302" r:id="rId21"/>
    <p:sldId id="303" r:id="rId22"/>
    <p:sldId id="286" r:id="rId23"/>
    <p:sldId id="324" r:id="rId24"/>
    <p:sldId id="325" r:id="rId25"/>
    <p:sldId id="326" r:id="rId26"/>
    <p:sldId id="304" r:id="rId27"/>
    <p:sldId id="307" r:id="rId28"/>
    <p:sldId id="290" r:id="rId29"/>
    <p:sldId id="329" r:id="rId30"/>
    <p:sldId id="330" r:id="rId31"/>
    <p:sldId id="331" r:id="rId32"/>
    <p:sldId id="332" r:id="rId33"/>
    <p:sldId id="333" r:id="rId34"/>
    <p:sldId id="305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5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3366860214683229"/>
                  <c:y val="9.2879534726284865E-2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 smtClean="0"/>
                      <a:t>15%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722162683712673"/>
                  <c:y val="-0.26273242437090283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/>
                      <a:t>85%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SOAP</c:v>
                </c:pt>
                <c:pt idx="1">
                  <c:v>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is that this is made for human consumption</a:t>
            </a:r>
          </a:p>
          <a:p>
            <a:r>
              <a:rPr lang="en-US" dirty="0" smtClean="0"/>
              <a:t>But this is for code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mainly 2 types</a:t>
            </a:r>
          </a:p>
          <a:p>
            <a:r>
              <a:rPr lang="en-US" dirty="0" smtClean="0"/>
              <a:t>The oldest is SOAP</a:t>
            </a:r>
          </a:p>
          <a:p>
            <a:r>
              <a:rPr lang="en-US" dirty="0" smtClean="0"/>
              <a:t>The newest is REST</a:t>
            </a:r>
          </a:p>
          <a:p>
            <a:r>
              <a:rPr lang="en-US" dirty="0" smtClean="0"/>
              <a:t>The 2 types are used and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7AEAC-1A43-45A1-AB2E-1F916340AE88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1762-EFA9-433E-B7B8-ACB1B19C7BB6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7A4E-CB22-4943-8C68-D7A27152B550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03641" y="2893004"/>
            <a:ext cx="5523744" cy="923330"/>
            <a:chOff x="1815339" y="1496875"/>
            <a:chExt cx="552374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224081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D31-9FE4-4697-9FF9-43DE04323BE6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52696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81F-FA23-49BA-B79C-252F0484AC3A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9333-D4EF-4B60-9DD5-AC524F80450D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400-C8C0-46DB-812C-E9B8C4C0A684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30F2-A8A4-40D6-A799-6A10143AC483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38F-8DC2-4F4A-A2F2-0173BC745FD1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EA8-112C-4A85-AE34-25CE71C0D444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F40F-03DA-42F3-B150-4FB928E4196C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810F79-85E5-4126-A538-9F52DF10AA9E}" type="datetime1">
              <a:rPr lang="en-US" smtClean="0"/>
              <a:t>12/26/2015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304800"/>
            <a:ext cx="1034168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Malak Kays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6" y="4001773"/>
            <a:ext cx="2423375" cy="24233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39" y="4001773"/>
            <a:ext cx="2524795" cy="2524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0" name="Straight Connector 19"/>
          <p:cNvCxnSpPr/>
          <p:nvPr/>
        </p:nvCxnSpPr>
        <p:spPr>
          <a:xfrm flipH="1" flipV="1">
            <a:off x="6210946" y="3660631"/>
            <a:ext cx="19318" cy="4893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82157" y="3441690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Arc 21"/>
          <p:cNvSpPr/>
          <p:nvPr/>
        </p:nvSpPr>
        <p:spPr>
          <a:xfrm>
            <a:off x="5848726" y="3305823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>
            <a:off x="5453368" y="2895985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>
            <a:off x="5633272" y="3116841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644662" y="3634873"/>
            <a:ext cx="19318" cy="4893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15873" y="3415932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c 26"/>
          <p:cNvSpPr/>
          <p:nvPr/>
        </p:nvSpPr>
        <p:spPr>
          <a:xfrm>
            <a:off x="9282442" y="3280065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8887084" y="2870227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9066988" y="3091083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8141" y="2475588"/>
            <a:ext cx="472715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Publish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 applications consume these services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34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8" y="4322598"/>
            <a:ext cx="2758268" cy="18388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9" y="2274458"/>
            <a:ext cx="2134306" cy="80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5410" y="4304793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http://www.twitter.com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2455747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112464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746525" y="345169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HTML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7" y="2106378"/>
            <a:ext cx="1254929" cy="1254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7" y="4304793"/>
            <a:ext cx="2758268" cy="1838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7409" y="4286988"/>
            <a:ext cx="22992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http://api.twitter.com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371893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8028610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8572659" y="3325363"/>
            <a:ext cx="707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XML or JSON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4473" y="4847702"/>
            <a:ext cx="209730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</a:t>
            </a:r>
          </a:p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9390" y="4747161"/>
            <a:ext cx="209730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4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16" grpId="0" animBg="1"/>
      <p:bldP spid="17" grpId="0" animBg="1"/>
      <p:bldP spid="18" grpId="0"/>
      <p:bldP spid="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web </a:t>
            </a:r>
            <a:r>
              <a:rPr lang="en-US" dirty="0" smtClean="0"/>
              <a:t>service</a:t>
            </a:r>
          </a:p>
          <a:p>
            <a:endParaRPr lang="fr-FR" dirty="0"/>
          </a:p>
          <a:p>
            <a:r>
              <a:rPr lang="en-US" dirty="0" smtClean="0"/>
              <a:t>REST web service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 </a:t>
            </a:r>
            <a:r>
              <a:rPr lang="fr-FR" b="1" dirty="0">
                <a:solidFill>
                  <a:schemeClr val="tx1"/>
                </a:solidFill>
              </a:rPr>
              <a:t>O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bject </a:t>
            </a:r>
            <a:r>
              <a:rPr lang="fr-FR" b="1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ccess </a:t>
            </a:r>
            <a:r>
              <a:rPr lang="fr-FR" b="1" dirty="0">
                <a:solidFill>
                  <a:schemeClr val="tx1"/>
                </a:solidFill>
              </a:rPr>
              <a:t>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Systems communicate over HTTP</a:t>
            </a:r>
          </a:p>
          <a:p>
            <a:endParaRPr lang="en-US" dirty="0"/>
          </a:p>
          <a:p>
            <a:r>
              <a:rPr lang="en-US" dirty="0"/>
              <a:t>Based on XML</a:t>
            </a:r>
          </a:p>
          <a:p>
            <a:endParaRPr lang="en-US" dirty="0" smtClean="0"/>
          </a:p>
          <a:p>
            <a:r>
              <a:rPr lang="en-US" dirty="0"/>
              <a:t>SOAP is analogous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Remote Procedure Calls</a:t>
            </a:r>
            <a:r>
              <a:rPr lang="en-US" dirty="0"/>
              <a:t> (RPC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standard for encoding messages in XML that invoke functions in other applications.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tate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defined in the thesis of Roy Fielding in </a:t>
            </a:r>
            <a:r>
              <a:rPr lang="en-US" dirty="0" smtClean="0"/>
              <a:t>2000</a:t>
            </a:r>
          </a:p>
          <a:p>
            <a:endParaRPr lang="en-US" dirty="0" smtClean="0"/>
          </a:p>
          <a:p>
            <a:r>
              <a:rPr lang="en-US" dirty="0" smtClean="0"/>
              <a:t>Based on HTTP</a:t>
            </a:r>
          </a:p>
          <a:p>
            <a:endParaRPr lang="en-US" dirty="0" smtClean="0"/>
          </a:p>
          <a:p>
            <a:r>
              <a:rPr lang="en-US" dirty="0" smtClean="0"/>
              <a:t>can use protocols other than HTTP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is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Protocol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Format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A Standard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approach to build an application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4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esource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Application that respects REST architecture</a:t>
            </a:r>
          </a:p>
          <a:p>
            <a:pPr marL="777240" lvl="2" indent="0">
              <a:buNone/>
            </a:pPr>
            <a:r>
              <a:rPr lang="en-US" dirty="0" smtClean="0"/>
              <a:t>→RESTFul web services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use 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</a:t>
            </a:r>
            <a:r>
              <a:rPr lang="en-US" dirty="0" smtClean="0"/>
              <a:t>Service Providers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2203917"/>
            <a:ext cx="1501462" cy="1501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81" y="2087899"/>
            <a:ext cx="1657985" cy="1657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4330736"/>
            <a:ext cx="1423699" cy="142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3227690"/>
            <a:ext cx="2189408" cy="955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52" y="4505692"/>
            <a:ext cx="2643044" cy="9328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76" y="5040988"/>
            <a:ext cx="1849749" cy="14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Example in AMAZON</a:t>
            </a:r>
            <a:endParaRPr lang="fr-FR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87420145"/>
              </p:ext>
            </p:extLst>
          </p:nvPr>
        </p:nvGraphicFramePr>
        <p:xfrm>
          <a:off x="2617788" y="2657475"/>
          <a:ext cx="7254875" cy="402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0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services definition</a:t>
            </a:r>
          </a:p>
          <a:p>
            <a:r>
              <a:rPr lang="en-US" dirty="0" smtClean="0"/>
              <a:t>Web service types</a:t>
            </a:r>
          </a:p>
          <a:p>
            <a:r>
              <a:rPr lang="en-US" dirty="0" smtClean="0"/>
              <a:t>REST web service definition</a:t>
            </a:r>
          </a:p>
          <a:p>
            <a:r>
              <a:rPr lang="en-US" dirty="0" smtClean="0"/>
              <a:t>REST web service characteristics</a:t>
            </a:r>
          </a:p>
          <a:p>
            <a:r>
              <a:rPr lang="en-US" dirty="0" smtClean="0"/>
              <a:t>REST resources</a:t>
            </a:r>
          </a:p>
          <a:p>
            <a:r>
              <a:rPr lang="en-US" dirty="0" smtClean="0"/>
              <a:t>REST methods</a:t>
            </a:r>
          </a:p>
          <a:p>
            <a:r>
              <a:rPr lang="en-US" dirty="0" smtClean="0"/>
              <a:t>REST representation</a:t>
            </a:r>
          </a:p>
          <a:p>
            <a:r>
              <a:rPr lang="en-US" dirty="0" smtClean="0"/>
              <a:t>JAX-RS definition</a:t>
            </a:r>
          </a:p>
          <a:p>
            <a:r>
              <a:rPr lang="en-US" dirty="0" smtClean="0"/>
              <a:t>JAX-RS annotations</a:t>
            </a:r>
          </a:p>
          <a:p>
            <a:r>
              <a:rPr lang="en-US" dirty="0" smtClean="0"/>
              <a:t>REST vs. SOAP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endParaRPr lang="en-US" dirty="0" smtClean="0"/>
          </a:p>
          <a:p>
            <a:r>
              <a:rPr lang="en-US" dirty="0" smtClean="0"/>
              <a:t>Based on HTTP methods</a:t>
            </a:r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architectures are built only from resources identified by URI (s)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characteristics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531660" y="4009345"/>
            <a:ext cx="9683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Web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8727" y="4009346"/>
            <a:ext cx="10745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HTTP</a:t>
            </a:r>
            <a:endParaRPr lang="fr-FR" sz="3200" b="1" dirty="0"/>
          </a:p>
        </p:txBody>
      </p:sp>
      <p:sp>
        <p:nvSpPr>
          <p:cNvPr id="8" name="Right Arrow 7"/>
          <p:cNvSpPr/>
          <p:nvPr/>
        </p:nvSpPr>
        <p:spPr>
          <a:xfrm>
            <a:off x="5688106" y="4109421"/>
            <a:ext cx="1329559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321399" y="2817929"/>
            <a:ext cx="342600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Data exchange over the web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9747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yper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rotocol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exchange information between a client and a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smtClean="0"/>
              <a:t>Using TCP as the transport layer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49512" y="2799506"/>
            <a:ext cx="1568824" cy="8875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39706" y="2799506"/>
            <a:ext cx="1568824" cy="8875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17142" y="2959695"/>
            <a:ext cx="2523758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17142" y="3268980"/>
            <a:ext cx="2523758" cy="323904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211886" y="3406560"/>
            <a:ext cx="1934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 dirty="0" smtClean="0"/>
              <a:t>Hyper Text</a:t>
            </a:r>
            <a:endParaRPr lang="fr-FR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05" y="4078280"/>
            <a:ext cx="1674547" cy="167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4852021"/>
            <a:ext cx="1437177" cy="14371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19" y="5716820"/>
            <a:ext cx="1024117" cy="10241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58151" y="5341094"/>
            <a:ext cx="1497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</a:t>
            </a:r>
            <a:endParaRPr lang="en-US" sz="60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20631673">
            <a:off x="5846224" y="5372665"/>
            <a:ext cx="1551447" cy="23836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24" y="5752827"/>
            <a:ext cx="1134170" cy="113417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6233583" y="5999067"/>
            <a:ext cx="2188624" cy="645459"/>
          </a:xfrm>
          <a:prstGeom prst="wedgeRoundRectCallout">
            <a:avLst>
              <a:gd name="adj1" fmla="val -77358"/>
              <a:gd name="adj2" fmla="val -520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Links</a:t>
            </a:r>
            <a:endParaRPr lang="fr-FR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259565" y="4695635"/>
            <a:ext cx="2188624" cy="645459"/>
          </a:xfrm>
          <a:prstGeom prst="wedgeRoundRectCallout">
            <a:avLst>
              <a:gd name="adj1" fmla="val -77358"/>
              <a:gd name="adj2" fmla="val -520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Written by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5" grpId="0"/>
      <p:bldP spid="1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representation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4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representation designates exchanged resource data between the client and the server.</a:t>
            </a:r>
          </a:p>
          <a:p>
            <a:endParaRPr lang="en-US" dirty="0"/>
          </a:p>
          <a:p>
            <a:r>
              <a:rPr lang="en-US" dirty="0" smtClean="0"/>
              <a:t>It might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Text/plain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29272" y="3466601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286637" y="3466600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6200947" y="3905870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418617" y="3922230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363905" y="4227645"/>
            <a:ext cx="144379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</a:p>
          <a:p>
            <a:endParaRPr lang="en-US" dirty="0"/>
          </a:p>
          <a:p>
            <a:pPr algn="ctr"/>
            <a:r>
              <a:rPr lang="en-US" b="1" dirty="0" smtClean="0"/>
              <a:t>(Method ?)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79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bases operations </a:t>
            </a:r>
          </a:p>
          <a:p>
            <a:r>
              <a:rPr lang="en-US" dirty="0" smtClean="0"/>
              <a:t>Corresponding to the 4 types of HTTP requests</a:t>
            </a:r>
          </a:p>
          <a:p>
            <a:endParaRPr lang="en-US" dirty="0"/>
          </a:p>
          <a:p>
            <a:pPr lvl="3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2457451" y="3582033"/>
            <a:ext cx="697200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54651" y="3296164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4753" y="3296164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3059" y="3296164"/>
            <a:ext cx="63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21492" y="3296164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283" y="4358228"/>
            <a:ext cx="2283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2254" y="4358228"/>
            <a:ext cx="2858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2287" y="4358228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3740" y="4358228"/>
            <a:ext cx="2425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1394136" y="5357984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903821" y="5681677"/>
            <a:ext cx="14868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145609" y="5357985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11875" y="5681677"/>
            <a:ext cx="11737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7254895" y="5349079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909941" y="5672772"/>
            <a:ext cx="11961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9892787" y="5344627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33456" y="5668320"/>
            <a:ext cx="20249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8"/>
            <a:ext cx="4836458" cy="857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new resource on the server.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668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POST:http://address/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6583" y="5067456"/>
            <a:ext cx="237622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201, 204 </a:t>
            </a:r>
          </a:p>
          <a:p>
            <a:r>
              <a:rPr lang="en-US" sz="1400" dirty="0" smtClean="0"/>
              <a:t>Message : Create, No content </a:t>
            </a:r>
          </a:p>
          <a:p>
            <a:r>
              <a:rPr lang="en-US" sz="1400" dirty="0" smtClean="0"/>
              <a:t>header : …..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9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7232876" cy="6493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Send the resource representation existing on the server.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5421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6583" y="4959734"/>
            <a:ext cx="2941767" cy="116955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</a:p>
          <a:p>
            <a:r>
              <a:rPr lang="en-US" sz="1400" dirty="0" smtClean="0"/>
              <a:t>Representation: XML, JSON, HTML,….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18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a resource on the server.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45485" y="3870621"/>
            <a:ext cx="19776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Header: …</a:t>
            </a:r>
          </a:p>
          <a:p>
            <a:r>
              <a:rPr lang="en-US" sz="1400" dirty="0" smtClean="0"/>
              <a:t>core: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4682859" cy="675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Delete a resource on the server.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</a:t>
            </a:r>
            <a:endParaRPr lang="fr-FR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21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is an identifiable object on the 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 smtClean="0"/>
              <a:t>Identified with an URI</a:t>
            </a:r>
          </a:p>
          <a:p>
            <a:endParaRPr lang="en-US" dirty="0"/>
          </a:p>
          <a:p>
            <a:r>
              <a:rPr lang="en-US" dirty="0" smtClean="0"/>
              <a:t>Contains nouns NOT verbs!</a:t>
            </a:r>
          </a:p>
          <a:p>
            <a:endParaRPr lang="en-US" dirty="0" smtClean="0"/>
          </a:p>
          <a:p>
            <a:r>
              <a:rPr lang="en-US" dirty="0" smtClean="0"/>
              <a:t>Nouns are the resource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Comments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7405352" y="452048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89442" y="430154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Arc 10"/>
          <p:cNvSpPr/>
          <p:nvPr/>
        </p:nvSpPr>
        <p:spPr>
          <a:xfrm>
            <a:off x="7043132" y="416567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6647774" y="375583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>
            <a:off x="6827678" y="397669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229234" y="2733421"/>
            <a:ext cx="521594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Services exposed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 a programmatic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99" y="3946285"/>
            <a:ext cx="18854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2000" b="1" dirty="0"/>
              <a:t>→</a:t>
            </a:r>
            <a:r>
              <a:rPr lang="fr-FR" sz="2400" b="1" dirty="0"/>
              <a:t>Online </a:t>
            </a:r>
            <a:r>
              <a:rPr lang="fr-FR" sz="2400" b="1" dirty="0" smtClean="0"/>
              <a:t>APIs</a:t>
            </a:r>
            <a:endParaRPr lang="fr-FR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329617" y="5009881"/>
            <a:ext cx="2190105" cy="151668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9864" y="2712203"/>
            <a:ext cx="3905574" cy="204577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6448" y="2874807"/>
            <a:ext cx="2092272" cy="10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getProducts()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8698" y="4137853"/>
            <a:ext cx="1100380" cy="4959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810" y="2369865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3" y="5210433"/>
            <a:ext cx="2072238" cy="138149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540635" y="6214867"/>
            <a:ext cx="70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9402" y="5100318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7" idx="3"/>
          </p:cNvCxnSpPr>
          <p:nvPr/>
        </p:nvCxnSpPr>
        <p:spPr>
          <a:xfrm flipV="1">
            <a:off x="2244362" y="4561169"/>
            <a:ext cx="1535483" cy="72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H="1" flipV="1">
            <a:off x="3812584" y="3913193"/>
            <a:ext cx="356304" cy="22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675276">
            <a:off x="2753427" y="5311876"/>
            <a:ext cx="32245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7" idx="4"/>
          </p:cNvCxnSpPr>
          <p:nvPr/>
        </p:nvCxnSpPr>
        <p:spPr>
          <a:xfrm flipH="1">
            <a:off x="3192338" y="4633798"/>
            <a:ext cx="976550" cy="576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9349" y="5430565"/>
            <a:ext cx="1152367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Product1..</a:t>
            </a:r>
          </a:p>
          <a:p>
            <a:r>
              <a:rPr lang="en-US" dirty="0" smtClean="0"/>
              <a:t>Product2..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578590" y="2739197"/>
            <a:ext cx="2727702" cy="201878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192" y="2389799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56008" y="2350203"/>
            <a:ext cx="644728" cy="186204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5438" y="3049141"/>
            <a:ext cx="63671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jar</a:t>
            </a:r>
            <a:endParaRPr lang="en-US" sz="3200" b="1" dirty="0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flipV="1">
            <a:off x="5782151" y="3341528"/>
            <a:ext cx="27964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847192" y="3913193"/>
            <a:ext cx="1412686" cy="6479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getProducts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608949" y="2905607"/>
            <a:ext cx="1431098" cy="733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9132645" y="3436885"/>
            <a:ext cx="558966" cy="393650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>
            <a:off x="5300736" y="3781586"/>
            <a:ext cx="836593" cy="97639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10887995" y="4909123"/>
            <a:ext cx="836593" cy="976394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0" y="4298459"/>
            <a:ext cx="2328372" cy="23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/>
      <p:bldP spid="23" grpId="0"/>
      <p:bldP spid="27" grpId="0"/>
      <p:bldP spid="28" grpId="0" animBg="1"/>
      <p:bldP spid="29" grpId="0" animBg="1"/>
      <p:bldP spid="30" grpId="0"/>
      <p:bldP spid="31" grpId="0"/>
      <p:bldP spid="35" grpId="0" animBg="1"/>
      <p:bldP spid="36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9864" y="2712203"/>
            <a:ext cx="3905574" cy="204577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6448" y="2874807"/>
            <a:ext cx="2092272" cy="10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getProducts()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8698" y="4137853"/>
            <a:ext cx="1100380" cy="4959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810" y="2369865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H="1" flipV="1">
            <a:off x="3812584" y="3913193"/>
            <a:ext cx="356304" cy="22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653616" y="2739197"/>
            <a:ext cx="2727702" cy="201878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192" y="2389799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203" y="3002041"/>
            <a:ext cx="1431098" cy="733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6" idx="1"/>
            <a:endCxn id="6" idx="3"/>
          </p:cNvCxnSpPr>
          <p:nvPr/>
        </p:nvCxnSpPr>
        <p:spPr>
          <a:xfrm flipH="1">
            <a:off x="4858720" y="3368566"/>
            <a:ext cx="4700483" cy="2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20675276">
            <a:off x="5507841" y="3814687"/>
            <a:ext cx="24675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service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2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76552" y="3657866"/>
            <a:ext cx="4250028" cy="285262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 App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API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139209" y="3765437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9209" y="4691374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139209" y="5617311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479675" y="2904501"/>
            <a:ext cx="39101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Add libraries to the class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Inside a single machine</a:t>
            </a:r>
            <a:endParaRPr lang="fr-FR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312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3125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60685" y="4713691"/>
            <a:ext cx="2021983" cy="133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flipH="1" flipV="1">
            <a:off x="775235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3570" y="4005353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739013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699478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717468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45315" y="4713691"/>
            <a:ext cx="2021983" cy="13394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H="1" flipV="1">
            <a:off x="1033698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08200" y="400535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c 12"/>
          <p:cNvSpPr/>
          <p:nvPr/>
        </p:nvSpPr>
        <p:spPr>
          <a:xfrm>
            <a:off x="997476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957941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975931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58889" y="4713691"/>
            <a:ext cx="2021983" cy="1339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5780872" y="5383393"/>
            <a:ext cx="979813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2"/>
            <a:endCxn id="10" idx="1"/>
          </p:cNvCxnSpPr>
          <p:nvPr/>
        </p:nvCxnSpPr>
        <p:spPr>
          <a:xfrm rot="5400000" flipH="1" flipV="1">
            <a:off x="6722747" y="3430527"/>
            <a:ext cx="669701" cy="4575434"/>
          </a:xfrm>
          <a:prstGeom prst="bentConnector4">
            <a:avLst>
              <a:gd name="adj1" fmla="val -34135"/>
              <a:gd name="adj2" fmla="val 91882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3910" y="2388548"/>
            <a:ext cx="4356962" cy="14465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Code deployed on different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dirty="0" smtClean="0"/>
              <a:t>eterogeneous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Distributed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Called through the network</a:t>
            </a:r>
            <a:endParaRPr lang="fr-FR" sz="2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858415">
            <a:off x="80281" y="4472186"/>
            <a:ext cx="3551550" cy="107721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Allow companies to </a:t>
            </a:r>
          </a:p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communicate</a:t>
            </a:r>
            <a:endParaRPr lang="fr-F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4312" y="5562560"/>
            <a:ext cx="631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2056" y="5591760"/>
            <a:ext cx="540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60436" y="5589519"/>
            <a:ext cx="615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82668" y="5010795"/>
            <a:ext cx="562647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96" y="2423437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3650123" y="2525650"/>
            <a:ext cx="6499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Apps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5022574" y="2981427"/>
            <a:ext cx="2331267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46" y="4897945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TextBox 11"/>
          <p:cNvSpPr txBox="1"/>
          <p:nvPr/>
        </p:nvSpPr>
        <p:spPr>
          <a:xfrm>
            <a:off x="2788912" y="5000976"/>
            <a:ext cx="892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 rot="20093046">
            <a:off x="4126232" y="4490365"/>
            <a:ext cx="3654625" cy="36654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3" y="2484024"/>
            <a:ext cx="1809747" cy="18097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/>
          <p:cNvSpPr txBox="1"/>
          <p:nvPr/>
        </p:nvSpPr>
        <p:spPr>
          <a:xfrm rot="20138127">
            <a:off x="4626706" y="4056663"/>
            <a:ext cx="227498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Calling online APIs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647</Words>
  <Application>Microsoft Office PowerPoint</Application>
  <PresentationFormat>Widescreen</PresentationFormat>
  <Paragraphs>270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</vt:lpstr>
      <vt:lpstr>Wingdings</vt:lpstr>
      <vt:lpstr>Presentation for project post-mortem</vt:lpstr>
      <vt:lpstr>REST Web Services</vt:lpstr>
      <vt:lpstr>Content</vt:lpstr>
      <vt:lpstr>Web Service Definition</vt:lpstr>
      <vt:lpstr>Web Services</vt:lpstr>
      <vt:lpstr>PowerPoint Presentation</vt:lpstr>
      <vt:lpstr>PowerPoint Presentation</vt:lpstr>
      <vt:lpstr>Local API</vt:lpstr>
      <vt:lpstr>Web Service</vt:lpstr>
      <vt:lpstr>Example</vt:lpstr>
      <vt:lpstr>Example</vt:lpstr>
      <vt:lpstr>Example</vt:lpstr>
      <vt:lpstr>Web Service Types</vt:lpstr>
      <vt:lpstr>SOAP Web Service</vt:lpstr>
      <vt:lpstr>REST Web Service</vt:lpstr>
      <vt:lpstr>REST Web Service</vt:lpstr>
      <vt:lpstr>REST Web Service</vt:lpstr>
      <vt:lpstr>Where we use REST</vt:lpstr>
      <vt:lpstr>REST Web Service Providers</vt:lpstr>
      <vt:lpstr>Utilization Example in AMAZON</vt:lpstr>
      <vt:lpstr>REST characteristics</vt:lpstr>
      <vt:lpstr>PowerPoint Presentation</vt:lpstr>
      <vt:lpstr>HTTP </vt:lpstr>
      <vt:lpstr>HTTP</vt:lpstr>
      <vt:lpstr>HTTP</vt:lpstr>
      <vt:lpstr>PowerPoint Presentation</vt:lpstr>
      <vt:lpstr>Representation</vt:lpstr>
      <vt:lpstr>PowerPoint Presentation</vt:lpstr>
      <vt:lpstr>Methods</vt:lpstr>
      <vt:lpstr>POST Method</vt:lpstr>
      <vt:lpstr>GET Method</vt:lpstr>
      <vt:lpstr>PUT Method</vt:lpstr>
      <vt:lpstr>DELETE Method</vt:lpstr>
      <vt:lpstr>Resources</vt:lpstr>
      <vt:lpstr>Questions &amp;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2015-12-22T21:56:54Z</dcterms:created>
  <dcterms:modified xsi:type="dcterms:W3CDTF">2015-12-26T19:35:51Z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