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Менеджмент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Самченко </a:t>
            </a:r>
            <a:r>
              <a:rPr lang="uk-UA" dirty="0" smtClean="0"/>
              <a:t>ІТІНФ-20-1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0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менеджмент?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4" y="2438419"/>
            <a:ext cx="5394136" cy="3614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38328" y="2321512"/>
            <a:ext cx="5815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Ме́неджмент</a:t>
            </a:r>
            <a:r>
              <a:rPr lang="ru-RU" dirty="0"/>
              <a:t> </a:t>
            </a:r>
            <a:r>
              <a:rPr lang="ru-RU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ru-RU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або</a:t>
            </a:r>
            <a:r>
              <a:rPr lang="ru-RU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</a:t>
            </a:r>
            <a:r>
              <a:rPr lang="ru-RU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управління</a:t>
            </a:r>
            <a:r>
              <a:rPr lang="ru-RU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»)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, </a:t>
            </a:r>
            <a:r>
              <a:rPr lang="ru-RU" dirty="0" err="1"/>
              <a:t>організації</a:t>
            </a:r>
            <a:r>
              <a:rPr lang="ru-RU" dirty="0"/>
              <a:t>, </a:t>
            </a:r>
            <a:r>
              <a:rPr lang="ru-RU" dirty="0" err="1"/>
              <a:t>приведення</a:t>
            </a:r>
            <a:r>
              <a:rPr lang="ru-RU" dirty="0"/>
              <a:t> в </a:t>
            </a:r>
            <a:r>
              <a:rPr lang="ru-RU" dirty="0" err="1"/>
              <a:t>дію</a:t>
            </a:r>
            <a:r>
              <a:rPr lang="ru-RU" dirty="0"/>
              <a:t> та контроль </a:t>
            </a:r>
            <a:r>
              <a:rPr lang="ru-RU" dirty="0" err="1"/>
              <a:t>організації</a:t>
            </a:r>
            <a:r>
              <a:rPr lang="ru-RU" dirty="0"/>
              <a:t> з метою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координації</a:t>
            </a:r>
            <a:r>
              <a:rPr lang="ru-RU" dirty="0"/>
              <a:t> </a:t>
            </a:r>
            <a:r>
              <a:rPr lang="ru-RU" dirty="0" err="1"/>
              <a:t>людських</a:t>
            </a:r>
            <a:r>
              <a:rPr lang="ru-RU" dirty="0"/>
              <a:t>, </a:t>
            </a:r>
            <a:r>
              <a:rPr lang="ru-RU" dirty="0" err="1"/>
              <a:t>фінансових</a:t>
            </a:r>
            <a:r>
              <a:rPr lang="ru-RU" dirty="0"/>
              <a:t>, </a:t>
            </a:r>
            <a:r>
              <a:rPr lang="ru-RU" dirty="0" err="1"/>
              <a:t>природних</a:t>
            </a:r>
            <a:r>
              <a:rPr lang="ru-RU" dirty="0"/>
              <a:t> і </a:t>
            </a:r>
            <a:r>
              <a:rPr lang="ru-RU" dirty="0" err="1"/>
              <a:t>технологічних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, </a:t>
            </a:r>
            <a:r>
              <a:rPr lang="ru-RU" dirty="0" err="1"/>
              <a:t>необхідних</a:t>
            </a:r>
            <a:r>
              <a:rPr lang="ru-RU" dirty="0"/>
              <a:t> для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uk-UA" dirty="0" smtClean="0"/>
              <a:t>Іншими словами: </a:t>
            </a:r>
            <a:endParaRPr lang="ru-RU" dirty="0"/>
          </a:p>
          <a:p>
            <a:r>
              <a:rPr lang="ru-RU" dirty="0" err="1"/>
              <a:t>спосіб</a:t>
            </a:r>
            <a:r>
              <a:rPr lang="ru-RU" dirty="0"/>
              <a:t>, манера </a:t>
            </a:r>
            <a:r>
              <a:rPr lang="ru-RU" dirty="0" err="1"/>
              <a:t>спілкування</a:t>
            </a:r>
            <a:r>
              <a:rPr lang="ru-RU" dirty="0"/>
              <a:t> з людьми;</a:t>
            </a:r>
          </a:p>
          <a:p>
            <a:r>
              <a:rPr lang="ru-RU" dirty="0" err="1"/>
              <a:t>влада</a:t>
            </a:r>
            <a:r>
              <a:rPr lang="ru-RU" dirty="0"/>
              <a:t> та </a:t>
            </a:r>
            <a:r>
              <a:rPr lang="ru-RU" dirty="0" err="1"/>
              <a:t>мистецтво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;</a:t>
            </a:r>
          </a:p>
          <a:p>
            <a:r>
              <a:rPr lang="ru-RU" dirty="0"/>
              <a:t>особливого роду </a:t>
            </a:r>
            <a:r>
              <a:rPr lang="ru-RU" dirty="0" err="1"/>
              <a:t>вміння</a:t>
            </a:r>
            <a:r>
              <a:rPr lang="ru-RU" dirty="0"/>
              <a:t> та </a:t>
            </a:r>
            <a:r>
              <a:rPr lang="ru-RU" dirty="0" err="1"/>
              <a:t>адміністративні</a:t>
            </a:r>
            <a:r>
              <a:rPr lang="ru-RU" dirty="0"/>
              <a:t> </a:t>
            </a:r>
            <a:r>
              <a:rPr lang="ru-RU" dirty="0" err="1"/>
              <a:t>навички</a:t>
            </a:r>
            <a:r>
              <a:rPr lang="ru-RU" dirty="0"/>
              <a:t>;</a:t>
            </a:r>
          </a:p>
          <a:p>
            <a:r>
              <a:rPr lang="ru-RU" dirty="0"/>
              <a:t>орган </a:t>
            </a:r>
            <a:r>
              <a:rPr lang="ru-RU" dirty="0" err="1"/>
              <a:t>управління</a:t>
            </a:r>
            <a:r>
              <a:rPr lang="ru-RU" dirty="0"/>
              <a:t>, </a:t>
            </a:r>
            <a:r>
              <a:rPr lang="ru-RU" dirty="0" err="1"/>
              <a:t>адміністративна</a:t>
            </a:r>
            <a:r>
              <a:rPr lang="ru-RU" dirty="0"/>
              <a:t> </a:t>
            </a:r>
            <a:r>
              <a:rPr lang="ru-RU" dirty="0" err="1"/>
              <a:t>одиниця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5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Для чого існує менеджмент?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5139160" y="2116712"/>
            <a:ext cx="65744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Менеджмент як наука </a:t>
            </a:r>
            <a:r>
              <a:rPr lang="ru-RU" dirty="0" err="1"/>
              <a:t>виникла</a:t>
            </a:r>
            <a:r>
              <a:rPr lang="ru-RU" dirty="0"/>
              <a:t> і </a:t>
            </a:r>
            <a:r>
              <a:rPr lang="ru-RU" dirty="0" err="1"/>
              <a:t>розвивається</a:t>
            </a:r>
            <a:r>
              <a:rPr lang="ru-RU" dirty="0"/>
              <a:t> в </a:t>
            </a:r>
            <a:r>
              <a:rPr lang="ru-RU" dirty="0" err="1"/>
              <a:t>зв'язку</a:t>
            </a:r>
            <a:r>
              <a:rPr lang="ru-RU" dirty="0"/>
              <a:t> з </a:t>
            </a:r>
            <a:r>
              <a:rPr lang="ru-RU" dirty="0" err="1"/>
              <a:t>необхідністю</a:t>
            </a:r>
            <a:r>
              <a:rPr lang="ru-RU" dirty="0"/>
              <a:t> </a:t>
            </a:r>
            <a:r>
              <a:rPr lang="ru-RU" dirty="0" err="1"/>
              <a:t>пояснити</a:t>
            </a:r>
            <a:r>
              <a:rPr lang="ru-RU" dirty="0"/>
              <a:t>, </a:t>
            </a:r>
            <a:r>
              <a:rPr lang="ru-RU" dirty="0" err="1"/>
              <a:t>чому</a:t>
            </a:r>
            <a:r>
              <a:rPr lang="ru-RU" dirty="0"/>
              <a:t> та в </a:t>
            </a:r>
            <a:r>
              <a:rPr lang="ru-RU" dirty="0" err="1"/>
              <a:t>наслідок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процвітають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руйнуються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. </a:t>
            </a:r>
            <a:r>
              <a:rPr lang="ru-RU" dirty="0" err="1"/>
              <a:t>Науковці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менеджменту шляхом </a:t>
            </a:r>
            <a:r>
              <a:rPr lang="ru-RU" dirty="0" err="1"/>
              <a:t>випробувань</a:t>
            </a:r>
            <a:r>
              <a:rPr lang="ru-RU" dirty="0"/>
              <a:t> та практики в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методом </a:t>
            </a:r>
            <a:r>
              <a:rPr lang="ru-RU" dirty="0" err="1"/>
              <a:t>спроб</a:t>
            </a:r>
            <a:r>
              <a:rPr lang="ru-RU" dirty="0"/>
              <a:t> та </a:t>
            </a:r>
            <a:r>
              <a:rPr lang="ru-RU" dirty="0" err="1"/>
              <a:t>помилок</a:t>
            </a:r>
            <a:r>
              <a:rPr lang="ru-RU" dirty="0"/>
              <a:t> </a:t>
            </a:r>
            <a:r>
              <a:rPr lang="ru-RU" dirty="0" err="1"/>
              <a:t>відповідають</a:t>
            </a:r>
            <a:r>
              <a:rPr lang="ru-RU" dirty="0"/>
              <a:t> на </a:t>
            </a:r>
            <a:r>
              <a:rPr lang="ru-RU" dirty="0" err="1"/>
              <a:t>питання</a:t>
            </a:r>
            <a:r>
              <a:rPr lang="ru-RU" dirty="0"/>
              <a:t>: Чим </a:t>
            </a:r>
            <a:r>
              <a:rPr lang="ru-RU" dirty="0" err="1"/>
              <a:t>виявляється</a:t>
            </a:r>
            <a:r>
              <a:rPr lang="ru-RU" dirty="0"/>
              <a:t> </a:t>
            </a:r>
            <a:r>
              <a:rPr lang="ru-RU" dirty="0" err="1"/>
              <a:t>успіх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?. </a:t>
            </a:r>
            <a:r>
              <a:rPr lang="ru-RU" dirty="0" err="1"/>
              <a:t>Відповідь</a:t>
            </a:r>
            <a:r>
              <a:rPr lang="ru-RU" dirty="0"/>
              <a:t> на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відповісти</a:t>
            </a:r>
            <a:r>
              <a:rPr lang="ru-RU" dirty="0"/>
              <a:t> на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прагматичне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: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r>
              <a:rPr lang="ru-RU" dirty="0"/>
              <a:t>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успіху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?.</a:t>
            </a:r>
          </a:p>
          <a:p>
            <a:endParaRPr lang="ru-RU" dirty="0"/>
          </a:p>
          <a:p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складають</a:t>
            </a:r>
            <a:r>
              <a:rPr lang="ru-RU" dirty="0"/>
              <a:t> основу </a:t>
            </a:r>
            <a:r>
              <a:rPr lang="ru-RU" dirty="0" err="1"/>
              <a:t>світу</a:t>
            </a:r>
            <a:r>
              <a:rPr lang="ru-RU" dirty="0"/>
              <a:t> </a:t>
            </a:r>
            <a:r>
              <a:rPr lang="ru-RU" dirty="0" err="1"/>
              <a:t>менеджерів</a:t>
            </a:r>
            <a:r>
              <a:rPr lang="ru-RU" dirty="0"/>
              <a:t>, </a:t>
            </a:r>
            <a:r>
              <a:rPr lang="ru-RU" dirty="0" err="1"/>
              <a:t>саме</a:t>
            </a:r>
            <a:r>
              <a:rPr lang="ru-RU" dirty="0"/>
              <a:t> в них </a:t>
            </a:r>
            <a:r>
              <a:rPr lang="ru-RU" dirty="0" err="1"/>
              <a:t>спостерігаються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і </a:t>
            </a:r>
            <a:r>
              <a:rPr lang="ru-RU" dirty="0" err="1"/>
              <a:t>стани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є причиною </a:t>
            </a:r>
            <a:r>
              <a:rPr lang="ru-RU" dirty="0" err="1"/>
              <a:t>існування</a:t>
            </a:r>
            <a:r>
              <a:rPr lang="ru-RU" dirty="0"/>
              <a:t> менеджменту. </a:t>
            </a:r>
            <a:r>
              <a:rPr lang="ru-RU" dirty="0" err="1"/>
              <a:t>Першочергова</a:t>
            </a:r>
            <a:r>
              <a:rPr lang="ru-RU" dirty="0"/>
              <a:t> задача менеджменту </a:t>
            </a:r>
            <a:r>
              <a:rPr lang="ru-RU" dirty="0" err="1"/>
              <a:t>полягає</a:t>
            </a:r>
            <a:r>
              <a:rPr lang="ru-RU" dirty="0"/>
              <a:t> в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організаційної</a:t>
            </a:r>
            <a:r>
              <a:rPr lang="ru-RU" dirty="0"/>
              <a:t> </a:t>
            </a:r>
            <a:r>
              <a:rPr lang="ru-RU" dirty="0" err="1"/>
              <a:t>культури</a:t>
            </a:r>
            <a:r>
              <a:rPr lang="ru-RU" dirty="0"/>
              <a:t>, </a:t>
            </a:r>
            <a:r>
              <a:rPr lang="ru-RU" dirty="0" err="1"/>
              <a:t>творчого</a:t>
            </a:r>
            <a:r>
              <a:rPr lang="ru-RU" dirty="0"/>
              <a:t> </a:t>
            </a:r>
            <a:r>
              <a:rPr lang="ru-RU" dirty="0" err="1"/>
              <a:t>інноваційного</a:t>
            </a:r>
            <a:r>
              <a:rPr lang="ru-RU" dirty="0"/>
              <a:t> </a:t>
            </a:r>
            <a:r>
              <a:rPr lang="ru-RU" dirty="0" err="1"/>
              <a:t>клімату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стимулюють</a:t>
            </a:r>
            <a:r>
              <a:rPr lang="ru-RU" dirty="0"/>
              <a:t> </a:t>
            </a:r>
            <a:r>
              <a:rPr lang="ru-RU" dirty="0" err="1"/>
              <a:t>працівників</a:t>
            </a:r>
            <a:r>
              <a:rPr lang="ru-RU" dirty="0"/>
              <a:t> на </a:t>
            </a:r>
            <a:r>
              <a:rPr lang="ru-RU" dirty="0" err="1"/>
              <a:t>нововведення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" y="2649478"/>
            <a:ext cx="4611712" cy="34587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929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види</a:t>
            </a:r>
            <a:r>
              <a:rPr lang="ru-RU" dirty="0"/>
              <a:t> менеджменту у </a:t>
            </a:r>
            <a:r>
              <a:rPr lang="ru-RU" dirty="0" err="1"/>
              <a:t>суспільстві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3068" y="2257064"/>
            <a:ext cx="78244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- </a:t>
            </a:r>
            <a:r>
              <a:rPr lang="ru-RU" sz="3200" b="1" dirty="0" err="1" smtClean="0"/>
              <a:t>Виробничий</a:t>
            </a:r>
            <a:r>
              <a:rPr lang="ru-RU" sz="3200" b="1" dirty="0" smtClean="0"/>
              <a:t> </a:t>
            </a:r>
            <a:r>
              <a:rPr lang="ru-RU" sz="3200" b="1" dirty="0"/>
              <a:t>менеджмент </a:t>
            </a:r>
            <a:r>
              <a:rPr lang="ru-RU" sz="3200" b="1" i="1" dirty="0"/>
              <a:t>(</a:t>
            </a:r>
            <a:r>
              <a:rPr lang="ru-RU" sz="3200" b="1" i="1" dirty="0" err="1"/>
              <a:t>управління</a:t>
            </a:r>
            <a:r>
              <a:rPr lang="ru-RU" sz="3200" b="1" i="1" dirty="0"/>
              <a:t> </a:t>
            </a:r>
            <a:r>
              <a:rPr lang="ru-RU" sz="3200" b="1" i="1" dirty="0" err="1"/>
              <a:t>виробництвом</a:t>
            </a:r>
            <a:r>
              <a:rPr lang="ru-RU" sz="3200" b="1" i="1" dirty="0" smtClean="0"/>
              <a:t>)</a:t>
            </a:r>
          </a:p>
          <a:p>
            <a:endParaRPr lang="uk-UA" sz="3200" dirty="0"/>
          </a:p>
          <a:p>
            <a:r>
              <a:rPr lang="uk-UA" sz="3200" dirty="0" smtClean="0"/>
              <a:t>- </a:t>
            </a:r>
            <a:r>
              <a:rPr lang="ru-RU" sz="3200" b="1" dirty="0" err="1"/>
              <a:t>Фінансовий</a:t>
            </a:r>
            <a:r>
              <a:rPr lang="ru-RU" sz="3200" b="1" dirty="0"/>
              <a:t> менеджмент </a:t>
            </a:r>
            <a:r>
              <a:rPr lang="ru-RU" sz="3200" b="1" i="1" dirty="0"/>
              <a:t>(</a:t>
            </a:r>
            <a:r>
              <a:rPr lang="ru-RU" sz="3200" b="1" i="1" dirty="0" err="1"/>
              <a:t>управління</a:t>
            </a:r>
            <a:r>
              <a:rPr lang="ru-RU" sz="3200" b="1" i="1" dirty="0"/>
              <a:t> </a:t>
            </a:r>
            <a:r>
              <a:rPr lang="ru-RU" sz="3200" b="1" i="1" dirty="0" err="1"/>
              <a:t>фінансами</a:t>
            </a:r>
            <a:r>
              <a:rPr lang="ru-RU" sz="3200" b="1" i="1" dirty="0"/>
              <a:t>)</a:t>
            </a:r>
          </a:p>
          <a:p>
            <a:endParaRPr lang="uk-UA" sz="3200" dirty="0" smtClean="0"/>
          </a:p>
          <a:p>
            <a:r>
              <a:rPr lang="uk-UA" sz="3200" dirty="0" smtClean="0"/>
              <a:t>- </a:t>
            </a:r>
            <a:r>
              <a:rPr lang="ru-RU" sz="3200" b="1" dirty="0" err="1"/>
              <a:t>Інноваційний</a:t>
            </a:r>
            <a:r>
              <a:rPr lang="ru-RU" sz="3200" b="1" dirty="0"/>
              <a:t> менеджмент </a:t>
            </a:r>
            <a:r>
              <a:rPr lang="ru-RU" sz="3200" b="1" i="1" dirty="0"/>
              <a:t>(</a:t>
            </a:r>
            <a:r>
              <a:rPr lang="ru-RU" sz="3200" b="1" i="1" dirty="0" err="1"/>
              <a:t>управління</a:t>
            </a:r>
            <a:r>
              <a:rPr lang="ru-RU" sz="3200" b="1" i="1" dirty="0"/>
              <a:t> </a:t>
            </a:r>
            <a:r>
              <a:rPr lang="ru-RU" sz="3200" b="1" i="1" dirty="0" err="1"/>
              <a:t>розвитком</a:t>
            </a:r>
            <a:r>
              <a:rPr lang="ru-RU" sz="3200" b="1" i="1" dirty="0"/>
              <a:t> і </a:t>
            </a:r>
            <a:r>
              <a:rPr lang="ru-RU" sz="3200" b="1" i="1" dirty="0" err="1"/>
              <a:t>розробками</a:t>
            </a:r>
            <a:r>
              <a:rPr lang="ru-RU" sz="3200" b="1" i="1" dirty="0"/>
              <a:t>)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35" y="2257064"/>
            <a:ext cx="4658698" cy="3377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29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Виробничий</a:t>
            </a:r>
            <a:r>
              <a:rPr lang="ru-RU" b="1" dirty="0"/>
              <a:t> менеджмент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14665"/>
            <a:ext cx="5107021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комплексна система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конкурентноздатності</a:t>
            </a:r>
            <a:r>
              <a:rPr lang="ru-RU" dirty="0"/>
              <a:t> товару,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випускається</a:t>
            </a:r>
            <a:r>
              <a:rPr lang="ru-RU" dirty="0"/>
              <a:t> на конкурентному ринку. Вона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виробничих</a:t>
            </a:r>
            <a:r>
              <a:rPr lang="ru-RU" dirty="0"/>
              <a:t> і </a:t>
            </a:r>
            <a:r>
              <a:rPr lang="ru-RU" dirty="0" err="1"/>
              <a:t>організаційних</a:t>
            </a:r>
            <a:r>
              <a:rPr lang="ru-RU" dirty="0"/>
              <a:t> структур,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організаційно-правової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виробництвом</a:t>
            </a:r>
            <a:r>
              <a:rPr lang="ru-RU" dirty="0"/>
              <a:t>, </a:t>
            </a:r>
            <a:r>
              <a:rPr lang="ru-RU" dirty="0" err="1"/>
              <a:t>збуту</a:t>
            </a:r>
            <a:r>
              <a:rPr lang="ru-RU" dirty="0"/>
              <a:t> і </a:t>
            </a:r>
            <a:r>
              <a:rPr lang="ru-RU" dirty="0" err="1"/>
              <a:t>фірмового</a:t>
            </a:r>
            <a:r>
              <a:rPr lang="ru-RU" dirty="0"/>
              <a:t> </a:t>
            </a:r>
            <a:r>
              <a:rPr lang="ru-RU" dirty="0" err="1"/>
              <a:t>обслуговування</a:t>
            </a:r>
            <a:r>
              <a:rPr lang="ru-RU" dirty="0"/>
              <a:t> товару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/>
              <a:t>стадій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34" y="2614665"/>
            <a:ext cx="5650872" cy="3230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56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Фінансовий</a:t>
            </a:r>
            <a:r>
              <a:rPr lang="ru-RU" b="1" dirty="0"/>
              <a:t> менеджмент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94984" y="2604938"/>
            <a:ext cx="5176469" cy="3599316"/>
          </a:xfrm>
        </p:spPr>
        <p:txBody>
          <a:bodyPr>
            <a:normAutofit fontScale="92500"/>
          </a:bodyPr>
          <a:lstStyle/>
          <a:p>
            <a:r>
              <a:rPr lang="ru-RU" dirty="0" err="1"/>
              <a:t>Це</a:t>
            </a:r>
            <a:r>
              <a:rPr lang="ru-RU" dirty="0"/>
              <a:t> комплексна система </a:t>
            </a:r>
            <a:r>
              <a:rPr lang="ru-RU" dirty="0" err="1"/>
              <a:t>стійкості</a:t>
            </a:r>
            <a:r>
              <a:rPr lang="ru-RU" dirty="0"/>
              <a:t>, </a:t>
            </a:r>
            <a:r>
              <a:rPr lang="ru-RU" dirty="0" err="1"/>
              <a:t>надійності</a:t>
            </a:r>
            <a:r>
              <a:rPr lang="ru-RU" dirty="0"/>
              <a:t> і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фінансами</a:t>
            </a:r>
            <a:r>
              <a:rPr lang="ru-RU" dirty="0"/>
              <a:t>. Вона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формування</a:t>
            </a:r>
            <a:r>
              <a:rPr lang="ru-RU" dirty="0"/>
              <a:t> і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фінансових</a:t>
            </a:r>
            <a:r>
              <a:rPr lang="ru-RU" dirty="0"/>
              <a:t> </a:t>
            </a:r>
            <a:r>
              <a:rPr lang="ru-RU" dirty="0" err="1"/>
              <a:t>показників</a:t>
            </a:r>
            <a:r>
              <a:rPr lang="ru-RU" dirty="0"/>
              <a:t> з </a:t>
            </a:r>
            <a:r>
              <a:rPr lang="ru-RU" dirty="0" err="1"/>
              <a:t>дотриманням</a:t>
            </a:r>
            <a:r>
              <a:rPr lang="ru-RU" dirty="0"/>
              <a:t> </a:t>
            </a:r>
            <a:r>
              <a:rPr lang="ru-RU" dirty="0" err="1"/>
              <a:t>наукових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ru-RU" dirty="0"/>
              <a:t> і </a:t>
            </a:r>
            <a:r>
              <a:rPr lang="ru-RU" dirty="0" err="1"/>
              <a:t>принципів</a:t>
            </a:r>
            <a:r>
              <a:rPr lang="ru-RU" dirty="0"/>
              <a:t> менеджменту, балансу </a:t>
            </a:r>
            <a:r>
              <a:rPr lang="ru-RU" dirty="0" err="1"/>
              <a:t>прибутків</a:t>
            </a:r>
            <a:r>
              <a:rPr lang="ru-RU" dirty="0"/>
              <a:t> і </a:t>
            </a:r>
            <a:r>
              <a:rPr lang="ru-RU" dirty="0" err="1"/>
              <a:t>витрат</a:t>
            </a:r>
            <a:r>
              <a:rPr lang="ru-RU" dirty="0"/>
              <a:t>, </a:t>
            </a:r>
            <a:r>
              <a:rPr lang="ru-RU" dirty="0" err="1"/>
              <a:t>показників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, </a:t>
            </a:r>
            <a:r>
              <a:rPr lang="ru-RU" dirty="0" err="1"/>
              <a:t>рентабельності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і </a:t>
            </a:r>
            <a:r>
              <a:rPr lang="ru-RU" dirty="0" err="1"/>
              <a:t>товарів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8" y="2690846"/>
            <a:ext cx="6040969" cy="3427500"/>
          </a:xfrm>
          <a:prstGeom prst="roundRect">
            <a:avLst>
              <a:gd name="adj" fmla="val 72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50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Інноваційний</a:t>
            </a:r>
            <a:r>
              <a:rPr lang="ru-RU" b="1" dirty="0"/>
              <a:t> </a:t>
            </a:r>
            <a:r>
              <a:rPr lang="ru-RU" b="1" dirty="0" smtClean="0"/>
              <a:t>менеджмент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700" y="2475769"/>
            <a:ext cx="5419537" cy="3599316"/>
          </a:xfrm>
        </p:spPr>
        <p:txBody>
          <a:bodyPr/>
          <a:lstStyle/>
          <a:p>
            <a:r>
              <a:rPr lang="ru-RU" dirty="0" err="1"/>
              <a:t>Це</a:t>
            </a:r>
            <a:r>
              <a:rPr lang="ru-RU" dirty="0"/>
              <a:t> комплексна система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інвестиціями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вкладаються</a:t>
            </a:r>
            <a:r>
              <a:rPr lang="ru-RU" dirty="0"/>
              <a:t> </a:t>
            </a:r>
            <a:r>
              <a:rPr lang="ru-RU" dirty="0" err="1"/>
              <a:t>власниками</a:t>
            </a:r>
            <a:r>
              <a:rPr lang="ru-RU" dirty="0"/>
              <a:t> в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інновацій</a:t>
            </a:r>
            <a:r>
              <a:rPr lang="ru-RU" dirty="0"/>
              <a:t>. Вона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побудову</a:t>
            </a:r>
            <a:r>
              <a:rPr lang="ru-RU" dirty="0"/>
              <a:t> </a:t>
            </a:r>
            <a:r>
              <a:rPr lang="ru-RU" dirty="0" err="1"/>
              <a:t>організаційних</a:t>
            </a:r>
            <a:r>
              <a:rPr lang="ru-RU" dirty="0"/>
              <a:t> структур,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напрямів</a:t>
            </a:r>
            <a:r>
              <a:rPr lang="ru-RU" dirty="0"/>
              <a:t> </a:t>
            </a:r>
            <a:r>
              <a:rPr lang="ru-RU" dirty="0" err="1"/>
              <a:t>інновацій</a:t>
            </a:r>
            <a:r>
              <a:rPr lang="ru-RU" dirty="0"/>
              <a:t>, </a:t>
            </a:r>
            <a:r>
              <a:rPr lang="ru-RU" dirty="0" err="1"/>
              <a:t>оптимізацію</a:t>
            </a:r>
            <a:r>
              <a:rPr lang="ru-RU" dirty="0"/>
              <a:t> </a:t>
            </a:r>
            <a:r>
              <a:rPr lang="ru-RU" dirty="0" err="1"/>
              <a:t>інвестицій</a:t>
            </a:r>
            <a:r>
              <a:rPr lang="ru-RU" dirty="0"/>
              <a:t>,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персоналом.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37" y="2475769"/>
            <a:ext cx="5629558" cy="3536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 smtClean="0"/>
              <a:t>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044570" cy="3599316"/>
          </a:xfrm>
        </p:spPr>
        <p:txBody>
          <a:bodyPr>
            <a:normAutofit lnSpcReduction="10000"/>
          </a:bodyPr>
          <a:lstStyle/>
          <a:p>
            <a:r>
              <a:rPr lang="ru-RU" b="1" u="sng" dirty="0" err="1" smtClean="0">
                <a:solidFill>
                  <a:schemeClr val="bg1"/>
                </a:solidFill>
              </a:rPr>
              <a:t>Планування</a:t>
            </a:r>
            <a:r>
              <a:rPr lang="ru-RU" b="1" dirty="0" smtClean="0"/>
              <a:t> 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Складання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плану)</a:t>
            </a:r>
          </a:p>
          <a:p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u="sng" dirty="0" err="1" smtClean="0">
                <a:solidFill>
                  <a:schemeClr val="bg1"/>
                </a:solidFill>
              </a:rPr>
              <a:t>Організація</a:t>
            </a:r>
            <a:r>
              <a:rPr lang="ru-RU" b="1" dirty="0" smtClean="0"/>
              <a:t>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реалізація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цього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плану)</a:t>
            </a:r>
          </a:p>
          <a:p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u="sng" dirty="0" err="1" smtClean="0">
                <a:solidFill>
                  <a:schemeClr val="bg1"/>
                </a:solidFill>
              </a:rPr>
              <a:t>Мотивація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таке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регулювання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спонукаючих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стимулів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людини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u="sng" dirty="0" smtClean="0">
                <a:solidFill>
                  <a:schemeClr val="bg1"/>
                </a:solidFill>
              </a:rPr>
              <a:t>Контроль</a:t>
            </a:r>
            <a:r>
              <a:rPr lang="ru-RU" b="1" dirty="0" smtClean="0"/>
              <a:t> 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порівняння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фактичних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результатів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запланованими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b="1" i="1" dirty="0"/>
          </a:p>
          <a:p>
            <a:endParaRPr lang="ru-RU" b="1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19" y="2663526"/>
            <a:ext cx="4017219" cy="31353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010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400" dirty="0" smtClean="0"/>
              <a:t>ДЯКУЮ ЗА УВАГУ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687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45</TotalTime>
  <Words>363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Берлин</vt:lpstr>
      <vt:lpstr>Менеджмент</vt:lpstr>
      <vt:lpstr>Що таке менеджмент?</vt:lpstr>
      <vt:lpstr>Для чого існує менеджмент?</vt:lpstr>
      <vt:lpstr>Основні види менеджменту у суспільстві</vt:lpstr>
      <vt:lpstr>Виробничий менеджмент</vt:lpstr>
      <vt:lpstr>Фінансовий менеджмент</vt:lpstr>
      <vt:lpstr>Інноваційний менеджмент</vt:lpstr>
      <vt:lpstr>Основні функції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Менеджмент</dc:title>
  <dc:creator>Стас Самченко</dc:creator>
  <cp:lastModifiedBy>Стас Самченко</cp:lastModifiedBy>
  <cp:revision>6</cp:revision>
  <dcterms:created xsi:type="dcterms:W3CDTF">2020-11-12T18:30:26Z</dcterms:created>
  <dcterms:modified xsi:type="dcterms:W3CDTF">2020-11-24T06:38:50Z</dcterms:modified>
</cp:coreProperties>
</file>