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Caveat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aveat-bold.fntdata"/><Relationship Id="rId12" Type="http://schemas.openxmlformats.org/officeDocument/2006/relationships/slide" Target="slides/slide8.xml"/><Relationship Id="rId34" Type="http://schemas.openxmlformats.org/officeDocument/2006/relationships/font" Target="fonts/Cave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0a0437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0a0437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a043724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a043724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a04372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a04372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a043724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a043724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a043724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a043724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a043724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a043724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a043724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a043724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a043724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a043724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a043724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a043724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a043724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a043724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a043724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a043724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a04372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a04372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a043724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a043724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a043724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a043724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a043724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a043724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043724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a043724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a043724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a043724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a043724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a043724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a043724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a043724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a043724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a043724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a043724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a043724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a043724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a043724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a04372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a04372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a04372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a04372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04372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a04372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a043724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a043724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a043724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a043724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a04372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a04372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a043724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a043724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 1">
  <p:cSld name="Standard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ave.wor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ricef/podinfo-deplo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inyurl.com/k8s-workshop-setup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weave.work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43500" y="1806150"/>
            <a:ext cx="56289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Setting up a Workshop Cluster</a:t>
            </a:r>
            <a:endParaRPr sz="3600"/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92850" y="4715425"/>
            <a:ext cx="775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Weaveworks – </a:t>
            </a:r>
            <a:r>
              <a:rPr lang="en-GB" sz="18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https://weave.works</a:t>
            </a: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@weaveworks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6271350" y="1007600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2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842600" y="2502200"/>
            <a:ext cx="43014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Give your cluster a name and click “Create”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33172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2085475" y="1343550"/>
            <a:ext cx="1895100" cy="852300"/>
          </a:xfrm>
          <a:prstGeom prst="rightArrow">
            <a:avLst>
              <a:gd fmla="val 50000" name="adj1"/>
              <a:gd fmla="val 94124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581525" y="1047750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3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26193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520900" y="1440325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1216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4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86150" y="3201000"/>
            <a:ext cx="53340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Pick the right environment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15725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/>
          <p:nvPr/>
        </p:nvSpPr>
        <p:spPr>
          <a:xfrm>
            <a:off x="180475" y="3113175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1216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5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794725" y="3042975"/>
            <a:ext cx="53340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Copy the command into your terminal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4" name="Google Shape;144;p26"/>
          <p:cNvSpPr/>
          <p:nvPr/>
        </p:nvSpPr>
        <p:spPr>
          <a:xfrm flipH="1" rot="5400000">
            <a:off x="6879074" y="2485321"/>
            <a:ext cx="1830600" cy="1616400"/>
          </a:xfrm>
          <a:prstGeom prst="bentArrow">
            <a:avLst>
              <a:gd fmla="val 25000" name="adj1"/>
              <a:gd fmla="val 25000" name="adj2"/>
              <a:gd fmla="val 46170" name="adj3"/>
              <a:gd fmla="val 43750" name="adj4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22940" l="0" r="0" t="0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>
            <a:off x="2005275" y="2992875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1216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5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559375" y="3238275"/>
            <a:ext cx="21156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Wait for 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5680925" y="3359175"/>
            <a:ext cx="1443900" cy="832200"/>
          </a:xfrm>
          <a:prstGeom prst="ellipse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1/10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what was installed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160" name="Google Shape;160;p28"/>
          <p:cNvSpPr txBox="1"/>
          <p:nvPr/>
        </p:nvSpPr>
        <p:spPr>
          <a:xfrm>
            <a:off x="379100" y="1129775"/>
            <a:ext cx="8412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Look at what’s running on the cluster with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get pods --all-namespaces</a:t>
            </a:r>
            <a:endParaRPr b="1" sz="2400"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Weave agents running in cluster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37" y="1831626"/>
            <a:ext cx="7386523" cy="3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>
          <a:xfrm>
            <a:off x="475700" y="3443600"/>
            <a:ext cx="370200" cy="1642800"/>
          </a:xfrm>
          <a:prstGeom prst="leftBrace">
            <a:avLst>
              <a:gd fmla="val 108590" name="adj1"/>
              <a:gd fmla="val 50000" name="adj2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 rot="10800000">
            <a:off x="8298075" y="3443600"/>
            <a:ext cx="370200" cy="1642800"/>
          </a:xfrm>
          <a:prstGeom prst="leftBrace">
            <a:avLst>
              <a:gd fmla="val 108590" name="adj1"/>
              <a:gd fmla="val 50000" name="adj2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a control repository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6350" y="1022350"/>
            <a:ext cx="82584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Fork the configuration repository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https://github.com/bricef/podinfo-deploy</a:t>
            </a:r>
            <a:endParaRPr i="1" sz="3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To your own Github or Bitbucket</a:t>
            </a:r>
            <a:endParaRPr sz="3000"/>
          </a:p>
        </p:txBody>
      </p:sp>
      <p:sp>
        <p:nvSpPr>
          <p:cNvPr id="182" name="Google Shape;182;p31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1 – Fork the sample repository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2 – Configure Flux to point to your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44261" l="0" r="0" t="0"/>
          <a:stretch/>
        </p:blipFill>
        <p:spPr>
          <a:xfrm>
            <a:off x="100" y="1067800"/>
            <a:ext cx="9143899" cy="407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 flipH="1">
            <a:off x="3228325" y="991600"/>
            <a:ext cx="917100" cy="486000"/>
          </a:xfrm>
          <a:prstGeom prst="ellipse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 flipH="1">
            <a:off x="3460950" y="1795700"/>
            <a:ext cx="917100" cy="486000"/>
          </a:xfrm>
          <a:prstGeom prst="ellipse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256050" y="991600"/>
            <a:ext cx="486000" cy="4860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2884450" y="1795700"/>
            <a:ext cx="486000" cy="4860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7150" y="562325"/>
            <a:ext cx="8009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Unless specified, these slides are © Weaveworks 2019.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They are made available under a Creative Common License.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Attribution-NonCommercial-ShareAlike 4.0 International (CC BY-NC-SA 4.0)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You can attribute in the following way: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Created by Weaveworks / Derived from material created by Weaveworks.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Original available at </a:t>
            </a:r>
            <a:r>
              <a:rPr i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https://tinyurl.com/k8s-workshop-setup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808" y="1934117"/>
            <a:ext cx="2976399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3 – Configure the agents to watch the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" y="1398001"/>
            <a:ext cx="9144003" cy="28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248800" y="3809400"/>
            <a:ext cx="7229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The Git SSH URL for your repo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7008400" y="3073700"/>
            <a:ext cx="1342200" cy="1313450"/>
          </a:xfrm>
          <a:custGeom>
            <a:rect b="b" l="l" r="r" t="t"/>
            <a:pathLst>
              <a:path extrusionOk="0" h="52538" w="53688">
                <a:moveTo>
                  <a:pt x="0" y="52538"/>
                </a:moveTo>
                <a:cubicBezTo>
                  <a:pt x="8422" y="49597"/>
                  <a:pt x="42512" y="43647"/>
                  <a:pt x="50533" y="34891"/>
                </a:cubicBezTo>
                <a:cubicBezTo>
                  <a:pt x="58554" y="26135"/>
                  <a:pt x="48527" y="5815"/>
                  <a:pt x="48126" y="0"/>
                </a:cubicBezTo>
              </a:path>
            </a:pathLst>
          </a:custGeom>
          <a:noFill/>
          <a:ln cap="flat" cmpd="sng" w="762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4 – Configure the agents to watch the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213" name="Google Shape;213;p34"/>
          <p:cNvSpPr txBox="1"/>
          <p:nvPr/>
        </p:nvSpPr>
        <p:spPr>
          <a:xfrm>
            <a:off x="248800" y="3809400"/>
            <a:ext cx="7229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The path ‘deploy’ 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46612" l="0" r="0" t="0"/>
          <a:stretch/>
        </p:blipFill>
        <p:spPr>
          <a:xfrm>
            <a:off x="152400" y="1140075"/>
            <a:ext cx="8562349" cy="26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3990475" y="3529275"/>
            <a:ext cx="782050" cy="887950"/>
          </a:xfrm>
          <a:custGeom>
            <a:rect b="b" l="l" r="r" t="t"/>
            <a:pathLst>
              <a:path extrusionOk="0" h="35518" w="31282">
                <a:moveTo>
                  <a:pt x="0" y="35518"/>
                </a:moveTo>
                <a:cubicBezTo>
                  <a:pt x="4278" y="33542"/>
                  <a:pt x="20453" y="29582"/>
                  <a:pt x="25667" y="23662"/>
                </a:cubicBezTo>
                <a:cubicBezTo>
                  <a:pt x="30881" y="17742"/>
                  <a:pt x="30346" y="3944"/>
                  <a:pt x="31282" y="0"/>
                </a:cubicBezTo>
              </a:path>
            </a:pathLst>
          </a:custGeom>
          <a:noFill/>
          <a:ln cap="flat" cmpd="sng" w="762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5 – Configure the agents to watch the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223" name="Google Shape;223;p35"/>
          <p:cNvSpPr txBox="1"/>
          <p:nvPr/>
        </p:nvSpPr>
        <p:spPr>
          <a:xfrm>
            <a:off x="641250" y="3451525"/>
            <a:ext cx="78615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Add the access key to your Git host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6389" l="0" r="0" t="49360"/>
          <a:stretch/>
        </p:blipFill>
        <p:spPr>
          <a:xfrm>
            <a:off x="167825" y="1255850"/>
            <a:ext cx="8808349" cy="22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5 – Configure the agents to watch the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64725" l="0" r="30337" t="0"/>
          <a:stretch/>
        </p:blipFill>
        <p:spPr>
          <a:xfrm>
            <a:off x="76400" y="1150725"/>
            <a:ext cx="8726948" cy="274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641250" y="3451525"/>
            <a:ext cx="78615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Add the access key to your Git host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6 – Configure the agents to watch the repo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33106" l="2144" r="3808" t="34724"/>
          <a:stretch/>
        </p:blipFill>
        <p:spPr>
          <a:xfrm>
            <a:off x="0" y="1082850"/>
            <a:ext cx="9144001" cy="194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521400" y="2912625"/>
            <a:ext cx="7459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Copy and run the command into your terminal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7</a:t>
            </a:r>
            <a:r>
              <a:rPr lang="en-GB" sz="3000">
                <a:solidFill>
                  <a:srgbClr val="FFFFFF"/>
                </a:solidFill>
              </a:rPr>
              <a:t> – Check that the service is running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42800" y="1433425"/>
            <a:ext cx="82584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Look at what’s running on the cluster with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watch kubectl get -n dev all</a:t>
            </a:r>
            <a:endParaRPr sz="3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The </a:t>
            </a:r>
            <a:r>
              <a:rPr lang="en-GB" sz="2400">
                <a:solidFill>
                  <a:srgbClr val="0000FF"/>
                </a:solidFill>
              </a:rPr>
              <a:t>podinfo</a:t>
            </a:r>
            <a:r>
              <a:rPr lang="en-GB" sz="2400">
                <a:solidFill>
                  <a:schemeClr val="dk1"/>
                </a:solidFill>
              </a:rPr>
              <a:t> application should be running in your cluster in the </a:t>
            </a:r>
            <a:r>
              <a:rPr lang="en-GB" sz="2400">
                <a:solidFill>
                  <a:srgbClr val="0000FF"/>
                </a:solidFill>
              </a:rPr>
              <a:t>dev</a:t>
            </a:r>
            <a:r>
              <a:rPr lang="en-GB" sz="2400">
                <a:solidFill>
                  <a:schemeClr val="dk1"/>
                </a:solidFill>
              </a:rPr>
              <a:t> namespace</a:t>
            </a:r>
            <a:endParaRPr sz="3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Podinfo running in the cluster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3892"/>
            <a:ext cx="9143999" cy="166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actually happened?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383625" y="1108375"/>
            <a:ext cx="81342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We installed the ‘Flux’ agent on our cluster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We added the agent key to our repository (so it can read and write the configuration)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We configured the agent to watch to our repository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The agent noticed some manifests in the repository, and applied them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Kubernetes deployed the manifests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0" y="9738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4125750" y="1314175"/>
            <a:ext cx="27975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Flux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907650" y="3308875"/>
            <a:ext cx="73287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github.com/fluxcd/flux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4/10</a:t>
            </a:r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(Optional) - </a:t>
            </a:r>
            <a:r>
              <a:rPr lang="en-GB" sz="3000">
                <a:solidFill>
                  <a:srgbClr val="FFFFFF"/>
                </a:solidFill>
              </a:rPr>
              <a:t>Speed up with webhooks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442800" y="1433425"/>
            <a:ext cx="82584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By default, Flux will poll the Git repository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Things are faster with Webhooks. </a:t>
            </a:r>
            <a:r>
              <a:rPr b="1" i="1" lang="en-GB" sz="2400">
                <a:solidFill>
                  <a:schemeClr val="dk1"/>
                </a:solidFill>
              </a:rPr>
              <a:t>If you’re using Github</a:t>
            </a:r>
            <a:r>
              <a:rPr lang="en-GB" sz="2400">
                <a:solidFill>
                  <a:schemeClr val="dk1"/>
                </a:solidFill>
              </a:rPr>
              <a:t>, configure webhooks.</a:t>
            </a:r>
            <a:endParaRPr sz="3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16825" y="951450"/>
            <a:ext cx="80991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A Kubernetes Cluster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To which you have </a:t>
            </a:r>
            <a:r>
              <a:rPr i="1" lang="en-GB" sz="2400"/>
              <a:t>kubectl </a:t>
            </a:r>
            <a:r>
              <a:rPr lang="en-GB" sz="2400"/>
              <a:t>access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16825" y="951450"/>
            <a:ext cx="80991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A Kubernetes Cluster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To which you have </a:t>
            </a:r>
            <a:r>
              <a:rPr i="1" lang="en-GB" sz="2400"/>
              <a:t>kubectl </a:t>
            </a:r>
            <a:r>
              <a:rPr lang="en-GB" sz="2400"/>
              <a:t>access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On which the Weave Cloud agents are installed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en-GB" sz="2400">
                <a:solidFill>
                  <a:schemeClr val="dk1"/>
                </a:solidFill>
              </a:rPr>
              <a:t>On which the workshop manifests are installed </a:t>
            </a:r>
            <a:br>
              <a:rPr lang="en-GB" sz="2400">
                <a:solidFill>
                  <a:schemeClr val="dk1"/>
                </a:solidFill>
              </a:rPr>
            </a:br>
            <a:r>
              <a:rPr lang="en-GB" sz="2400">
                <a:solidFill>
                  <a:schemeClr val="dk1"/>
                </a:solidFill>
              </a:rPr>
              <a:t>(With GitOps)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Setting up a workshop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the Weave Cloud agents</a:t>
            </a:r>
            <a:endParaRPr>
              <a:solidFill>
                <a:srgbClr val="F15D2A"/>
              </a:solidFill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1/10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Install Weave Cloud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102" name="Google Shape;102;p20"/>
          <p:cNvSpPr txBox="1"/>
          <p:nvPr/>
        </p:nvSpPr>
        <p:spPr>
          <a:xfrm>
            <a:off x="255600" y="1161450"/>
            <a:ext cx="86328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https://cloud.weave.works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ontserrat"/>
                <a:ea typeface="Montserrat"/>
                <a:cs typeface="Montserrat"/>
                <a:sym typeface="Montserrat"/>
              </a:rPr>
              <a:t>Follow the install wizard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ontserrat"/>
                <a:ea typeface="Montserrat"/>
                <a:cs typeface="Montserrat"/>
                <a:sym typeface="Montserrat"/>
              </a:rPr>
              <a:t>Run the command in your console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5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2702050" y="2977425"/>
            <a:ext cx="1443900" cy="14439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</a:rPr>
              <a:t>1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145950" y="2782225"/>
            <a:ext cx="43014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Click on </a:t>
            </a:r>
            <a:b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b="1" lang="en-GB" sz="4800">
                <a:solidFill>
                  <a:srgbClr val="A61C00"/>
                </a:solidFill>
                <a:latin typeface="Caveat"/>
                <a:ea typeface="Caveat"/>
                <a:cs typeface="Caveat"/>
                <a:sym typeface="Caveat"/>
              </a:rPr>
              <a:t>“Connect a cluster”</a:t>
            </a:r>
            <a:endParaRPr b="1" sz="4800">
              <a:solidFill>
                <a:srgbClr val="A61C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