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4"/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Caveat"/>
      <p:regular r:id="rId66"/>
      <p:bold r:id="rId67"/>
    </p:embeddedFont>
    <p:embeddedFont>
      <p:font typeface="Montserra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B58917-B94E-4312-8099-C9F59B0A77A1}">
  <a:tblStyle styleId="{EEB58917-B94E-4312-8099-C9F59B0A77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Montserrat-boldItalic.fntdata"/><Relationship Id="rId70" Type="http://schemas.openxmlformats.org/officeDocument/2006/relationships/font" Target="fonts/Montserrat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-regular.fntdata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5.xml"/><Relationship Id="rId66" Type="http://schemas.openxmlformats.org/officeDocument/2006/relationships/font" Target="fonts/Caveat-regular.fntdata"/><Relationship Id="rId21" Type="http://schemas.openxmlformats.org/officeDocument/2006/relationships/slide" Target="slides/slide14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68" Type="http://schemas.openxmlformats.org/officeDocument/2006/relationships/font" Target="fonts/Montserrat-regular.fntdata"/><Relationship Id="rId23" Type="http://schemas.openxmlformats.org/officeDocument/2006/relationships/slide" Target="slides/slide16.xml"/><Relationship Id="rId67" Type="http://schemas.openxmlformats.org/officeDocument/2006/relationships/font" Target="fonts/Caveat-bold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Montserrat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bb08084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bb08084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09230a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09230a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209230a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209230a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09230a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209230a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09230a7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09230a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209230a7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209230a7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09230a7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09230a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209230a7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209230a7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09230a7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209230a7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09230a7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209230a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09230a7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209230a7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bb080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bb080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209230a7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209230a7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209230a7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209230a7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209230a7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209230a7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09230a7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209230a7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ECS has Execution role vs Task Role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57d1db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57d1d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5bb08084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5bb08084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209230a7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209230a7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209230a7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209230a7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209230a7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209230a7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209230a7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209230a7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09230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09230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09230a7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209230a7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209230a7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209230a7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209230a7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209230a7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209230a7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209230a7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209230a7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209230a7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2190a9906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2190a9906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209230a7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209230a7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209230a7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209230a7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209230a7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209230a7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209230a7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209230a7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bb0808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bb0808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2190a9906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2190a9906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209230a7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209230a7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209230a7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209230a7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209230a7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209230a7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209230a7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209230a7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5bb08084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5bb08084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209230a7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209230a7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209230a7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209230a7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5bb08084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5bb08084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5bb0808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5bb0808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09230a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09230a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2190a9906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2190a9906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209230a7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209230a7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2190a990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62190a990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5bb08084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5bb08084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2190a9906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2190a990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09230a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09230a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09230a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09230a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09230a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09230a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09230a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09230a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6350" y="1682075"/>
            <a:ext cx="48591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6350" y="3310700"/>
            <a:ext cx="48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ww-cloud-logo-640.png"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75" y="992475"/>
            <a:ext cx="2911250" cy="5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38007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ext +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6350" y="1442600"/>
            <a:ext cx="36027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 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">
  <p:cSld name="Standard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90250" y="450150"/>
            <a:ext cx="81867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D2A"/>
              </a:buClr>
              <a:buSzPts val="1400"/>
              <a:buFont typeface="Montserrat"/>
              <a:buNone/>
              <a:defRPr b="1" i="0" sz="3000" u="none" cap="none" strike="noStrike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ctrTitle"/>
          </p:nvPr>
        </p:nvSpPr>
        <p:spPr>
          <a:xfrm>
            <a:off x="456350" y="1682075"/>
            <a:ext cx="48591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456350" y="3310700"/>
            <a:ext cx="485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ww-cloud-logo-640.png" id="76" name="Google Shape;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274" y="992475"/>
            <a:ext cx="2903485" cy="49998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 Layout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722550" y="1174750"/>
            <a:ext cx="35442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65425" y="1174750"/>
            <a:ext cx="410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">
  <p:cSld name="TITLE_2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168175"/>
            <a:ext cx="4449000" cy="42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902725" y="487450"/>
            <a:ext cx="3792900" cy="3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" type="subTitle"/>
          </p:nvPr>
        </p:nvSpPr>
        <p:spPr>
          <a:xfrm>
            <a:off x="952500" y="1101962"/>
            <a:ext cx="404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8" name="Google Shape;98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456350" y="1682075"/>
            <a:ext cx="48591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456350" y="3310700"/>
            <a:ext cx="48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ww-cloud-logo-640.png"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75" y="992475"/>
            <a:ext cx="2911250" cy="5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">
  <p:cSld name="TITLE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ITLE_2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456350" y="1442600"/>
            <a:ext cx="36027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722550" y="1174750"/>
            <a:ext cx="35442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4665425" y="1174750"/>
            <a:ext cx="4104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490250" y="450150"/>
            <a:ext cx="81867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5D2A"/>
              </a:buClr>
              <a:buSzPts val="3000"/>
              <a:buFont typeface="Montserrat"/>
              <a:buNone/>
              <a:defRPr b="1" sz="30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7" name="Google Shape;127;p3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/>
          <p:nvPr/>
        </p:nvSpPr>
        <p:spPr>
          <a:xfrm>
            <a:off x="4572000" y="168175"/>
            <a:ext cx="4449000" cy="42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32"/>
          <p:cNvSpPr txBox="1"/>
          <p:nvPr>
            <p:ph idx="2" type="body"/>
          </p:nvPr>
        </p:nvSpPr>
        <p:spPr>
          <a:xfrm>
            <a:off x="4902725" y="487450"/>
            <a:ext cx="37929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ITLE_2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6350" y="1442600"/>
            <a:ext cx="36027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311700" y="3800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136" name="Google Shape;136;p3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p34"/>
          <p:cNvSpPr txBox="1"/>
          <p:nvPr>
            <p:ph idx="1" type="subTitle"/>
          </p:nvPr>
        </p:nvSpPr>
        <p:spPr>
          <a:xfrm>
            <a:off x="952500" y="1101963"/>
            <a:ext cx="4045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722550" y="1174750"/>
            <a:ext cx="35442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65425" y="1174750"/>
            <a:ext cx="4104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450150"/>
            <a:ext cx="81867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5D2A"/>
              </a:buClr>
              <a:buSzPts val="3000"/>
              <a:buFont typeface="Montserrat"/>
              <a:buNone/>
              <a:defRPr b="1" sz="30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168175"/>
            <a:ext cx="4449000" cy="42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902725" y="487450"/>
            <a:ext cx="37929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3800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952500" y="1101963"/>
            <a:ext cx="4045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ave.wor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ubernetes.io/docs/concepts/configuration/pod-priority-preemption/#priorityclass" TargetMode="External"/><Relationship Id="rId4" Type="http://schemas.openxmlformats.org/officeDocument/2006/relationships/hyperlink" Target="https://kubernetes.io/docs/concepts/configuration/pod-priority-preemption/#priorityclas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tinyurl.com/k8s-production-checklist" TargetMode="External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kubernetes.io/docs/tasks/administer-cluster/securing-a-cluster/#controlling-the-capabilities-of-a-workload-or-user-at-runtim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bitnami-labs/sealed-secret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konghq.com/kong/" TargetMode="External"/><Relationship Id="rId4" Type="http://schemas.openxmlformats.org/officeDocument/2006/relationships/hyperlink" Target="https://gloo.solo.io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konghq.com/kong/" TargetMode="External"/><Relationship Id="rId4" Type="http://schemas.openxmlformats.org/officeDocument/2006/relationships/hyperlink" Target="https://gloo.solo.io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GoogleContainerTools/distrole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velero.io" TargetMode="External"/><Relationship Id="rId4" Type="http://schemas.openxmlformats.org/officeDocument/2006/relationships/hyperlink" Target="https://velero.io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kubernetes.io/docs/concepts/extend-kubernetes/service-catalog/" TargetMode="External"/><Relationship Id="rId4" Type="http://schemas.openxmlformats.org/officeDocument/2006/relationships/hyperlink" Target="https://12factor.net/backing-service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ubernetes.io/blog/2018/10/01/health-checking-grpc-servers-on-kubernet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ctrTitle"/>
          </p:nvPr>
        </p:nvSpPr>
        <p:spPr>
          <a:xfrm>
            <a:off x="70725" y="1857550"/>
            <a:ext cx="72033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The Kubernetes </a:t>
            </a:r>
            <a:br>
              <a:rPr lang="en-GB"/>
            </a:br>
            <a:r>
              <a:rPr lang="en-GB"/>
              <a:t>Production Ready Checklist</a:t>
            </a:r>
            <a:endParaRPr sz="3600"/>
          </a:p>
        </p:txBody>
      </p:sp>
      <p:sp>
        <p:nvSpPr>
          <p:cNvPr id="148" name="Google Shape;148;p3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36"/>
          <p:cNvSpPr txBox="1"/>
          <p:nvPr/>
        </p:nvSpPr>
        <p:spPr>
          <a:xfrm>
            <a:off x="692850" y="4715425"/>
            <a:ext cx="7758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Weaveworks – </a:t>
            </a:r>
            <a:r>
              <a:rPr lang="en-GB" sz="1800" u="sng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https://weave.works</a:t>
            </a: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– @weaveworks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>
            <p:ph type="ctrTitle"/>
          </p:nvPr>
        </p:nvSpPr>
        <p:spPr>
          <a:xfrm>
            <a:off x="442800" y="341150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Limits and 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16" name="Google Shape;216;p45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Explicit resource allocation for pods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Allows Kubernetes to make good scheduling decisions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Google Shape;217;p45"/>
          <p:cNvSpPr txBox="1"/>
          <p:nvPr/>
        </p:nvSpPr>
        <p:spPr>
          <a:xfrm>
            <a:off x="647375" y="2595525"/>
            <a:ext cx="7028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Requests are used when scheduling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Limits will avoid workloads from causing cascading failures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Limits are a valuable safety net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Available at the namespace level as well (see </a:t>
            </a:r>
            <a:r>
              <a:rPr i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ResourceQuotas</a:t>
            </a:r>
            <a:r>
              <a:rPr lang="en-GB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Default priority classes</a:t>
            </a:r>
            <a:r>
              <a:rPr lang="en-GB">
                <a:solidFill>
                  <a:schemeClr val="dk1"/>
                </a:solidFill>
              </a:rPr>
              <a:t> (Guaranteed, Burstable, Best Effort) are determined by limits and requests.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You can now also define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custom priority classes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46"/>
          <p:cNvSpPr txBox="1"/>
          <p:nvPr/>
        </p:nvSpPr>
        <p:spPr>
          <a:xfrm>
            <a:off x="619050" y="1071750"/>
            <a:ext cx="790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a Container exceeds its memory limit, it might be terminated. If it is restartable, the kubelet will restart it, as with any other type of runtime failure.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a Container exceeds its memory request, it is likely that its Pod will be evicted whenever the node runs out of memory.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Container might or might not be allowed to exceed its CPU limit for extended periods of time. However, it will not be killed for excessive CPU usage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6"/>
          <p:cNvSpPr txBox="1"/>
          <p:nvPr>
            <p:ph idx="4294967295"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Limits - Official docs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Labels and annotations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31" name="Google Shape;231;p47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Metadata held by Kubernetes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Makes workload management easier and allows other tools to work with standard Kubernetes definitions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47"/>
          <p:cNvSpPr txBox="1"/>
          <p:nvPr/>
        </p:nvSpPr>
        <p:spPr>
          <a:xfrm>
            <a:off x="647375" y="2839750"/>
            <a:ext cx="70287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Useful to have a simple shared plan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Document the plan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Labels can be used in </a:t>
            </a:r>
            <a:r>
              <a:rPr i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>
                <a:solidFill>
                  <a:schemeClr val="dk1"/>
                </a:solidFill>
              </a:rPr>
              <a:t> arguments as filters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Annotations are a good way of layering functionality without the overhead of Custom Resource Descriptions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39" name="Google Shape;239;p48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Automated notifications on defined trigger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You need to know when your service degrades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Prometheus &amp; Alertmanager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(Many other options)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48"/>
          <p:cNvSpPr txBox="1"/>
          <p:nvPr/>
        </p:nvSpPr>
        <p:spPr>
          <a:xfrm>
            <a:off x="791100" y="2759550"/>
            <a:ext cx="70287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Alerts must link to 1) Playbook and 2) Dashboard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Alerts should be relative (fraction of requests, not absolute values)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Ensure alerts don’t trigger notification deluge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Alerts should match SLOs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Service quality emphasis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Structured Logging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47" name="Google Shape;247;p49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Output logs in a machine readable format to facilitate searching &amp; indexing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Trace what went wrong when something does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EL/FK stack (Elasticsearch, Logstash/Fluentd and Kibana)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Many commercial offerings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49"/>
          <p:cNvSpPr txBox="1"/>
          <p:nvPr/>
        </p:nvSpPr>
        <p:spPr>
          <a:xfrm>
            <a:off x="647375" y="2866975"/>
            <a:ext cx="70287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Avoid logging to files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Must have timestamps and basic levels (i.e. info, error, fatal)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JSON logs/events is love or hate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KV formats are more human-friendly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Tracing Instrumentation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55" name="Google Shape;255;p50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Instrumentation to send request processing details to a collection service.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Sometimes the only way of figuring out where latency is coming from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Zipkin, Lightstep, Appdash, Tracer, Jaeger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Many commercial offers are very sophisticated. Appdynamics, Datadog, NewRelic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50"/>
          <p:cNvSpPr txBox="1"/>
          <p:nvPr/>
        </p:nvSpPr>
        <p:spPr>
          <a:xfrm>
            <a:off x="647375" y="3391975"/>
            <a:ext cx="80673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Trigger tracing from your gateway 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Sample traces, don’t trace everything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Costly to setup, but only meaningful way of debugging some latency issues.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Use something that supports the Opentracing or Opencensus API (opentelemetry.io)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Graceful shutdowns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63" name="Google Shape;263;p51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Applications respond to SIGTERM correctly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This is how Kubernetes will tell you application to 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51"/>
          <p:cNvSpPr txBox="1"/>
          <p:nvPr/>
        </p:nvSpPr>
        <p:spPr>
          <a:xfrm>
            <a:off x="647375" y="2866975"/>
            <a:ext cx="70287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End transactions, close files, close DB connections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Notify of shutdown, with status (if relevant)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Default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terminationGracePeriodSeconds</a:t>
            </a:r>
            <a:r>
              <a:rPr lang="en-GB">
                <a:solidFill>
                  <a:schemeClr val="dk1"/>
                </a:solidFill>
              </a:rPr>
              <a:t> is quite long, and can be shortened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Graceful dependencies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71" name="Google Shape;271;p52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Applications don’t assume dependencies are available. Wait for other services before reporting ready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Avoid headaches that come with a service order requirement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52"/>
          <p:cNvSpPr txBox="1"/>
          <p:nvPr/>
        </p:nvSpPr>
        <p:spPr>
          <a:xfrm>
            <a:off x="647375" y="2866975"/>
            <a:ext cx="70287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Nice apps don’t crash-lopp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This is what the readiness probe was built for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Current state of the art is exponential backoff with jitters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Having a common library for appdev to enable this without reimplementing it every 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ConfigMaps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79" name="Google Shape;279;p53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710200"/>
                <a:gridCol w="2710200"/>
                <a:gridCol w="2710200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Define a configuration file for your application in Kubernetes using configmaps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Easy to reconfigure an app without rebuilding, allows config to be versioned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0" name="Google Shape;280;p53"/>
          <p:cNvSpPr txBox="1"/>
          <p:nvPr/>
        </p:nvSpPr>
        <p:spPr>
          <a:xfrm>
            <a:off x="456500" y="2585325"/>
            <a:ext cx="81306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Mount configmap as a volume is the easiest option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Environment variable also alternative for simpler config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Setting a file watch or polling mean your application will take new config into consideration immediately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If you can’t reconfigure, then listen anyway and switch off your liveness probe when a new config is detected.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Cloud Runtime Configurator and KMS (GCP) is another option (robust, secure, but more involved)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ConfigMap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4"/>
          <p:cNvSpPr txBox="1"/>
          <p:nvPr>
            <p:ph idx="1" type="body"/>
          </p:nvPr>
        </p:nvSpPr>
        <p:spPr>
          <a:xfrm>
            <a:off x="456350" y="1022350"/>
            <a:ext cx="82584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apiVersion: v1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kind: ConfigMap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metadata: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name: </a:t>
            </a:r>
            <a:r>
              <a:rPr b="1"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my-app-cfg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data: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.env: |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APP_NAME=my-app</a:t>
            </a:r>
            <a:b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APP_ENV=stg</a:t>
            </a:r>
            <a:b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APP_KEY="base64:gFf47FZi6F9xDJiZiEmmKlePurMaXECKs1cA9hscIVc="</a:t>
            </a:r>
            <a:b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APP_DEBUG=true</a:t>
            </a:r>
            <a:b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APP_LOG_LEVEL=debug</a:t>
            </a:r>
            <a:b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APP_URL=http://localhost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6275850" y="1607300"/>
            <a:ext cx="22434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15D2A"/>
                </a:solidFill>
                <a:latin typeface="Caveat"/>
                <a:ea typeface="Caveat"/>
                <a:cs typeface="Caveat"/>
                <a:sym typeface="Caveat"/>
              </a:rPr>
              <a:t>Laravel PHP framework configuration</a:t>
            </a:r>
            <a:endParaRPr sz="3000">
              <a:solidFill>
                <a:srgbClr val="F15D2A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88" name="Google Shape;288;p54"/>
          <p:cNvSpPr/>
          <p:nvPr/>
        </p:nvSpPr>
        <p:spPr>
          <a:xfrm>
            <a:off x="3742800" y="2281276"/>
            <a:ext cx="2374025" cy="711825"/>
          </a:xfrm>
          <a:custGeom>
            <a:rect b="b" l="l" r="r" t="t"/>
            <a:pathLst>
              <a:path extrusionOk="0" h="28473" w="94961">
                <a:moveTo>
                  <a:pt x="94961" y="757"/>
                </a:moveTo>
                <a:cubicBezTo>
                  <a:pt x="87388" y="1060"/>
                  <a:pt x="65352" y="-2045"/>
                  <a:pt x="49525" y="2574"/>
                </a:cubicBezTo>
                <a:cubicBezTo>
                  <a:pt x="33698" y="7193"/>
                  <a:pt x="8254" y="24157"/>
                  <a:pt x="0" y="28473"/>
                </a:cubicBezTo>
              </a:path>
            </a:pathLst>
          </a:custGeom>
          <a:noFill/>
          <a:ln cap="flat" cmpd="sng" w="38100">
            <a:solidFill>
              <a:srgbClr val="F15D2A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/>
        </p:nvSpPr>
        <p:spPr>
          <a:xfrm>
            <a:off x="567150" y="562325"/>
            <a:ext cx="80097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Unless specified, these slides are © Weaveworks 2019.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They are made available under a Creative Common License.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Attribution-NonCommercial-ShareAlike 4.0 International (CC BY-NC-SA 4.0)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You can attribute in the following way: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Created by Weaveworks / Derived from material created by Weaveworks.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Original available at </a:t>
            </a:r>
            <a:r>
              <a:rPr i="1"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https://tinyurl.com/k8s-production-checklist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3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808" y="1934117"/>
            <a:ext cx="2976399" cy="1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ConfigMap Mount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5"/>
          <p:cNvSpPr txBox="1"/>
          <p:nvPr>
            <p:ph idx="1" type="body"/>
          </p:nvPr>
        </p:nvSpPr>
        <p:spPr>
          <a:xfrm>
            <a:off x="456350" y="1022350"/>
            <a:ext cx="82584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containers: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- name: my-php-app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volumeMounts: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- name: env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mountPath: </a:t>
            </a:r>
            <a:r>
              <a:rPr b="1"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/var/www/.env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subPath: .env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volumes: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- name: env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configMap:</a:t>
            </a:r>
            <a:b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name: </a:t>
            </a:r>
            <a:r>
              <a:rPr b="1"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my-app-cfg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ConfigMap Environment Variable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6"/>
          <p:cNvSpPr txBox="1"/>
          <p:nvPr>
            <p:ph idx="1" type="body"/>
          </p:nvPr>
        </p:nvSpPr>
        <p:spPr>
          <a:xfrm>
            <a:off x="456350" y="1022350"/>
            <a:ext cx="82584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spec: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containers: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- name: test-container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env: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- name: SPECIAL_LEVEL_KEY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valueFrom: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configMapKeyRef: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name: special-config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key: special.how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Labeled images using commit 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07" name="Google Shape;307;p57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 the docker images with the code commit SHA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Makes tracing image to code trivial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" name="Google Shape;308;p57"/>
          <p:cNvSpPr txBox="1"/>
          <p:nvPr/>
        </p:nvSpPr>
        <p:spPr>
          <a:xfrm>
            <a:off x="647375" y="2759550"/>
            <a:ext cx="70287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Important to be able to trace back from running application to origin code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If you reliably build your images with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${branch}-${short_git_hash}</a:t>
            </a:r>
            <a:r>
              <a:rPr lang="en-GB">
                <a:solidFill>
                  <a:schemeClr val="dk1"/>
                </a:solidFill>
              </a:rPr>
              <a:t> names, might be enough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Locked down runtime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15" name="Google Shape;315;p58"/>
          <p:cNvGraphicFramePr/>
          <p:nvPr/>
        </p:nvGraphicFramePr>
        <p:xfrm>
          <a:off x="456350" y="107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 deliberately secure configuration for application runtime context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Reduces attack surface, makes privileges explicit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" name="Google Shape;316;p58"/>
          <p:cNvSpPr txBox="1"/>
          <p:nvPr/>
        </p:nvSpPr>
        <p:spPr>
          <a:xfrm>
            <a:off x="647375" y="2550625"/>
            <a:ext cx="70287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If your app has to initialise some data, do it with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initContains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GB">
                <a:solidFill>
                  <a:schemeClr val="dk1"/>
                </a:solidFill>
              </a:rPr>
              <a:t>void installing packages or fetching files from unreliable locations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If you can, try to use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readOnlyRootFilesystem:true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runAsUser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fsGroup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allowPrivilegeEscalation:false </a:t>
            </a:r>
            <a:r>
              <a:rPr lang="en-GB">
                <a:solidFill>
                  <a:schemeClr val="dk1"/>
                </a:solidFill>
              </a:rPr>
              <a:t>allow you to control runtime context further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See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official documentation</a:t>
            </a:r>
            <a:r>
              <a:rPr lang="en-GB">
                <a:solidFill>
                  <a:schemeClr val="dk1"/>
                </a:solidFill>
              </a:rPr>
              <a:t> for additional options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/>
        </p:nvSpPr>
        <p:spPr>
          <a:xfrm>
            <a:off x="284575" y="1477950"/>
            <a:ext cx="30663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Readiness check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Liveness check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Metric instrumentation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Dashboards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Application Runbooks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Limits and requests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Labels and annotations</a:t>
            </a:r>
            <a:endParaRPr sz="1800"/>
          </a:p>
        </p:txBody>
      </p:sp>
      <p:sp>
        <p:nvSpPr>
          <p:cNvPr id="322" name="Google Shape;322;p59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Application checklist</a:t>
            </a:r>
            <a:endParaRPr/>
          </a:p>
        </p:txBody>
      </p:sp>
      <p:sp>
        <p:nvSpPr>
          <p:cNvPr id="323" name="Google Shape;323;p5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59"/>
          <p:cNvSpPr txBox="1"/>
          <p:nvPr/>
        </p:nvSpPr>
        <p:spPr>
          <a:xfrm>
            <a:off x="3713575" y="1384500"/>
            <a:ext cx="51435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Alerts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Structured logging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Tracing instrumentation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Graceful shutdowns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Graceful dependency (w. readiness check)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Configmaps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Labeled images using commit sha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Locked down runtime context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Production Ready Clusters</a:t>
            </a:r>
            <a:endParaRPr>
              <a:solidFill>
                <a:srgbClr val="F15D2A"/>
              </a:solidFill>
            </a:endParaRPr>
          </a:p>
        </p:txBody>
      </p:sp>
      <p:sp>
        <p:nvSpPr>
          <p:cNvPr id="330" name="Google Shape;330;p6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Cluster checklist</a:t>
            </a:r>
            <a:endParaRPr/>
          </a:p>
        </p:txBody>
      </p:sp>
      <p:sp>
        <p:nvSpPr>
          <p:cNvPr id="336" name="Google Shape;336;p6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7" name="Google Shape;337;p61"/>
          <p:cNvSpPr txBox="1"/>
          <p:nvPr/>
        </p:nvSpPr>
        <p:spPr>
          <a:xfrm>
            <a:off x="3982550" y="1384500"/>
            <a:ext cx="5143500" cy="3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Service catalogue / Broker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Network policies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Authorisation integration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Image scanning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Log aggregation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ETCD backup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Pod Security Policies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Cluster Runbooks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Secured ETCD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Highly Available masters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8" name="Google Shape;338;p61"/>
          <p:cNvSpPr txBox="1"/>
          <p:nvPr/>
        </p:nvSpPr>
        <p:spPr>
          <a:xfrm>
            <a:off x="456350" y="1477950"/>
            <a:ext cx="32922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Build pipeline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Deployment pipeline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Image registry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Monitoring infrastructure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Shared storage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Secrets 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Ingress controller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API Gateway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Service Mesh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45" name="Google Shape;345;p62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Builds your code,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runs your tests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" name="Google Shape;346;p62"/>
          <p:cNvSpPr txBox="1"/>
          <p:nvPr/>
        </p:nvSpPr>
        <p:spPr>
          <a:xfrm>
            <a:off x="647375" y="2759550"/>
            <a:ext cx="70287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You have one already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You should be able to use 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Make sure artefacts are tagged with the Git commit SHA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registry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6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53" name="Google Shape;353;p63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Stores build artefacts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Keep versioned artefacts available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Roll your own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Commercial: Docker hub, Quay.io, GCP Registry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4" name="Google Shape;354;p63"/>
          <p:cNvSpPr txBox="1"/>
          <p:nvPr/>
        </p:nvSpPr>
        <p:spPr>
          <a:xfrm>
            <a:off x="647375" y="2759550"/>
            <a:ext cx="70287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Key security point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Great options available both on-prem and online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Credentials need to be available to CI for push, and cluster for pull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Security scanning of artefacts happens here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61" name="Google Shape;361;p64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37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8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Takes build artefacts and puts them in the cluster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GitOps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Flux, </a:t>
                      </a:r>
                      <a:r>
                        <a:rPr lang="en-GB"/>
                        <a:t>Xebialabs, ArgoCD, Azure Devops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64"/>
          <p:cNvSpPr txBox="1"/>
          <p:nvPr/>
        </p:nvSpPr>
        <p:spPr>
          <a:xfrm>
            <a:off x="647375" y="2759550"/>
            <a:ext cx="70287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Note this is separate concern from your build pipeline.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Where you have your approval process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Beware of using build tools for system automation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Flux is the GitOps tool of choice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Flux, Flagger and ArgoCD are merging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What is “Production Ready”?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3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p38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Monitoring 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69" name="Google Shape;369;p65"/>
          <p:cNvGraphicFramePr/>
          <p:nvPr/>
        </p:nvGraphicFramePr>
        <p:xfrm>
          <a:off x="456350" y="10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Collects and stores metrics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Understand your running system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 alerts when something goes wrong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OSS: Prometheus, Cortex, Thanos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Commercial: Datadog, Grafana Cloud, Weave Cloud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Google Shape;370;p65"/>
          <p:cNvSpPr txBox="1"/>
          <p:nvPr/>
        </p:nvSpPr>
        <p:spPr>
          <a:xfrm>
            <a:off x="456350" y="2824525"/>
            <a:ext cx="77955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Flip side of metrics instrumentation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Prometheus has service discovery out of the box with Kubernetes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Includes alerting concern - How do you route alerts and trigger notifications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Reliable prometheus is hard to achieve. Cortex and Thanos are two viable open source instances that provide this.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Platforms may provide their own monitoring systems, eg, GCP’s StackDriver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Shared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77" name="Google Shape;377;p66"/>
          <p:cNvGraphicFramePr/>
          <p:nvPr/>
        </p:nvGraphicFramePr>
        <p:xfrm>
          <a:off x="456375" y="10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2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0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Store persistent state of your application beyond pod lifetime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Stateless is a unicorn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Many. Will depend on platform.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Rook, Ceph, Trident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Google Shape;378;p66"/>
          <p:cNvSpPr txBox="1"/>
          <p:nvPr/>
        </p:nvSpPr>
        <p:spPr>
          <a:xfrm>
            <a:off x="456650" y="2628700"/>
            <a:ext cx="77955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i="1" lang="en-GB">
                <a:solidFill>
                  <a:schemeClr val="dk1"/>
                </a:solidFill>
              </a:rPr>
              <a:t>PersistentVolume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i="1" lang="en-GB">
                <a:solidFill>
                  <a:schemeClr val="dk1"/>
                </a:solidFill>
              </a:rPr>
              <a:t>PersistentVolumeClaim</a:t>
            </a:r>
            <a:r>
              <a:rPr lang="en-GB">
                <a:solidFill>
                  <a:schemeClr val="dk1"/>
                </a:solidFill>
              </a:rPr>
              <a:t> are the Kubernetes objects use to define permanent storage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A lot of providers have limitations on the Kubernetes API, For example same AZ for block storage, or not supporting multimounting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Seen by your application as a directory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May be read-only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You might be able to mount remote storage (AWS EFS, NFS)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Secrets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85" name="Google Shape;385;p67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How do your application access secret credentials securely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Secrets are needed to use external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r:id="rId3"/>
                        </a:rPr>
                        <a:t>Bitnami Sealed Secrets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Hashicorp Vault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p67"/>
          <p:cNvSpPr txBox="1"/>
          <p:nvPr/>
        </p:nvSpPr>
        <p:spPr>
          <a:xfrm>
            <a:off x="723575" y="2468600"/>
            <a:ext cx="70287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Ingress controller</a:t>
            </a:r>
            <a:endParaRPr/>
          </a:p>
        </p:txBody>
      </p:sp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93" name="Google Shape;393;p68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Common routing point for inbound traffic with Kubernetes objects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Easier to manage authentication and logging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Platform controller (AWS ALB)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GCE &amp; NGinx (by Kubernetes)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r:id="rId3"/>
                        </a:rPr>
                        <a:t>Kong</a:t>
                      </a:r>
                      <a:r>
                        <a:rPr lang="en-GB"/>
                        <a:t>, Traefik, HAProxy, Istio, Envoy, </a:t>
                      </a:r>
                      <a:r>
                        <a:rPr lang="en-GB" u="sng">
                          <a:solidFill>
                            <a:schemeClr val="hlink"/>
                          </a:solidFill>
                          <a:hlinkClick r:id="rId4"/>
                        </a:rPr>
                        <a:t>Gloo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68"/>
          <p:cNvSpPr txBox="1"/>
          <p:nvPr/>
        </p:nvSpPr>
        <p:spPr>
          <a:xfrm>
            <a:off x="456650" y="3227175"/>
            <a:ext cx="77955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Controllers may have limits on the number of rules they support, even if Kubernetes does not. Check your ingress controller docs for this info.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Throttling may be </a:t>
            </a:r>
            <a:r>
              <a:rPr lang="en-GB">
                <a:solidFill>
                  <a:schemeClr val="dk1"/>
                </a:solidFill>
              </a:rPr>
              <a:t>controllable</a:t>
            </a:r>
            <a:r>
              <a:rPr lang="en-GB">
                <a:solidFill>
                  <a:schemeClr val="dk1"/>
                </a:solidFill>
              </a:rPr>
              <a:t> from the provider platform, for example AWS or GCP console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ctrTitle"/>
          </p:nvPr>
        </p:nvSpPr>
        <p:spPr>
          <a:xfrm>
            <a:off x="415963" y="403750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Gateway</a:t>
            </a:r>
            <a:endParaRPr/>
          </a:p>
        </p:txBody>
      </p:sp>
      <p:sp>
        <p:nvSpPr>
          <p:cNvPr id="400" name="Google Shape;400;p6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01" name="Google Shape;401;p69"/>
          <p:cNvGraphicFramePr/>
          <p:nvPr/>
        </p:nvGraphicFramePr>
        <p:xfrm>
          <a:off x="415975" y="106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6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SIngle point for incoming requests. Higher layer ingress controller.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Can route at HTTP level. Enables common and centralised tooling for tracing, logging, authentication.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Ambassador (Envoy), roll-your-own, Platform specific tools, </a:t>
                      </a:r>
                      <a:r>
                        <a:rPr lang="en-GB" u="sng">
                          <a:solidFill>
                            <a:schemeClr val="hlink"/>
                          </a:solidFill>
                          <a:hlinkClick r:id="rId3"/>
                        </a:rPr>
                        <a:t>Kong</a:t>
                      </a:r>
                      <a:r>
                        <a:rPr lang="en-GB"/>
                        <a:t>, </a:t>
                      </a:r>
                      <a:r>
                        <a:rPr lang="en-GB" u="sng">
                          <a:solidFill>
                            <a:schemeClr val="hlink"/>
                          </a:solidFill>
                          <a:hlinkClick r:id="rId4"/>
                        </a:rPr>
                        <a:t>Gloo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2" name="Google Shape;402;p69"/>
          <p:cNvSpPr txBox="1"/>
          <p:nvPr/>
        </p:nvSpPr>
        <p:spPr>
          <a:xfrm>
            <a:off x="647375" y="2759550"/>
            <a:ext cx="70287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Can replace the ingress controller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Many platform can provide similar functionality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Ambassador is Kubernetes native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0"/>
          <p:cNvSpPr txBox="1"/>
          <p:nvPr>
            <p:ph type="ctrTitle"/>
          </p:nvPr>
        </p:nvSpPr>
        <p:spPr>
          <a:xfrm>
            <a:off x="442800" y="471800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Ingress Security (WAF)</a:t>
            </a:r>
            <a:endParaRPr/>
          </a:p>
        </p:txBody>
      </p:sp>
      <p:sp>
        <p:nvSpPr>
          <p:cNvPr id="408" name="Google Shape;408;p7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09" name="Google Shape;409;p70"/>
          <p:cNvGraphicFramePr/>
          <p:nvPr/>
        </p:nvGraphicFramePr>
        <p:xfrm>
          <a:off x="442800" y="120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6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6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 application firewall that protects at the edge from malicious attacks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Provides security at the edge, monitoring, logging, integrate well with available ingress controllers (using annotations)/api gateways, whitelist/blacklist models (ip, hostnames, geo-locations)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AWS waf, nginx/mod-security,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cloudflare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mesh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16" name="Google Shape;416;p71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Additional layer on top of Kubernetes to manage routing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Enables complex use cases and adds useful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Linkerd, Istio, Gloo, AWS AppMesh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7" name="Google Shape;417;p71"/>
          <p:cNvSpPr txBox="1"/>
          <p:nvPr/>
        </p:nvSpPr>
        <p:spPr>
          <a:xfrm>
            <a:off x="456375" y="2437900"/>
            <a:ext cx="77955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May not be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Can provide tracing without instrumentation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Will run as sidecar on services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Other features: Service to service TLS; Load balancing; Fine-grained traffic policies (retries, etc...); Service discovery; Service monitoring, circuit breaker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Steep learning curve and additional complexity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Recommend that they be used specifically to solve a problem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policies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24" name="Google Shape;424;p72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Rules on allowed connections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Prevent unauthorised access, improve security, segregate namespaces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Weave Net, Calico, Cillium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5" name="Google Shape;425;p72"/>
          <p:cNvSpPr txBox="1"/>
          <p:nvPr/>
        </p:nvSpPr>
        <p:spPr>
          <a:xfrm>
            <a:off x="647375" y="2759550"/>
            <a:ext cx="70287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Node level (kernel) controls and restrictions of traffic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Need a CNI plugin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Identity &amp; Permission (Authx)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32" name="Google Shape;432;p73"/>
          <p:cNvGraphicFramePr/>
          <p:nvPr/>
        </p:nvGraphicFramePr>
        <p:xfrm>
          <a:off x="456350" y="105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38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0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API level integration into the Kubernetes auth flow.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 existing SSO, reduce number of account and centralise account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Use </a:t>
                      </a:r>
                      <a:r>
                        <a:rPr i="1" lang="en-GB">
                          <a:solidFill>
                            <a:schemeClr val="dk1"/>
                          </a:solidFill>
                        </a:rPr>
                        <a:t>Role, ClusterRole, RoleBinding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and</a:t>
                      </a:r>
                      <a:r>
                        <a:rPr i="1" lang="en-GB">
                          <a:solidFill>
                            <a:schemeClr val="dk1"/>
                          </a:solidFill>
                        </a:rPr>
                        <a:t> ClusterRoleBinding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3" name="Google Shape;433;p73"/>
          <p:cNvSpPr txBox="1"/>
          <p:nvPr/>
        </p:nvSpPr>
        <p:spPr>
          <a:xfrm>
            <a:off x="647350" y="2732775"/>
            <a:ext cx="7028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For humans AND for services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Principle of least privilege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Will requireMany hooks into the auth 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Possible to integrate with almost any auth provider with </a:t>
            </a:r>
            <a:r>
              <a:rPr lang="en-GB">
                <a:solidFill>
                  <a:schemeClr val="dk1"/>
                </a:solidFill>
              </a:rPr>
              <a:t>custom integration work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Audit logging matters for this.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Hosted Kubernetes Providers mostly solve this problem out of the box, and likely provide an audit log, like AWS’s CloudTrail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scanning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40" name="Google Shape;440;p74"/>
          <p:cNvGraphicFramePr/>
          <p:nvPr/>
        </p:nvGraphicFramePr>
        <p:xfrm>
          <a:off x="456350" y="9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Automated scanning of vulnerability in your container images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Because CVEs happen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Docker, Snyk, Twistlock, Sonatype, Clair (OSS), Aquasec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1" name="Google Shape;441;p74"/>
          <p:cNvSpPr txBox="1"/>
          <p:nvPr/>
        </p:nvSpPr>
        <p:spPr>
          <a:xfrm>
            <a:off x="456350" y="2316450"/>
            <a:ext cx="7795500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Most tools will integrate with your registry and h</a:t>
            </a:r>
            <a:r>
              <a:rPr lang="en-GB">
                <a:solidFill>
                  <a:schemeClr val="dk1"/>
                </a:solidFill>
              </a:rPr>
              <a:t>osted registries may have this built 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Static validation tools can be integrated with your PR process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You can use an ingress controller to ensure all scheduled deployments comply with the scanning policy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Issue is provenance and artefact identity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Reducing the size of your images will help greatly with positive hits. See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distroless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Build containers / multistage builds are also useful to reduce the junk in the production containers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You may have to trust a third party for the bottom layer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Production Ready Applications</a:t>
            </a:r>
            <a:endParaRPr>
              <a:solidFill>
                <a:srgbClr val="F15D2A"/>
              </a:solidFill>
            </a:endParaRPr>
          </a:p>
        </p:txBody>
      </p:sp>
      <p:sp>
        <p:nvSpPr>
          <p:cNvPr id="169" name="Google Shape;169;p3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Security - IPS/IDS</a:t>
            </a:r>
            <a:endParaRPr/>
          </a:p>
        </p:txBody>
      </p:sp>
      <p:sp>
        <p:nvSpPr>
          <p:cNvPr id="447" name="Google Shape;447;p7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48" name="Google Shape;448;p75"/>
          <p:cNvGraphicFramePr/>
          <p:nvPr/>
        </p:nvGraphicFramePr>
        <p:xfrm>
          <a:off x="456350" y="105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38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0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Additional layer of security to monitor and analyze networks traffic as well as unusual behaviour with containers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22635"/>
                          </a:solidFill>
                        </a:rPr>
                        <a:t>prevent</a:t>
                      </a:r>
                      <a:r>
                        <a:rPr lang="en-GB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 attacks as early as possible, helps to identify attacks sooner reducing impact in worse 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Caylent, Capsule8, Aqua, Threat Stack, Falco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9" name="Google Shape;449;p75"/>
          <p:cNvSpPr txBox="1"/>
          <p:nvPr/>
        </p:nvSpPr>
        <p:spPr>
          <a:xfrm>
            <a:off x="456500" y="2777050"/>
            <a:ext cx="77955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Only really relevant on-premises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Probably out of scope for a platform project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Enterprises likely have dedicated network security teams for this.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(Someone Else’s Problem™)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Aggregation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56" name="Google Shape;456;p76"/>
          <p:cNvGraphicFramePr/>
          <p:nvPr/>
        </p:nvGraphicFramePr>
        <p:xfrm>
          <a:off x="456375" y="9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31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Bring all logs from application into a searchable 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Logs are the best source of information on what went wrong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Lots of commercial options (Splunk, etc…)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Fluentd or ELK (Elasticsearch, Logstash, Kibana) stack are good bets for roll-you-own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7" name="Google Shape;457;p76"/>
          <p:cNvSpPr txBox="1"/>
          <p:nvPr/>
        </p:nvSpPr>
        <p:spPr>
          <a:xfrm>
            <a:off x="456500" y="2777050"/>
            <a:ext cx="77955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Access control should be considered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Many hosted platform will have their own systems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TTL on logs may help with cost and indexing difficulty. This can be different for dev, prod or even per service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Consider GDPR. PII in logs is generally bad practice, but happens. What would you do for a “Right to be forgotten” request?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Consider latency between writing and aggregation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ETCD Backup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64" name="Google Shape;464;p77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468400"/>
                <a:gridCol w="3188350"/>
                <a:gridCol w="21388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Backup and restore the state of an ETCD cluster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Because some information, such as how </a:t>
                      </a:r>
                      <a:r>
                        <a:rPr i="1" lang="en-GB"/>
                        <a:t>PersistentVolume</a:t>
                      </a:r>
                      <a:r>
                        <a:rPr lang="en-GB"/>
                        <a:t> links to physical drives, is only kept in ETCD, and not your configuration repository.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You may not require this if running certain workloads.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r:id="rId3"/>
                        </a:rPr>
                        <a:t>V</a:t>
                      </a:r>
                      <a:r>
                        <a:rPr lang="en-GB" u="sng">
                          <a:solidFill>
                            <a:schemeClr val="hlink"/>
                          </a:solidFill>
                          <a:hlinkClick r:id="rId4"/>
                        </a:rPr>
                        <a:t>elero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 Security Policies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71" name="Google Shape;471;p78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Cluster-wide or Namespace-wide rules about what capabilities are allowed for pods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Define a common set of security constraints for all pods.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Enable a platform team to have a known secure default environment.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9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runbooks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78" name="Google Shape;478;p79"/>
          <p:cNvGraphicFramePr/>
          <p:nvPr/>
        </p:nvGraphicFramePr>
        <p:xfrm>
          <a:off x="456350" y="108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Rich guides for your engineers on how-to operate the system and fault find when things go wrong.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Nobody is at their sharpest at 03:00 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Knowledge deteriorates over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Markdown Files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Wiki (Confluence?)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Weave Cloud Notebooks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9" name="Google Shape;479;p79"/>
          <p:cNvSpPr txBox="1"/>
          <p:nvPr/>
        </p:nvSpPr>
        <p:spPr>
          <a:xfrm>
            <a:off x="640950" y="2841050"/>
            <a:ext cx="70287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Absolutely vital knowledge repository.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Avoids the bus factor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First point of call for operational issues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Significantly speeds up new engineer induction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Requires continuous work to maintain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Reduce context switching in the development of the runbooks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5" name="Google Shape;485;p80"/>
          <p:cNvSpPr txBox="1"/>
          <p:nvPr>
            <p:ph idx="4294967295"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Minimally viable cluster</a:t>
            </a:r>
            <a:r>
              <a:rPr lang="en-GB"/>
              <a:t> runbooks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80"/>
          <p:cNvSpPr txBox="1"/>
          <p:nvPr/>
        </p:nvSpPr>
        <p:spPr>
          <a:xfrm>
            <a:off x="0" y="900050"/>
            <a:ext cx="45720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Lifecycle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provision a cluster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destroy a cluster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scale up a cluster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scale down a cluster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upgrade node 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upgrade Kubernetes 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Observability &amp; Monitoring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get </a:t>
            </a:r>
            <a:r>
              <a:rPr lang="en-GB">
                <a:solidFill>
                  <a:schemeClr val="dk1"/>
                </a:solidFill>
              </a:rPr>
              <a:t>logs from component XYZ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get</a:t>
            </a:r>
            <a:r>
              <a:rPr lang="en-GB">
                <a:solidFill>
                  <a:schemeClr val="dk1"/>
                </a:solidFill>
              </a:rPr>
              <a:t> metrics from component XYZ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create and modify dashboards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create alerts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80"/>
          <p:cNvSpPr txBox="1"/>
          <p:nvPr/>
        </p:nvSpPr>
        <p:spPr>
          <a:xfrm>
            <a:off x="4572000" y="899975"/>
            <a:ext cx="45720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Operations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What to do when I get alert XYZ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handle an SLO failure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(Incident management)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gain access to the systems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to escalate when you don’t know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Secured ETCD</a:t>
            </a:r>
            <a:endParaRPr/>
          </a:p>
        </p:txBody>
      </p:sp>
      <p:sp>
        <p:nvSpPr>
          <p:cNvPr id="493" name="Google Shape;493;p8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94" name="Google Shape;494;p81"/>
          <p:cNvGraphicFramePr/>
          <p:nvPr/>
        </p:nvGraphicFramePr>
        <p:xfrm>
          <a:off x="456350" y="11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688375"/>
                <a:gridCol w="2688375"/>
                <a:gridCol w="268837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ETCD segregation at the network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ETCD is the primary state store.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Compromise is GAME OVER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Will strongly depend on your platform. At least, ETCD should be segregated so only master API nodes can access it.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Highly Available masters</a:t>
            </a:r>
            <a:endParaRPr/>
          </a:p>
        </p:txBody>
      </p:sp>
      <p:sp>
        <p:nvSpPr>
          <p:cNvPr id="500" name="Google Shape;500;p8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501" name="Google Shape;501;p82"/>
          <p:cNvGraphicFramePr/>
          <p:nvPr/>
        </p:nvGraphicFramePr>
        <p:xfrm>
          <a:off x="456350" y="11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 Kubernetes in a multi-master set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Because failures happen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 we can keep operating our cluster in the case of master failure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Cluster checklist</a:t>
            </a:r>
            <a:endParaRPr/>
          </a:p>
        </p:txBody>
      </p:sp>
      <p:sp>
        <p:nvSpPr>
          <p:cNvPr id="507" name="Google Shape;507;p8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8" name="Google Shape;508;p83"/>
          <p:cNvSpPr txBox="1"/>
          <p:nvPr/>
        </p:nvSpPr>
        <p:spPr>
          <a:xfrm>
            <a:off x="3982550" y="1384500"/>
            <a:ext cx="5143500" cy="3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Network policies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Authorisation integration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Image scanning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Log aggregation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ETCD backup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Pod Security Policies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Cluster Runbooks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Secured ETCD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Highly Available masters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09" name="Google Shape;509;p83"/>
          <p:cNvSpPr txBox="1"/>
          <p:nvPr/>
        </p:nvSpPr>
        <p:spPr>
          <a:xfrm>
            <a:off x="456350" y="1477950"/>
            <a:ext cx="32922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Build pipeline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Deployment pipeline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Image registry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Monitoring infrastructure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Shared storage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Secrets 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Ingress controller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API Gateway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Service Mesh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Bonus Items</a:t>
            </a:r>
            <a:endParaRPr>
              <a:solidFill>
                <a:srgbClr val="F15D2A"/>
              </a:solidFill>
            </a:endParaRPr>
          </a:p>
        </p:txBody>
      </p:sp>
      <p:sp>
        <p:nvSpPr>
          <p:cNvPr id="515" name="Google Shape;515;p8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/>
        </p:nvSpPr>
        <p:spPr>
          <a:xfrm>
            <a:off x="284575" y="1477950"/>
            <a:ext cx="30663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Readiness check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Liveness check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Metric instrumentation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Dashboards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Application Runbooks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Limits and requests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Labels and annotations</a:t>
            </a:r>
            <a:endParaRPr sz="1800"/>
          </a:p>
        </p:txBody>
      </p:sp>
      <p:sp>
        <p:nvSpPr>
          <p:cNvPr id="175" name="Google Shape;175;p4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Application checklist</a:t>
            </a:r>
            <a:endParaRPr/>
          </a:p>
        </p:txBody>
      </p:sp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40"/>
          <p:cNvSpPr txBox="1"/>
          <p:nvPr/>
        </p:nvSpPr>
        <p:spPr>
          <a:xfrm>
            <a:off x="3713575" y="1384500"/>
            <a:ext cx="51435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chemeClr val="dk1"/>
                </a:solidFill>
              </a:rPr>
              <a:t>Alerts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Structured logging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Tracing instrumentation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Graceful shutdowns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Graceful dependency (w. readiness check)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Configmaps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Labeled images using commit sha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Locked down runtime context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Validation - Testing</a:t>
            </a:r>
            <a:endParaRPr/>
          </a:p>
        </p:txBody>
      </p:sp>
      <p:sp>
        <p:nvSpPr>
          <p:cNvPr id="521" name="Google Shape;521;p8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522" name="Google Shape;522;p85"/>
          <p:cNvGraphicFramePr/>
          <p:nvPr/>
        </p:nvGraphicFramePr>
        <p:xfrm>
          <a:off x="456350" y="11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 testing frameworks to validate the cluster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Can be run post deployment and scheduled for example overnight to check all components and functionality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Kubetest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Terratest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catalogue / broker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529" name="Google Shape;529;p86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Enables easy dependencies on services and service discovery for your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Simplifies deploying applications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0" name="Google Shape;530;p86"/>
          <p:cNvSpPr txBox="1"/>
          <p:nvPr/>
        </p:nvSpPr>
        <p:spPr>
          <a:xfrm>
            <a:off x="647375" y="2759550"/>
            <a:ext cx="70287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Kubernetes’ own service catalog API is worth mentioning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https://kubernetes.io/docs/concepts/extend-kubernetes/service-catalog/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Fits in really well with the role of service meshes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Easy of use for developers can also be achieved with central repository of service configurations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Consider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12 Factor Apps Backing services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7"/>
          <p:cNvSpPr txBox="1"/>
          <p:nvPr>
            <p:ph type="ctrTitle"/>
          </p:nvPr>
        </p:nvSpPr>
        <p:spPr>
          <a:xfrm>
            <a:off x="44280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Horizontal Pod Autoscaling</a:t>
            </a:r>
            <a:endParaRPr/>
          </a:p>
        </p:txBody>
      </p:sp>
      <p:sp>
        <p:nvSpPr>
          <p:cNvPr id="536" name="Google Shape;536;p8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537" name="Google Shape;537;p87"/>
          <p:cNvGraphicFramePr/>
          <p:nvPr/>
        </p:nvGraphicFramePr>
        <p:xfrm>
          <a:off x="533825" y="116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Kubernetes api resource which can be implemented to scale out deployments/replicasets on demand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Optimizes resource provisioning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Heapster is deprecated, now requires kubernetes metrics server to be installed on the cluster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autoscaling</a:t>
            </a:r>
            <a:endParaRPr/>
          </a:p>
        </p:txBody>
      </p:sp>
      <p:sp>
        <p:nvSpPr>
          <p:cNvPr id="543" name="Google Shape;543;p8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544" name="Google Shape;544;p88"/>
          <p:cNvGraphicFramePr/>
          <p:nvPr/>
        </p:nvGraphicFramePr>
        <p:xfrm>
          <a:off x="456350" y="11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 and remove nodes dynamically based on demand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Doing this manually is boring and repetitive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Will depend on your platform.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5" name="Google Shape;545;p88"/>
          <p:cNvSpPr txBox="1"/>
          <p:nvPr/>
        </p:nvSpPr>
        <p:spPr>
          <a:xfrm>
            <a:off x="660225" y="2534625"/>
            <a:ext cx="70287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Watch out for stateful workloads and the disruption of moving them around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Use labels on the node and node affinity to separate dynamic workloads from workloads that will work poorly with autoscaling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9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Jobs/Cron Jobs</a:t>
            </a:r>
            <a:endParaRPr/>
          </a:p>
        </p:txBody>
      </p:sp>
      <p:sp>
        <p:nvSpPr>
          <p:cNvPr id="551" name="Google Shape;551;p8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2" name="Google Shape;552;p8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553" name="Google Shape;553;p89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Create jobs/crons jobs resources to execute pods for running required tasks/batchjobs/workloads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These can be spun up on demand without affecting the resources on your app, the jobs can also have a ttl or run on a schedule, again this will save on cluster resources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Liveness and Readiness probes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84" name="Google Shape;184;p41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Endpoints for Kubernetes to monitor your application lifecycle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Allows Kubernetes to restart or stop traffic to a pod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41"/>
          <p:cNvSpPr txBox="1"/>
          <p:nvPr/>
        </p:nvSpPr>
        <p:spPr>
          <a:xfrm>
            <a:off x="647375" y="2866975"/>
            <a:ext cx="70287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Liveness failure is for telling Kubernetes to restart the pod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Readiness failure is transient and tells Kubernetes to route traffic elsewhere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Readiness failure is useful for startup and load management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When using grpc, there is also the </a:t>
            </a:r>
            <a:r>
              <a:rPr i="1" lang="en-GB">
                <a:solidFill>
                  <a:schemeClr val="dk1"/>
                </a:solidFill>
              </a:rPr>
              <a:t>grpc-health-probe.</a:t>
            </a:r>
            <a:r>
              <a:rPr lang="en-GB">
                <a:solidFill>
                  <a:schemeClr val="dk1"/>
                </a:solidFill>
              </a:rPr>
              <a:t> More on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the official blog</a:t>
            </a:r>
            <a:r>
              <a:rPr i="1" lang="en-GB">
                <a:solidFill>
                  <a:schemeClr val="dk1"/>
                </a:solidFill>
              </a:rPr>
              <a:t>.</a:t>
            </a:r>
            <a:r>
              <a:rPr i="1"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 instrumentation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Code and libraries used in your code to expose metrics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Allows measuring operation of application and enables many more advanced use cases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Prometheus, </a:t>
                      </a:r>
                      <a:r>
                        <a:rPr lang="en-GB"/>
                        <a:t>Newrelic, Datadog, many others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42"/>
          <p:cNvSpPr txBox="1"/>
          <p:nvPr/>
        </p:nvSpPr>
        <p:spPr>
          <a:xfrm>
            <a:off x="647375" y="2866975"/>
            <a:ext cx="70287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Basic metrics are not optional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</a:rPr>
              <a:t>Prometheus is a fantastic fit for Kubernetes in most cases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0" name="Google Shape;200;p43"/>
          <p:cNvGraphicFramePr/>
          <p:nvPr/>
        </p:nvGraphicFramePr>
        <p:xfrm>
          <a:off x="456375" y="12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View of metrics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Metrics are just data. They must be consumable by humans as well.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Grafana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Many commercial options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43"/>
          <p:cNvSpPr txBox="1"/>
          <p:nvPr/>
        </p:nvSpPr>
        <p:spPr>
          <a:xfrm>
            <a:off x="647375" y="2866975"/>
            <a:ext cx="70287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</a:t>
            </a:r>
            <a:r>
              <a:rPr lang="en-GB"/>
              <a:t>Runbooks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8" name="Google Shape;208;p44"/>
          <p:cNvGraphicFramePr/>
          <p:nvPr/>
        </p:nvGraphicFramePr>
        <p:xfrm>
          <a:off x="456375" y="10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{EEB58917-B94E-4312-8099-C9F59B0A77A1}</a:tableStyleId>
              </a:tblPr>
              <a:tblGrid>
                <a:gridCol w="2598525"/>
                <a:gridCol w="2598525"/>
                <a:gridCol w="2598525"/>
              </a:tblGrid>
              <a:tr h="4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Why?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32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Rich guides for your engineers on how-to operate the system and fault find when things go wrong.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Nobody is at their sharpest at 03:00 AM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Knowledge deteriorates over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Confluence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Markdown files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Weave Cloud Notebooks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44"/>
          <p:cNvSpPr txBox="1"/>
          <p:nvPr/>
        </p:nvSpPr>
        <p:spPr>
          <a:xfrm>
            <a:off x="647375" y="2902375"/>
            <a:ext cx="70287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Absolutely vital knowledge repository.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Avoids the bus factor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First point of call for operational issues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Significantly speeds up new engineer induction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Requires continuous work to maintain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Reduce context switching in the development of the runbooks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Weaveworks Cle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aveworks Cle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eaveworks Cle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