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A1A87C-EB5B-44B5-8632-7828B9547FCD}">
  <a:tblStyle styleId="{AAA1A87C-EB5B-44B5-8632-7828B9547F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95BD7E8-66FF-4DFA-BAD0-CFC778717FB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055655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055655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4838e0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4838e0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4838e0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4838e0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4838e08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4838e08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4838de59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4838de5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4838de5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4838de5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4838de5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4838de5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4838de5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4838de5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4838de5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4838de5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4838de5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4838de5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4838de5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4838de5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4838de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4838de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4838de5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4838de5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4838de5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4838de5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Finish the enterprise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Add some Operations slides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4838de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4838de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4838de5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4838de5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b4838de5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b4838de5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4838de5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b4838de5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b4838de5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b4838de5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4838de59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4838de59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b4838e08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b4838e08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b4838e08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b4838e08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4838de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4838de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b4838e08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b4838e08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b4838de5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b4838de5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b4838de59_0_346:notes"/>
          <p:cNvSpPr txBox="1"/>
          <p:nvPr>
            <p:ph idx="1" type="body"/>
          </p:nvPr>
        </p:nvSpPr>
        <p:spPr>
          <a:xfrm>
            <a:off x="957585" y="2102635"/>
            <a:ext cx="124485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6b4838de59_0_346:notes"/>
          <p:cNvSpPr/>
          <p:nvPr>
            <p:ph idx="2" type="sldImg"/>
          </p:nvPr>
        </p:nvSpPr>
        <p:spPr>
          <a:xfrm>
            <a:off x="5724525" y="336550"/>
            <a:ext cx="2914500" cy="163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b4838de59_0_387:notes"/>
          <p:cNvSpPr/>
          <p:nvPr>
            <p:ph idx="2" type="sldImg"/>
          </p:nvPr>
        </p:nvSpPr>
        <p:spPr>
          <a:xfrm>
            <a:off x="3000375" y="452438"/>
            <a:ext cx="3924300" cy="22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6b4838de59_0_387:notes"/>
          <p:cNvSpPr txBox="1"/>
          <p:nvPr>
            <p:ph idx="1" type="body"/>
          </p:nvPr>
        </p:nvSpPr>
        <p:spPr>
          <a:xfrm>
            <a:off x="661671" y="2830381"/>
            <a:ext cx="86016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6b4838de59_0_387:notes"/>
          <p:cNvSpPr txBox="1"/>
          <p:nvPr>
            <p:ph idx="12" type="sldNum"/>
          </p:nvPr>
        </p:nvSpPr>
        <p:spPr>
          <a:xfrm>
            <a:off x="5621897" y="6452088"/>
            <a:ext cx="430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b4838de59_0_398:notes"/>
          <p:cNvSpPr/>
          <p:nvPr>
            <p:ph idx="2" type="sldImg"/>
          </p:nvPr>
        </p:nvSpPr>
        <p:spPr>
          <a:xfrm>
            <a:off x="5724525" y="336550"/>
            <a:ext cx="2914500" cy="163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6b4838de59_0_398:notes"/>
          <p:cNvSpPr txBox="1"/>
          <p:nvPr>
            <p:ph idx="1" type="body"/>
          </p:nvPr>
        </p:nvSpPr>
        <p:spPr>
          <a:xfrm>
            <a:off x="957585" y="2102635"/>
            <a:ext cx="124485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0" name="Google Shape;340;g6b4838de59_0_398:notes"/>
          <p:cNvSpPr txBox="1"/>
          <p:nvPr>
            <p:ph idx="12" type="sldNum"/>
          </p:nvPr>
        </p:nvSpPr>
        <p:spPr>
          <a:xfrm>
            <a:off x="8136134" y="4793131"/>
            <a:ext cx="6224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b4838de59_0_424:notes"/>
          <p:cNvSpPr/>
          <p:nvPr>
            <p:ph idx="2" type="sldImg"/>
          </p:nvPr>
        </p:nvSpPr>
        <p:spPr>
          <a:xfrm>
            <a:off x="3000375" y="452438"/>
            <a:ext cx="3925800" cy="22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6b4838de59_0_424:notes"/>
          <p:cNvSpPr txBox="1"/>
          <p:nvPr>
            <p:ph idx="1" type="body"/>
          </p:nvPr>
        </p:nvSpPr>
        <p:spPr>
          <a:xfrm>
            <a:off x="661671" y="2830375"/>
            <a:ext cx="8601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g6b4838de59_0_424:notes"/>
          <p:cNvSpPr txBox="1"/>
          <p:nvPr>
            <p:ph idx="12" type="sldNum"/>
          </p:nvPr>
        </p:nvSpPr>
        <p:spPr>
          <a:xfrm>
            <a:off x="5621908" y="6452076"/>
            <a:ext cx="430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b4838de59_0_445:notes"/>
          <p:cNvSpPr/>
          <p:nvPr>
            <p:ph idx="2" type="sldImg"/>
          </p:nvPr>
        </p:nvSpPr>
        <p:spPr>
          <a:xfrm>
            <a:off x="3000375" y="452438"/>
            <a:ext cx="3924300" cy="22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6b4838de59_0_445:notes"/>
          <p:cNvSpPr txBox="1"/>
          <p:nvPr>
            <p:ph idx="1" type="body"/>
          </p:nvPr>
        </p:nvSpPr>
        <p:spPr>
          <a:xfrm>
            <a:off x="661671" y="2830381"/>
            <a:ext cx="86016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g6b4838de59_0_445:notes"/>
          <p:cNvSpPr txBox="1"/>
          <p:nvPr>
            <p:ph idx="12" type="sldNum"/>
          </p:nvPr>
        </p:nvSpPr>
        <p:spPr>
          <a:xfrm>
            <a:off x="5621897" y="6452088"/>
            <a:ext cx="430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b4838de59_0_453:notes"/>
          <p:cNvSpPr/>
          <p:nvPr>
            <p:ph idx="2" type="sldImg"/>
          </p:nvPr>
        </p:nvSpPr>
        <p:spPr>
          <a:xfrm>
            <a:off x="3000375" y="452438"/>
            <a:ext cx="3924300" cy="22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6b4838de59_0_453:notes"/>
          <p:cNvSpPr txBox="1"/>
          <p:nvPr>
            <p:ph idx="1" type="body"/>
          </p:nvPr>
        </p:nvSpPr>
        <p:spPr>
          <a:xfrm>
            <a:off x="661671" y="2830381"/>
            <a:ext cx="86016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g6b4838de59_0_453:notes"/>
          <p:cNvSpPr txBox="1"/>
          <p:nvPr>
            <p:ph idx="12" type="sldNum"/>
          </p:nvPr>
        </p:nvSpPr>
        <p:spPr>
          <a:xfrm>
            <a:off x="5621897" y="6452088"/>
            <a:ext cx="430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b4838de59_0_461:notes"/>
          <p:cNvSpPr/>
          <p:nvPr>
            <p:ph idx="2" type="sldImg"/>
          </p:nvPr>
        </p:nvSpPr>
        <p:spPr>
          <a:xfrm>
            <a:off x="3000375" y="452438"/>
            <a:ext cx="3924300" cy="22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6b4838de59_0_461:notes"/>
          <p:cNvSpPr txBox="1"/>
          <p:nvPr>
            <p:ph idx="1" type="body"/>
          </p:nvPr>
        </p:nvSpPr>
        <p:spPr>
          <a:xfrm>
            <a:off x="661671" y="2830381"/>
            <a:ext cx="86016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g6b4838de59_0_461:notes"/>
          <p:cNvSpPr txBox="1"/>
          <p:nvPr>
            <p:ph idx="12" type="sldNum"/>
          </p:nvPr>
        </p:nvSpPr>
        <p:spPr>
          <a:xfrm>
            <a:off x="5621897" y="6452088"/>
            <a:ext cx="430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b4838de59_0_469:notes"/>
          <p:cNvSpPr/>
          <p:nvPr>
            <p:ph idx="2" type="sldImg"/>
          </p:nvPr>
        </p:nvSpPr>
        <p:spPr>
          <a:xfrm>
            <a:off x="3000375" y="452438"/>
            <a:ext cx="3924300" cy="22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6b4838de59_0_469:notes"/>
          <p:cNvSpPr txBox="1"/>
          <p:nvPr>
            <p:ph idx="1" type="body"/>
          </p:nvPr>
        </p:nvSpPr>
        <p:spPr>
          <a:xfrm>
            <a:off x="661671" y="2830381"/>
            <a:ext cx="86016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6" name="Google Shape;416;g6b4838de59_0_469:notes"/>
          <p:cNvSpPr txBox="1"/>
          <p:nvPr>
            <p:ph idx="12" type="sldNum"/>
          </p:nvPr>
        </p:nvSpPr>
        <p:spPr>
          <a:xfrm>
            <a:off x="5621897" y="6452088"/>
            <a:ext cx="430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4838de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4838de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b4838de59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6b4838de59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b4838de59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b4838de59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b4838de59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b4838de59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4838de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4838de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4838de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4838de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0556557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0556557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4838de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4838de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4838de5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4838de5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6350" y="1682075"/>
            <a:ext cx="4859100" cy="15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6350" y="3310700"/>
            <a:ext cx="48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ww-cloud-logo-640.png"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75" y="992475"/>
            <a:ext cx="2911250" cy="5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layout 1">
  <p:cSld name="Standard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 1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 1">
  <p:cSld name="Custom Layout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c46fd60e86691ea3">
  <p:cSld name="BLANK_c46fd60e86691ea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layout">
  <p:cSld name="TITLE_2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Image">
  <p:cSld name="TITLE_2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6350" y="1442600"/>
            <a:ext cx="36027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722550" y="1174750"/>
            <a:ext cx="35442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65425" y="1174750"/>
            <a:ext cx="41049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450150"/>
            <a:ext cx="8186700" cy="3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5D2A"/>
              </a:buClr>
              <a:buSzPts val="3000"/>
              <a:buFont typeface="Montserrat"/>
              <a:buNone/>
              <a:defRPr b="1" sz="3000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168175"/>
            <a:ext cx="4449000" cy="425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902725" y="487450"/>
            <a:ext cx="3792900" cy="3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38007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Layout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952500" y="1101963"/>
            <a:ext cx="4045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eave.wor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inyurl.com/k8s-production-checklis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inyurl.com/k8s-workshop-setu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inyurl.com/monitoring-with-prometheu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inyurl.com/hands-on-prometheu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s://tinyurl.com/kubecon-2019-workshop" TargetMode="External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inyurl.com/introduction-to-gitop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inyurl.com/gitops-in-practic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inyurl.com/k8s-advanced-deployment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inyurl.com/kubernetes-enterprise-patter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inyurl.com/k8s-security-intr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inyurl.com/kubecon-workshop-feedback-19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9.png"/><Relationship Id="rId13" Type="http://schemas.openxmlformats.org/officeDocument/2006/relationships/image" Target="../media/image14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15" Type="http://schemas.openxmlformats.org/officeDocument/2006/relationships/image" Target="../media/image37.png"/><Relationship Id="rId14" Type="http://schemas.openxmlformats.org/officeDocument/2006/relationships/image" Target="../media/image16.png"/><Relationship Id="rId16" Type="http://schemas.openxmlformats.org/officeDocument/2006/relationships/image" Target="../media/image44.png"/><Relationship Id="rId5" Type="http://schemas.openxmlformats.org/officeDocument/2006/relationships/image" Target="../media/image38.jpg"/><Relationship Id="rId6" Type="http://schemas.openxmlformats.org/officeDocument/2006/relationships/image" Target="../media/image9.png"/><Relationship Id="rId7" Type="http://schemas.openxmlformats.org/officeDocument/2006/relationships/image" Target="../media/image15.jpg"/><Relationship Id="rId8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11" Type="http://schemas.openxmlformats.org/officeDocument/2006/relationships/image" Target="../media/image39.png"/><Relationship Id="rId22" Type="http://schemas.openxmlformats.org/officeDocument/2006/relationships/image" Target="../media/image30.png"/><Relationship Id="rId10" Type="http://schemas.openxmlformats.org/officeDocument/2006/relationships/image" Target="../media/image25.png"/><Relationship Id="rId21" Type="http://schemas.openxmlformats.org/officeDocument/2006/relationships/image" Target="../media/image34.png"/><Relationship Id="rId13" Type="http://schemas.openxmlformats.org/officeDocument/2006/relationships/image" Target="../media/image33.png"/><Relationship Id="rId24" Type="http://schemas.openxmlformats.org/officeDocument/2006/relationships/image" Target="../media/image42.png"/><Relationship Id="rId12" Type="http://schemas.openxmlformats.org/officeDocument/2006/relationships/image" Target="../media/image35.png"/><Relationship Id="rId23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ws.amazon.com/blogs/opensource/eksctl-eks-cli/" TargetMode="External"/><Relationship Id="rId4" Type="http://schemas.openxmlformats.org/officeDocument/2006/relationships/hyperlink" Target="https://www.infoq.com/news/2019/07/weaveworks-ignite-firecracker/" TargetMode="External"/><Relationship Id="rId9" Type="http://schemas.openxmlformats.org/officeDocument/2006/relationships/image" Target="../media/image28.png"/><Relationship Id="rId15" Type="http://schemas.openxmlformats.org/officeDocument/2006/relationships/image" Target="../media/image26.png"/><Relationship Id="rId14" Type="http://schemas.openxmlformats.org/officeDocument/2006/relationships/image" Target="../media/image27.png"/><Relationship Id="rId17" Type="http://schemas.openxmlformats.org/officeDocument/2006/relationships/image" Target="../media/image32.png"/><Relationship Id="rId16" Type="http://schemas.openxmlformats.org/officeDocument/2006/relationships/image" Target="../media/image40.png"/><Relationship Id="rId5" Type="http://schemas.openxmlformats.org/officeDocument/2006/relationships/hyperlink" Target="https://thenewstack.io/5-tools-monitoring-kubernetes-scale-production/" TargetMode="External"/><Relationship Id="rId19" Type="http://schemas.openxmlformats.org/officeDocument/2006/relationships/image" Target="../media/image36.png"/><Relationship Id="rId6" Type="http://schemas.openxmlformats.org/officeDocument/2006/relationships/image" Target="../media/image29.png"/><Relationship Id="rId18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weave.works" TargetMode="External"/><Relationship Id="rId5" Type="http://schemas.openxmlformats.org/officeDocument/2006/relationships/hyperlink" Target="https://twitter.com/weaveworks" TargetMode="External"/><Relationship Id="rId6" Type="http://schemas.openxmlformats.org/officeDocument/2006/relationships/hyperlink" Target="https://twitter.com/fractallambda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Relationship Id="rId4" Type="http://schemas.openxmlformats.org/officeDocument/2006/relationships/hyperlink" Target="https://weave.work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inyurl.com/kubecon-2019-worksho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443500" y="1806150"/>
            <a:ext cx="5628900" cy="15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Production Ready Kubernetes</a:t>
            </a:r>
            <a:endParaRPr sz="3600"/>
          </a:p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391875" y="3575875"/>
            <a:ext cx="77583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Weaveworks – </a:t>
            </a:r>
            <a:r>
              <a:rPr lang="en-GB" sz="1800" u="sng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https://weave.works</a:t>
            </a: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– @weaveworks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Kubecon San Diego – 18 NOV 2019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Brice Fernandes – brice@weave.works – @fractallambda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0" y="0"/>
            <a:ext cx="9144000" cy="5143500"/>
          </a:xfrm>
          <a:prstGeom prst="rect">
            <a:avLst/>
          </a:prstGeom>
          <a:solidFill>
            <a:srgbClr val="0323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100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/>
        </p:nvSpPr>
        <p:spPr>
          <a:xfrm>
            <a:off x="4811200" y="651250"/>
            <a:ext cx="33228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Setting up a GKE cluster</a:t>
            </a:r>
            <a:endParaRPr sz="6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Checkpoint: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Logged into the GCP console 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Checkpoint: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Kubernetes Cluster 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running in GCP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1/10</a:t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Kick the tires on your cluster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sp>
        <p:nvSpPr>
          <p:cNvPr id="146" name="Google Shape;146;p28"/>
          <p:cNvSpPr txBox="1"/>
          <p:nvPr/>
        </p:nvSpPr>
        <p:spPr>
          <a:xfrm>
            <a:off x="379100" y="1129775"/>
            <a:ext cx="8412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Start with a simple command: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➤ kubectl version</a:t>
            </a:r>
            <a:r>
              <a:rPr b="1" lang="en-GB" sz="3000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3000">
              <a:solidFill>
                <a:schemeClr val="dk1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Look at what’s running on the cluster with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➤ kubectl get pods --all-namespaces</a:t>
            </a:r>
            <a:endParaRPr b="1" sz="2400"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The Production Ready Checklist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1272400" y="2847075"/>
            <a:ext cx="67023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202350" y="3149100"/>
            <a:ext cx="87393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https://tinyurl.com/k8s-production-checklist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Setting up a workshop cluster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272400" y="2847075"/>
            <a:ext cx="67023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02350" y="3149100"/>
            <a:ext cx="87393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https://tinyurl.com/k8s-workshop-setup</a:t>
            </a: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31"/>
          <p:cNvSpPr txBox="1"/>
          <p:nvPr/>
        </p:nvSpPr>
        <p:spPr>
          <a:xfrm>
            <a:off x="0" y="0"/>
            <a:ext cx="9126000" cy="5143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6AA84F"/>
              </a:solidFill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25" y="1306900"/>
            <a:ext cx="2529700" cy="2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1052125" y="675750"/>
            <a:ext cx="33702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Coffee</a:t>
            </a:r>
            <a:endParaRPr b="1" sz="7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Time</a:t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Monitoring a Production Cluster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3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Introduction to Prometheus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" name="Google Shape;186;p33"/>
          <p:cNvSpPr txBox="1"/>
          <p:nvPr/>
        </p:nvSpPr>
        <p:spPr>
          <a:xfrm>
            <a:off x="0" y="3149100"/>
            <a:ext cx="9144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https://tinyurl.com/monitoring-with-prometheus</a:t>
            </a:r>
            <a:r>
              <a:rPr lang="en-GB" sz="2400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F15D2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 with Prometheus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0" y="3149100"/>
            <a:ext cx="9144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https://tinyurl.com/hands-on-prometheus</a:t>
            </a:r>
            <a:r>
              <a:rPr lang="en-GB" sz="2400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F15D2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567150" y="562325"/>
            <a:ext cx="80097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Unless specified, these slides are © Weaveworks 2019.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They are made available under a Creative Common License.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Attribution-NonCommercial-ShareAlike 4.0 International (CC BY-NC-SA 4.0)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You can attribute in the following way: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Created by Weaveworks / Derived from material create by Weaveworks. 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Original available at </a:t>
            </a:r>
            <a:r>
              <a:rPr i="1"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https://tinyurl.com/kubecon-2019-workshop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3808" y="1934117"/>
            <a:ext cx="2976399" cy="10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Introduction to GitOps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3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202350" y="2983600"/>
            <a:ext cx="87393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https://tinyurl.com/introduction-to-gitops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36"/>
          <p:cNvSpPr txBox="1"/>
          <p:nvPr/>
        </p:nvSpPr>
        <p:spPr>
          <a:xfrm>
            <a:off x="0" y="0"/>
            <a:ext cx="9126000" cy="5143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6AA84F"/>
              </a:solidFill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1052125" y="675750"/>
            <a:ext cx="33702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Lunch</a:t>
            </a:r>
            <a:endParaRPr b="1" sz="7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Time</a:t>
            </a:r>
            <a:endParaRPr b="1" sz="7200">
              <a:solidFill>
                <a:srgbClr val="FFFFFF"/>
              </a:solidFill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375" y="1263488"/>
            <a:ext cx="2459925" cy="24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GitOps in Practice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3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5" name="Google Shape;215;p37"/>
          <p:cNvSpPr txBox="1"/>
          <p:nvPr/>
        </p:nvSpPr>
        <p:spPr>
          <a:xfrm>
            <a:off x="202350" y="2983600"/>
            <a:ext cx="87393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https://tinyurl.com/gitops-in-practice</a:t>
            </a: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Advanced Deployment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3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2" name="Google Shape;222;p38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8"/>
          <p:cNvSpPr txBox="1"/>
          <p:nvPr/>
        </p:nvSpPr>
        <p:spPr>
          <a:xfrm>
            <a:off x="0" y="2950625"/>
            <a:ext cx="9144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https://tinyurl.com/k8s-advanced-deployments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0" y="0"/>
            <a:ext cx="9126000" cy="5143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6AA84F"/>
              </a:solidFill>
            </a:endParaRPr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25" y="1306900"/>
            <a:ext cx="2529700" cy="2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9"/>
          <p:cNvSpPr txBox="1"/>
          <p:nvPr/>
        </p:nvSpPr>
        <p:spPr>
          <a:xfrm>
            <a:off x="1052125" y="675750"/>
            <a:ext cx="33702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Coffee</a:t>
            </a:r>
            <a:endParaRPr b="1" sz="7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Time</a:t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Enterprise Architecture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4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0"/>
          <p:cNvSpPr txBox="1"/>
          <p:nvPr/>
        </p:nvSpPr>
        <p:spPr>
          <a:xfrm>
            <a:off x="0" y="3149100"/>
            <a:ext cx="9144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https://tinyurl.com/kubernetes-enterprise-patterns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Securing a Kubernetes Cluster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6" name="Google Shape;246;p41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0" y="3149100"/>
            <a:ext cx="9144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https://tinyurl.com/k8s-security-intro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Review and Recap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4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4" name="Google Shape;254;p42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ctrTitle"/>
          </p:nvPr>
        </p:nvSpPr>
        <p:spPr>
          <a:xfrm>
            <a:off x="105650" y="112950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 </a:t>
            </a:r>
            <a:endParaRPr/>
          </a:p>
        </p:txBody>
      </p:sp>
      <p:sp>
        <p:nvSpPr>
          <p:cNvPr id="260" name="Google Shape;260;p4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61" name="Google Shape;261;p43"/>
          <p:cNvGraphicFramePr/>
          <p:nvPr/>
        </p:nvGraphicFramePr>
        <p:xfrm>
          <a:off x="1125225" y="63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{AAA1A87C-EB5B-44B5-8632-7828B9547FCD}</a:tableStyleId>
              </a:tblPr>
              <a:tblGrid>
                <a:gridCol w="728325"/>
                <a:gridCol w="6510675"/>
              </a:tblGrid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Welcome &amp; introduction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09:30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Getting started with your environment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The Production Ready Checklist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Break (15 minutes)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11:15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Monitoring a production cluster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11:45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Introduction to GitOps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13:00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Lunch (1 hour)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GitOps in Practice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Advanced Deployment Patterns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15:30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Break (15 minutes)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15:45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Enterprise Architecture Patterns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16:15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Securing a Kubernetes Cluster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Review and recap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600"/>
              <a:t>Don’t forget this or they will continue to cost you credits</a:t>
            </a:r>
            <a:endParaRPr sz="3600"/>
          </a:p>
        </p:txBody>
      </p:sp>
      <p:sp>
        <p:nvSpPr>
          <p:cNvPr id="267" name="Google Shape;267;p4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Now, Delete your GCP clusters!</a:t>
            </a:r>
            <a:endParaRPr/>
          </a:p>
        </p:txBody>
      </p:sp>
      <p:sp>
        <p:nvSpPr>
          <p:cNvPr id="268" name="Google Shape;268;p4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Welcome and Introduction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8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4" name="Google Shape;274;p45"/>
          <p:cNvSpPr txBox="1"/>
          <p:nvPr/>
        </p:nvSpPr>
        <p:spPr>
          <a:xfrm>
            <a:off x="0" y="855275"/>
            <a:ext cx="90945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latin typeface="Montserrat"/>
                <a:ea typeface="Montserrat"/>
                <a:cs typeface="Montserrat"/>
                <a:sym typeface="Montserrat"/>
              </a:rPr>
              <a:t>We ❤️ Feedback</a:t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Montserrat"/>
                <a:ea typeface="Montserrat"/>
                <a:cs typeface="Montserrat"/>
                <a:sym typeface="Montserrat"/>
              </a:rPr>
              <a:t>Please complete the survey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0" y="2220175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latin typeface="Montserrat"/>
                <a:ea typeface="Montserrat"/>
                <a:cs typeface="Montserrat"/>
                <a:sym typeface="Montserrat"/>
                <a:hlinkClick r:id="rId3"/>
              </a:rPr>
              <a:t>tinyurl.com/kubecon-workshop-feedback-19</a:t>
            </a:r>
            <a:r>
              <a:rPr lang="en-GB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About Weaveworks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4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2" name="Google Shape;282;p46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/>
        </p:nvSpPr>
        <p:spPr>
          <a:xfrm>
            <a:off x="907211" y="878399"/>
            <a:ext cx="14331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2324B"/>
                </a:solidFill>
                <a:latin typeface="Proxima Nova"/>
                <a:ea typeface="Proxima Nova"/>
                <a:cs typeface="Proxima Nova"/>
                <a:sym typeface="Proxima Nova"/>
              </a:rPr>
              <a:t>Team</a:t>
            </a:r>
            <a:endParaRPr b="0" i="0" sz="10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2861726" y="878399"/>
            <a:ext cx="15447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2324B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&amp; Partners</a:t>
            </a:r>
            <a:endParaRPr b="0" i="0" sz="10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47"/>
          <p:cNvSpPr/>
          <p:nvPr/>
        </p:nvSpPr>
        <p:spPr>
          <a:xfrm>
            <a:off x="4597017" y="3260419"/>
            <a:ext cx="1683600" cy="13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google ventures" id="290" name="Google Shape;290;p47"/>
          <p:cNvPicPr preferRelativeResize="0"/>
          <p:nvPr/>
        </p:nvPicPr>
        <p:blipFill rotWithShape="1">
          <a:blip r:embed="rId3">
            <a:alphaModFix/>
          </a:blip>
          <a:srcRect b="0" l="0" r="0" t="-24703"/>
          <a:stretch/>
        </p:blipFill>
        <p:spPr>
          <a:xfrm>
            <a:off x="4837626" y="4151448"/>
            <a:ext cx="467247" cy="288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CCEL PARTNER" id="291" name="Google Shape;29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6870" y="3362482"/>
            <a:ext cx="810701" cy="255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dline capital logo" id="292" name="Google Shape;29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9388" y="3776631"/>
            <a:ext cx="641451" cy="23681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7"/>
          <p:cNvSpPr/>
          <p:nvPr/>
        </p:nvSpPr>
        <p:spPr>
          <a:xfrm>
            <a:off x="2541771" y="3345446"/>
            <a:ext cx="1953000" cy="112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B7B7B7">
                <a:alpha val="16079"/>
              </a:srgbClr>
            </a:outerShdw>
          </a:effectLst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aws logo" id="294" name="Google Shape;294;p47"/>
          <p:cNvPicPr preferRelativeResize="0"/>
          <p:nvPr/>
        </p:nvPicPr>
        <p:blipFill rotWithShape="1">
          <a:blip r:embed="rId6">
            <a:alphaModFix/>
          </a:blip>
          <a:srcRect b="19914" l="5140" r="49604" t="18830"/>
          <a:stretch/>
        </p:blipFill>
        <p:spPr>
          <a:xfrm>
            <a:off x="3034507" y="3618320"/>
            <a:ext cx="914521" cy="5843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16079"/>
              </a:srgbClr>
            </a:outerShdw>
          </a:effectLst>
        </p:spPr>
      </p:pic>
      <p:cxnSp>
        <p:nvCxnSpPr>
          <p:cNvPr id="295" name="Google Shape;295;p47"/>
          <p:cNvCxnSpPr/>
          <p:nvPr/>
        </p:nvCxnSpPr>
        <p:spPr>
          <a:xfrm>
            <a:off x="457200" y="1095911"/>
            <a:ext cx="189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p47"/>
          <p:cNvSpPr txBox="1"/>
          <p:nvPr/>
        </p:nvSpPr>
        <p:spPr>
          <a:xfrm>
            <a:off x="333760" y="1158975"/>
            <a:ext cx="20937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Alexis Richardson, CEO and CNCF TOC founding chair</a:t>
            </a:r>
            <a:endParaRPr b="0" i="0" sz="127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Matthias Radestock, CTO</a:t>
            </a:r>
            <a:endParaRPr b="0" i="0" sz="127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Steve George, COO</a:t>
            </a:r>
            <a:endParaRPr b="0" i="0" sz="1275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lang="en-GB" sz="1275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-GB" sz="1275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Person Global Team</a:t>
            </a:r>
            <a:endParaRPr b="0" i="0" sz="127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7" name="Google Shape;297;p47"/>
          <p:cNvCxnSpPr/>
          <p:nvPr/>
        </p:nvCxnSpPr>
        <p:spPr>
          <a:xfrm>
            <a:off x="4599527" y="1084742"/>
            <a:ext cx="189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p47"/>
          <p:cNvSpPr txBox="1"/>
          <p:nvPr/>
        </p:nvSpPr>
        <p:spPr>
          <a:xfrm>
            <a:off x="5049537" y="855473"/>
            <a:ext cx="14331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2324B"/>
                </a:solidFill>
                <a:latin typeface="Proxima Nova"/>
                <a:ea typeface="Proxima Nova"/>
                <a:cs typeface="Proxima Nova"/>
                <a:sym typeface="Proxima Nova"/>
              </a:rPr>
              <a:t>Leading Investors</a:t>
            </a:r>
            <a:endParaRPr b="0" i="0" sz="10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4599527" y="1147811"/>
            <a:ext cx="1884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Founded in 2014</a:t>
            </a:r>
            <a:endParaRPr b="0" i="0" sz="1275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Unique in having both AWS and Google as investors along with top tier VCs</a:t>
            </a:r>
            <a:endParaRPr b="0" i="0" sz="1275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0" name="Google Shape;300;p47"/>
          <p:cNvCxnSpPr/>
          <p:nvPr/>
        </p:nvCxnSpPr>
        <p:spPr>
          <a:xfrm>
            <a:off x="2519585" y="1095911"/>
            <a:ext cx="189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01" name="Google Shape;301;p47"/>
          <p:cNvGrpSpPr/>
          <p:nvPr/>
        </p:nvGrpSpPr>
        <p:grpSpPr>
          <a:xfrm>
            <a:off x="503076" y="785105"/>
            <a:ext cx="340650" cy="340650"/>
            <a:chOff x="2590317" y="1386006"/>
            <a:chExt cx="454200" cy="454200"/>
          </a:xfrm>
        </p:grpSpPr>
        <p:sp>
          <p:nvSpPr>
            <p:cNvPr id="302" name="Google Shape;302;p47"/>
            <p:cNvSpPr/>
            <p:nvPr/>
          </p:nvSpPr>
          <p:spPr>
            <a:xfrm>
              <a:off x="2590317" y="1386006"/>
              <a:ext cx="454200" cy="45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15D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7"/>
            <p:cNvSpPr/>
            <p:nvPr/>
          </p:nvSpPr>
          <p:spPr>
            <a:xfrm>
              <a:off x="2691199" y="1495471"/>
              <a:ext cx="252578" cy="235411"/>
            </a:xfrm>
            <a:custGeom>
              <a:rect b="b" l="l" r="r" t="t"/>
              <a:pathLst>
                <a:path extrusionOk="0" h="565" w="605">
                  <a:moveTo>
                    <a:pt x="0" y="273"/>
                  </a:moveTo>
                  <a:cubicBezTo>
                    <a:pt x="0" y="199"/>
                    <a:pt x="13" y="162"/>
                    <a:pt x="39" y="162"/>
                  </a:cubicBezTo>
                  <a:cubicBezTo>
                    <a:pt x="40" y="162"/>
                    <a:pt x="45" y="164"/>
                    <a:pt x="53" y="168"/>
                  </a:cubicBezTo>
                  <a:cubicBezTo>
                    <a:pt x="61" y="173"/>
                    <a:pt x="71" y="177"/>
                    <a:pt x="84" y="182"/>
                  </a:cubicBezTo>
                  <a:cubicBezTo>
                    <a:pt x="96" y="186"/>
                    <a:pt x="109" y="188"/>
                    <a:pt x="121" y="188"/>
                  </a:cubicBezTo>
                  <a:cubicBezTo>
                    <a:pt x="135" y="188"/>
                    <a:pt x="149" y="186"/>
                    <a:pt x="163" y="181"/>
                  </a:cubicBezTo>
                  <a:cubicBezTo>
                    <a:pt x="162" y="189"/>
                    <a:pt x="161" y="196"/>
                    <a:pt x="161" y="202"/>
                  </a:cubicBezTo>
                  <a:cubicBezTo>
                    <a:pt x="161" y="231"/>
                    <a:pt x="170" y="258"/>
                    <a:pt x="187" y="283"/>
                  </a:cubicBezTo>
                  <a:cubicBezTo>
                    <a:pt x="153" y="284"/>
                    <a:pt x="125" y="297"/>
                    <a:pt x="103" y="323"/>
                  </a:cubicBezTo>
                  <a:lnTo>
                    <a:pt x="61" y="323"/>
                  </a:lnTo>
                  <a:cubicBezTo>
                    <a:pt x="44" y="323"/>
                    <a:pt x="29" y="319"/>
                    <a:pt x="18" y="310"/>
                  </a:cubicBezTo>
                  <a:cubicBezTo>
                    <a:pt x="6" y="302"/>
                    <a:pt x="0" y="289"/>
                    <a:pt x="0" y="273"/>
                  </a:cubicBezTo>
                  <a:close/>
                  <a:moveTo>
                    <a:pt x="64" y="138"/>
                  </a:moveTo>
                  <a:cubicBezTo>
                    <a:pt x="48" y="122"/>
                    <a:pt x="40" y="103"/>
                    <a:pt x="40" y="81"/>
                  </a:cubicBezTo>
                  <a:cubicBezTo>
                    <a:pt x="40" y="59"/>
                    <a:pt x="48" y="40"/>
                    <a:pt x="64" y="24"/>
                  </a:cubicBezTo>
                  <a:cubicBezTo>
                    <a:pt x="80" y="8"/>
                    <a:pt x="99" y="0"/>
                    <a:pt x="121" y="0"/>
                  </a:cubicBezTo>
                  <a:cubicBezTo>
                    <a:pt x="143" y="0"/>
                    <a:pt x="162" y="8"/>
                    <a:pt x="178" y="24"/>
                  </a:cubicBezTo>
                  <a:cubicBezTo>
                    <a:pt x="194" y="40"/>
                    <a:pt x="202" y="59"/>
                    <a:pt x="202" y="81"/>
                  </a:cubicBezTo>
                  <a:cubicBezTo>
                    <a:pt x="202" y="103"/>
                    <a:pt x="194" y="122"/>
                    <a:pt x="178" y="138"/>
                  </a:cubicBezTo>
                  <a:cubicBezTo>
                    <a:pt x="162" y="154"/>
                    <a:pt x="143" y="162"/>
                    <a:pt x="121" y="162"/>
                  </a:cubicBezTo>
                  <a:cubicBezTo>
                    <a:pt x="99" y="162"/>
                    <a:pt x="80" y="154"/>
                    <a:pt x="64" y="138"/>
                  </a:cubicBezTo>
                  <a:close/>
                  <a:moveTo>
                    <a:pt x="81" y="483"/>
                  </a:moveTo>
                  <a:cubicBezTo>
                    <a:pt x="81" y="472"/>
                    <a:pt x="81" y="461"/>
                    <a:pt x="82" y="451"/>
                  </a:cubicBezTo>
                  <a:cubicBezTo>
                    <a:pt x="83" y="440"/>
                    <a:pt x="84" y="429"/>
                    <a:pt x="86" y="416"/>
                  </a:cubicBezTo>
                  <a:cubicBezTo>
                    <a:pt x="88" y="404"/>
                    <a:pt x="91" y="393"/>
                    <a:pt x="95" y="382"/>
                  </a:cubicBezTo>
                  <a:cubicBezTo>
                    <a:pt x="98" y="372"/>
                    <a:pt x="102" y="361"/>
                    <a:pt x="108" y="351"/>
                  </a:cubicBezTo>
                  <a:cubicBezTo>
                    <a:pt x="114" y="341"/>
                    <a:pt x="120" y="333"/>
                    <a:pt x="128" y="326"/>
                  </a:cubicBezTo>
                  <a:cubicBezTo>
                    <a:pt x="135" y="319"/>
                    <a:pt x="144" y="313"/>
                    <a:pt x="155" y="309"/>
                  </a:cubicBezTo>
                  <a:cubicBezTo>
                    <a:pt x="165" y="305"/>
                    <a:pt x="177" y="303"/>
                    <a:pt x="190" y="303"/>
                  </a:cubicBezTo>
                  <a:cubicBezTo>
                    <a:pt x="192" y="303"/>
                    <a:pt x="196" y="305"/>
                    <a:pt x="203" y="309"/>
                  </a:cubicBezTo>
                  <a:cubicBezTo>
                    <a:pt x="210" y="314"/>
                    <a:pt x="218" y="319"/>
                    <a:pt x="226" y="325"/>
                  </a:cubicBezTo>
                  <a:cubicBezTo>
                    <a:pt x="235" y="330"/>
                    <a:pt x="246" y="335"/>
                    <a:pt x="260" y="340"/>
                  </a:cubicBezTo>
                  <a:cubicBezTo>
                    <a:pt x="274" y="344"/>
                    <a:pt x="288" y="346"/>
                    <a:pt x="302" y="346"/>
                  </a:cubicBezTo>
                  <a:cubicBezTo>
                    <a:pt x="317" y="346"/>
                    <a:pt x="331" y="344"/>
                    <a:pt x="345" y="340"/>
                  </a:cubicBezTo>
                  <a:cubicBezTo>
                    <a:pt x="359" y="335"/>
                    <a:pt x="370" y="330"/>
                    <a:pt x="379" y="325"/>
                  </a:cubicBezTo>
                  <a:cubicBezTo>
                    <a:pt x="387" y="319"/>
                    <a:pt x="395" y="314"/>
                    <a:pt x="402" y="309"/>
                  </a:cubicBezTo>
                  <a:cubicBezTo>
                    <a:pt x="409" y="305"/>
                    <a:pt x="413" y="303"/>
                    <a:pt x="415" y="303"/>
                  </a:cubicBezTo>
                  <a:cubicBezTo>
                    <a:pt x="428" y="303"/>
                    <a:pt x="440" y="305"/>
                    <a:pt x="450" y="309"/>
                  </a:cubicBezTo>
                  <a:cubicBezTo>
                    <a:pt x="461" y="313"/>
                    <a:pt x="470" y="319"/>
                    <a:pt x="477" y="326"/>
                  </a:cubicBezTo>
                  <a:cubicBezTo>
                    <a:pt x="485" y="333"/>
                    <a:pt x="491" y="341"/>
                    <a:pt x="497" y="351"/>
                  </a:cubicBezTo>
                  <a:cubicBezTo>
                    <a:pt x="502" y="361"/>
                    <a:pt x="507" y="372"/>
                    <a:pt x="510" y="382"/>
                  </a:cubicBezTo>
                  <a:cubicBezTo>
                    <a:pt x="514" y="393"/>
                    <a:pt x="516" y="404"/>
                    <a:pt x="519" y="416"/>
                  </a:cubicBezTo>
                  <a:cubicBezTo>
                    <a:pt x="521" y="429"/>
                    <a:pt x="522" y="440"/>
                    <a:pt x="523" y="451"/>
                  </a:cubicBezTo>
                  <a:cubicBezTo>
                    <a:pt x="524" y="461"/>
                    <a:pt x="524" y="472"/>
                    <a:pt x="524" y="483"/>
                  </a:cubicBezTo>
                  <a:cubicBezTo>
                    <a:pt x="524" y="508"/>
                    <a:pt x="517" y="528"/>
                    <a:pt x="501" y="543"/>
                  </a:cubicBezTo>
                  <a:cubicBezTo>
                    <a:pt x="486" y="557"/>
                    <a:pt x="466" y="565"/>
                    <a:pt x="440" y="565"/>
                  </a:cubicBezTo>
                  <a:lnTo>
                    <a:pt x="165" y="565"/>
                  </a:lnTo>
                  <a:cubicBezTo>
                    <a:pt x="139" y="565"/>
                    <a:pt x="119" y="557"/>
                    <a:pt x="104" y="543"/>
                  </a:cubicBezTo>
                  <a:cubicBezTo>
                    <a:pt x="88" y="528"/>
                    <a:pt x="81" y="508"/>
                    <a:pt x="81" y="483"/>
                  </a:cubicBezTo>
                  <a:close/>
                  <a:moveTo>
                    <a:pt x="217" y="287"/>
                  </a:moveTo>
                  <a:cubicBezTo>
                    <a:pt x="193" y="264"/>
                    <a:pt x="182" y="235"/>
                    <a:pt x="182" y="202"/>
                  </a:cubicBezTo>
                  <a:cubicBezTo>
                    <a:pt x="182" y="169"/>
                    <a:pt x="193" y="140"/>
                    <a:pt x="217" y="116"/>
                  </a:cubicBezTo>
                  <a:cubicBezTo>
                    <a:pt x="241" y="93"/>
                    <a:pt x="269" y="81"/>
                    <a:pt x="302" y="81"/>
                  </a:cubicBezTo>
                  <a:cubicBezTo>
                    <a:pt x="336" y="81"/>
                    <a:pt x="364" y="93"/>
                    <a:pt x="388" y="116"/>
                  </a:cubicBezTo>
                  <a:cubicBezTo>
                    <a:pt x="412" y="140"/>
                    <a:pt x="423" y="169"/>
                    <a:pt x="423" y="202"/>
                  </a:cubicBezTo>
                  <a:cubicBezTo>
                    <a:pt x="423" y="235"/>
                    <a:pt x="412" y="264"/>
                    <a:pt x="388" y="287"/>
                  </a:cubicBezTo>
                  <a:cubicBezTo>
                    <a:pt x="364" y="311"/>
                    <a:pt x="336" y="323"/>
                    <a:pt x="302" y="323"/>
                  </a:cubicBezTo>
                  <a:cubicBezTo>
                    <a:pt x="269" y="323"/>
                    <a:pt x="241" y="311"/>
                    <a:pt x="217" y="287"/>
                  </a:cubicBezTo>
                  <a:close/>
                  <a:moveTo>
                    <a:pt x="427" y="138"/>
                  </a:moveTo>
                  <a:cubicBezTo>
                    <a:pt x="411" y="122"/>
                    <a:pt x="403" y="103"/>
                    <a:pt x="403" y="81"/>
                  </a:cubicBezTo>
                  <a:cubicBezTo>
                    <a:pt x="403" y="59"/>
                    <a:pt x="411" y="40"/>
                    <a:pt x="427" y="24"/>
                  </a:cubicBezTo>
                  <a:cubicBezTo>
                    <a:pt x="443" y="8"/>
                    <a:pt x="462" y="0"/>
                    <a:pt x="484" y="0"/>
                  </a:cubicBezTo>
                  <a:cubicBezTo>
                    <a:pt x="506" y="0"/>
                    <a:pt x="525" y="8"/>
                    <a:pt x="541" y="24"/>
                  </a:cubicBezTo>
                  <a:cubicBezTo>
                    <a:pt x="557" y="40"/>
                    <a:pt x="565" y="59"/>
                    <a:pt x="565" y="81"/>
                  </a:cubicBezTo>
                  <a:cubicBezTo>
                    <a:pt x="565" y="103"/>
                    <a:pt x="557" y="122"/>
                    <a:pt x="541" y="138"/>
                  </a:cubicBezTo>
                  <a:cubicBezTo>
                    <a:pt x="525" y="154"/>
                    <a:pt x="506" y="162"/>
                    <a:pt x="484" y="162"/>
                  </a:cubicBezTo>
                  <a:cubicBezTo>
                    <a:pt x="462" y="162"/>
                    <a:pt x="443" y="154"/>
                    <a:pt x="427" y="138"/>
                  </a:cubicBezTo>
                  <a:close/>
                  <a:moveTo>
                    <a:pt x="418" y="283"/>
                  </a:moveTo>
                  <a:cubicBezTo>
                    <a:pt x="435" y="258"/>
                    <a:pt x="444" y="231"/>
                    <a:pt x="444" y="202"/>
                  </a:cubicBezTo>
                  <a:cubicBezTo>
                    <a:pt x="444" y="196"/>
                    <a:pt x="443" y="189"/>
                    <a:pt x="442" y="181"/>
                  </a:cubicBezTo>
                  <a:cubicBezTo>
                    <a:pt x="456" y="186"/>
                    <a:pt x="470" y="188"/>
                    <a:pt x="484" y="188"/>
                  </a:cubicBezTo>
                  <a:cubicBezTo>
                    <a:pt x="496" y="188"/>
                    <a:pt x="509" y="186"/>
                    <a:pt x="521" y="182"/>
                  </a:cubicBezTo>
                  <a:cubicBezTo>
                    <a:pt x="534" y="177"/>
                    <a:pt x="544" y="173"/>
                    <a:pt x="552" y="168"/>
                  </a:cubicBezTo>
                  <a:cubicBezTo>
                    <a:pt x="560" y="164"/>
                    <a:pt x="565" y="162"/>
                    <a:pt x="566" y="162"/>
                  </a:cubicBezTo>
                  <a:cubicBezTo>
                    <a:pt x="592" y="162"/>
                    <a:pt x="605" y="199"/>
                    <a:pt x="605" y="273"/>
                  </a:cubicBezTo>
                  <a:cubicBezTo>
                    <a:pt x="605" y="289"/>
                    <a:pt x="599" y="302"/>
                    <a:pt x="587" y="310"/>
                  </a:cubicBezTo>
                  <a:cubicBezTo>
                    <a:pt x="575" y="319"/>
                    <a:pt x="561" y="323"/>
                    <a:pt x="544" y="323"/>
                  </a:cubicBezTo>
                  <a:lnTo>
                    <a:pt x="502" y="323"/>
                  </a:lnTo>
                  <a:cubicBezTo>
                    <a:pt x="480" y="297"/>
                    <a:pt x="452" y="284"/>
                    <a:pt x="418" y="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47"/>
          <p:cNvGrpSpPr/>
          <p:nvPr/>
        </p:nvGrpSpPr>
        <p:grpSpPr>
          <a:xfrm>
            <a:off x="2504621" y="779228"/>
            <a:ext cx="340650" cy="340650"/>
            <a:chOff x="11051116" y="1386006"/>
            <a:chExt cx="454200" cy="454200"/>
          </a:xfrm>
        </p:grpSpPr>
        <p:sp>
          <p:nvSpPr>
            <p:cNvPr id="305" name="Google Shape;305;p47"/>
            <p:cNvSpPr/>
            <p:nvPr/>
          </p:nvSpPr>
          <p:spPr>
            <a:xfrm>
              <a:off x="11051116" y="1386006"/>
              <a:ext cx="454200" cy="45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15D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7"/>
            <p:cNvSpPr/>
            <p:nvPr/>
          </p:nvSpPr>
          <p:spPr>
            <a:xfrm>
              <a:off x="11171231" y="1476143"/>
              <a:ext cx="214113" cy="274069"/>
            </a:xfrm>
            <a:custGeom>
              <a:rect b="b" l="l" r="r" t="t"/>
              <a:pathLst>
                <a:path extrusionOk="0" h="564" w="444">
                  <a:moveTo>
                    <a:pt x="0" y="544"/>
                  </a:moveTo>
                  <a:lnTo>
                    <a:pt x="0" y="20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0" y="0"/>
                  </a:cubicBezTo>
                  <a:lnTo>
                    <a:pt x="424" y="0"/>
                  </a:lnTo>
                  <a:cubicBezTo>
                    <a:pt x="429" y="0"/>
                    <a:pt x="434" y="2"/>
                    <a:pt x="438" y="6"/>
                  </a:cubicBezTo>
                  <a:cubicBezTo>
                    <a:pt x="442" y="10"/>
                    <a:pt x="444" y="15"/>
                    <a:pt x="444" y="20"/>
                  </a:cubicBezTo>
                  <a:lnTo>
                    <a:pt x="444" y="544"/>
                  </a:lnTo>
                  <a:cubicBezTo>
                    <a:pt x="444" y="550"/>
                    <a:pt x="442" y="554"/>
                    <a:pt x="438" y="558"/>
                  </a:cubicBezTo>
                  <a:cubicBezTo>
                    <a:pt x="434" y="562"/>
                    <a:pt x="429" y="564"/>
                    <a:pt x="424" y="564"/>
                  </a:cubicBezTo>
                  <a:lnTo>
                    <a:pt x="20" y="564"/>
                  </a:lnTo>
                  <a:cubicBezTo>
                    <a:pt x="15" y="564"/>
                    <a:pt x="10" y="562"/>
                    <a:pt x="6" y="558"/>
                  </a:cubicBezTo>
                  <a:cubicBezTo>
                    <a:pt x="2" y="554"/>
                    <a:pt x="0" y="550"/>
                    <a:pt x="0" y="544"/>
                  </a:cubicBezTo>
                  <a:close/>
                  <a:moveTo>
                    <a:pt x="41" y="524"/>
                  </a:moveTo>
                  <a:lnTo>
                    <a:pt x="161" y="524"/>
                  </a:lnTo>
                  <a:lnTo>
                    <a:pt x="161" y="453"/>
                  </a:lnTo>
                  <a:cubicBezTo>
                    <a:pt x="161" y="451"/>
                    <a:pt x="162" y="448"/>
                    <a:pt x="164" y="446"/>
                  </a:cubicBezTo>
                  <a:cubicBezTo>
                    <a:pt x="166" y="444"/>
                    <a:pt x="169" y="443"/>
                    <a:pt x="172" y="443"/>
                  </a:cubicBezTo>
                  <a:lnTo>
                    <a:pt x="272" y="443"/>
                  </a:lnTo>
                  <a:cubicBezTo>
                    <a:pt x="275" y="443"/>
                    <a:pt x="277" y="444"/>
                    <a:pt x="279" y="446"/>
                  </a:cubicBezTo>
                  <a:cubicBezTo>
                    <a:pt x="281" y="448"/>
                    <a:pt x="282" y="451"/>
                    <a:pt x="282" y="453"/>
                  </a:cubicBezTo>
                  <a:lnTo>
                    <a:pt x="282" y="524"/>
                  </a:lnTo>
                  <a:lnTo>
                    <a:pt x="403" y="524"/>
                  </a:lnTo>
                  <a:lnTo>
                    <a:pt x="403" y="40"/>
                  </a:lnTo>
                  <a:lnTo>
                    <a:pt x="41" y="40"/>
                  </a:lnTo>
                  <a:lnTo>
                    <a:pt x="41" y="524"/>
                  </a:lnTo>
                  <a:close/>
                  <a:moveTo>
                    <a:pt x="81" y="433"/>
                  </a:moveTo>
                  <a:lnTo>
                    <a:pt x="81" y="413"/>
                  </a:lnTo>
                  <a:cubicBezTo>
                    <a:pt x="81" y="410"/>
                    <a:pt x="82" y="408"/>
                    <a:pt x="84" y="406"/>
                  </a:cubicBezTo>
                  <a:cubicBezTo>
                    <a:pt x="86" y="404"/>
                    <a:pt x="88" y="403"/>
                    <a:pt x="91" y="403"/>
                  </a:cubicBezTo>
                  <a:lnTo>
                    <a:pt x="111" y="403"/>
                  </a:lnTo>
                  <a:cubicBezTo>
                    <a:pt x="114" y="403"/>
                    <a:pt x="116" y="404"/>
                    <a:pt x="118" y="406"/>
                  </a:cubicBezTo>
                  <a:cubicBezTo>
                    <a:pt x="120" y="408"/>
                    <a:pt x="121" y="410"/>
                    <a:pt x="121" y="413"/>
                  </a:cubicBezTo>
                  <a:lnTo>
                    <a:pt x="121" y="433"/>
                  </a:lnTo>
                  <a:cubicBezTo>
                    <a:pt x="121" y="436"/>
                    <a:pt x="120" y="438"/>
                    <a:pt x="118" y="440"/>
                  </a:cubicBezTo>
                  <a:cubicBezTo>
                    <a:pt x="116" y="442"/>
                    <a:pt x="114" y="443"/>
                    <a:pt x="111" y="443"/>
                  </a:cubicBezTo>
                  <a:lnTo>
                    <a:pt x="91" y="443"/>
                  </a:lnTo>
                  <a:cubicBezTo>
                    <a:pt x="88" y="443"/>
                    <a:pt x="86" y="442"/>
                    <a:pt x="84" y="440"/>
                  </a:cubicBezTo>
                  <a:cubicBezTo>
                    <a:pt x="82" y="438"/>
                    <a:pt x="81" y="436"/>
                    <a:pt x="81" y="433"/>
                  </a:cubicBezTo>
                  <a:close/>
                  <a:moveTo>
                    <a:pt x="81" y="353"/>
                  </a:moveTo>
                  <a:lnTo>
                    <a:pt x="81" y="332"/>
                  </a:lnTo>
                  <a:cubicBezTo>
                    <a:pt x="81" y="330"/>
                    <a:pt x="82" y="327"/>
                    <a:pt x="84" y="325"/>
                  </a:cubicBezTo>
                  <a:cubicBezTo>
                    <a:pt x="86" y="323"/>
                    <a:pt x="88" y="322"/>
                    <a:pt x="91" y="322"/>
                  </a:cubicBezTo>
                  <a:lnTo>
                    <a:pt x="111" y="322"/>
                  </a:lnTo>
                  <a:cubicBezTo>
                    <a:pt x="114" y="322"/>
                    <a:pt x="116" y="323"/>
                    <a:pt x="118" y="325"/>
                  </a:cubicBezTo>
                  <a:cubicBezTo>
                    <a:pt x="120" y="327"/>
                    <a:pt x="121" y="330"/>
                    <a:pt x="121" y="332"/>
                  </a:cubicBezTo>
                  <a:lnTo>
                    <a:pt x="121" y="353"/>
                  </a:lnTo>
                  <a:cubicBezTo>
                    <a:pt x="121" y="355"/>
                    <a:pt x="120" y="358"/>
                    <a:pt x="118" y="360"/>
                  </a:cubicBezTo>
                  <a:cubicBezTo>
                    <a:pt x="116" y="362"/>
                    <a:pt x="114" y="363"/>
                    <a:pt x="111" y="363"/>
                  </a:cubicBezTo>
                  <a:lnTo>
                    <a:pt x="91" y="363"/>
                  </a:lnTo>
                  <a:cubicBezTo>
                    <a:pt x="88" y="363"/>
                    <a:pt x="86" y="362"/>
                    <a:pt x="84" y="360"/>
                  </a:cubicBezTo>
                  <a:cubicBezTo>
                    <a:pt x="82" y="358"/>
                    <a:pt x="81" y="355"/>
                    <a:pt x="81" y="353"/>
                  </a:cubicBezTo>
                  <a:close/>
                  <a:moveTo>
                    <a:pt x="81" y="272"/>
                  </a:moveTo>
                  <a:lnTo>
                    <a:pt x="81" y="252"/>
                  </a:lnTo>
                  <a:cubicBezTo>
                    <a:pt x="81" y="249"/>
                    <a:pt x="82" y="247"/>
                    <a:pt x="84" y="245"/>
                  </a:cubicBezTo>
                  <a:cubicBezTo>
                    <a:pt x="86" y="243"/>
                    <a:pt x="88" y="242"/>
                    <a:pt x="91" y="242"/>
                  </a:cubicBezTo>
                  <a:lnTo>
                    <a:pt x="111" y="242"/>
                  </a:lnTo>
                  <a:cubicBezTo>
                    <a:pt x="114" y="242"/>
                    <a:pt x="116" y="243"/>
                    <a:pt x="118" y="245"/>
                  </a:cubicBezTo>
                  <a:cubicBezTo>
                    <a:pt x="120" y="247"/>
                    <a:pt x="121" y="249"/>
                    <a:pt x="121" y="252"/>
                  </a:cubicBezTo>
                  <a:lnTo>
                    <a:pt x="121" y="272"/>
                  </a:lnTo>
                  <a:cubicBezTo>
                    <a:pt x="121" y="275"/>
                    <a:pt x="120" y="277"/>
                    <a:pt x="118" y="279"/>
                  </a:cubicBezTo>
                  <a:cubicBezTo>
                    <a:pt x="116" y="281"/>
                    <a:pt x="114" y="282"/>
                    <a:pt x="111" y="282"/>
                  </a:cubicBezTo>
                  <a:lnTo>
                    <a:pt x="91" y="282"/>
                  </a:lnTo>
                  <a:cubicBezTo>
                    <a:pt x="88" y="282"/>
                    <a:pt x="86" y="281"/>
                    <a:pt x="84" y="279"/>
                  </a:cubicBezTo>
                  <a:cubicBezTo>
                    <a:pt x="82" y="277"/>
                    <a:pt x="81" y="275"/>
                    <a:pt x="81" y="272"/>
                  </a:cubicBezTo>
                  <a:close/>
                  <a:moveTo>
                    <a:pt x="81" y="191"/>
                  </a:moveTo>
                  <a:lnTo>
                    <a:pt x="81" y="171"/>
                  </a:lnTo>
                  <a:cubicBezTo>
                    <a:pt x="81" y="168"/>
                    <a:pt x="82" y="166"/>
                    <a:pt x="84" y="164"/>
                  </a:cubicBezTo>
                  <a:cubicBezTo>
                    <a:pt x="86" y="162"/>
                    <a:pt x="88" y="161"/>
                    <a:pt x="91" y="161"/>
                  </a:cubicBezTo>
                  <a:lnTo>
                    <a:pt x="111" y="161"/>
                  </a:lnTo>
                  <a:cubicBezTo>
                    <a:pt x="114" y="161"/>
                    <a:pt x="116" y="162"/>
                    <a:pt x="118" y="164"/>
                  </a:cubicBezTo>
                  <a:cubicBezTo>
                    <a:pt x="120" y="166"/>
                    <a:pt x="121" y="168"/>
                    <a:pt x="121" y="171"/>
                  </a:cubicBezTo>
                  <a:lnTo>
                    <a:pt x="121" y="191"/>
                  </a:lnTo>
                  <a:cubicBezTo>
                    <a:pt x="121" y="194"/>
                    <a:pt x="120" y="196"/>
                    <a:pt x="118" y="198"/>
                  </a:cubicBezTo>
                  <a:cubicBezTo>
                    <a:pt x="116" y="200"/>
                    <a:pt x="114" y="201"/>
                    <a:pt x="111" y="201"/>
                  </a:cubicBezTo>
                  <a:lnTo>
                    <a:pt x="91" y="201"/>
                  </a:lnTo>
                  <a:cubicBezTo>
                    <a:pt x="88" y="201"/>
                    <a:pt x="86" y="200"/>
                    <a:pt x="84" y="198"/>
                  </a:cubicBezTo>
                  <a:cubicBezTo>
                    <a:pt x="82" y="196"/>
                    <a:pt x="81" y="194"/>
                    <a:pt x="81" y="191"/>
                  </a:cubicBezTo>
                  <a:close/>
                  <a:moveTo>
                    <a:pt x="81" y="111"/>
                  </a:moveTo>
                  <a:lnTo>
                    <a:pt x="81" y="91"/>
                  </a:lnTo>
                  <a:cubicBezTo>
                    <a:pt x="81" y="88"/>
                    <a:pt x="82" y="85"/>
                    <a:pt x="84" y="83"/>
                  </a:cubicBezTo>
                  <a:cubicBezTo>
                    <a:pt x="86" y="82"/>
                    <a:pt x="88" y="81"/>
                    <a:pt x="91" y="81"/>
                  </a:cubicBezTo>
                  <a:lnTo>
                    <a:pt x="111" y="81"/>
                  </a:lnTo>
                  <a:cubicBezTo>
                    <a:pt x="114" y="81"/>
                    <a:pt x="116" y="82"/>
                    <a:pt x="118" y="83"/>
                  </a:cubicBezTo>
                  <a:cubicBezTo>
                    <a:pt x="120" y="85"/>
                    <a:pt x="121" y="88"/>
                    <a:pt x="121" y="91"/>
                  </a:cubicBezTo>
                  <a:lnTo>
                    <a:pt x="121" y="111"/>
                  </a:lnTo>
                  <a:cubicBezTo>
                    <a:pt x="121" y="113"/>
                    <a:pt x="120" y="116"/>
                    <a:pt x="118" y="118"/>
                  </a:cubicBezTo>
                  <a:cubicBezTo>
                    <a:pt x="116" y="120"/>
                    <a:pt x="114" y="121"/>
                    <a:pt x="111" y="121"/>
                  </a:cubicBezTo>
                  <a:lnTo>
                    <a:pt x="91" y="121"/>
                  </a:lnTo>
                  <a:cubicBezTo>
                    <a:pt x="88" y="121"/>
                    <a:pt x="86" y="120"/>
                    <a:pt x="84" y="118"/>
                  </a:cubicBezTo>
                  <a:cubicBezTo>
                    <a:pt x="82" y="116"/>
                    <a:pt x="81" y="113"/>
                    <a:pt x="81" y="111"/>
                  </a:cubicBezTo>
                  <a:close/>
                  <a:moveTo>
                    <a:pt x="161" y="353"/>
                  </a:moveTo>
                  <a:lnTo>
                    <a:pt x="161" y="332"/>
                  </a:lnTo>
                  <a:cubicBezTo>
                    <a:pt x="161" y="330"/>
                    <a:pt x="162" y="327"/>
                    <a:pt x="164" y="325"/>
                  </a:cubicBezTo>
                  <a:cubicBezTo>
                    <a:pt x="166" y="323"/>
                    <a:pt x="169" y="322"/>
                    <a:pt x="172" y="322"/>
                  </a:cubicBezTo>
                  <a:lnTo>
                    <a:pt x="192" y="322"/>
                  </a:lnTo>
                  <a:cubicBezTo>
                    <a:pt x="194" y="322"/>
                    <a:pt x="197" y="323"/>
                    <a:pt x="199" y="325"/>
                  </a:cubicBezTo>
                  <a:cubicBezTo>
                    <a:pt x="201" y="327"/>
                    <a:pt x="202" y="330"/>
                    <a:pt x="202" y="332"/>
                  </a:cubicBezTo>
                  <a:lnTo>
                    <a:pt x="202" y="353"/>
                  </a:lnTo>
                  <a:cubicBezTo>
                    <a:pt x="202" y="355"/>
                    <a:pt x="201" y="358"/>
                    <a:pt x="199" y="360"/>
                  </a:cubicBezTo>
                  <a:cubicBezTo>
                    <a:pt x="197" y="362"/>
                    <a:pt x="194" y="363"/>
                    <a:pt x="192" y="363"/>
                  </a:cubicBezTo>
                  <a:lnTo>
                    <a:pt x="172" y="363"/>
                  </a:lnTo>
                  <a:cubicBezTo>
                    <a:pt x="169" y="363"/>
                    <a:pt x="166" y="362"/>
                    <a:pt x="164" y="360"/>
                  </a:cubicBezTo>
                  <a:cubicBezTo>
                    <a:pt x="162" y="358"/>
                    <a:pt x="161" y="355"/>
                    <a:pt x="161" y="353"/>
                  </a:cubicBezTo>
                  <a:close/>
                  <a:moveTo>
                    <a:pt x="161" y="272"/>
                  </a:moveTo>
                  <a:lnTo>
                    <a:pt x="161" y="252"/>
                  </a:lnTo>
                  <a:cubicBezTo>
                    <a:pt x="161" y="249"/>
                    <a:pt x="162" y="247"/>
                    <a:pt x="164" y="245"/>
                  </a:cubicBezTo>
                  <a:cubicBezTo>
                    <a:pt x="166" y="243"/>
                    <a:pt x="169" y="242"/>
                    <a:pt x="172" y="242"/>
                  </a:cubicBezTo>
                  <a:lnTo>
                    <a:pt x="192" y="242"/>
                  </a:lnTo>
                  <a:cubicBezTo>
                    <a:pt x="194" y="242"/>
                    <a:pt x="197" y="243"/>
                    <a:pt x="199" y="245"/>
                  </a:cubicBezTo>
                  <a:cubicBezTo>
                    <a:pt x="201" y="247"/>
                    <a:pt x="202" y="249"/>
                    <a:pt x="202" y="252"/>
                  </a:cubicBezTo>
                  <a:lnTo>
                    <a:pt x="202" y="272"/>
                  </a:lnTo>
                  <a:cubicBezTo>
                    <a:pt x="202" y="275"/>
                    <a:pt x="201" y="277"/>
                    <a:pt x="199" y="279"/>
                  </a:cubicBezTo>
                  <a:cubicBezTo>
                    <a:pt x="197" y="281"/>
                    <a:pt x="194" y="282"/>
                    <a:pt x="192" y="282"/>
                  </a:cubicBezTo>
                  <a:lnTo>
                    <a:pt x="172" y="282"/>
                  </a:lnTo>
                  <a:cubicBezTo>
                    <a:pt x="169" y="282"/>
                    <a:pt x="166" y="281"/>
                    <a:pt x="164" y="279"/>
                  </a:cubicBezTo>
                  <a:cubicBezTo>
                    <a:pt x="162" y="277"/>
                    <a:pt x="161" y="275"/>
                    <a:pt x="161" y="272"/>
                  </a:cubicBezTo>
                  <a:close/>
                  <a:moveTo>
                    <a:pt x="161" y="191"/>
                  </a:moveTo>
                  <a:lnTo>
                    <a:pt x="161" y="171"/>
                  </a:lnTo>
                  <a:cubicBezTo>
                    <a:pt x="161" y="168"/>
                    <a:pt x="162" y="166"/>
                    <a:pt x="164" y="164"/>
                  </a:cubicBezTo>
                  <a:cubicBezTo>
                    <a:pt x="166" y="162"/>
                    <a:pt x="169" y="161"/>
                    <a:pt x="172" y="161"/>
                  </a:cubicBezTo>
                  <a:lnTo>
                    <a:pt x="192" y="161"/>
                  </a:lnTo>
                  <a:cubicBezTo>
                    <a:pt x="194" y="161"/>
                    <a:pt x="197" y="162"/>
                    <a:pt x="199" y="164"/>
                  </a:cubicBezTo>
                  <a:cubicBezTo>
                    <a:pt x="201" y="166"/>
                    <a:pt x="202" y="168"/>
                    <a:pt x="202" y="171"/>
                  </a:cubicBezTo>
                  <a:lnTo>
                    <a:pt x="202" y="191"/>
                  </a:lnTo>
                  <a:cubicBezTo>
                    <a:pt x="202" y="194"/>
                    <a:pt x="201" y="196"/>
                    <a:pt x="199" y="198"/>
                  </a:cubicBezTo>
                  <a:cubicBezTo>
                    <a:pt x="197" y="200"/>
                    <a:pt x="194" y="201"/>
                    <a:pt x="192" y="201"/>
                  </a:cubicBezTo>
                  <a:lnTo>
                    <a:pt x="172" y="201"/>
                  </a:lnTo>
                  <a:cubicBezTo>
                    <a:pt x="169" y="201"/>
                    <a:pt x="166" y="200"/>
                    <a:pt x="164" y="198"/>
                  </a:cubicBezTo>
                  <a:cubicBezTo>
                    <a:pt x="162" y="196"/>
                    <a:pt x="161" y="194"/>
                    <a:pt x="161" y="191"/>
                  </a:cubicBezTo>
                  <a:close/>
                  <a:moveTo>
                    <a:pt x="161" y="111"/>
                  </a:moveTo>
                  <a:lnTo>
                    <a:pt x="161" y="91"/>
                  </a:lnTo>
                  <a:cubicBezTo>
                    <a:pt x="161" y="88"/>
                    <a:pt x="162" y="85"/>
                    <a:pt x="164" y="83"/>
                  </a:cubicBezTo>
                  <a:cubicBezTo>
                    <a:pt x="166" y="82"/>
                    <a:pt x="169" y="81"/>
                    <a:pt x="172" y="81"/>
                  </a:cubicBezTo>
                  <a:lnTo>
                    <a:pt x="192" y="81"/>
                  </a:lnTo>
                  <a:cubicBezTo>
                    <a:pt x="194" y="81"/>
                    <a:pt x="197" y="82"/>
                    <a:pt x="199" y="83"/>
                  </a:cubicBezTo>
                  <a:cubicBezTo>
                    <a:pt x="201" y="85"/>
                    <a:pt x="202" y="88"/>
                    <a:pt x="202" y="91"/>
                  </a:cubicBezTo>
                  <a:lnTo>
                    <a:pt x="202" y="111"/>
                  </a:lnTo>
                  <a:cubicBezTo>
                    <a:pt x="202" y="113"/>
                    <a:pt x="201" y="116"/>
                    <a:pt x="199" y="118"/>
                  </a:cubicBezTo>
                  <a:cubicBezTo>
                    <a:pt x="197" y="120"/>
                    <a:pt x="194" y="121"/>
                    <a:pt x="192" y="121"/>
                  </a:cubicBezTo>
                  <a:lnTo>
                    <a:pt x="172" y="121"/>
                  </a:lnTo>
                  <a:cubicBezTo>
                    <a:pt x="169" y="121"/>
                    <a:pt x="166" y="120"/>
                    <a:pt x="164" y="118"/>
                  </a:cubicBezTo>
                  <a:cubicBezTo>
                    <a:pt x="162" y="116"/>
                    <a:pt x="161" y="113"/>
                    <a:pt x="161" y="111"/>
                  </a:cubicBezTo>
                  <a:close/>
                  <a:moveTo>
                    <a:pt x="242" y="353"/>
                  </a:moveTo>
                  <a:lnTo>
                    <a:pt x="242" y="332"/>
                  </a:lnTo>
                  <a:cubicBezTo>
                    <a:pt x="242" y="330"/>
                    <a:pt x="243" y="327"/>
                    <a:pt x="245" y="325"/>
                  </a:cubicBezTo>
                  <a:cubicBezTo>
                    <a:pt x="247" y="323"/>
                    <a:pt x="249" y="322"/>
                    <a:pt x="252" y="322"/>
                  </a:cubicBezTo>
                  <a:lnTo>
                    <a:pt x="272" y="322"/>
                  </a:lnTo>
                  <a:cubicBezTo>
                    <a:pt x="275" y="322"/>
                    <a:pt x="277" y="323"/>
                    <a:pt x="279" y="325"/>
                  </a:cubicBezTo>
                  <a:cubicBezTo>
                    <a:pt x="281" y="327"/>
                    <a:pt x="282" y="330"/>
                    <a:pt x="282" y="332"/>
                  </a:cubicBezTo>
                  <a:lnTo>
                    <a:pt x="282" y="353"/>
                  </a:lnTo>
                  <a:cubicBezTo>
                    <a:pt x="282" y="355"/>
                    <a:pt x="281" y="358"/>
                    <a:pt x="279" y="360"/>
                  </a:cubicBezTo>
                  <a:cubicBezTo>
                    <a:pt x="277" y="362"/>
                    <a:pt x="275" y="363"/>
                    <a:pt x="272" y="363"/>
                  </a:cubicBezTo>
                  <a:lnTo>
                    <a:pt x="252" y="363"/>
                  </a:lnTo>
                  <a:cubicBezTo>
                    <a:pt x="249" y="363"/>
                    <a:pt x="247" y="362"/>
                    <a:pt x="245" y="360"/>
                  </a:cubicBezTo>
                  <a:cubicBezTo>
                    <a:pt x="243" y="358"/>
                    <a:pt x="242" y="355"/>
                    <a:pt x="242" y="353"/>
                  </a:cubicBezTo>
                  <a:close/>
                  <a:moveTo>
                    <a:pt x="242" y="272"/>
                  </a:moveTo>
                  <a:lnTo>
                    <a:pt x="242" y="252"/>
                  </a:lnTo>
                  <a:cubicBezTo>
                    <a:pt x="242" y="249"/>
                    <a:pt x="243" y="247"/>
                    <a:pt x="245" y="245"/>
                  </a:cubicBezTo>
                  <a:cubicBezTo>
                    <a:pt x="247" y="243"/>
                    <a:pt x="249" y="242"/>
                    <a:pt x="252" y="242"/>
                  </a:cubicBezTo>
                  <a:lnTo>
                    <a:pt x="272" y="242"/>
                  </a:lnTo>
                  <a:cubicBezTo>
                    <a:pt x="275" y="242"/>
                    <a:pt x="277" y="243"/>
                    <a:pt x="279" y="245"/>
                  </a:cubicBezTo>
                  <a:cubicBezTo>
                    <a:pt x="281" y="247"/>
                    <a:pt x="282" y="249"/>
                    <a:pt x="282" y="252"/>
                  </a:cubicBezTo>
                  <a:lnTo>
                    <a:pt x="282" y="272"/>
                  </a:lnTo>
                  <a:cubicBezTo>
                    <a:pt x="282" y="275"/>
                    <a:pt x="281" y="277"/>
                    <a:pt x="279" y="279"/>
                  </a:cubicBezTo>
                  <a:cubicBezTo>
                    <a:pt x="277" y="281"/>
                    <a:pt x="275" y="282"/>
                    <a:pt x="272" y="282"/>
                  </a:cubicBezTo>
                  <a:lnTo>
                    <a:pt x="252" y="282"/>
                  </a:lnTo>
                  <a:cubicBezTo>
                    <a:pt x="249" y="282"/>
                    <a:pt x="247" y="281"/>
                    <a:pt x="245" y="279"/>
                  </a:cubicBezTo>
                  <a:cubicBezTo>
                    <a:pt x="243" y="277"/>
                    <a:pt x="242" y="275"/>
                    <a:pt x="242" y="272"/>
                  </a:cubicBezTo>
                  <a:close/>
                  <a:moveTo>
                    <a:pt x="242" y="191"/>
                  </a:moveTo>
                  <a:lnTo>
                    <a:pt x="242" y="171"/>
                  </a:lnTo>
                  <a:cubicBezTo>
                    <a:pt x="242" y="168"/>
                    <a:pt x="243" y="166"/>
                    <a:pt x="245" y="164"/>
                  </a:cubicBezTo>
                  <a:cubicBezTo>
                    <a:pt x="247" y="162"/>
                    <a:pt x="249" y="161"/>
                    <a:pt x="252" y="161"/>
                  </a:cubicBezTo>
                  <a:lnTo>
                    <a:pt x="272" y="161"/>
                  </a:lnTo>
                  <a:cubicBezTo>
                    <a:pt x="275" y="161"/>
                    <a:pt x="277" y="162"/>
                    <a:pt x="279" y="164"/>
                  </a:cubicBezTo>
                  <a:cubicBezTo>
                    <a:pt x="281" y="166"/>
                    <a:pt x="282" y="168"/>
                    <a:pt x="282" y="171"/>
                  </a:cubicBezTo>
                  <a:lnTo>
                    <a:pt x="282" y="191"/>
                  </a:lnTo>
                  <a:cubicBezTo>
                    <a:pt x="282" y="194"/>
                    <a:pt x="281" y="196"/>
                    <a:pt x="279" y="198"/>
                  </a:cubicBezTo>
                  <a:cubicBezTo>
                    <a:pt x="277" y="200"/>
                    <a:pt x="275" y="201"/>
                    <a:pt x="272" y="201"/>
                  </a:cubicBezTo>
                  <a:lnTo>
                    <a:pt x="252" y="201"/>
                  </a:lnTo>
                  <a:cubicBezTo>
                    <a:pt x="249" y="201"/>
                    <a:pt x="247" y="200"/>
                    <a:pt x="245" y="198"/>
                  </a:cubicBezTo>
                  <a:cubicBezTo>
                    <a:pt x="243" y="196"/>
                    <a:pt x="242" y="194"/>
                    <a:pt x="242" y="191"/>
                  </a:cubicBezTo>
                  <a:close/>
                  <a:moveTo>
                    <a:pt x="242" y="111"/>
                  </a:moveTo>
                  <a:lnTo>
                    <a:pt x="242" y="91"/>
                  </a:lnTo>
                  <a:cubicBezTo>
                    <a:pt x="242" y="88"/>
                    <a:pt x="243" y="85"/>
                    <a:pt x="245" y="83"/>
                  </a:cubicBezTo>
                  <a:cubicBezTo>
                    <a:pt x="247" y="82"/>
                    <a:pt x="249" y="81"/>
                    <a:pt x="252" y="81"/>
                  </a:cubicBezTo>
                  <a:lnTo>
                    <a:pt x="272" y="81"/>
                  </a:lnTo>
                  <a:cubicBezTo>
                    <a:pt x="275" y="81"/>
                    <a:pt x="277" y="82"/>
                    <a:pt x="279" y="83"/>
                  </a:cubicBezTo>
                  <a:cubicBezTo>
                    <a:pt x="281" y="85"/>
                    <a:pt x="282" y="88"/>
                    <a:pt x="282" y="91"/>
                  </a:cubicBezTo>
                  <a:lnTo>
                    <a:pt x="282" y="111"/>
                  </a:lnTo>
                  <a:cubicBezTo>
                    <a:pt x="282" y="113"/>
                    <a:pt x="281" y="116"/>
                    <a:pt x="279" y="118"/>
                  </a:cubicBezTo>
                  <a:cubicBezTo>
                    <a:pt x="277" y="120"/>
                    <a:pt x="275" y="121"/>
                    <a:pt x="272" y="121"/>
                  </a:cubicBezTo>
                  <a:lnTo>
                    <a:pt x="252" y="121"/>
                  </a:lnTo>
                  <a:cubicBezTo>
                    <a:pt x="249" y="121"/>
                    <a:pt x="247" y="120"/>
                    <a:pt x="245" y="118"/>
                  </a:cubicBezTo>
                  <a:cubicBezTo>
                    <a:pt x="243" y="116"/>
                    <a:pt x="242" y="113"/>
                    <a:pt x="242" y="111"/>
                  </a:cubicBezTo>
                  <a:close/>
                  <a:moveTo>
                    <a:pt x="323" y="433"/>
                  </a:moveTo>
                  <a:lnTo>
                    <a:pt x="323" y="413"/>
                  </a:lnTo>
                  <a:cubicBezTo>
                    <a:pt x="323" y="410"/>
                    <a:pt x="324" y="408"/>
                    <a:pt x="326" y="406"/>
                  </a:cubicBezTo>
                  <a:cubicBezTo>
                    <a:pt x="328" y="404"/>
                    <a:pt x="330" y="403"/>
                    <a:pt x="333" y="403"/>
                  </a:cubicBezTo>
                  <a:lnTo>
                    <a:pt x="353" y="403"/>
                  </a:lnTo>
                  <a:cubicBezTo>
                    <a:pt x="356" y="403"/>
                    <a:pt x="358" y="404"/>
                    <a:pt x="360" y="406"/>
                  </a:cubicBezTo>
                  <a:cubicBezTo>
                    <a:pt x="362" y="408"/>
                    <a:pt x="363" y="410"/>
                    <a:pt x="363" y="413"/>
                  </a:cubicBezTo>
                  <a:lnTo>
                    <a:pt x="363" y="433"/>
                  </a:lnTo>
                  <a:cubicBezTo>
                    <a:pt x="363" y="436"/>
                    <a:pt x="362" y="438"/>
                    <a:pt x="360" y="440"/>
                  </a:cubicBezTo>
                  <a:cubicBezTo>
                    <a:pt x="358" y="442"/>
                    <a:pt x="356" y="443"/>
                    <a:pt x="353" y="443"/>
                  </a:cubicBezTo>
                  <a:lnTo>
                    <a:pt x="333" y="443"/>
                  </a:lnTo>
                  <a:cubicBezTo>
                    <a:pt x="330" y="443"/>
                    <a:pt x="328" y="442"/>
                    <a:pt x="326" y="440"/>
                  </a:cubicBezTo>
                  <a:cubicBezTo>
                    <a:pt x="324" y="438"/>
                    <a:pt x="323" y="436"/>
                    <a:pt x="323" y="433"/>
                  </a:cubicBezTo>
                  <a:close/>
                  <a:moveTo>
                    <a:pt x="323" y="353"/>
                  </a:moveTo>
                  <a:lnTo>
                    <a:pt x="323" y="332"/>
                  </a:lnTo>
                  <a:cubicBezTo>
                    <a:pt x="323" y="330"/>
                    <a:pt x="324" y="327"/>
                    <a:pt x="326" y="325"/>
                  </a:cubicBezTo>
                  <a:cubicBezTo>
                    <a:pt x="328" y="323"/>
                    <a:pt x="330" y="322"/>
                    <a:pt x="333" y="322"/>
                  </a:cubicBezTo>
                  <a:lnTo>
                    <a:pt x="353" y="322"/>
                  </a:lnTo>
                  <a:cubicBezTo>
                    <a:pt x="356" y="322"/>
                    <a:pt x="358" y="323"/>
                    <a:pt x="360" y="325"/>
                  </a:cubicBezTo>
                  <a:cubicBezTo>
                    <a:pt x="362" y="327"/>
                    <a:pt x="363" y="330"/>
                    <a:pt x="363" y="332"/>
                  </a:cubicBezTo>
                  <a:lnTo>
                    <a:pt x="363" y="353"/>
                  </a:lnTo>
                  <a:cubicBezTo>
                    <a:pt x="363" y="355"/>
                    <a:pt x="362" y="358"/>
                    <a:pt x="360" y="360"/>
                  </a:cubicBezTo>
                  <a:cubicBezTo>
                    <a:pt x="358" y="362"/>
                    <a:pt x="356" y="363"/>
                    <a:pt x="353" y="363"/>
                  </a:cubicBezTo>
                  <a:lnTo>
                    <a:pt x="333" y="363"/>
                  </a:lnTo>
                  <a:cubicBezTo>
                    <a:pt x="330" y="363"/>
                    <a:pt x="328" y="362"/>
                    <a:pt x="326" y="360"/>
                  </a:cubicBezTo>
                  <a:cubicBezTo>
                    <a:pt x="324" y="358"/>
                    <a:pt x="323" y="355"/>
                    <a:pt x="323" y="353"/>
                  </a:cubicBezTo>
                  <a:close/>
                  <a:moveTo>
                    <a:pt x="323" y="272"/>
                  </a:moveTo>
                  <a:lnTo>
                    <a:pt x="323" y="252"/>
                  </a:lnTo>
                  <a:cubicBezTo>
                    <a:pt x="323" y="249"/>
                    <a:pt x="324" y="247"/>
                    <a:pt x="326" y="245"/>
                  </a:cubicBezTo>
                  <a:cubicBezTo>
                    <a:pt x="328" y="243"/>
                    <a:pt x="330" y="242"/>
                    <a:pt x="333" y="242"/>
                  </a:cubicBezTo>
                  <a:lnTo>
                    <a:pt x="353" y="242"/>
                  </a:lnTo>
                  <a:cubicBezTo>
                    <a:pt x="356" y="242"/>
                    <a:pt x="358" y="243"/>
                    <a:pt x="360" y="245"/>
                  </a:cubicBezTo>
                  <a:cubicBezTo>
                    <a:pt x="362" y="247"/>
                    <a:pt x="363" y="249"/>
                    <a:pt x="363" y="252"/>
                  </a:cubicBezTo>
                  <a:lnTo>
                    <a:pt x="363" y="272"/>
                  </a:lnTo>
                  <a:cubicBezTo>
                    <a:pt x="363" y="275"/>
                    <a:pt x="362" y="277"/>
                    <a:pt x="360" y="279"/>
                  </a:cubicBezTo>
                  <a:cubicBezTo>
                    <a:pt x="358" y="281"/>
                    <a:pt x="356" y="282"/>
                    <a:pt x="353" y="282"/>
                  </a:cubicBezTo>
                  <a:lnTo>
                    <a:pt x="333" y="282"/>
                  </a:lnTo>
                  <a:cubicBezTo>
                    <a:pt x="330" y="282"/>
                    <a:pt x="328" y="281"/>
                    <a:pt x="326" y="279"/>
                  </a:cubicBezTo>
                  <a:cubicBezTo>
                    <a:pt x="324" y="277"/>
                    <a:pt x="323" y="275"/>
                    <a:pt x="323" y="272"/>
                  </a:cubicBezTo>
                  <a:close/>
                  <a:moveTo>
                    <a:pt x="323" y="191"/>
                  </a:moveTo>
                  <a:lnTo>
                    <a:pt x="323" y="171"/>
                  </a:lnTo>
                  <a:cubicBezTo>
                    <a:pt x="323" y="168"/>
                    <a:pt x="324" y="166"/>
                    <a:pt x="326" y="164"/>
                  </a:cubicBezTo>
                  <a:cubicBezTo>
                    <a:pt x="328" y="162"/>
                    <a:pt x="330" y="161"/>
                    <a:pt x="333" y="161"/>
                  </a:cubicBezTo>
                  <a:lnTo>
                    <a:pt x="353" y="161"/>
                  </a:lnTo>
                  <a:cubicBezTo>
                    <a:pt x="356" y="161"/>
                    <a:pt x="358" y="162"/>
                    <a:pt x="360" y="164"/>
                  </a:cubicBezTo>
                  <a:cubicBezTo>
                    <a:pt x="362" y="166"/>
                    <a:pt x="363" y="168"/>
                    <a:pt x="363" y="171"/>
                  </a:cubicBezTo>
                  <a:lnTo>
                    <a:pt x="363" y="191"/>
                  </a:lnTo>
                  <a:cubicBezTo>
                    <a:pt x="363" y="194"/>
                    <a:pt x="362" y="196"/>
                    <a:pt x="360" y="198"/>
                  </a:cubicBezTo>
                  <a:cubicBezTo>
                    <a:pt x="358" y="200"/>
                    <a:pt x="356" y="201"/>
                    <a:pt x="353" y="201"/>
                  </a:cubicBezTo>
                  <a:lnTo>
                    <a:pt x="333" y="201"/>
                  </a:lnTo>
                  <a:cubicBezTo>
                    <a:pt x="330" y="201"/>
                    <a:pt x="328" y="200"/>
                    <a:pt x="326" y="198"/>
                  </a:cubicBezTo>
                  <a:cubicBezTo>
                    <a:pt x="324" y="196"/>
                    <a:pt x="323" y="194"/>
                    <a:pt x="323" y="191"/>
                  </a:cubicBezTo>
                  <a:close/>
                  <a:moveTo>
                    <a:pt x="323" y="111"/>
                  </a:moveTo>
                  <a:lnTo>
                    <a:pt x="323" y="91"/>
                  </a:lnTo>
                  <a:cubicBezTo>
                    <a:pt x="323" y="88"/>
                    <a:pt x="324" y="85"/>
                    <a:pt x="326" y="83"/>
                  </a:cubicBezTo>
                  <a:cubicBezTo>
                    <a:pt x="328" y="82"/>
                    <a:pt x="330" y="81"/>
                    <a:pt x="333" y="81"/>
                  </a:cubicBezTo>
                  <a:lnTo>
                    <a:pt x="353" y="81"/>
                  </a:lnTo>
                  <a:cubicBezTo>
                    <a:pt x="356" y="81"/>
                    <a:pt x="358" y="82"/>
                    <a:pt x="360" y="83"/>
                  </a:cubicBezTo>
                  <a:cubicBezTo>
                    <a:pt x="362" y="85"/>
                    <a:pt x="363" y="88"/>
                    <a:pt x="363" y="91"/>
                  </a:cubicBezTo>
                  <a:lnTo>
                    <a:pt x="363" y="111"/>
                  </a:lnTo>
                  <a:cubicBezTo>
                    <a:pt x="363" y="113"/>
                    <a:pt x="362" y="116"/>
                    <a:pt x="360" y="118"/>
                  </a:cubicBezTo>
                  <a:cubicBezTo>
                    <a:pt x="358" y="120"/>
                    <a:pt x="356" y="121"/>
                    <a:pt x="353" y="121"/>
                  </a:cubicBezTo>
                  <a:lnTo>
                    <a:pt x="333" y="121"/>
                  </a:lnTo>
                  <a:cubicBezTo>
                    <a:pt x="330" y="121"/>
                    <a:pt x="328" y="120"/>
                    <a:pt x="326" y="118"/>
                  </a:cubicBezTo>
                  <a:cubicBezTo>
                    <a:pt x="324" y="116"/>
                    <a:pt x="323" y="113"/>
                    <a:pt x="32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47"/>
          <p:cNvGrpSpPr/>
          <p:nvPr/>
        </p:nvGrpSpPr>
        <p:grpSpPr>
          <a:xfrm>
            <a:off x="4663113" y="779814"/>
            <a:ext cx="340650" cy="340650"/>
            <a:chOff x="5418520" y="1386006"/>
            <a:chExt cx="454200" cy="454200"/>
          </a:xfrm>
        </p:grpSpPr>
        <p:sp>
          <p:nvSpPr>
            <p:cNvPr id="308" name="Google Shape;308;p47"/>
            <p:cNvSpPr/>
            <p:nvPr/>
          </p:nvSpPr>
          <p:spPr>
            <a:xfrm>
              <a:off x="5418520" y="1386006"/>
              <a:ext cx="454200" cy="45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15D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7"/>
            <p:cNvSpPr/>
            <p:nvPr/>
          </p:nvSpPr>
          <p:spPr>
            <a:xfrm>
              <a:off x="5483315" y="1464990"/>
              <a:ext cx="324753" cy="296375"/>
            </a:xfrm>
            <a:custGeom>
              <a:rect b="b" l="l" r="r" t="t"/>
              <a:pathLst>
                <a:path extrusionOk="0" h="554" w="605">
                  <a:moveTo>
                    <a:pt x="0" y="306"/>
                  </a:moveTo>
                  <a:lnTo>
                    <a:pt x="0" y="247"/>
                  </a:lnTo>
                  <a:cubicBezTo>
                    <a:pt x="0" y="245"/>
                    <a:pt x="1" y="243"/>
                    <a:pt x="2" y="241"/>
                  </a:cubicBezTo>
                  <a:cubicBezTo>
                    <a:pt x="4" y="239"/>
                    <a:pt x="5" y="238"/>
                    <a:pt x="7" y="238"/>
                  </a:cubicBezTo>
                  <a:lnTo>
                    <a:pt x="56" y="230"/>
                  </a:lnTo>
                  <a:cubicBezTo>
                    <a:pt x="59" y="223"/>
                    <a:pt x="62" y="215"/>
                    <a:pt x="66" y="206"/>
                  </a:cubicBezTo>
                  <a:cubicBezTo>
                    <a:pt x="59" y="196"/>
                    <a:pt x="50" y="184"/>
                    <a:pt x="38" y="170"/>
                  </a:cubicBezTo>
                  <a:cubicBezTo>
                    <a:pt x="36" y="168"/>
                    <a:pt x="36" y="166"/>
                    <a:pt x="36" y="164"/>
                  </a:cubicBezTo>
                  <a:cubicBezTo>
                    <a:pt x="36" y="161"/>
                    <a:pt x="36" y="159"/>
                    <a:pt x="38" y="158"/>
                  </a:cubicBezTo>
                  <a:cubicBezTo>
                    <a:pt x="43" y="151"/>
                    <a:pt x="51" y="142"/>
                    <a:pt x="64" y="130"/>
                  </a:cubicBezTo>
                  <a:cubicBezTo>
                    <a:pt x="76" y="117"/>
                    <a:pt x="85" y="111"/>
                    <a:pt x="89" y="111"/>
                  </a:cubicBezTo>
                  <a:cubicBezTo>
                    <a:pt x="91" y="111"/>
                    <a:pt x="93" y="112"/>
                    <a:pt x="95" y="113"/>
                  </a:cubicBezTo>
                  <a:lnTo>
                    <a:pt x="131" y="142"/>
                  </a:lnTo>
                  <a:cubicBezTo>
                    <a:pt x="139" y="138"/>
                    <a:pt x="147" y="134"/>
                    <a:pt x="156" y="131"/>
                  </a:cubicBezTo>
                  <a:cubicBezTo>
                    <a:pt x="158" y="109"/>
                    <a:pt x="160" y="93"/>
                    <a:pt x="163" y="83"/>
                  </a:cubicBezTo>
                  <a:cubicBezTo>
                    <a:pt x="164" y="78"/>
                    <a:pt x="168" y="75"/>
                    <a:pt x="172" y="75"/>
                  </a:cubicBezTo>
                  <a:lnTo>
                    <a:pt x="231" y="75"/>
                  </a:lnTo>
                  <a:cubicBezTo>
                    <a:pt x="233" y="75"/>
                    <a:pt x="235" y="76"/>
                    <a:pt x="237" y="78"/>
                  </a:cubicBezTo>
                  <a:cubicBezTo>
                    <a:pt x="239" y="79"/>
                    <a:pt x="240" y="81"/>
                    <a:pt x="240" y="83"/>
                  </a:cubicBezTo>
                  <a:lnTo>
                    <a:pt x="248" y="131"/>
                  </a:lnTo>
                  <a:cubicBezTo>
                    <a:pt x="255" y="134"/>
                    <a:pt x="263" y="137"/>
                    <a:pt x="271" y="141"/>
                  </a:cubicBezTo>
                  <a:lnTo>
                    <a:pt x="309" y="113"/>
                  </a:lnTo>
                  <a:cubicBezTo>
                    <a:pt x="310" y="112"/>
                    <a:pt x="312" y="111"/>
                    <a:pt x="315" y="111"/>
                  </a:cubicBezTo>
                  <a:cubicBezTo>
                    <a:pt x="317" y="111"/>
                    <a:pt x="319" y="112"/>
                    <a:pt x="321" y="114"/>
                  </a:cubicBezTo>
                  <a:cubicBezTo>
                    <a:pt x="352" y="141"/>
                    <a:pt x="367" y="158"/>
                    <a:pt x="367" y="164"/>
                  </a:cubicBezTo>
                  <a:cubicBezTo>
                    <a:pt x="367" y="166"/>
                    <a:pt x="366" y="168"/>
                    <a:pt x="365" y="170"/>
                  </a:cubicBezTo>
                  <a:cubicBezTo>
                    <a:pt x="362" y="173"/>
                    <a:pt x="358" y="179"/>
                    <a:pt x="351" y="187"/>
                  </a:cubicBezTo>
                  <a:cubicBezTo>
                    <a:pt x="345" y="195"/>
                    <a:pt x="340" y="201"/>
                    <a:pt x="337" y="206"/>
                  </a:cubicBezTo>
                  <a:cubicBezTo>
                    <a:pt x="342" y="216"/>
                    <a:pt x="346" y="224"/>
                    <a:pt x="348" y="232"/>
                  </a:cubicBezTo>
                  <a:lnTo>
                    <a:pt x="396" y="239"/>
                  </a:lnTo>
                  <a:cubicBezTo>
                    <a:pt x="398" y="239"/>
                    <a:pt x="400" y="240"/>
                    <a:pt x="401" y="242"/>
                  </a:cubicBezTo>
                  <a:cubicBezTo>
                    <a:pt x="403" y="244"/>
                    <a:pt x="403" y="246"/>
                    <a:pt x="403" y="248"/>
                  </a:cubicBezTo>
                  <a:lnTo>
                    <a:pt x="403" y="307"/>
                  </a:lnTo>
                  <a:cubicBezTo>
                    <a:pt x="403" y="309"/>
                    <a:pt x="403" y="311"/>
                    <a:pt x="401" y="313"/>
                  </a:cubicBezTo>
                  <a:cubicBezTo>
                    <a:pt x="400" y="315"/>
                    <a:pt x="398" y="316"/>
                    <a:pt x="396" y="316"/>
                  </a:cubicBezTo>
                  <a:lnTo>
                    <a:pt x="347" y="324"/>
                  </a:lnTo>
                  <a:cubicBezTo>
                    <a:pt x="345" y="331"/>
                    <a:pt x="342" y="339"/>
                    <a:pt x="337" y="348"/>
                  </a:cubicBezTo>
                  <a:cubicBezTo>
                    <a:pt x="344" y="358"/>
                    <a:pt x="354" y="370"/>
                    <a:pt x="366" y="384"/>
                  </a:cubicBezTo>
                  <a:cubicBezTo>
                    <a:pt x="367" y="386"/>
                    <a:pt x="368" y="388"/>
                    <a:pt x="368" y="390"/>
                  </a:cubicBezTo>
                  <a:cubicBezTo>
                    <a:pt x="368" y="393"/>
                    <a:pt x="367" y="395"/>
                    <a:pt x="366" y="396"/>
                  </a:cubicBezTo>
                  <a:cubicBezTo>
                    <a:pt x="361" y="402"/>
                    <a:pt x="352" y="412"/>
                    <a:pt x="340" y="424"/>
                  </a:cubicBezTo>
                  <a:cubicBezTo>
                    <a:pt x="327" y="437"/>
                    <a:pt x="319" y="443"/>
                    <a:pt x="315" y="443"/>
                  </a:cubicBezTo>
                  <a:cubicBezTo>
                    <a:pt x="312" y="443"/>
                    <a:pt x="310" y="442"/>
                    <a:pt x="308" y="441"/>
                  </a:cubicBezTo>
                  <a:lnTo>
                    <a:pt x="272" y="412"/>
                  </a:lnTo>
                  <a:cubicBezTo>
                    <a:pt x="264" y="416"/>
                    <a:pt x="256" y="420"/>
                    <a:pt x="248" y="422"/>
                  </a:cubicBezTo>
                  <a:cubicBezTo>
                    <a:pt x="245" y="445"/>
                    <a:pt x="243" y="461"/>
                    <a:pt x="240" y="471"/>
                  </a:cubicBezTo>
                  <a:cubicBezTo>
                    <a:pt x="239" y="476"/>
                    <a:pt x="236" y="479"/>
                    <a:pt x="231" y="479"/>
                  </a:cubicBezTo>
                  <a:lnTo>
                    <a:pt x="172" y="479"/>
                  </a:lnTo>
                  <a:cubicBezTo>
                    <a:pt x="170" y="479"/>
                    <a:pt x="168" y="478"/>
                    <a:pt x="166" y="476"/>
                  </a:cubicBezTo>
                  <a:cubicBezTo>
                    <a:pt x="164" y="475"/>
                    <a:pt x="163" y="473"/>
                    <a:pt x="163" y="471"/>
                  </a:cubicBezTo>
                  <a:lnTo>
                    <a:pt x="156" y="423"/>
                  </a:lnTo>
                  <a:cubicBezTo>
                    <a:pt x="149" y="420"/>
                    <a:pt x="141" y="417"/>
                    <a:pt x="132" y="413"/>
                  </a:cubicBezTo>
                  <a:lnTo>
                    <a:pt x="95" y="441"/>
                  </a:lnTo>
                  <a:cubicBezTo>
                    <a:pt x="93" y="442"/>
                    <a:pt x="91" y="443"/>
                    <a:pt x="89" y="443"/>
                  </a:cubicBezTo>
                  <a:cubicBezTo>
                    <a:pt x="86" y="443"/>
                    <a:pt x="84" y="442"/>
                    <a:pt x="82" y="440"/>
                  </a:cubicBezTo>
                  <a:cubicBezTo>
                    <a:pt x="52" y="413"/>
                    <a:pt x="37" y="396"/>
                    <a:pt x="37" y="390"/>
                  </a:cubicBezTo>
                  <a:cubicBezTo>
                    <a:pt x="37" y="388"/>
                    <a:pt x="37" y="386"/>
                    <a:pt x="39" y="384"/>
                  </a:cubicBezTo>
                  <a:cubicBezTo>
                    <a:pt x="41" y="381"/>
                    <a:pt x="45" y="376"/>
                    <a:pt x="52" y="367"/>
                  </a:cubicBezTo>
                  <a:cubicBezTo>
                    <a:pt x="58" y="359"/>
                    <a:pt x="63" y="353"/>
                    <a:pt x="67" y="348"/>
                  </a:cubicBezTo>
                  <a:cubicBezTo>
                    <a:pt x="62" y="339"/>
                    <a:pt x="58" y="330"/>
                    <a:pt x="56" y="322"/>
                  </a:cubicBezTo>
                  <a:lnTo>
                    <a:pt x="8" y="315"/>
                  </a:lnTo>
                  <a:cubicBezTo>
                    <a:pt x="6" y="315"/>
                    <a:pt x="4" y="314"/>
                    <a:pt x="2" y="312"/>
                  </a:cubicBezTo>
                  <a:cubicBezTo>
                    <a:pt x="1" y="310"/>
                    <a:pt x="0" y="308"/>
                    <a:pt x="0" y="306"/>
                  </a:cubicBezTo>
                  <a:close/>
                  <a:moveTo>
                    <a:pt x="145" y="220"/>
                  </a:moveTo>
                  <a:cubicBezTo>
                    <a:pt x="129" y="236"/>
                    <a:pt x="121" y="255"/>
                    <a:pt x="121" y="277"/>
                  </a:cubicBezTo>
                  <a:cubicBezTo>
                    <a:pt x="121" y="299"/>
                    <a:pt x="129" y="318"/>
                    <a:pt x="145" y="334"/>
                  </a:cubicBezTo>
                  <a:cubicBezTo>
                    <a:pt x="160" y="350"/>
                    <a:pt x="179" y="358"/>
                    <a:pt x="202" y="358"/>
                  </a:cubicBezTo>
                  <a:cubicBezTo>
                    <a:pt x="224" y="358"/>
                    <a:pt x="243" y="350"/>
                    <a:pt x="259" y="334"/>
                  </a:cubicBezTo>
                  <a:cubicBezTo>
                    <a:pt x="274" y="318"/>
                    <a:pt x="282" y="299"/>
                    <a:pt x="282" y="277"/>
                  </a:cubicBezTo>
                  <a:cubicBezTo>
                    <a:pt x="282" y="255"/>
                    <a:pt x="274" y="236"/>
                    <a:pt x="259" y="220"/>
                  </a:cubicBezTo>
                  <a:cubicBezTo>
                    <a:pt x="243" y="204"/>
                    <a:pt x="224" y="196"/>
                    <a:pt x="202" y="196"/>
                  </a:cubicBezTo>
                  <a:cubicBezTo>
                    <a:pt x="179" y="196"/>
                    <a:pt x="160" y="204"/>
                    <a:pt x="145" y="220"/>
                  </a:cubicBezTo>
                  <a:close/>
                  <a:moveTo>
                    <a:pt x="363" y="460"/>
                  </a:moveTo>
                  <a:lnTo>
                    <a:pt x="363" y="416"/>
                  </a:lnTo>
                  <a:cubicBezTo>
                    <a:pt x="363" y="413"/>
                    <a:pt x="379" y="410"/>
                    <a:pt x="410" y="406"/>
                  </a:cubicBezTo>
                  <a:cubicBezTo>
                    <a:pt x="413" y="400"/>
                    <a:pt x="416" y="395"/>
                    <a:pt x="419" y="390"/>
                  </a:cubicBezTo>
                  <a:cubicBezTo>
                    <a:pt x="409" y="366"/>
                    <a:pt x="403" y="352"/>
                    <a:pt x="403" y="347"/>
                  </a:cubicBezTo>
                  <a:cubicBezTo>
                    <a:pt x="403" y="346"/>
                    <a:pt x="404" y="345"/>
                    <a:pt x="405" y="344"/>
                  </a:cubicBezTo>
                  <a:cubicBezTo>
                    <a:pt x="405" y="344"/>
                    <a:pt x="409" y="342"/>
                    <a:pt x="416" y="338"/>
                  </a:cubicBezTo>
                  <a:cubicBezTo>
                    <a:pt x="422" y="334"/>
                    <a:pt x="428" y="331"/>
                    <a:pt x="434" y="327"/>
                  </a:cubicBezTo>
                  <a:cubicBezTo>
                    <a:pt x="440" y="324"/>
                    <a:pt x="443" y="322"/>
                    <a:pt x="444" y="322"/>
                  </a:cubicBezTo>
                  <a:cubicBezTo>
                    <a:pt x="445" y="322"/>
                    <a:pt x="450" y="327"/>
                    <a:pt x="458" y="337"/>
                  </a:cubicBezTo>
                  <a:cubicBezTo>
                    <a:pt x="466" y="347"/>
                    <a:pt x="472" y="354"/>
                    <a:pt x="474" y="358"/>
                  </a:cubicBezTo>
                  <a:cubicBezTo>
                    <a:pt x="479" y="358"/>
                    <a:pt x="482" y="358"/>
                    <a:pt x="484" y="358"/>
                  </a:cubicBezTo>
                  <a:cubicBezTo>
                    <a:pt x="486" y="358"/>
                    <a:pt x="489" y="358"/>
                    <a:pt x="493" y="358"/>
                  </a:cubicBezTo>
                  <a:cubicBezTo>
                    <a:pt x="504" y="343"/>
                    <a:pt x="514" y="332"/>
                    <a:pt x="522" y="323"/>
                  </a:cubicBezTo>
                  <a:lnTo>
                    <a:pt x="524" y="322"/>
                  </a:lnTo>
                  <a:cubicBezTo>
                    <a:pt x="525" y="322"/>
                    <a:pt x="538" y="330"/>
                    <a:pt x="563" y="344"/>
                  </a:cubicBezTo>
                  <a:cubicBezTo>
                    <a:pt x="564" y="345"/>
                    <a:pt x="565" y="346"/>
                    <a:pt x="565" y="347"/>
                  </a:cubicBezTo>
                  <a:cubicBezTo>
                    <a:pt x="565" y="352"/>
                    <a:pt x="559" y="366"/>
                    <a:pt x="549" y="390"/>
                  </a:cubicBezTo>
                  <a:cubicBezTo>
                    <a:pt x="552" y="395"/>
                    <a:pt x="555" y="400"/>
                    <a:pt x="558" y="406"/>
                  </a:cubicBezTo>
                  <a:cubicBezTo>
                    <a:pt x="589" y="410"/>
                    <a:pt x="605" y="413"/>
                    <a:pt x="605" y="416"/>
                  </a:cubicBezTo>
                  <a:lnTo>
                    <a:pt x="605" y="460"/>
                  </a:lnTo>
                  <a:cubicBezTo>
                    <a:pt x="605" y="464"/>
                    <a:pt x="589" y="467"/>
                    <a:pt x="558" y="470"/>
                  </a:cubicBezTo>
                  <a:cubicBezTo>
                    <a:pt x="555" y="476"/>
                    <a:pt x="552" y="481"/>
                    <a:pt x="549" y="486"/>
                  </a:cubicBezTo>
                  <a:cubicBezTo>
                    <a:pt x="559" y="510"/>
                    <a:pt x="565" y="525"/>
                    <a:pt x="565" y="530"/>
                  </a:cubicBezTo>
                  <a:cubicBezTo>
                    <a:pt x="565" y="531"/>
                    <a:pt x="564" y="531"/>
                    <a:pt x="563" y="532"/>
                  </a:cubicBezTo>
                  <a:cubicBezTo>
                    <a:pt x="538" y="547"/>
                    <a:pt x="525" y="554"/>
                    <a:pt x="524" y="554"/>
                  </a:cubicBezTo>
                  <a:cubicBezTo>
                    <a:pt x="523" y="554"/>
                    <a:pt x="518" y="550"/>
                    <a:pt x="510" y="540"/>
                  </a:cubicBezTo>
                  <a:cubicBezTo>
                    <a:pt x="502" y="530"/>
                    <a:pt x="496" y="523"/>
                    <a:pt x="493" y="518"/>
                  </a:cubicBezTo>
                  <a:cubicBezTo>
                    <a:pt x="489" y="519"/>
                    <a:pt x="486" y="519"/>
                    <a:pt x="484" y="519"/>
                  </a:cubicBezTo>
                  <a:cubicBezTo>
                    <a:pt x="482" y="519"/>
                    <a:pt x="479" y="519"/>
                    <a:pt x="474" y="518"/>
                  </a:cubicBezTo>
                  <a:cubicBezTo>
                    <a:pt x="472" y="523"/>
                    <a:pt x="466" y="530"/>
                    <a:pt x="458" y="540"/>
                  </a:cubicBezTo>
                  <a:cubicBezTo>
                    <a:pt x="450" y="550"/>
                    <a:pt x="445" y="554"/>
                    <a:pt x="444" y="554"/>
                  </a:cubicBezTo>
                  <a:cubicBezTo>
                    <a:pt x="443" y="554"/>
                    <a:pt x="430" y="547"/>
                    <a:pt x="405" y="532"/>
                  </a:cubicBezTo>
                  <a:cubicBezTo>
                    <a:pt x="404" y="531"/>
                    <a:pt x="403" y="531"/>
                    <a:pt x="403" y="530"/>
                  </a:cubicBezTo>
                  <a:cubicBezTo>
                    <a:pt x="403" y="525"/>
                    <a:pt x="409" y="510"/>
                    <a:pt x="419" y="486"/>
                  </a:cubicBezTo>
                  <a:cubicBezTo>
                    <a:pt x="416" y="481"/>
                    <a:pt x="412" y="476"/>
                    <a:pt x="410" y="470"/>
                  </a:cubicBezTo>
                  <a:cubicBezTo>
                    <a:pt x="379" y="467"/>
                    <a:pt x="363" y="464"/>
                    <a:pt x="363" y="460"/>
                  </a:cubicBezTo>
                  <a:close/>
                  <a:moveTo>
                    <a:pt x="363" y="138"/>
                  </a:moveTo>
                  <a:lnTo>
                    <a:pt x="363" y="94"/>
                  </a:lnTo>
                  <a:cubicBezTo>
                    <a:pt x="363" y="90"/>
                    <a:pt x="379" y="87"/>
                    <a:pt x="410" y="84"/>
                  </a:cubicBezTo>
                  <a:cubicBezTo>
                    <a:pt x="413" y="78"/>
                    <a:pt x="416" y="72"/>
                    <a:pt x="419" y="68"/>
                  </a:cubicBezTo>
                  <a:cubicBezTo>
                    <a:pt x="409" y="44"/>
                    <a:pt x="403" y="29"/>
                    <a:pt x="403" y="24"/>
                  </a:cubicBezTo>
                  <a:cubicBezTo>
                    <a:pt x="403" y="23"/>
                    <a:pt x="404" y="22"/>
                    <a:pt x="405" y="22"/>
                  </a:cubicBezTo>
                  <a:cubicBezTo>
                    <a:pt x="405" y="21"/>
                    <a:pt x="409" y="19"/>
                    <a:pt x="416" y="16"/>
                  </a:cubicBezTo>
                  <a:cubicBezTo>
                    <a:pt x="422" y="12"/>
                    <a:pt x="428" y="8"/>
                    <a:pt x="434" y="5"/>
                  </a:cubicBezTo>
                  <a:cubicBezTo>
                    <a:pt x="440" y="1"/>
                    <a:pt x="443" y="0"/>
                    <a:pt x="444" y="0"/>
                  </a:cubicBezTo>
                  <a:cubicBezTo>
                    <a:pt x="445" y="0"/>
                    <a:pt x="450" y="5"/>
                    <a:pt x="458" y="14"/>
                  </a:cubicBezTo>
                  <a:cubicBezTo>
                    <a:pt x="466" y="24"/>
                    <a:pt x="472" y="31"/>
                    <a:pt x="474" y="36"/>
                  </a:cubicBezTo>
                  <a:cubicBezTo>
                    <a:pt x="479" y="35"/>
                    <a:pt x="482" y="35"/>
                    <a:pt x="484" y="35"/>
                  </a:cubicBezTo>
                  <a:cubicBezTo>
                    <a:pt x="486" y="35"/>
                    <a:pt x="489" y="35"/>
                    <a:pt x="493" y="36"/>
                  </a:cubicBezTo>
                  <a:cubicBezTo>
                    <a:pt x="504" y="21"/>
                    <a:pt x="514" y="9"/>
                    <a:pt x="522" y="0"/>
                  </a:cubicBezTo>
                  <a:lnTo>
                    <a:pt x="524" y="0"/>
                  </a:lnTo>
                  <a:cubicBezTo>
                    <a:pt x="525" y="0"/>
                    <a:pt x="538" y="7"/>
                    <a:pt x="563" y="22"/>
                  </a:cubicBezTo>
                  <a:cubicBezTo>
                    <a:pt x="564" y="22"/>
                    <a:pt x="565" y="23"/>
                    <a:pt x="565" y="24"/>
                  </a:cubicBezTo>
                  <a:cubicBezTo>
                    <a:pt x="565" y="29"/>
                    <a:pt x="559" y="44"/>
                    <a:pt x="549" y="68"/>
                  </a:cubicBezTo>
                  <a:cubicBezTo>
                    <a:pt x="552" y="72"/>
                    <a:pt x="555" y="78"/>
                    <a:pt x="558" y="84"/>
                  </a:cubicBezTo>
                  <a:cubicBezTo>
                    <a:pt x="589" y="87"/>
                    <a:pt x="605" y="90"/>
                    <a:pt x="605" y="94"/>
                  </a:cubicBezTo>
                  <a:lnTo>
                    <a:pt x="605" y="138"/>
                  </a:lnTo>
                  <a:cubicBezTo>
                    <a:pt x="605" y="141"/>
                    <a:pt x="589" y="144"/>
                    <a:pt x="558" y="148"/>
                  </a:cubicBezTo>
                  <a:cubicBezTo>
                    <a:pt x="555" y="153"/>
                    <a:pt x="552" y="159"/>
                    <a:pt x="549" y="164"/>
                  </a:cubicBezTo>
                  <a:cubicBezTo>
                    <a:pt x="559" y="188"/>
                    <a:pt x="565" y="202"/>
                    <a:pt x="565" y="207"/>
                  </a:cubicBezTo>
                  <a:cubicBezTo>
                    <a:pt x="565" y="208"/>
                    <a:pt x="564" y="209"/>
                    <a:pt x="563" y="210"/>
                  </a:cubicBezTo>
                  <a:cubicBezTo>
                    <a:pt x="538" y="224"/>
                    <a:pt x="525" y="232"/>
                    <a:pt x="524" y="232"/>
                  </a:cubicBezTo>
                  <a:cubicBezTo>
                    <a:pt x="523" y="232"/>
                    <a:pt x="518" y="227"/>
                    <a:pt x="510" y="217"/>
                  </a:cubicBezTo>
                  <a:cubicBezTo>
                    <a:pt x="502" y="207"/>
                    <a:pt x="496" y="200"/>
                    <a:pt x="493" y="196"/>
                  </a:cubicBezTo>
                  <a:cubicBezTo>
                    <a:pt x="489" y="196"/>
                    <a:pt x="486" y="196"/>
                    <a:pt x="484" y="196"/>
                  </a:cubicBezTo>
                  <a:cubicBezTo>
                    <a:pt x="482" y="196"/>
                    <a:pt x="479" y="196"/>
                    <a:pt x="474" y="196"/>
                  </a:cubicBezTo>
                  <a:cubicBezTo>
                    <a:pt x="472" y="200"/>
                    <a:pt x="466" y="207"/>
                    <a:pt x="458" y="217"/>
                  </a:cubicBezTo>
                  <a:cubicBezTo>
                    <a:pt x="450" y="227"/>
                    <a:pt x="445" y="232"/>
                    <a:pt x="444" y="232"/>
                  </a:cubicBezTo>
                  <a:cubicBezTo>
                    <a:pt x="443" y="232"/>
                    <a:pt x="430" y="224"/>
                    <a:pt x="405" y="210"/>
                  </a:cubicBezTo>
                  <a:cubicBezTo>
                    <a:pt x="404" y="209"/>
                    <a:pt x="403" y="208"/>
                    <a:pt x="403" y="207"/>
                  </a:cubicBezTo>
                  <a:cubicBezTo>
                    <a:pt x="403" y="202"/>
                    <a:pt x="409" y="188"/>
                    <a:pt x="419" y="164"/>
                  </a:cubicBezTo>
                  <a:cubicBezTo>
                    <a:pt x="416" y="159"/>
                    <a:pt x="412" y="153"/>
                    <a:pt x="410" y="148"/>
                  </a:cubicBezTo>
                  <a:cubicBezTo>
                    <a:pt x="379" y="144"/>
                    <a:pt x="363" y="141"/>
                    <a:pt x="363" y="138"/>
                  </a:cubicBezTo>
                  <a:close/>
                  <a:moveTo>
                    <a:pt x="444" y="438"/>
                  </a:moveTo>
                  <a:cubicBezTo>
                    <a:pt x="444" y="449"/>
                    <a:pt x="448" y="459"/>
                    <a:pt x="455" y="467"/>
                  </a:cubicBezTo>
                  <a:cubicBezTo>
                    <a:pt x="463" y="475"/>
                    <a:pt x="473" y="479"/>
                    <a:pt x="484" y="479"/>
                  </a:cubicBezTo>
                  <a:cubicBezTo>
                    <a:pt x="495" y="479"/>
                    <a:pt x="505" y="475"/>
                    <a:pt x="512" y="467"/>
                  </a:cubicBezTo>
                  <a:cubicBezTo>
                    <a:pt x="520" y="459"/>
                    <a:pt x="524" y="449"/>
                    <a:pt x="524" y="438"/>
                  </a:cubicBezTo>
                  <a:cubicBezTo>
                    <a:pt x="524" y="427"/>
                    <a:pt x="520" y="418"/>
                    <a:pt x="512" y="410"/>
                  </a:cubicBezTo>
                  <a:cubicBezTo>
                    <a:pt x="504" y="402"/>
                    <a:pt x="495" y="398"/>
                    <a:pt x="484" y="398"/>
                  </a:cubicBezTo>
                  <a:cubicBezTo>
                    <a:pt x="473" y="398"/>
                    <a:pt x="464" y="402"/>
                    <a:pt x="456" y="410"/>
                  </a:cubicBezTo>
                  <a:cubicBezTo>
                    <a:pt x="448" y="418"/>
                    <a:pt x="444" y="427"/>
                    <a:pt x="444" y="438"/>
                  </a:cubicBezTo>
                  <a:close/>
                  <a:moveTo>
                    <a:pt x="444" y="116"/>
                  </a:moveTo>
                  <a:cubicBezTo>
                    <a:pt x="444" y="127"/>
                    <a:pt x="448" y="136"/>
                    <a:pt x="455" y="144"/>
                  </a:cubicBezTo>
                  <a:cubicBezTo>
                    <a:pt x="463" y="152"/>
                    <a:pt x="473" y="156"/>
                    <a:pt x="484" y="156"/>
                  </a:cubicBezTo>
                  <a:cubicBezTo>
                    <a:pt x="495" y="156"/>
                    <a:pt x="505" y="152"/>
                    <a:pt x="512" y="144"/>
                  </a:cubicBezTo>
                  <a:cubicBezTo>
                    <a:pt x="520" y="136"/>
                    <a:pt x="524" y="127"/>
                    <a:pt x="524" y="116"/>
                  </a:cubicBezTo>
                  <a:cubicBezTo>
                    <a:pt x="524" y="105"/>
                    <a:pt x="520" y="95"/>
                    <a:pt x="512" y="87"/>
                  </a:cubicBezTo>
                  <a:cubicBezTo>
                    <a:pt x="504" y="79"/>
                    <a:pt x="495" y="75"/>
                    <a:pt x="484" y="75"/>
                  </a:cubicBezTo>
                  <a:cubicBezTo>
                    <a:pt x="473" y="75"/>
                    <a:pt x="464" y="79"/>
                    <a:pt x="456" y="87"/>
                  </a:cubicBezTo>
                  <a:cubicBezTo>
                    <a:pt x="448" y="95"/>
                    <a:pt x="444" y="105"/>
                    <a:pt x="444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47"/>
          <p:cNvSpPr/>
          <p:nvPr/>
        </p:nvSpPr>
        <p:spPr>
          <a:xfrm>
            <a:off x="446365" y="3347029"/>
            <a:ext cx="1940100" cy="123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pivotal logo" id="311" name="Google Shape;311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62469" y="4017676"/>
            <a:ext cx="446212" cy="10023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descr="Image result for CNCF logo" id="312" name="Google Shape;312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06621" y="3741032"/>
            <a:ext cx="1017009" cy="1591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descr="Image result for rabbitmq logo" id="313" name="Google Shape;313;p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3027" y="4047924"/>
            <a:ext cx="669478" cy="1057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descr="Image result for goldman sachs logo" id="314" name="Google Shape;314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1353" y="3347029"/>
            <a:ext cx="553547" cy="3610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descr="Image result for canonical logo" id="315" name="Google Shape;315;p4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70437" y="4290351"/>
            <a:ext cx="1067844" cy="13841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316" name="Google Shape;316;p4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365" y="3757757"/>
            <a:ext cx="626296" cy="1991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317" name="Google Shape;317;p4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5263" y="4235414"/>
            <a:ext cx="354744" cy="294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</a:effectLst>
        </p:spPr>
      </p:pic>
      <p:pic>
        <p:nvPicPr>
          <p:cNvPr id="318" name="Google Shape;318;p4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19750" y="3416129"/>
            <a:ext cx="548294" cy="1879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19" name="Google Shape;319;p47"/>
          <p:cNvSpPr txBox="1"/>
          <p:nvPr/>
        </p:nvSpPr>
        <p:spPr>
          <a:xfrm>
            <a:off x="2446988" y="1158980"/>
            <a:ext cx="19548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Enterprise Customers: Fidelity, ATD, Bose, ISC, ATB, GE &amp; more</a:t>
            </a:r>
            <a:endParaRPr b="0" i="0" sz="12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Consulting partner: Oliver Wyman</a:t>
            </a:r>
            <a:endParaRPr b="0" i="0" sz="1275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partnerships: AWS</a:t>
            </a:r>
            <a:endParaRPr b="0" i="0" sz="1275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0287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Arial"/>
              <a:buNone/>
            </a:pPr>
            <a:r>
              <a:t/>
            </a:r>
            <a:endParaRPr b="0" i="0" sz="1275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47"/>
          <p:cNvSpPr txBox="1"/>
          <p:nvPr/>
        </p:nvSpPr>
        <p:spPr>
          <a:xfrm>
            <a:off x="251729" y="139725"/>
            <a:ext cx="42684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en-GB" sz="225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Weaveworks </a:t>
            </a:r>
            <a:endParaRPr b="1" i="0" sz="22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A group of people standing in front of a crowd posing for the camera&#10;&#10;Description generated with high confidence" id="321" name="Google Shape;321;p4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46180" y="734493"/>
            <a:ext cx="2372882" cy="1426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ndoor&#10;&#10;Description generated with very high confidence" id="322" name="Google Shape;322;p4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885371" y="2498624"/>
            <a:ext cx="2056417" cy="20284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ws logo" id="323" name="Google Shape;323;p47"/>
          <p:cNvPicPr preferRelativeResize="0"/>
          <p:nvPr/>
        </p:nvPicPr>
        <p:blipFill rotWithShape="1">
          <a:blip r:embed="rId6">
            <a:alphaModFix/>
          </a:blip>
          <a:srcRect b="19914" l="5140" r="49604" t="18830"/>
          <a:stretch/>
        </p:blipFill>
        <p:spPr>
          <a:xfrm>
            <a:off x="5524707" y="4171759"/>
            <a:ext cx="587858" cy="37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16079"/>
              </a:srgbClr>
            </a:outerShdw>
          </a:effectLst>
        </p:spPr>
      </p:pic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idx="4294967295" type="body"/>
          </p:nvPr>
        </p:nvSpPr>
        <p:spPr>
          <a:xfrm>
            <a:off x="545991" y="1027538"/>
            <a:ext cx="58029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5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The primary focus of the AWS and Weaveworks strategic partnership is to </a:t>
            </a:r>
            <a:r>
              <a:rPr i="1" lang="en-GB" sz="15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accelerate the transition of Kubernetes users to Amazon EKS</a:t>
            </a:r>
            <a:r>
              <a:rPr lang="en-GB" sz="15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via the development and joint promotion of both tools and professional services.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5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Weaveworks and AWS aim to grow recurring revenue through the success of this initiative by offering their respective subscriptions to customers transitioning to EKS.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5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Jointly, AWS and Weaveworks will position themselves as the leaders for Kubernetes using the GitOps model for cluster management and application life-cycle management.</a:t>
            </a:r>
            <a:endParaRPr/>
          </a:p>
        </p:txBody>
      </p:sp>
      <p:sp>
        <p:nvSpPr>
          <p:cNvPr id="331" name="Google Shape;331;p48"/>
          <p:cNvSpPr txBox="1"/>
          <p:nvPr>
            <p:ph idx="4294967295" type="title"/>
          </p:nvPr>
        </p:nvSpPr>
        <p:spPr>
          <a:xfrm>
            <a:off x="545500" y="179540"/>
            <a:ext cx="8152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rPr lang="en-GB" sz="2800"/>
              <a:t>AWS &amp; Weaveworks Partnership Overview</a:t>
            </a:r>
            <a:endParaRPr sz="2800"/>
          </a:p>
        </p:txBody>
      </p:sp>
      <p:sp>
        <p:nvSpPr>
          <p:cNvPr id="332" name="Google Shape;332;p48"/>
          <p:cNvSpPr txBox="1"/>
          <p:nvPr>
            <p:ph idx="4294967295" type="sldNum"/>
          </p:nvPr>
        </p:nvSpPr>
        <p:spPr>
          <a:xfrm>
            <a:off x="8796464" y="4854593"/>
            <a:ext cx="1932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800"/>
              <a:buFont typeface="Verdana"/>
              <a:buNone/>
            </a:pPr>
            <a:fld id="{00000000-1234-1234-1234-123412341234}" type="slidenum">
              <a:rPr lang="en-GB"/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33" name="Google Shape;333;p48"/>
          <p:cNvGrpSpPr/>
          <p:nvPr/>
        </p:nvGrpSpPr>
        <p:grpSpPr>
          <a:xfrm>
            <a:off x="6755019" y="1799677"/>
            <a:ext cx="1943353" cy="1743758"/>
            <a:chOff x="9128715" y="2210816"/>
            <a:chExt cx="2591138" cy="2325011"/>
          </a:xfrm>
        </p:grpSpPr>
        <p:pic>
          <p:nvPicPr>
            <p:cNvPr descr="Image result for aws logo transparent" id="334" name="Google Shape;334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85867" y="2210816"/>
              <a:ext cx="2476835" cy="930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w-cloud-logo-640.png" id="335" name="Google Shape;335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28715" y="4089632"/>
              <a:ext cx="2591138" cy="4461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48"/>
            <p:cNvSpPr txBox="1"/>
            <p:nvPr/>
          </p:nvSpPr>
          <p:spPr>
            <a:xfrm>
              <a:off x="10062595" y="2940341"/>
              <a:ext cx="11157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00"/>
                <a:buFont typeface="Arial"/>
                <a:buNone/>
              </a:pPr>
              <a:r>
                <a:rPr b="1" i="0" lang="en-GB" sz="6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/>
        </p:nvSpPr>
        <p:spPr>
          <a:xfrm>
            <a:off x="458272" y="172494"/>
            <a:ext cx="822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Weaveworks is a Leader in Open Source &amp; Cloud Native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3" name="Google Shape;343;p49"/>
          <p:cNvGraphicFramePr/>
          <p:nvPr/>
        </p:nvGraphicFramePr>
        <p:xfrm>
          <a:off x="196113" y="595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{B95BD7E8-66FF-4DFA-BAD0-CFC778717FB9}</a:tableStyleId>
              </a:tblPr>
              <a:tblGrid>
                <a:gridCol w="1297625"/>
                <a:gridCol w="5133400"/>
                <a:gridCol w="2202550"/>
              </a:tblGrid>
              <a:tr h="34647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Kubernetes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5D2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Weaveworks led the creation of the flagship Kubernetes installer Kubeadm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5D2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5D2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Weaveworks created EKSctl – the </a:t>
                      </a:r>
                      <a:r>
                        <a:rPr lang="en-GB" sz="1200" u="sng" cap="none" strike="noStrike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"/>
                        </a:rPr>
                        <a:t>official EKS CLI</a:t>
                      </a: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enabling GitOps on AWS </a:t>
                      </a:r>
                      <a:endParaRPr sz="1200" u="none" cap="none" strike="noStrike">
                        <a:solidFill>
                          <a:srgbClr val="F15D2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 Net - the original container SDN &amp; Firewall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LibCNI Kubernetes network model - work with CoreOS (now RH/IBM)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sng" cap="none" strike="noStrike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4"/>
                        </a:rPr>
                        <a:t>Weave Ignite</a:t>
                      </a: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- the container VM for secure, fast Kubernetes anywhere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9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Observability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Weaveworks made Prometheus scalable with Weave Cortex &amp; launched 1</a:t>
                      </a:r>
                      <a:r>
                        <a:rPr baseline="30000"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</a:t>
                      </a: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Prom-aaS,  powering EA’s global games. 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Cortex is now a CNCF project.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 Scope is is one of the ”</a:t>
                      </a:r>
                      <a:r>
                        <a:rPr lang="en-GB" sz="1200" u="sng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5"/>
                        </a:rPr>
                        <a:t>top tools for monitoring Kubernetes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” providing management and monitoring and visualization for &lt;20,000 users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84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CD and GitOps tooling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CNCF Flux is a Kubernetes-native CD tool for GitOps - also Flux-Helm.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 Flagger for progressive delivery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JKcfg for templating, policy and actions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8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Kubediff - diff alerting for Kubernetes to enable GitOps 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Kured - Cluster Reboot Tool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Grafanalib - GitOps dashboarding for Grafana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Integrations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5D2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Weaveworks for: Istio, Kubeflow, LinkerD, OpenFaaS, Cloud Foundry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5D2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5D2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44" name="Google Shape;344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12062" y="2133224"/>
            <a:ext cx="425831" cy="35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2374" y="2081665"/>
            <a:ext cx="493581" cy="4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05736" y="2545030"/>
            <a:ext cx="494386" cy="35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05151" y="1092384"/>
            <a:ext cx="358548" cy="48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50433" y="1269702"/>
            <a:ext cx="405000" cy="35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26357" y="668363"/>
            <a:ext cx="603906" cy="572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61177" y="2432054"/>
            <a:ext cx="429818" cy="48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85625" y="848872"/>
            <a:ext cx="597600" cy="21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500224" y="2115563"/>
            <a:ext cx="531917" cy="36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993860" y="627302"/>
            <a:ext cx="743101" cy="25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030263" y="1716095"/>
            <a:ext cx="528075" cy="24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280131" y="924775"/>
            <a:ext cx="446679" cy="47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229947" y="1267015"/>
            <a:ext cx="626028" cy="57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157647" y="2525893"/>
            <a:ext cx="603914" cy="386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227427" y="3239321"/>
            <a:ext cx="473400" cy="4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049983" y="4254614"/>
            <a:ext cx="254246" cy="44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136511" y="4284105"/>
            <a:ext cx="376931" cy="34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21995" y="4260205"/>
            <a:ext cx="396750" cy="3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084425" y="3275884"/>
            <a:ext cx="974096" cy="38963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9"/>
          <p:cNvSpPr txBox="1"/>
          <p:nvPr>
            <p:ph idx="4294967295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/>
          <p:nvPr/>
        </p:nvSpPr>
        <p:spPr>
          <a:xfrm>
            <a:off x="1191" y="4635900"/>
            <a:ext cx="9141600" cy="50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0"/>
          <p:cNvSpPr/>
          <p:nvPr/>
        </p:nvSpPr>
        <p:spPr>
          <a:xfrm>
            <a:off x="458279" y="672669"/>
            <a:ext cx="2042100" cy="545100"/>
          </a:xfrm>
          <a:prstGeom prst="homePlate">
            <a:avLst>
              <a:gd fmla="val 22033" name="adj"/>
            </a:avLst>
          </a:prstGeom>
          <a:solidFill>
            <a:srgbClr val="32324B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 &amp; Assessment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0"/>
          <p:cNvSpPr/>
          <p:nvPr/>
        </p:nvSpPr>
        <p:spPr>
          <a:xfrm>
            <a:off x="2515908" y="672669"/>
            <a:ext cx="2042100" cy="545100"/>
          </a:xfrm>
          <a:prstGeom prst="chevron">
            <a:avLst>
              <a:gd fmla="val 22408" name="adj"/>
            </a:avLst>
          </a:prstGeom>
          <a:solidFill>
            <a:srgbClr val="32324B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&amp; Certification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0"/>
          <p:cNvSpPr/>
          <p:nvPr/>
        </p:nvSpPr>
        <p:spPr>
          <a:xfrm>
            <a:off x="4573538" y="672669"/>
            <a:ext cx="2042100" cy="545100"/>
          </a:xfrm>
          <a:prstGeom prst="chevron">
            <a:avLst>
              <a:gd fmla="val 22408" name="adj"/>
            </a:avLst>
          </a:prstGeom>
          <a:solidFill>
            <a:srgbClr val="009AD7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0"/>
          <p:cNvSpPr/>
          <p:nvPr/>
        </p:nvSpPr>
        <p:spPr>
          <a:xfrm>
            <a:off x="6645891" y="672669"/>
            <a:ext cx="2042100" cy="545100"/>
          </a:xfrm>
          <a:prstGeom prst="chevron">
            <a:avLst>
              <a:gd fmla="val 22408" name="adj"/>
            </a:avLst>
          </a:prstGeom>
          <a:solidFill>
            <a:srgbClr val="F15D2A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DevOps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458282" y="1301754"/>
            <a:ext cx="393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Arial"/>
              <a:buNone/>
            </a:pPr>
            <a:r>
              <a:rPr b="1" i="0" lang="en-GB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Weaveworks Consulting, Training &amp; CRE Service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50"/>
          <p:cNvCxnSpPr/>
          <p:nvPr/>
        </p:nvCxnSpPr>
        <p:spPr>
          <a:xfrm>
            <a:off x="458272" y="1815206"/>
            <a:ext cx="3930900" cy="0"/>
          </a:xfrm>
          <a:prstGeom prst="straightConnector1">
            <a:avLst/>
          </a:prstGeom>
          <a:noFill/>
          <a:ln cap="flat" cmpd="sng" w="19050">
            <a:solidFill>
              <a:srgbClr val="32324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50"/>
          <p:cNvSpPr txBox="1"/>
          <p:nvPr/>
        </p:nvSpPr>
        <p:spPr>
          <a:xfrm>
            <a:off x="458273" y="1947163"/>
            <a:ext cx="19455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current K8s and deployment pipeline technology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 how well the current implementation is accomplishing its goals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 technology decisions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Advise w/ regards to cloud services and open source partners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cloud native reference architecture</a:t>
            </a:r>
            <a:b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Get started fast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0"/>
          <p:cNvSpPr txBox="1"/>
          <p:nvPr/>
        </p:nvSpPr>
        <p:spPr>
          <a:xfrm>
            <a:off x="4573527" y="1301754"/>
            <a:ext cx="194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Weave Kubernetes </a:t>
            </a:r>
            <a:br>
              <a:rPr b="1" i="0" lang="en-GB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(Core)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50"/>
          <p:cNvCxnSpPr/>
          <p:nvPr/>
        </p:nvCxnSpPr>
        <p:spPr>
          <a:xfrm>
            <a:off x="4573534" y="1815206"/>
            <a:ext cx="1945500" cy="0"/>
          </a:xfrm>
          <a:prstGeom prst="straightConnector1">
            <a:avLst/>
          </a:prstGeom>
          <a:noFill/>
          <a:ln cap="flat" cmpd="sng" w="19050">
            <a:solidFill>
              <a:srgbClr val="009AD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50"/>
          <p:cNvSpPr txBox="1"/>
          <p:nvPr/>
        </p:nvSpPr>
        <p:spPr>
          <a:xfrm>
            <a:off x="4573535" y="1947163"/>
            <a:ext cx="19455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&amp; upgrade K8s clusters in EKS or on prem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Config, Compliance &amp; Audit, &amp; Security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Runbooks &amp; support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24/7 Support</a:t>
            </a:r>
            <a:b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Evaluated for production compliance (data + apps)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0"/>
          <p:cNvSpPr txBox="1"/>
          <p:nvPr/>
        </p:nvSpPr>
        <p:spPr>
          <a:xfrm>
            <a:off x="6658991" y="1301754"/>
            <a:ext cx="194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Weave Kubernetes Platform (DevOps)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50"/>
          <p:cNvCxnSpPr/>
          <p:nvPr/>
        </p:nvCxnSpPr>
        <p:spPr>
          <a:xfrm>
            <a:off x="6659004" y="1815206"/>
            <a:ext cx="1945500" cy="0"/>
          </a:xfrm>
          <a:prstGeom prst="straightConnector1">
            <a:avLst/>
          </a:prstGeom>
          <a:noFill/>
          <a:ln cap="flat" cmpd="sng" w="19050">
            <a:solidFill>
              <a:srgbClr val="F15D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50"/>
          <p:cNvSpPr txBox="1"/>
          <p:nvPr/>
        </p:nvSpPr>
        <p:spPr>
          <a:xfrm>
            <a:off x="6659005" y="1947163"/>
            <a:ext cx="1945500" cy="23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developer platform templates, add-ons, &amp; config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Policy-based Automation, Management and Continuous Delivery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Monitoring and App Operations extending Prometheus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2-3X app dev team acceleration </a:t>
            </a:r>
            <a:r>
              <a:rPr b="0" i="1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compliance</a:t>
            </a:r>
            <a:br>
              <a:rPr b="0" i="1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Designate Production Ready &amp; Resilient (D/R)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0"/>
          <p:cNvSpPr txBox="1"/>
          <p:nvPr/>
        </p:nvSpPr>
        <p:spPr>
          <a:xfrm>
            <a:off x="2515903" y="1947163"/>
            <a:ext cx="1945500" cy="23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customer teams:  workshops + dev support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 initial clusters and applications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support and optimizations for new demands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Rapidly roll out K8s dev clusters for app teams including dev tooling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0"/>
          <p:cNvSpPr txBox="1"/>
          <p:nvPr>
            <p:ph idx="4294967295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pic>
        <p:nvPicPr>
          <p:cNvPr descr="ww-cloud-logo-640.png" id="385" name="Google Shape;38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272" y="4822267"/>
            <a:ext cx="1568914" cy="26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391" name="Google Shape;39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687" y="1204359"/>
            <a:ext cx="3825096" cy="215161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1"/>
          <p:cNvSpPr txBox="1"/>
          <p:nvPr>
            <p:ph idx="4294967295" type="body"/>
          </p:nvPr>
        </p:nvSpPr>
        <p:spPr>
          <a:xfrm>
            <a:off x="545991" y="741788"/>
            <a:ext cx="53328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Weaveworks provides Consulting Services </a:t>
            </a:r>
            <a:endParaRPr b="1"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47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K8s Evaluation &amp; Assessments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2147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Advice for Customer Specific GitOps Implementations &amp; PoCs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2147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Tooling Implementations</a:t>
            </a:r>
            <a:endParaRPr b="1"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b="1"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Weaveworks’ Customer Reliability Engineers (CRE)</a:t>
            </a:r>
            <a:endParaRPr b="1"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Dedicated K8s CRE or Named Fractional CRE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 Demand or Production 24/7 support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Managed Services (including KOPs migration)</a:t>
            </a:r>
            <a:endParaRPr b="1"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b="1"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Weaveworks provides Platinum Solution Support </a:t>
            </a:r>
            <a:endParaRPr b="1"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Production Kubernetes - “whole stack” support - resolve application, cluster and extension issues around managed Kubernetes including EKS and other managed K8s distributions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Other CNCF certified open source software 24/7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51"/>
          <p:cNvSpPr txBox="1"/>
          <p:nvPr>
            <p:ph idx="4294967295" type="title"/>
          </p:nvPr>
        </p:nvSpPr>
        <p:spPr>
          <a:xfrm>
            <a:off x="545500" y="217640"/>
            <a:ext cx="8152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rPr lang="en-GB" sz="2475"/>
              <a:t>Professional Services</a:t>
            </a:r>
            <a:endParaRPr/>
          </a:p>
        </p:txBody>
      </p:sp>
      <p:sp>
        <p:nvSpPr>
          <p:cNvPr id="394" name="Google Shape;394;p51"/>
          <p:cNvSpPr txBox="1"/>
          <p:nvPr>
            <p:ph idx="4294967295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>
                <a:solidFill>
                  <a:schemeClr val="accent2"/>
                </a:solidFill>
              </a:rPr>
              <a:t>‹#›</a:t>
            </a:fld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>
            <p:ph idx="4294967295" type="body"/>
          </p:nvPr>
        </p:nvSpPr>
        <p:spPr>
          <a:xfrm>
            <a:off x="577978" y="817988"/>
            <a:ext cx="5010300" cy="3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solidFill>
                  <a:srgbClr val="000000"/>
                </a:solidFill>
              </a:rPr>
              <a:t>Education, Training &amp; Architecture </a:t>
            </a:r>
            <a:endParaRPr b="1">
              <a:solidFill>
                <a:srgbClr val="000000"/>
              </a:solidFill>
            </a:endParaRPr>
          </a:p>
          <a:p>
            <a:pPr indent="-266700" lvl="0" marL="3429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and consulting goes hand in hand; the output of an architectural evaluation and assessment engagement is to build a roadmap that sets the customer’s DevOps and application development teams up for success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6700" lvl="0" marL="3429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Our seasoned instructors offer hands on workshops that cover topics from the fundamentals to advanced operations; all customized to address the customer’s specific implementation and with GitOps certification upon successful completion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6700" lvl="0" marL="342900" rtl="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By engaging customer teams in every stage of the process, we create subject matter experts that can successfully operate EKS in production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52"/>
          <p:cNvSpPr txBox="1"/>
          <p:nvPr>
            <p:ph idx="4294967295" type="title"/>
          </p:nvPr>
        </p:nvSpPr>
        <p:spPr>
          <a:xfrm>
            <a:off x="545500" y="217640"/>
            <a:ext cx="8152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rPr lang="en-GB" sz="2625"/>
              <a:t>EKS + GitOps Training &amp; Certification</a:t>
            </a:r>
            <a:endParaRPr sz="2625"/>
          </a:p>
        </p:txBody>
      </p:sp>
      <p:sp>
        <p:nvSpPr>
          <p:cNvPr id="402" name="Google Shape;402;p52"/>
          <p:cNvSpPr txBox="1"/>
          <p:nvPr>
            <p:ph idx="4294967295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>
                <a:solidFill>
                  <a:schemeClr val="accent2"/>
                </a:solidFill>
              </a:rPr>
              <a:t>‹#›</a:t>
            </a:fld>
            <a:endParaRPr sz="1200">
              <a:solidFill>
                <a:schemeClr val="accent2"/>
              </a:solidFill>
            </a:endParaRPr>
          </a:p>
        </p:txBody>
      </p:sp>
      <p:pic>
        <p:nvPicPr>
          <p:cNvPr descr="A picture containing text&#10;&#10;Description automatically generated" id="403" name="Google Shape;40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675" y="1200150"/>
            <a:ext cx="2674620" cy="267462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idx="4294967295" type="body"/>
          </p:nvPr>
        </p:nvSpPr>
        <p:spPr>
          <a:xfrm>
            <a:off x="545991" y="741788"/>
            <a:ext cx="53328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57175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Increases application delivery at enterprise scale</a:t>
            </a:r>
            <a:endParaRPr>
              <a:solidFill>
                <a:srgbClr val="000000"/>
              </a:solidFill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Reduces time, effort and errors to create, update and manage production ready clusters </a:t>
            </a:r>
            <a:endParaRPr>
              <a:solidFill>
                <a:srgbClr val="000000"/>
              </a:solidFill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dashboards to quickly understand clusters, verify correct updates, and alert on incorrect state</a:t>
            </a:r>
            <a:endParaRPr>
              <a:solidFill>
                <a:srgbClr val="000000"/>
              </a:solidFill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Simple ways for developers to define apps, templates, fleets and minimize “YAML hell”</a:t>
            </a:r>
            <a:endParaRPr>
              <a:solidFill>
                <a:srgbClr val="000000"/>
              </a:solidFill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Policy automation that ensures only the correct people with the right roles can change specific settings </a:t>
            </a:r>
            <a:b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 explicit ways</a:t>
            </a:r>
            <a:endParaRPr>
              <a:solidFill>
                <a:srgbClr val="000000"/>
              </a:solidFill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updates, security patches, add-on updates &amp; other</a:t>
            </a:r>
            <a:b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“ops” pain removed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0" name="Google Shape;410;p53"/>
          <p:cNvSpPr txBox="1"/>
          <p:nvPr>
            <p:ph idx="4294967295" type="title"/>
          </p:nvPr>
        </p:nvSpPr>
        <p:spPr>
          <a:xfrm>
            <a:off x="545500" y="217640"/>
            <a:ext cx="8152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3700"/>
              <a:buNone/>
            </a:pPr>
            <a:r>
              <a:rPr lang="en-GB" sz="2400"/>
              <a:t>Weaveworks Kubernetes Platform (WKP)</a:t>
            </a:r>
            <a:endParaRPr sz="2400"/>
          </a:p>
        </p:txBody>
      </p:sp>
      <p:pic>
        <p:nvPicPr>
          <p:cNvPr descr="A close up of a sign&#10;&#10;Description automatically generated" id="411" name="Google Shape;41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8135" y="1200150"/>
            <a:ext cx="2677153" cy="267715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0"/>
              </a:srgbClr>
            </a:outerShdw>
          </a:effectLst>
        </p:spPr>
      </p:pic>
      <p:sp>
        <p:nvSpPr>
          <p:cNvPr id="412" name="Google Shape;412;p53"/>
          <p:cNvSpPr txBox="1"/>
          <p:nvPr>
            <p:ph idx="4294967295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>
                <a:solidFill>
                  <a:schemeClr val="accent2"/>
                </a:solidFill>
              </a:rPr>
              <a:t>‹#›</a:t>
            </a:fld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/>
          <p:nvPr/>
        </p:nvSpPr>
        <p:spPr>
          <a:xfrm>
            <a:off x="4564247" y="3205441"/>
            <a:ext cx="3967800" cy="1366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44546A"/>
                </a:solidFill>
                <a:latin typeface="Proxima Nova"/>
                <a:ea typeface="Proxima Nova"/>
                <a:cs typeface="Proxima Nova"/>
                <a:sym typeface="Proxima Nova"/>
              </a:rPr>
              <a:t>Single Cluster </a:t>
            </a:r>
            <a:endParaRPr b="1" i="0" sz="1500" u="none" cap="none" strike="noStrike">
              <a:solidFill>
                <a:srgbClr val="44546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9" name="Google Shape;419;p54"/>
          <p:cNvSpPr/>
          <p:nvPr/>
        </p:nvSpPr>
        <p:spPr>
          <a:xfrm>
            <a:off x="4564247" y="1807334"/>
            <a:ext cx="3967800" cy="1332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44546A"/>
                </a:solidFill>
                <a:latin typeface="Proxima Nova"/>
                <a:ea typeface="Proxima Nova"/>
                <a:cs typeface="Proxima Nova"/>
                <a:sym typeface="Proxima Nova"/>
              </a:rPr>
              <a:t>Multi Cluster Automation</a:t>
            </a:r>
            <a:endParaRPr b="1" i="0" sz="1500" u="none" cap="none" strike="noStrike">
              <a:solidFill>
                <a:srgbClr val="44546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0" name="Google Shape;420;p54"/>
          <p:cNvSpPr/>
          <p:nvPr/>
        </p:nvSpPr>
        <p:spPr>
          <a:xfrm>
            <a:off x="4869542" y="3507485"/>
            <a:ext cx="1605000" cy="797100"/>
          </a:xfrm>
          <a:prstGeom prst="rect">
            <a:avLst/>
          </a:prstGeom>
          <a:solidFill>
            <a:srgbClr val="049CD7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OSS WKSctl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OSS K8s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54"/>
          <p:cNvSpPr/>
          <p:nvPr/>
        </p:nvSpPr>
        <p:spPr>
          <a:xfrm>
            <a:off x="4903360" y="2108656"/>
            <a:ext cx="3342900" cy="242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&amp; Fleet Automation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54"/>
          <p:cNvSpPr/>
          <p:nvPr/>
        </p:nvSpPr>
        <p:spPr>
          <a:xfrm>
            <a:off x="4903360" y="2803475"/>
            <a:ext cx="3342900" cy="242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GitOps Dashboards, Validate, Diffs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54"/>
          <p:cNvSpPr txBox="1"/>
          <p:nvPr/>
        </p:nvSpPr>
        <p:spPr>
          <a:xfrm>
            <a:off x="1806160" y="3515738"/>
            <a:ext cx="3195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4" name="Google Shape;424;p54"/>
          <p:cNvSpPr txBox="1"/>
          <p:nvPr/>
        </p:nvSpPr>
        <p:spPr>
          <a:xfrm>
            <a:off x="4869572" y="4257241"/>
            <a:ext cx="1605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Customer-Managed</a:t>
            </a:r>
            <a:endParaRPr b="0" i="0" sz="10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6741835" y="4257241"/>
            <a:ext cx="13998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AWS-Managed</a:t>
            </a:r>
            <a:endParaRPr b="0" i="0" sz="10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p54"/>
          <p:cNvSpPr/>
          <p:nvPr/>
        </p:nvSpPr>
        <p:spPr>
          <a:xfrm>
            <a:off x="4903360" y="2456075"/>
            <a:ext cx="3342900" cy="242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Advanced Config &amp; Policy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7" name="Google Shape;427;p54"/>
          <p:cNvSpPr txBox="1"/>
          <p:nvPr/>
        </p:nvSpPr>
        <p:spPr>
          <a:xfrm>
            <a:off x="359325" y="786878"/>
            <a:ext cx="36267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sng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Weave Kubernetes Platform</a:t>
            </a:r>
            <a:endParaRPr b="1" i="0" sz="1050" u="sng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K8s App delivery at fleet / multi-cluster scale using GitOps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Configure multiple clusters+addons with policy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Developers can define apps &amp; templates 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Deploy apps (CD, PD), validate correctness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Observe deployments, alert on change 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sng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 b="0" i="0" sz="1050" u="sng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Enterprise subscription licenses     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+ Paid certified add-ons eg. Cortex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+ Cloud SaaS options eg. hosted Cortex for EKS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4"/>
          <p:cNvSpPr/>
          <p:nvPr/>
        </p:nvSpPr>
        <p:spPr>
          <a:xfrm>
            <a:off x="4564247" y="844612"/>
            <a:ext cx="3967800" cy="904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44546A"/>
                </a:solidFill>
                <a:latin typeface="Proxima Nova"/>
                <a:ea typeface="Proxima Nova"/>
                <a:cs typeface="Proxima Nova"/>
                <a:sym typeface="Proxima Nova"/>
              </a:rPr>
              <a:t>K8s-Hosted Application Services</a:t>
            </a:r>
            <a:endParaRPr b="1" i="0" sz="1500" u="none" cap="none" strike="noStrike">
              <a:solidFill>
                <a:srgbClr val="44546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4898016" y="1409503"/>
            <a:ext cx="2757000" cy="242400"/>
          </a:xfrm>
          <a:prstGeom prst="rect">
            <a:avLst/>
          </a:prstGeom>
          <a:solidFill>
            <a:srgbClr val="049CD7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Mon: Cortex-Prometheus-Scope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0" name="Google Shape;430;p54"/>
          <p:cNvSpPr/>
          <p:nvPr/>
        </p:nvSpPr>
        <p:spPr>
          <a:xfrm>
            <a:off x="6641192" y="3507485"/>
            <a:ext cx="1605000" cy="797100"/>
          </a:xfrm>
          <a:prstGeom prst="rect">
            <a:avLst/>
          </a:prstGeom>
          <a:solidFill>
            <a:srgbClr val="049CD7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OSS EKSctl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1" name="Google Shape;431;p54"/>
          <p:cNvSpPr/>
          <p:nvPr/>
        </p:nvSpPr>
        <p:spPr>
          <a:xfrm>
            <a:off x="6772808" y="3930203"/>
            <a:ext cx="1339200" cy="304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AWS EKS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2" name="Google Shape;432;p54"/>
          <p:cNvSpPr/>
          <p:nvPr/>
        </p:nvSpPr>
        <p:spPr>
          <a:xfrm>
            <a:off x="4898016" y="1134563"/>
            <a:ext cx="2757000" cy="242400"/>
          </a:xfrm>
          <a:prstGeom prst="rect">
            <a:avLst/>
          </a:prstGeom>
          <a:solidFill>
            <a:srgbClr val="049CD7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CD: Flux-Flagger-JK automation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54"/>
          <p:cNvSpPr/>
          <p:nvPr/>
        </p:nvSpPr>
        <p:spPr>
          <a:xfrm>
            <a:off x="7655166" y="1134328"/>
            <a:ext cx="693000" cy="517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GUI + ops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359325" y="2927024"/>
            <a:ext cx="35505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sng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Weave Certified and Supported Open Source</a:t>
            </a:r>
            <a:endParaRPr b="1" i="0" sz="1050" u="sng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GitOps for Single Cluster Management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Create, manage, secure and update a cluster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Extend OSS K8s and EKS into a “platform”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Manage env from Git (note: can be air-gapped)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sng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 b="0" i="0" sz="1050" u="sng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Subscription for Platinum Solution Support (CRE)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+ Updates, upgrades, security &amp; certified add-ons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4"/>
          <p:cNvSpPr txBox="1"/>
          <p:nvPr>
            <p:ph idx="4294967295" type="title"/>
          </p:nvPr>
        </p:nvSpPr>
        <p:spPr>
          <a:xfrm>
            <a:off x="259750" y="122390"/>
            <a:ext cx="8152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rPr lang="en-GB"/>
              <a:t>Weave Kubernetes Platform in Detail</a:t>
            </a:r>
            <a:endParaRPr/>
          </a:p>
        </p:txBody>
      </p:sp>
      <p:sp>
        <p:nvSpPr>
          <p:cNvPr id="436" name="Google Shape;436;p54"/>
          <p:cNvSpPr/>
          <p:nvPr/>
        </p:nvSpPr>
        <p:spPr>
          <a:xfrm>
            <a:off x="8348166" y="448031"/>
            <a:ext cx="603900" cy="242400"/>
          </a:xfrm>
          <a:prstGeom prst="rect">
            <a:avLst/>
          </a:prstGeom>
          <a:solidFill>
            <a:srgbClr val="049CD7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FREE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p54"/>
          <p:cNvSpPr/>
          <p:nvPr/>
        </p:nvSpPr>
        <p:spPr>
          <a:xfrm>
            <a:off x="8348166" y="205706"/>
            <a:ext cx="603900" cy="242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PAID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8" name="Google Shape;438;p54"/>
          <p:cNvSpPr txBox="1"/>
          <p:nvPr>
            <p:ph idx="4294967295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>
                <a:solidFill>
                  <a:schemeClr val="accent2"/>
                </a:solidFill>
              </a:rPr>
              <a:t>‹#›</a:t>
            </a:fld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275" y="220550"/>
            <a:ext cx="1795675" cy="17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485800" y="559925"/>
            <a:ext cx="58215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I’m Brice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 work for Weaveworks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You can find </a:t>
            </a:r>
            <a:r>
              <a:rPr b="1" lang="en-GB" sz="1800"/>
              <a:t>Weaveworks</a:t>
            </a:r>
            <a:r>
              <a:rPr lang="en-GB" sz="1800"/>
              <a:t> at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https://weave.works</a:t>
            </a:r>
            <a:r>
              <a:rPr lang="en-GB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or </a:t>
            </a:r>
            <a:r>
              <a:rPr lang="en-GB" sz="1800" u="sng">
                <a:solidFill>
                  <a:schemeClr val="hlink"/>
                </a:solidFill>
                <a:hlinkClick r:id="rId5"/>
              </a:rPr>
              <a:t>@weaveworks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team at Weaveworks is behind the GitOps model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You can find me online at </a:t>
            </a:r>
            <a:r>
              <a:rPr lang="en-GB" sz="1800" u="sng">
                <a:solidFill>
                  <a:schemeClr val="hlink"/>
                </a:solidFill>
                <a:hlinkClick r:id="rId6"/>
              </a:rPr>
              <a:t>@fractallambda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/>
          <p:nvPr>
            <p:ph idx="4294967295" type="body"/>
          </p:nvPr>
        </p:nvSpPr>
        <p:spPr>
          <a:xfrm>
            <a:off x="544950" y="1103750"/>
            <a:ext cx="47982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Available Today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Includes: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Customer Workshop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Production Ready “Golden Path” GitOps implementation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Architectural Review &amp; Assessment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12 month WKP or Weave Cloud subscription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2 different packages depending on the size of the company</a:t>
            </a:r>
            <a:endParaRPr/>
          </a:p>
        </p:txBody>
      </p:sp>
      <p:sp>
        <p:nvSpPr>
          <p:cNvPr id="444" name="Google Shape;444;p55"/>
          <p:cNvSpPr txBox="1"/>
          <p:nvPr>
            <p:ph idx="4294967295" type="title"/>
          </p:nvPr>
        </p:nvSpPr>
        <p:spPr>
          <a:xfrm>
            <a:off x="544450" y="293840"/>
            <a:ext cx="8154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3700"/>
              <a:buNone/>
            </a:pPr>
            <a:r>
              <a:rPr lang="en-GB"/>
              <a:t>Weaveworks EKS + GitOps Quickstart</a:t>
            </a:r>
            <a:endParaRPr/>
          </a:p>
        </p:txBody>
      </p:sp>
      <p:pic>
        <p:nvPicPr>
          <p:cNvPr id="445" name="Google Shape;44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7750" y="1127075"/>
            <a:ext cx="2271601" cy="32090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1" name="Google Shape;451;p56"/>
          <p:cNvSpPr txBox="1"/>
          <p:nvPr/>
        </p:nvSpPr>
        <p:spPr>
          <a:xfrm>
            <a:off x="3042150" y="231300"/>
            <a:ext cx="30597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b="1" sz="3600">
              <a:solidFill>
                <a:srgbClr val="F15D2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2" name="Google Shape;4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870950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6"/>
          <p:cNvSpPr txBox="1"/>
          <p:nvPr/>
        </p:nvSpPr>
        <p:spPr>
          <a:xfrm>
            <a:off x="3042150" y="2442700"/>
            <a:ext cx="30597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Weaveworks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rgbClr val="0097A7"/>
                </a:solidFill>
                <a:hlinkClick r:id="rId4"/>
              </a:rPr>
              <a:t>https://weave.works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00"/>
                </a:solidFill>
              </a:rPr>
              <a:t>@weaveworks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00"/>
                </a:solidFill>
              </a:rPr>
              <a:t>@fractallambda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00"/>
                </a:solidFill>
              </a:rPr>
              <a:t>brice@weave.works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54" name="Google Shape;454;p56"/>
          <p:cNvSpPr txBox="1"/>
          <p:nvPr/>
        </p:nvSpPr>
        <p:spPr>
          <a:xfrm>
            <a:off x="-17950" y="4605150"/>
            <a:ext cx="9144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tinyurl.com/kubecon-2019-workshop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0" name="Google Shape;460;p57"/>
          <p:cNvSpPr txBox="1"/>
          <p:nvPr/>
        </p:nvSpPr>
        <p:spPr>
          <a:xfrm>
            <a:off x="0" y="0"/>
            <a:ext cx="9126000" cy="5143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6AA84F"/>
              </a:solidFill>
            </a:endParaRPr>
          </a:p>
        </p:txBody>
      </p:sp>
      <p:sp>
        <p:nvSpPr>
          <p:cNvPr id="461" name="Google Shape;461;p57"/>
          <p:cNvSpPr txBox="1"/>
          <p:nvPr/>
        </p:nvSpPr>
        <p:spPr>
          <a:xfrm>
            <a:off x="1052125" y="675750"/>
            <a:ext cx="33702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Home</a:t>
            </a:r>
            <a:endParaRPr b="1" sz="7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Time</a:t>
            </a:r>
            <a:endParaRPr b="1" sz="7200">
              <a:solidFill>
                <a:srgbClr val="FFFFFF"/>
              </a:solidFill>
            </a:endParaRPr>
          </a:p>
        </p:txBody>
      </p:sp>
      <p:pic>
        <p:nvPicPr>
          <p:cNvPr id="462" name="Google Shape;46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150" y="1333238"/>
            <a:ext cx="2477025" cy="2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75" y="241875"/>
            <a:ext cx="9144000" cy="4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WIFI: LogDNALovesDevs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Pass: cloudnative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Today’s slides: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>
                <a:solidFill>
                  <a:schemeClr val="hlink"/>
                </a:solidFill>
                <a:hlinkClick r:id="rId3"/>
              </a:rPr>
              <a:t>https://tinyurl.com/kubecon-2019-workshop</a:t>
            </a:r>
            <a:endParaRPr sz="3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456350" y="794400"/>
            <a:ext cx="82584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We don’t have enough time</a:t>
            </a:r>
            <a:br>
              <a:rPr lang="en-GB" sz="1800"/>
            </a:br>
            <a:r>
              <a:rPr lang="en-GB" sz="1800"/>
              <a:t>to go through everything you need in a single day.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I’ve tried to highlight the most valuable concepts for production.</a:t>
            </a:r>
            <a:br>
              <a:rPr lang="en-GB" sz="1800"/>
            </a:br>
            <a:r>
              <a:rPr b="1" lang="en-GB" sz="1800"/>
              <a:t>Value over depth</a:t>
            </a:r>
            <a:r>
              <a:rPr lang="en-GB" sz="1800"/>
              <a:t> for production.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I hope you’ll walk away with a </a:t>
            </a:r>
            <a:r>
              <a:rPr b="1" lang="en-GB" sz="1800"/>
              <a:t>good approach to tackling production Kubernetes</a:t>
            </a:r>
            <a:r>
              <a:rPr lang="en-GB" sz="1800"/>
              <a:t>, but you’ll need to go over many of the issues we discuss today in your company. </a:t>
            </a:r>
            <a:endParaRPr sz="1800"/>
          </a:p>
        </p:txBody>
      </p:sp>
      <p:sp>
        <p:nvSpPr>
          <p:cNvPr id="97" name="Google Shape;97;p21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 of this workshop</a:t>
            </a:r>
            <a:endParaRPr/>
          </a:p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ctrTitle"/>
          </p:nvPr>
        </p:nvSpPr>
        <p:spPr>
          <a:xfrm>
            <a:off x="105650" y="112950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 </a:t>
            </a:r>
            <a:endParaRPr/>
          </a:p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05" name="Google Shape;105;p22"/>
          <p:cNvGraphicFramePr/>
          <p:nvPr/>
        </p:nvGraphicFramePr>
        <p:xfrm>
          <a:off x="1125225" y="63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{AAA1A87C-EB5B-44B5-8632-7828B9547FCD}</a:tableStyleId>
              </a:tblPr>
              <a:tblGrid>
                <a:gridCol w="728325"/>
                <a:gridCol w="6510675"/>
              </a:tblGrid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Welcome &amp; introduction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09:30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Getting started with your environment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The Production Ready Checklist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Break (15 minutes)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11:15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Monitoring a production cluster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11:45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Introduction to GitOps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13:00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Lunch (1 hour)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GitOps in Practice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Advanced Deployment Patterns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15:30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Break (15 minutes)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15:45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Enterprise Architecture Patterns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16:15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Securing a Kubernetes Cluster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Review and recap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assumptions</a:t>
            </a:r>
            <a:endParaRPr/>
          </a:p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23"/>
          <p:cNvSpPr txBox="1"/>
          <p:nvPr/>
        </p:nvSpPr>
        <p:spPr>
          <a:xfrm>
            <a:off x="516825" y="951450"/>
            <a:ext cx="84207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You can use the command line.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You can use Git.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You know what </a:t>
            </a:r>
            <a:r>
              <a:rPr i="1" lang="en-GB" sz="2400"/>
              <a:t>Pods</a:t>
            </a:r>
            <a:r>
              <a:rPr lang="en-GB" sz="2400"/>
              <a:t>, </a:t>
            </a:r>
            <a:r>
              <a:rPr i="1" lang="en-GB" sz="2400"/>
              <a:t>Deployment</a:t>
            </a:r>
            <a:r>
              <a:rPr lang="en-GB" sz="2400"/>
              <a:t>, and </a:t>
            </a:r>
            <a:r>
              <a:rPr i="1" lang="en-GB" sz="2400"/>
              <a:t>Services</a:t>
            </a:r>
            <a:r>
              <a:rPr lang="en-GB" sz="2400"/>
              <a:t> are.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You have a modern web browser.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You have an account on Github (Bitbucket, Gitlab, etc...)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Getting started with your environment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aveworks Cle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