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</p:sldIdLst>
  <p:sldSz cx="4610100" cy="3460750"/>
  <p:notesSz cx="4610100" cy="3460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>
      <p:cViewPr varScale="1">
        <p:scale>
          <a:sx n="193" d="100"/>
          <a:sy n="193" d="100"/>
        </p:scale>
        <p:origin x="15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504190"/>
          </a:xfrm>
          <a:custGeom>
            <a:avLst/>
            <a:gdLst/>
            <a:ahLst/>
            <a:cxnLst/>
            <a:rect l="l" t="t" r="r" b="b"/>
            <a:pathLst>
              <a:path w="4608195" h="504190">
                <a:moveTo>
                  <a:pt x="0" y="504004"/>
                </a:moveTo>
                <a:lnTo>
                  <a:pt x="0" y="0"/>
                </a:lnTo>
                <a:lnTo>
                  <a:pt x="4608058" y="0"/>
                </a:lnTo>
                <a:lnTo>
                  <a:pt x="4608058" y="504004"/>
                </a:lnTo>
                <a:lnTo>
                  <a:pt x="0" y="504004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504190"/>
          </a:xfrm>
          <a:custGeom>
            <a:avLst/>
            <a:gdLst/>
            <a:ahLst/>
            <a:cxnLst/>
            <a:rect l="l" t="t" r="r" b="b"/>
            <a:pathLst>
              <a:path w="4608195" h="504190">
                <a:moveTo>
                  <a:pt x="0" y="504004"/>
                </a:moveTo>
                <a:lnTo>
                  <a:pt x="0" y="0"/>
                </a:lnTo>
                <a:lnTo>
                  <a:pt x="4608058" y="0"/>
                </a:lnTo>
                <a:lnTo>
                  <a:pt x="4608058" y="504004"/>
                </a:lnTo>
                <a:lnTo>
                  <a:pt x="0" y="504004"/>
                </a:lnTo>
                <a:close/>
              </a:path>
            </a:pathLst>
          </a:custGeom>
          <a:ln w="5060">
            <a:solidFill>
              <a:srgbClr val="4C66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5048" y="991358"/>
            <a:ext cx="3111500" cy="52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504" y="918424"/>
            <a:ext cx="3395091" cy="1980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3204" y="3250571"/>
            <a:ext cx="158750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dicesoftware.blogspot.com/2010/11/version-control-timelin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pcottle.github.io/learnGitBranching/" TargetMode="External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hub/gitignore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36565/tango-network-server-by-warszawianka" TargetMode="External"/><Relationship Id="rId2" Type="http://schemas.openxmlformats.org/officeDocument/2006/relationships/hyperlink" Target="https://www.flickr.com/photos/landschaft/365861232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34531/tango-computer-by-warszawiank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381939"/>
            <a:ext cx="3888104" cy="71691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1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Découvrir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et utiliser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logiciel 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gestion 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décentralisé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994" y="1388375"/>
            <a:ext cx="3888104" cy="9169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1592580" algn="l"/>
              </a:tabLst>
            </a:pPr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fr-FR" sz="1100" b="1" u="sng" dirty="0">
                <a:solidFill>
                  <a:schemeClr val="bg1">
                    <a:lumMod val="50000"/>
                  </a:schemeClr>
                </a:solidFill>
              </a:rPr>
              <a:t>Professeurs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  <a:tabLst>
                <a:tab pos="1592580" algn="l"/>
              </a:tabLst>
            </a:pPr>
            <a:br>
              <a:rPr lang="fr-FR" sz="1100" dirty="0"/>
            </a:br>
            <a:r>
              <a:rPr lang="fr-FR" sz="1000" b="1" dirty="0" err="1"/>
              <a:t>Thomas-d'Aquin</a:t>
            </a:r>
            <a:r>
              <a:rPr lang="fr-FR" sz="1000" b="1" dirty="0"/>
              <a:t> KOUDOGBO                                        </a:t>
            </a:r>
            <a:r>
              <a:rPr lang="en-US" sz="1000" b="1" spc="-40" dirty="0" err="1">
                <a:solidFill>
                  <a:srgbClr val="333333"/>
                </a:solidFill>
                <a:latin typeface="Arial"/>
                <a:cs typeface="Arial"/>
              </a:rPr>
              <a:t>Fanick</a:t>
            </a:r>
            <a:r>
              <a:rPr lang="en-US" sz="10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000" b="1" spc="-40" dirty="0" err="1">
                <a:solidFill>
                  <a:srgbClr val="333333"/>
                </a:solidFill>
                <a:latin typeface="Arial"/>
                <a:cs typeface="Arial"/>
              </a:rPr>
              <a:t>Arthis</a:t>
            </a:r>
            <a:r>
              <a:rPr lang="en-US" sz="1000" b="1" spc="-40" dirty="0">
                <a:solidFill>
                  <a:srgbClr val="333333"/>
                </a:solidFill>
                <a:latin typeface="Arial"/>
                <a:cs typeface="Arial"/>
              </a:rPr>
              <a:t> TOGBE</a:t>
            </a:r>
            <a:endParaRPr sz="1000" b="1" baseline="27777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  </a:t>
            </a:r>
            <a:r>
              <a:rPr lang="fr-FR" sz="1100" spc="-45" dirty="0">
                <a:solidFill>
                  <a:srgbClr val="333333"/>
                </a:solidFill>
                <a:latin typeface="Arial"/>
                <a:cs typeface="Arial"/>
              </a:rPr>
              <a:t>Septembre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201</a:t>
            </a:r>
            <a:r>
              <a:rPr lang="en-US" sz="1100" spc="-70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27E95B-C10A-7A4F-813B-5D2F186A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594814"/>
            <a:ext cx="1905000" cy="46066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546" y="883267"/>
            <a:ext cx="14592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5" dirty="0">
                <a:solidFill>
                  <a:srgbClr val="333333"/>
                </a:solidFill>
                <a:latin typeface="Arial"/>
                <a:cs typeface="Arial"/>
              </a:rPr>
              <a:t>Première </a:t>
            </a:r>
            <a:r>
              <a:rPr sz="1700" spc="-80" dirty="0">
                <a:solidFill>
                  <a:srgbClr val="333333"/>
                </a:solidFill>
                <a:latin typeface="Arial"/>
                <a:cs typeface="Arial"/>
              </a:rPr>
              <a:t>partie</a:t>
            </a:r>
            <a:r>
              <a:rPr sz="17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994" y="1308328"/>
            <a:ext cx="3888104" cy="956031"/>
          </a:xfrm>
          <a:prstGeom prst="rect">
            <a:avLst/>
          </a:prstGeom>
          <a:solidFill>
            <a:srgbClr val="4C66B2"/>
          </a:solidFill>
        </p:spPr>
        <p:txBody>
          <a:bodyPr vert="horz" wrap="square" lIns="0" tIns="212725" rIns="0" bIns="0" rtlCol="0">
            <a:spAutoFit/>
          </a:bodyPr>
          <a:lstStyle/>
          <a:p>
            <a:pPr marL="1245235">
              <a:lnSpc>
                <a:spcPct val="100000"/>
              </a:lnSpc>
              <a:spcBef>
                <a:spcPts val="1675"/>
              </a:spcBef>
            </a:pPr>
            <a:r>
              <a:rPr sz="1700" spc="-18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 </a:t>
            </a:r>
            <a:r>
              <a:rPr sz="1700" spc="-20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bases </a:t>
            </a:r>
            <a:r>
              <a:rPr sz="1700" spc="-175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170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700" spc="-5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en-US" sz="1700" spc="-5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45235">
              <a:lnSpc>
                <a:spcPct val="100000"/>
              </a:lnSpc>
              <a:spcBef>
                <a:spcPts val="1675"/>
              </a:spcBef>
            </a:pPr>
            <a:endParaRPr sz="17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0185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solidFill>
                  <a:srgbClr val="FFFFFF"/>
                </a:solidFill>
              </a:rPr>
              <a:t>Dépôt</a:t>
            </a:r>
            <a:r>
              <a:rPr sz="1700" spc="10" dirty="0">
                <a:solidFill>
                  <a:srgbClr val="FFFFFF"/>
                </a:solidFill>
              </a:rPr>
              <a:t> </a:t>
            </a:r>
            <a:r>
              <a:rPr sz="1700" spc="-85" dirty="0">
                <a:solidFill>
                  <a:srgbClr val="FFFFFF"/>
                </a:solidFill>
              </a:rPr>
              <a:t>local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96824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32031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878584"/>
            <a:ext cx="310578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Toutes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données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sont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toujours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dans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dépôt</a:t>
            </a:r>
            <a:r>
              <a:rPr sz="1100" spc="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local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45" dirty="0">
                <a:solidFill>
                  <a:srgbClr val="333333"/>
                </a:solidFill>
                <a:latin typeface="Arial"/>
                <a:cs typeface="Arial"/>
              </a:rPr>
              <a:t>Création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d’un </a:t>
            </a:r>
            <a:r>
              <a:rPr sz="1100" spc="-75" dirty="0">
                <a:solidFill>
                  <a:srgbClr val="FF0000"/>
                </a:solidFill>
                <a:latin typeface="Arial"/>
                <a:cs typeface="Arial"/>
              </a:rPr>
              <a:t>nouveau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projet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607" y="1548917"/>
            <a:ext cx="3691890" cy="441959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ts val="955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800" b="1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800" b="1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800" b="1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00FF"/>
                </a:solidFill>
                <a:latin typeface="Arial"/>
                <a:cs typeface="Arial"/>
              </a:rPr>
              <a:t>cd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B200"/>
                </a:solidFill>
                <a:latin typeface="Arial"/>
                <a:cs typeface="Arial"/>
              </a:rPr>
              <a:t>i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 </a:t>
            </a:r>
            <a:r>
              <a:rPr sz="800" b="1" spc="-20" dirty="0">
                <a:solidFill>
                  <a:srgbClr val="00B200"/>
                </a:solidFill>
                <a:latin typeface="Arial"/>
                <a:cs typeface="Arial"/>
              </a:rPr>
              <a:t>i</a:t>
            </a:r>
            <a:r>
              <a:rPr sz="800" b="1" spc="-12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6247" y="231640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2226740"/>
            <a:ext cx="1663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Repartir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d’un 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projet</a:t>
            </a:r>
            <a:r>
              <a:rPr sz="11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existant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13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607" y="2545003"/>
            <a:ext cx="3691890" cy="32194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ts val="955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B200"/>
                </a:solidFill>
                <a:latin typeface="Arial"/>
                <a:cs typeface="Arial"/>
              </a:rPr>
              <a:t>l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</a:t>
            </a:r>
            <a:r>
              <a:rPr sz="800" b="1" spc="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  <a:hlinkClick r:id="rId2"/>
              </a:rPr>
              <a:t>www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  <a:hlinkClick r:id="rId2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  <a:hlinkClick r:id="rId2"/>
              </a:rPr>
              <a:t>.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  <a:hlinkClick r:id="rId2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00FF"/>
                </a:solidFill>
                <a:latin typeface="Arial"/>
                <a:cs typeface="Arial"/>
              </a:rPr>
              <a:t>cd</a:t>
            </a:r>
            <a:r>
              <a:rPr sz="8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4281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FFFFFF"/>
                </a:solidFill>
              </a:rPr>
              <a:t>Répertoire</a:t>
            </a:r>
            <a:r>
              <a:rPr sz="1700" spc="25" dirty="0">
                <a:solidFill>
                  <a:srgbClr val="FFFFFF"/>
                </a:solidFill>
              </a:rPr>
              <a:t> </a:t>
            </a:r>
            <a:r>
              <a:rPr sz="1700" spc="-140" dirty="0">
                <a:solidFill>
                  <a:srgbClr val="FFFFFF"/>
                </a:solidFill>
                <a:latin typeface="Monaco"/>
                <a:cs typeface="Monaco"/>
              </a:rPr>
              <a:t>.git</a:t>
            </a:r>
            <a:endParaRPr sz="1700">
              <a:latin typeface="Monaco"/>
              <a:cs typeface="Monac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247" y="118419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1094535"/>
            <a:ext cx="3563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maintient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répertoire </a:t>
            </a:r>
            <a:r>
              <a:rPr sz="1100" spc="-90" dirty="0">
                <a:solidFill>
                  <a:srgbClr val="333333"/>
                </a:solidFill>
                <a:latin typeface="Courier New"/>
                <a:cs typeface="Courier New"/>
              </a:rPr>
              <a:t>.git</a:t>
            </a:r>
            <a:r>
              <a:rPr sz="1100" spc="4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Arial"/>
                <a:cs typeface="Arial"/>
              </a:rPr>
              <a:t>unique </a:t>
            </a: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racine du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projet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067" y="1431779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607" y="141027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067" y="141279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095" y="141279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7997" y="141279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8485" y="141027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115" y="1453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607" y="1453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607" y="1453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095" y="1453286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6977" y="1453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1453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8485" y="1453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115" y="1573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607" y="1573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607" y="1573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095" y="157349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6977" y="1573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573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8485" y="1573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115" y="16936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607" y="16936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607" y="16936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7095" y="1693684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6977" y="16936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8485" y="16936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88485" y="16936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0758" y="1423503"/>
            <a:ext cx="58420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indent="11430">
              <a:lnSpc>
                <a:spcPts val="950"/>
              </a:lnSpc>
              <a:spcBef>
                <a:spcPts val="13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l </a:t>
            </a:r>
            <a:r>
              <a:rPr sz="800" b="1" spc="-110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git/ 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HEAD</a:t>
            </a:r>
            <a:endParaRPr sz="800">
              <a:latin typeface="Arial"/>
              <a:cs typeface="Arial"/>
            </a:endParaRPr>
          </a:p>
          <a:p>
            <a:pPr marL="19685">
              <a:lnSpc>
                <a:spcPts val="915"/>
              </a:lnSpc>
            </a:pP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21086" y="1543696"/>
            <a:ext cx="10877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" marR="5080" indent="-9525">
              <a:lnSpc>
                <a:spcPts val="950"/>
              </a:lnSpc>
              <a:spcBef>
                <a:spcPts val="135"/>
              </a:spcBef>
              <a:tabLst>
                <a:tab pos="773430" algn="l"/>
              </a:tabLst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	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s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5748" y="1543696"/>
            <a:ext cx="4298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" marR="5080" indent="-4445">
              <a:lnSpc>
                <a:spcPts val="950"/>
              </a:lnSpc>
              <a:spcBef>
                <a:spcPts val="13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s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4067" y="1835397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607" y="181389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067" y="185436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7095" y="185436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47997" y="185436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8485" y="181389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6247" y="218028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247" y="253236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24395" y="2090622"/>
            <a:ext cx="247332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Copie </a:t>
            </a:r>
            <a:r>
              <a:rPr sz="1100" spc="-45" dirty="0">
                <a:solidFill>
                  <a:srgbClr val="333333"/>
                </a:solidFill>
                <a:latin typeface="Arial"/>
                <a:cs typeface="Arial"/>
              </a:rPr>
              <a:t>intégrale </a:t>
            </a:r>
            <a:r>
              <a:rPr sz="1100" spc="-11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données en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local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Accès à </a:t>
            </a:r>
            <a:r>
              <a:rPr sz="1100" spc="10" dirty="0">
                <a:solidFill>
                  <a:srgbClr val="333333"/>
                </a:solidFill>
                <a:latin typeface="Arial"/>
                <a:cs typeface="Arial"/>
              </a:rPr>
              <a:t>tout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l’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historique 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sz="11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modifications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608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solidFill>
                  <a:srgbClr val="FFFFFF"/>
                </a:solidFill>
              </a:rPr>
              <a:t>États </a:t>
            </a:r>
            <a:r>
              <a:rPr sz="1700" spc="-195" dirty="0">
                <a:solidFill>
                  <a:srgbClr val="FFFFFF"/>
                </a:solidFill>
              </a:rPr>
              <a:t>des </a:t>
            </a:r>
            <a:r>
              <a:rPr sz="1700" spc="-90" dirty="0">
                <a:solidFill>
                  <a:srgbClr val="FFFFFF"/>
                </a:solidFill>
              </a:rPr>
              <a:t>fichiers</a:t>
            </a:r>
            <a:r>
              <a:rPr sz="1700" spc="125" dirty="0">
                <a:solidFill>
                  <a:srgbClr val="FFFFFF"/>
                </a:solidFill>
              </a:rPr>
              <a:t> </a:t>
            </a:r>
            <a:r>
              <a:rPr sz="1700" spc="-30" dirty="0">
                <a:solidFill>
                  <a:srgbClr val="FFFFFF"/>
                </a:solidFill>
              </a:rPr>
              <a:t>I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112899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1039328"/>
            <a:ext cx="3116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fichier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doit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être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explicitement</a:t>
            </a:r>
            <a:r>
              <a:rPr sz="11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ajouté</a:t>
            </a:r>
            <a:r>
              <a:rPr sz="11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au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dépôt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889" y="1611589"/>
            <a:ext cx="708025" cy="708025"/>
          </a:xfrm>
          <a:custGeom>
            <a:avLst/>
            <a:gdLst/>
            <a:ahLst/>
            <a:cxnLst/>
            <a:rect l="l" t="t" r="r" b="b"/>
            <a:pathLst>
              <a:path w="708025" h="708025">
                <a:moveTo>
                  <a:pt x="353981" y="0"/>
                </a:moveTo>
                <a:lnTo>
                  <a:pt x="305948" y="3231"/>
                </a:lnTo>
                <a:lnTo>
                  <a:pt x="259878" y="12644"/>
                </a:lnTo>
                <a:lnTo>
                  <a:pt x="216195" y="27817"/>
                </a:lnTo>
                <a:lnTo>
                  <a:pt x="175319" y="48328"/>
                </a:lnTo>
                <a:lnTo>
                  <a:pt x="137673" y="73755"/>
                </a:lnTo>
                <a:lnTo>
                  <a:pt x="103677" y="103677"/>
                </a:lnTo>
                <a:lnTo>
                  <a:pt x="73755" y="137673"/>
                </a:lnTo>
                <a:lnTo>
                  <a:pt x="48328" y="175319"/>
                </a:lnTo>
                <a:lnTo>
                  <a:pt x="27817" y="216195"/>
                </a:lnTo>
                <a:lnTo>
                  <a:pt x="12644" y="259878"/>
                </a:lnTo>
                <a:lnTo>
                  <a:pt x="3231" y="305948"/>
                </a:lnTo>
                <a:lnTo>
                  <a:pt x="0" y="353981"/>
                </a:lnTo>
                <a:lnTo>
                  <a:pt x="3231" y="402015"/>
                </a:lnTo>
                <a:lnTo>
                  <a:pt x="12644" y="448085"/>
                </a:lnTo>
                <a:lnTo>
                  <a:pt x="27817" y="491768"/>
                </a:lnTo>
                <a:lnTo>
                  <a:pt x="48328" y="532644"/>
                </a:lnTo>
                <a:lnTo>
                  <a:pt x="73755" y="570290"/>
                </a:lnTo>
                <a:lnTo>
                  <a:pt x="103677" y="604285"/>
                </a:lnTo>
                <a:lnTo>
                  <a:pt x="137673" y="634208"/>
                </a:lnTo>
                <a:lnTo>
                  <a:pt x="175319" y="659635"/>
                </a:lnTo>
                <a:lnTo>
                  <a:pt x="216195" y="680146"/>
                </a:lnTo>
                <a:lnTo>
                  <a:pt x="259878" y="695319"/>
                </a:lnTo>
                <a:lnTo>
                  <a:pt x="305948" y="704732"/>
                </a:lnTo>
                <a:lnTo>
                  <a:pt x="353981" y="707963"/>
                </a:lnTo>
                <a:lnTo>
                  <a:pt x="402015" y="704732"/>
                </a:lnTo>
                <a:lnTo>
                  <a:pt x="448085" y="695319"/>
                </a:lnTo>
                <a:lnTo>
                  <a:pt x="491768" y="680146"/>
                </a:lnTo>
                <a:lnTo>
                  <a:pt x="532644" y="659635"/>
                </a:lnTo>
                <a:lnTo>
                  <a:pt x="570290" y="634208"/>
                </a:lnTo>
                <a:lnTo>
                  <a:pt x="604285" y="604285"/>
                </a:lnTo>
                <a:lnTo>
                  <a:pt x="634208" y="570290"/>
                </a:lnTo>
                <a:lnTo>
                  <a:pt x="659635" y="532644"/>
                </a:lnTo>
                <a:lnTo>
                  <a:pt x="680146" y="491768"/>
                </a:lnTo>
                <a:lnTo>
                  <a:pt x="695319" y="448085"/>
                </a:lnTo>
                <a:lnTo>
                  <a:pt x="704732" y="402015"/>
                </a:lnTo>
                <a:lnTo>
                  <a:pt x="707963" y="353981"/>
                </a:lnTo>
                <a:lnTo>
                  <a:pt x="704732" y="305948"/>
                </a:lnTo>
                <a:lnTo>
                  <a:pt x="695319" y="259878"/>
                </a:lnTo>
                <a:lnTo>
                  <a:pt x="680146" y="216195"/>
                </a:lnTo>
                <a:lnTo>
                  <a:pt x="659635" y="175319"/>
                </a:lnTo>
                <a:lnTo>
                  <a:pt x="634208" y="137673"/>
                </a:lnTo>
                <a:lnTo>
                  <a:pt x="604285" y="103677"/>
                </a:lnTo>
                <a:lnTo>
                  <a:pt x="570290" y="73755"/>
                </a:lnTo>
                <a:lnTo>
                  <a:pt x="532644" y="48328"/>
                </a:lnTo>
                <a:lnTo>
                  <a:pt x="491768" y="27817"/>
                </a:lnTo>
                <a:lnTo>
                  <a:pt x="448085" y="12644"/>
                </a:lnTo>
                <a:lnTo>
                  <a:pt x="402015" y="3231"/>
                </a:lnTo>
                <a:lnTo>
                  <a:pt x="353981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889" y="1611589"/>
            <a:ext cx="708025" cy="708025"/>
          </a:xfrm>
          <a:custGeom>
            <a:avLst/>
            <a:gdLst/>
            <a:ahLst/>
            <a:cxnLst/>
            <a:rect l="l" t="t" r="r" b="b"/>
            <a:pathLst>
              <a:path w="708025" h="708025">
                <a:moveTo>
                  <a:pt x="707963" y="353981"/>
                </a:moveTo>
                <a:lnTo>
                  <a:pt x="704732" y="305948"/>
                </a:lnTo>
                <a:lnTo>
                  <a:pt x="695319" y="259878"/>
                </a:lnTo>
                <a:lnTo>
                  <a:pt x="680146" y="216195"/>
                </a:lnTo>
                <a:lnTo>
                  <a:pt x="659635" y="175319"/>
                </a:lnTo>
                <a:lnTo>
                  <a:pt x="634208" y="137673"/>
                </a:lnTo>
                <a:lnTo>
                  <a:pt x="604285" y="103677"/>
                </a:lnTo>
                <a:lnTo>
                  <a:pt x="570290" y="73755"/>
                </a:lnTo>
                <a:lnTo>
                  <a:pt x="532644" y="48328"/>
                </a:lnTo>
                <a:lnTo>
                  <a:pt x="491768" y="27817"/>
                </a:lnTo>
                <a:lnTo>
                  <a:pt x="448085" y="12644"/>
                </a:lnTo>
                <a:lnTo>
                  <a:pt x="402015" y="3231"/>
                </a:lnTo>
                <a:lnTo>
                  <a:pt x="353981" y="0"/>
                </a:lnTo>
                <a:lnTo>
                  <a:pt x="305948" y="3231"/>
                </a:lnTo>
                <a:lnTo>
                  <a:pt x="259878" y="12644"/>
                </a:lnTo>
                <a:lnTo>
                  <a:pt x="216195" y="27817"/>
                </a:lnTo>
                <a:lnTo>
                  <a:pt x="175319" y="48328"/>
                </a:lnTo>
                <a:lnTo>
                  <a:pt x="137673" y="73755"/>
                </a:lnTo>
                <a:lnTo>
                  <a:pt x="103677" y="103677"/>
                </a:lnTo>
                <a:lnTo>
                  <a:pt x="73755" y="137673"/>
                </a:lnTo>
                <a:lnTo>
                  <a:pt x="48328" y="175319"/>
                </a:lnTo>
                <a:lnTo>
                  <a:pt x="27817" y="216195"/>
                </a:lnTo>
                <a:lnTo>
                  <a:pt x="12644" y="259878"/>
                </a:lnTo>
                <a:lnTo>
                  <a:pt x="3231" y="305948"/>
                </a:lnTo>
                <a:lnTo>
                  <a:pt x="0" y="353981"/>
                </a:lnTo>
                <a:lnTo>
                  <a:pt x="3231" y="402015"/>
                </a:lnTo>
                <a:lnTo>
                  <a:pt x="12644" y="448085"/>
                </a:lnTo>
                <a:lnTo>
                  <a:pt x="27817" y="491768"/>
                </a:lnTo>
                <a:lnTo>
                  <a:pt x="48328" y="532644"/>
                </a:lnTo>
                <a:lnTo>
                  <a:pt x="73755" y="570290"/>
                </a:lnTo>
                <a:lnTo>
                  <a:pt x="103677" y="604285"/>
                </a:lnTo>
                <a:lnTo>
                  <a:pt x="137673" y="634208"/>
                </a:lnTo>
                <a:lnTo>
                  <a:pt x="175319" y="659635"/>
                </a:lnTo>
                <a:lnTo>
                  <a:pt x="216195" y="680146"/>
                </a:lnTo>
                <a:lnTo>
                  <a:pt x="259878" y="695319"/>
                </a:lnTo>
                <a:lnTo>
                  <a:pt x="305948" y="704732"/>
                </a:lnTo>
                <a:lnTo>
                  <a:pt x="353981" y="707963"/>
                </a:lnTo>
                <a:lnTo>
                  <a:pt x="402015" y="704732"/>
                </a:lnTo>
                <a:lnTo>
                  <a:pt x="448085" y="695319"/>
                </a:lnTo>
                <a:lnTo>
                  <a:pt x="491768" y="680146"/>
                </a:lnTo>
                <a:lnTo>
                  <a:pt x="532644" y="659635"/>
                </a:lnTo>
                <a:lnTo>
                  <a:pt x="570290" y="634208"/>
                </a:lnTo>
                <a:lnTo>
                  <a:pt x="604285" y="604285"/>
                </a:lnTo>
                <a:lnTo>
                  <a:pt x="634208" y="570290"/>
                </a:lnTo>
                <a:lnTo>
                  <a:pt x="659635" y="532644"/>
                </a:lnTo>
                <a:lnTo>
                  <a:pt x="680146" y="491768"/>
                </a:lnTo>
                <a:lnTo>
                  <a:pt x="695319" y="448085"/>
                </a:lnTo>
                <a:lnTo>
                  <a:pt x="704732" y="402015"/>
                </a:lnTo>
                <a:lnTo>
                  <a:pt x="707963" y="353981"/>
                </a:lnTo>
                <a:close/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6663" y="1811687"/>
            <a:ext cx="506730" cy="2965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4769" marR="5080" indent="-52705">
              <a:lnSpc>
                <a:spcPct val="106300"/>
              </a:lnSpc>
              <a:spcBef>
                <a:spcPts val="55"/>
              </a:spcBef>
            </a:pPr>
            <a:r>
              <a:rPr sz="850" spc="-5" dirty="0">
                <a:solidFill>
                  <a:srgbClr val="333333"/>
                </a:solidFill>
                <a:latin typeface="Arial"/>
                <a:cs typeface="Arial"/>
              </a:rPr>
              <a:t>Untrac</a:t>
            </a:r>
            <a:r>
              <a:rPr sz="850" spc="-25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850" spc="-35" dirty="0">
                <a:solidFill>
                  <a:srgbClr val="333333"/>
                </a:solidFill>
                <a:latin typeface="Arial"/>
                <a:cs typeface="Arial"/>
              </a:rPr>
              <a:t>ed  </a:t>
            </a:r>
            <a:r>
              <a:rPr sz="850" dirty="0">
                <a:solidFill>
                  <a:srgbClr val="333333"/>
                </a:solidFill>
                <a:latin typeface="Arial"/>
                <a:cs typeface="Arial"/>
              </a:rPr>
              <a:t>Modified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4463" y="1630146"/>
            <a:ext cx="671195" cy="671195"/>
          </a:xfrm>
          <a:custGeom>
            <a:avLst/>
            <a:gdLst/>
            <a:ahLst/>
            <a:cxnLst/>
            <a:rect l="l" t="t" r="r" b="b"/>
            <a:pathLst>
              <a:path w="671194" h="671194">
                <a:moveTo>
                  <a:pt x="335425" y="0"/>
                </a:moveTo>
                <a:lnTo>
                  <a:pt x="285858" y="3636"/>
                </a:lnTo>
                <a:lnTo>
                  <a:pt x="238549" y="14201"/>
                </a:lnTo>
                <a:lnTo>
                  <a:pt x="194017" y="31174"/>
                </a:lnTo>
                <a:lnTo>
                  <a:pt x="152781" y="54038"/>
                </a:lnTo>
                <a:lnTo>
                  <a:pt x="115360" y="82273"/>
                </a:lnTo>
                <a:lnTo>
                  <a:pt x="82273" y="115360"/>
                </a:lnTo>
                <a:lnTo>
                  <a:pt x="54038" y="152781"/>
                </a:lnTo>
                <a:lnTo>
                  <a:pt x="31174" y="194017"/>
                </a:lnTo>
                <a:lnTo>
                  <a:pt x="14201" y="238549"/>
                </a:lnTo>
                <a:lnTo>
                  <a:pt x="3636" y="285858"/>
                </a:lnTo>
                <a:lnTo>
                  <a:pt x="0" y="335425"/>
                </a:lnTo>
                <a:lnTo>
                  <a:pt x="3636" y="384992"/>
                </a:lnTo>
                <a:lnTo>
                  <a:pt x="14201" y="432301"/>
                </a:lnTo>
                <a:lnTo>
                  <a:pt x="31174" y="476833"/>
                </a:lnTo>
                <a:lnTo>
                  <a:pt x="54038" y="518069"/>
                </a:lnTo>
                <a:lnTo>
                  <a:pt x="82273" y="555490"/>
                </a:lnTo>
                <a:lnTo>
                  <a:pt x="115360" y="588577"/>
                </a:lnTo>
                <a:lnTo>
                  <a:pt x="152781" y="616812"/>
                </a:lnTo>
                <a:lnTo>
                  <a:pt x="194017" y="639675"/>
                </a:lnTo>
                <a:lnTo>
                  <a:pt x="238549" y="656649"/>
                </a:lnTo>
                <a:lnTo>
                  <a:pt x="285858" y="667213"/>
                </a:lnTo>
                <a:lnTo>
                  <a:pt x="335425" y="670850"/>
                </a:lnTo>
                <a:lnTo>
                  <a:pt x="384992" y="667213"/>
                </a:lnTo>
                <a:lnTo>
                  <a:pt x="432301" y="656649"/>
                </a:lnTo>
                <a:lnTo>
                  <a:pt x="476833" y="639675"/>
                </a:lnTo>
                <a:lnTo>
                  <a:pt x="518069" y="616812"/>
                </a:lnTo>
                <a:lnTo>
                  <a:pt x="555490" y="588577"/>
                </a:lnTo>
                <a:lnTo>
                  <a:pt x="588577" y="555490"/>
                </a:lnTo>
                <a:lnTo>
                  <a:pt x="616812" y="518069"/>
                </a:lnTo>
                <a:lnTo>
                  <a:pt x="639676" y="476833"/>
                </a:lnTo>
                <a:lnTo>
                  <a:pt x="656649" y="432301"/>
                </a:lnTo>
                <a:lnTo>
                  <a:pt x="667214" y="384992"/>
                </a:lnTo>
                <a:lnTo>
                  <a:pt x="670851" y="335425"/>
                </a:lnTo>
                <a:lnTo>
                  <a:pt x="667214" y="285858"/>
                </a:lnTo>
                <a:lnTo>
                  <a:pt x="656649" y="238549"/>
                </a:lnTo>
                <a:lnTo>
                  <a:pt x="639676" y="194017"/>
                </a:lnTo>
                <a:lnTo>
                  <a:pt x="616812" y="152781"/>
                </a:lnTo>
                <a:lnTo>
                  <a:pt x="588577" y="115360"/>
                </a:lnTo>
                <a:lnTo>
                  <a:pt x="555490" y="82273"/>
                </a:lnTo>
                <a:lnTo>
                  <a:pt x="518069" y="54038"/>
                </a:lnTo>
                <a:lnTo>
                  <a:pt x="476833" y="31174"/>
                </a:lnTo>
                <a:lnTo>
                  <a:pt x="432301" y="14201"/>
                </a:lnTo>
                <a:lnTo>
                  <a:pt x="384992" y="3636"/>
                </a:lnTo>
                <a:lnTo>
                  <a:pt x="335425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4463" y="1630146"/>
            <a:ext cx="671195" cy="671195"/>
          </a:xfrm>
          <a:custGeom>
            <a:avLst/>
            <a:gdLst/>
            <a:ahLst/>
            <a:cxnLst/>
            <a:rect l="l" t="t" r="r" b="b"/>
            <a:pathLst>
              <a:path w="671194" h="671194">
                <a:moveTo>
                  <a:pt x="670850" y="335425"/>
                </a:moveTo>
                <a:lnTo>
                  <a:pt x="667214" y="285858"/>
                </a:lnTo>
                <a:lnTo>
                  <a:pt x="656649" y="238549"/>
                </a:lnTo>
                <a:lnTo>
                  <a:pt x="639676" y="194017"/>
                </a:lnTo>
                <a:lnTo>
                  <a:pt x="616812" y="152781"/>
                </a:lnTo>
                <a:lnTo>
                  <a:pt x="588577" y="115360"/>
                </a:lnTo>
                <a:lnTo>
                  <a:pt x="555490" y="82273"/>
                </a:lnTo>
                <a:lnTo>
                  <a:pt x="518069" y="54038"/>
                </a:lnTo>
                <a:lnTo>
                  <a:pt x="476833" y="31174"/>
                </a:lnTo>
                <a:lnTo>
                  <a:pt x="432301" y="14201"/>
                </a:lnTo>
                <a:lnTo>
                  <a:pt x="384992" y="3636"/>
                </a:lnTo>
                <a:lnTo>
                  <a:pt x="335425" y="0"/>
                </a:lnTo>
                <a:lnTo>
                  <a:pt x="285858" y="3636"/>
                </a:lnTo>
                <a:lnTo>
                  <a:pt x="238549" y="14201"/>
                </a:lnTo>
                <a:lnTo>
                  <a:pt x="194017" y="31174"/>
                </a:lnTo>
                <a:lnTo>
                  <a:pt x="152781" y="54038"/>
                </a:lnTo>
                <a:lnTo>
                  <a:pt x="115360" y="82273"/>
                </a:lnTo>
                <a:lnTo>
                  <a:pt x="82273" y="115360"/>
                </a:lnTo>
                <a:lnTo>
                  <a:pt x="54038" y="152781"/>
                </a:lnTo>
                <a:lnTo>
                  <a:pt x="31174" y="194017"/>
                </a:lnTo>
                <a:lnTo>
                  <a:pt x="14201" y="238549"/>
                </a:lnTo>
                <a:lnTo>
                  <a:pt x="3636" y="285858"/>
                </a:lnTo>
                <a:lnTo>
                  <a:pt x="0" y="335425"/>
                </a:lnTo>
                <a:lnTo>
                  <a:pt x="3636" y="384992"/>
                </a:lnTo>
                <a:lnTo>
                  <a:pt x="14201" y="432301"/>
                </a:lnTo>
                <a:lnTo>
                  <a:pt x="31174" y="476833"/>
                </a:lnTo>
                <a:lnTo>
                  <a:pt x="54038" y="518069"/>
                </a:lnTo>
                <a:lnTo>
                  <a:pt x="82273" y="555489"/>
                </a:lnTo>
                <a:lnTo>
                  <a:pt x="115360" y="588577"/>
                </a:lnTo>
                <a:lnTo>
                  <a:pt x="152781" y="616812"/>
                </a:lnTo>
                <a:lnTo>
                  <a:pt x="194017" y="639675"/>
                </a:lnTo>
                <a:lnTo>
                  <a:pt x="238549" y="656649"/>
                </a:lnTo>
                <a:lnTo>
                  <a:pt x="285858" y="667213"/>
                </a:lnTo>
                <a:lnTo>
                  <a:pt x="335425" y="670850"/>
                </a:lnTo>
                <a:lnTo>
                  <a:pt x="384992" y="667213"/>
                </a:lnTo>
                <a:lnTo>
                  <a:pt x="432301" y="656649"/>
                </a:lnTo>
                <a:lnTo>
                  <a:pt x="476833" y="639675"/>
                </a:lnTo>
                <a:lnTo>
                  <a:pt x="518069" y="616812"/>
                </a:lnTo>
                <a:lnTo>
                  <a:pt x="555490" y="588577"/>
                </a:lnTo>
                <a:lnTo>
                  <a:pt x="588577" y="555489"/>
                </a:lnTo>
                <a:lnTo>
                  <a:pt x="616812" y="518069"/>
                </a:lnTo>
                <a:lnTo>
                  <a:pt x="639676" y="476833"/>
                </a:lnTo>
                <a:lnTo>
                  <a:pt x="656649" y="432301"/>
                </a:lnTo>
                <a:lnTo>
                  <a:pt x="667214" y="384992"/>
                </a:lnTo>
                <a:lnTo>
                  <a:pt x="670850" y="335425"/>
                </a:lnTo>
                <a:close/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75604" y="1869741"/>
            <a:ext cx="34861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30" dirty="0">
                <a:solidFill>
                  <a:srgbClr val="333333"/>
                </a:solidFill>
                <a:latin typeface="Arial"/>
                <a:cs typeface="Arial"/>
              </a:rPr>
              <a:t>Staged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7165" y="1632829"/>
            <a:ext cx="666115" cy="666115"/>
          </a:xfrm>
          <a:custGeom>
            <a:avLst/>
            <a:gdLst/>
            <a:ahLst/>
            <a:cxnLst/>
            <a:rect l="l" t="t" r="r" b="b"/>
            <a:pathLst>
              <a:path w="666114" h="666114">
                <a:moveTo>
                  <a:pt x="332741" y="0"/>
                </a:moveTo>
                <a:lnTo>
                  <a:pt x="283571" y="3607"/>
                </a:lnTo>
                <a:lnTo>
                  <a:pt x="236640" y="14087"/>
                </a:lnTo>
                <a:lnTo>
                  <a:pt x="192465" y="30925"/>
                </a:lnTo>
                <a:lnTo>
                  <a:pt x="151559" y="53606"/>
                </a:lnTo>
                <a:lnTo>
                  <a:pt x="114437" y="81615"/>
                </a:lnTo>
                <a:lnTo>
                  <a:pt x="81615" y="114437"/>
                </a:lnTo>
                <a:lnTo>
                  <a:pt x="53606" y="151559"/>
                </a:lnTo>
                <a:lnTo>
                  <a:pt x="30925" y="192465"/>
                </a:lnTo>
                <a:lnTo>
                  <a:pt x="14087" y="236640"/>
                </a:lnTo>
                <a:lnTo>
                  <a:pt x="3607" y="283571"/>
                </a:lnTo>
                <a:lnTo>
                  <a:pt x="0" y="332741"/>
                </a:lnTo>
                <a:lnTo>
                  <a:pt x="3607" y="381912"/>
                </a:lnTo>
                <a:lnTo>
                  <a:pt x="14087" y="428842"/>
                </a:lnTo>
                <a:lnTo>
                  <a:pt x="30925" y="473018"/>
                </a:lnTo>
                <a:lnTo>
                  <a:pt x="53606" y="513924"/>
                </a:lnTo>
                <a:lnTo>
                  <a:pt x="81615" y="551045"/>
                </a:lnTo>
                <a:lnTo>
                  <a:pt x="114437" y="583868"/>
                </a:lnTo>
                <a:lnTo>
                  <a:pt x="151559" y="611877"/>
                </a:lnTo>
                <a:lnTo>
                  <a:pt x="192465" y="634557"/>
                </a:lnTo>
                <a:lnTo>
                  <a:pt x="236640" y="651395"/>
                </a:lnTo>
                <a:lnTo>
                  <a:pt x="283571" y="661875"/>
                </a:lnTo>
                <a:lnTo>
                  <a:pt x="332741" y="665483"/>
                </a:lnTo>
                <a:lnTo>
                  <a:pt x="381912" y="661875"/>
                </a:lnTo>
                <a:lnTo>
                  <a:pt x="428842" y="651395"/>
                </a:lnTo>
                <a:lnTo>
                  <a:pt x="473018" y="634557"/>
                </a:lnTo>
                <a:lnTo>
                  <a:pt x="513924" y="611877"/>
                </a:lnTo>
                <a:lnTo>
                  <a:pt x="551045" y="583868"/>
                </a:lnTo>
                <a:lnTo>
                  <a:pt x="583868" y="551045"/>
                </a:lnTo>
                <a:lnTo>
                  <a:pt x="611877" y="513924"/>
                </a:lnTo>
                <a:lnTo>
                  <a:pt x="634557" y="473018"/>
                </a:lnTo>
                <a:lnTo>
                  <a:pt x="651395" y="428842"/>
                </a:lnTo>
                <a:lnTo>
                  <a:pt x="661875" y="381912"/>
                </a:lnTo>
                <a:lnTo>
                  <a:pt x="665483" y="332741"/>
                </a:lnTo>
                <a:lnTo>
                  <a:pt x="661875" y="283571"/>
                </a:lnTo>
                <a:lnTo>
                  <a:pt x="651395" y="236640"/>
                </a:lnTo>
                <a:lnTo>
                  <a:pt x="634557" y="192465"/>
                </a:lnTo>
                <a:lnTo>
                  <a:pt x="611877" y="151559"/>
                </a:lnTo>
                <a:lnTo>
                  <a:pt x="583868" y="114437"/>
                </a:lnTo>
                <a:lnTo>
                  <a:pt x="551045" y="81615"/>
                </a:lnTo>
                <a:lnTo>
                  <a:pt x="513924" y="53606"/>
                </a:lnTo>
                <a:lnTo>
                  <a:pt x="473018" y="30925"/>
                </a:lnTo>
                <a:lnTo>
                  <a:pt x="428842" y="14087"/>
                </a:lnTo>
                <a:lnTo>
                  <a:pt x="381912" y="3607"/>
                </a:lnTo>
                <a:lnTo>
                  <a:pt x="332741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7165" y="1632829"/>
            <a:ext cx="666115" cy="666115"/>
          </a:xfrm>
          <a:custGeom>
            <a:avLst/>
            <a:gdLst/>
            <a:ahLst/>
            <a:cxnLst/>
            <a:rect l="l" t="t" r="r" b="b"/>
            <a:pathLst>
              <a:path w="666114" h="666114">
                <a:moveTo>
                  <a:pt x="665483" y="332741"/>
                </a:moveTo>
                <a:lnTo>
                  <a:pt x="661875" y="283571"/>
                </a:lnTo>
                <a:lnTo>
                  <a:pt x="651395" y="236640"/>
                </a:lnTo>
                <a:lnTo>
                  <a:pt x="634557" y="192465"/>
                </a:lnTo>
                <a:lnTo>
                  <a:pt x="611877" y="151559"/>
                </a:lnTo>
                <a:lnTo>
                  <a:pt x="583868" y="114437"/>
                </a:lnTo>
                <a:lnTo>
                  <a:pt x="551045" y="81615"/>
                </a:lnTo>
                <a:lnTo>
                  <a:pt x="513924" y="53606"/>
                </a:lnTo>
                <a:lnTo>
                  <a:pt x="473018" y="30925"/>
                </a:lnTo>
                <a:lnTo>
                  <a:pt x="428842" y="14087"/>
                </a:lnTo>
                <a:lnTo>
                  <a:pt x="381912" y="3607"/>
                </a:lnTo>
                <a:lnTo>
                  <a:pt x="332741" y="0"/>
                </a:lnTo>
                <a:lnTo>
                  <a:pt x="283571" y="3607"/>
                </a:lnTo>
                <a:lnTo>
                  <a:pt x="236640" y="14087"/>
                </a:lnTo>
                <a:lnTo>
                  <a:pt x="192465" y="30925"/>
                </a:lnTo>
                <a:lnTo>
                  <a:pt x="151559" y="53606"/>
                </a:lnTo>
                <a:lnTo>
                  <a:pt x="114437" y="81615"/>
                </a:lnTo>
                <a:lnTo>
                  <a:pt x="81615" y="114437"/>
                </a:lnTo>
                <a:lnTo>
                  <a:pt x="53606" y="151559"/>
                </a:lnTo>
                <a:lnTo>
                  <a:pt x="30925" y="192465"/>
                </a:lnTo>
                <a:lnTo>
                  <a:pt x="14087" y="236640"/>
                </a:lnTo>
                <a:lnTo>
                  <a:pt x="3607" y="283571"/>
                </a:lnTo>
                <a:lnTo>
                  <a:pt x="0" y="332741"/>
                </a:lnTo>
                <a:lnTo>
                  <a:pt x="3607" y="381912"/>
                </a:lnTo>
                <a:lnTo>
                  <a:pt x="14087" y="428842"/>
                </a:lnTo>
                <a:lnTo>
                  <a:pt x="30925" y="473018"/>
                </a:lnTo>
                <a:lnTo>
                  <a:pt x="53606" y="513924"/>
                </a:lnTo>
                <a:lnTo>
                  <a:pt x="81615" y="551045"/>
                </a:lnTo>
                <a:lnTo>
                  <a:pt x="114437" y="583868"/>
                </a:lnTo>
                <a:lnTo>
                  <a:pt x="151559" y="611877"/>
                </a:lnTo>
                <a:lnTo>
                  <a:pt x="192465" y="634557"/>
                </a:lnTo>
                <a:lnTo>
                  <a:pt x="236640" y="651395"/>
                </a:lnTo>
                <a:lnTo>
                  <a:pt x="283571" y="661875"/>
                </a:lnTo>
                <a:lnTo>
                  <a:pt x="332741" y="665483"/>
                </a:lnTo>
                <a:lnTo>
                  <a:pt x="381912" y="661875"/>
                </a:lnTo>
                <a:lnTo>
                  <a:pt x="428842" y="651395"/>
                </a:lnTo>
                <a:lnTo>
                  <a:pt x="473018" y="634557"/>
                </a:lnTo>
                <a:lnTo>
                  <a:pt x="513924" y="611877"/>
                </a:lnTo>
                <a:lnTo>
                  <a:pt x="551045" y="583868"/>
                </a:lnTo>
                <a:lnTo>
                  <a:pt x="583868" y="551045"/>
                </a:lnTo>
                <a:lnTo>
                  <a:pt x="611877" y="513924"/>
                </a:lnTo>
                <a:lnTo>
                  <a:pt x="634557" y="473018"/>
                </a:lnTo>
                <a:lnTo>
                  <a:pt x="651395" y="428842"/>
                </a:lnTo>
                <a:lnTo>
                  <a:pt x="661875" y="381912"/>
                </a:lnTo>
                <a:lnTo>
                  <a:pt x="665483" y="332741"/>
                </a:lnTo>
                <a:close/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14326" y="1880521"/>
            <a:ext cx="55118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5" dirty="0">
                <a:solidFill>
                  <a:srgbClr val="333333"/>
                </a:solidFill>
                <a:latin typeface="Arial"/>
                <a:cs typeface="Arial"/>
              </a:rPr>
              <a:t>Committed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9613" y="1965571"/>
            <a:ext cx="725170" cy="0"/>
          </a:xfrm>
          <a:custGeom>
            <a:avLst/>
            <a:gdLst/>
            <a:ahLst/>
            <a:cxnLst/>
            <a:rect l="l" t="t" r="r" b="b"/>
            <a:pathLst>
              <a:path w="725169">
                <a:moveTo>
                  <a:pt x="0" y="0"/>
                </a:moveTo>
                <a:lnTo>
                  <a:pt x="724612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1068" y="1938946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5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63123" y="1777783"/>
            <a:ext cx="35242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5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r>
              <a:rPr sz="8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50" spc="-40" dirty="0">
                <a:solidFill>
                  <a:srgbClr val="333333"/>
                </a:solidFill>
                <a:latin typeface="Arial"/>
                <a:cs typeface="Arial"/>
              </a:rPr>
              <a:t>add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1074" y="1965571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>
                <a:moveTo>
                  <a:pt x="0" y="0"/>
                </a:moveTo>
                <a:lnTo>
                  <a:pt x="745852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93769" y="1938946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4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05432" y="1777783"/>
            <a:ext cx="53213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5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r>
              <a:rPr sz="850" spc="-5" dirty="0">
                <a:solidFill>
                  <a:srgbClr val="333333"/>
                </a:solidFill>
                <a:latin typeface="Arial"/>
                <a:cs typeface="Arial"/>
              </a:rPr>
              <a:t> commit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15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03857" y="2445742"/>
            <a:ext cx="81280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i="1" spc="-60" dirty="0">
                <a:solidFill>
                  <a:srgbClr val="333333"/>
                </a:solidFill>
                <a:latin typeface="Arial"/>
                <a:cs typeface="Arial"/>
              </a:rPr>
              <a:t>Espace de</a:t>
            </a:r>
            <a:r>
              <a:rPr sz="850" i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333333"/>
                </a:solidFill>
                <a:latin typeface="Arial"/>
                <a:cs typeface="Arial"/>
              </a:rPr>
              <a:t>travail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3417" y="2456521"/>
            <a:ext cx="73342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i="1" spc="-35" dirty="0">
                <a:solidFill>
                  <a:srgbClr val="333333"/>
                </a:solidFill>
                <a:latin typeface="Arial"/>
                <a:cs typeface="Arial"/>
              </a:rPr>
              <a:t>Zone </a:t>
            </a:r>
            <a:r>
              <a:rPr sz="850" i="1" spc="-6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850" i="1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333333"/>
                </a:solidFill>
                <a:latin typeface="Arial"/>
                <a:cs typeface="Arial"/>
              </a:rPr>
              <a:t>transit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5954" y="2445742"/>
            <a:ext cx="48831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i="1" spc="-10" dirty="0">
                <a:solidFill>
                  <a:srgbClr val="333333"/>
                </a:solidFill>
                <a:latin typeface="Arial"/>
                <a:cs typeface="Arial"/>
              </a:rPr>
              <a:t>Dépôt</a:t>
            </a:r>
            <a:r>
              <a:rPr sz="850" i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670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solidFill>
                  <a:srgbClr val="FFFFFF"/>
                </a:solidFill>
              </a:rPr>
              <a:t>États </a:t>
            </a:r>
            <a:r>
              <a:rPr sz="1700" spc="-195" dirty="0">
                <a:solidFill>
                  <a:srgbClr val="FFFFFF"/>
                </a:solidFill>
              </a:rPr>
              <a:t>des </a:t>
            </a:r>
            <a:r>
              <a:rPr sz="1700" spc="-90" dirty="0">
                <a:solidFill>
                  <a:srgbClr val="FFFFFF"/>
                </a:solidFill>
              </a:rPr>
              <a:t>fichiers</a:t>
            </a:r>
            <a:r>
              <a:rPr sz="1700" spc="-265" dirty="0">
                <a:solidFill>
                  <a:srgbClr val="FFFFFF"/>
                </a:solidFill>
              </a:rPr>
              <a:t> </a:t>
            </a:r>
            <a:r>
              <a:rPr sz="1700" spc="-10" dirty="0">
                <a:solidFill>
                  <a:srgbClr val="FFFFFF"/>
                </a:solidFill>
              </a:rPr>
              <a:t>II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100556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669" y="122600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669" y="144983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247" y="179656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669" y="201700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669" y="224083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247" y="258756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8669" y="280799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849249"/>
            <a:ext cx="2881630" cy="2053589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333333"/>
                </a:solidFill>
                <a:latin typeface="Arial"/>
                <a:cs typeface="Arial"/>
              </a:rPr>
              <a:t>Untracked/Modified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Nouveaux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fichiers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ou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fichiers</a:t>
            </a:r>
            <a:r>
              <a:rPr sz="10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modifiés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60"/>
              </a:spcBef>
            </a:pPr>
            <a:r>
              <a:rPr sz="1000" spc="-90" dirty="0">
                <a:solidFill>
                  <a:srgbClr val="333333"/>
                </a:solidFill>
                <a:latin typeface="Arial"/>
                <a:cs typeface="Arial"/>
              </a:rPr>
              <a:t>Pas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pris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compte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prochain</a:t>
            </a:r>
            <a:r>
              <a:rPr sz="10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40" dirty="0">
                <a:solidFill>
                  <a:srgbClr val="333333"/>
                </a:solidFill>
                <a:latin typeface="Arial"/>
                <a:cs typeface="Arial"/>
              </a:rPr>
              <a:t>Staged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ts val="1760"/>
              </a:lnSpc>
              <a:spcBef>
                <a:spcPts val="65"/>
              </a:spcBef>
            </a:pP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Fichiers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ajoutés, modifiés,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supprimés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ou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déplacés 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Pris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compte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prochain</a:t>
            </a:r>
            <a:r>
              <a:rPr sz="10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333333"/>
                </a:solidFill>
                <a:latin typeface="Arial"/>
                <a:cs typeface="Arial"/>
              </a:rPr>
              <a:t>Unmodified/Committed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Aucune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modification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prochain</a:t>
            </a:r>
            <a:r>
              <a:rPr sz="1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355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solidFill>
                  <a:srgbClr val="FFFFFF"/>
                </a:solidFill>
              </a:rPr>
              <a:t>Ajout </a:t>
            </a:r>
            <a:r>
              <a:rPr sz="1700" spc="-75" dirty="0">
                <a:solidFill>
                  <a:srgbClr val="FFFFFF"/>
                </a:solidFill>
              </a:rPr>
              <a:t>d’un </a:t>
            </a:r>
            <a:r>
              <a:rPr sz="1700" spc="-70" dirty="0">
                <a:solidFill>
                  <a:srgbClr val="FFFFFF"/>
                </a:solidFill>
              </a:rPr>
              <a:t>fichier </a:t>
            </a:r>
            <a:r>
              <a:rPr sz="1700" spc="-145" dirty="0">
                <a:solidFill>
                  <a:srgbClr val="FFFFFF"/>
                </a:solidFill>
              </a:rPr>
              <a:t>au</a:t>
            </a:r>
            <a:r>
              <a:rPr sz="1700" spc="80" dirty="0">
                <a:solidFill>
                  <a:srgbClr val="FFFFFF"/>
                </a:solidFill>
              </a:rPr>
              <a:t> </a:t>
            </a:r>
            <a:r>
              <a:rPr sz="1700" spc="-90" dirty="0">
                <a:solidFill>
                  <a:srgbClr val="FFFFFF"/>
                </a:solidFill>
              </a:rPr>
              <a:t>dépôt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93400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844345"/>
            <a:ext cx="1731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33"/>
                </a:solidFill>
                <a:latin typeface="Arial"/>
                <a:cs typeface="Arial"/>
              </a:rPr>
              <a:t>Création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d’un 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nouveau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fichier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9864" y="856366"/>
            <a:ext cx="1038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0" dirty="0">
                <a:solidFill>
                  <a:srgbClr val="333333"/>
                </a:solidFill>
                <a:latin typeface="Arial"/>
                <a:cs typeface="Arial"/>
              </a:rPr>
              <a:t>(État </a:t>
            </a: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0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333333"/>
                </a:solidFill>
                <a:latin typeface="Arial"/>
                <a:cs typeface="Arial"/>
              </a:rPr>
              <a:t>untracked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067" y="1248860"/>
            <a:ext cx="3704590" cy="0"/>
          </a:xfrm>
          <a:custGeom>
            <a:avLst/>
            <a:gdLst/>
            <a:ahLst/>
            <a:cxnLst/>
            <a:rect l="l" t="t" r="r" b="b"/>
            <a:pathLst>
              <a:path w="3704590">
                <a:moveTo>
                  <a:pt x="0" y="0"/>
                </a:moveTo>
                <a:lnTo>
                  <a:pt x="3704043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607" y="1227353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067" y="1229880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095" y="1229880"/>
            <a:ext cx="3618229" cy="0"/>
          </a:xfrm>
          <a:custGeom>
            <a:avLst/>
            <a:gdLst/>
            <a:ahLst/>
            <a:cxnLst/>
            <a:rect l="l" t="t" r="r" b="b"/>
            <a:pathLst>
              <a:path w="3618229">
                <a:moveTo>
                  <a:pt x="0" y="0"/>
                </a:moveTo>
                <a:lnTo>
                  <a:pt x="3618001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5096" y="1229880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5584" y="1227353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115" y="1270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607" y="1270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607" y="1270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095" y="1270368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4077" y="1270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5584" y="1270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5584" y="1270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8115" y="13905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607" y="13905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6607" y="13905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095" y="1390573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4077" y="13905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5584" y="13905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5584" y="13905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8115" y="1510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607" y="1510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607" y="1510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095" y="1510766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74077" y="1510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5584" y="1510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5584" y="1510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8115" y="16309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607" y="16309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607" y="16309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095" y="1630972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74077" y="16309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5584" y="16309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5584" y="16309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8115" y="1751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607" y="1751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6607" y="1751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095" y="1751165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74077" y="1751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5584" y="1751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5584" y="1751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8115" y="18713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6607" y="18713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6607" y="18713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7095" y="1871370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74077" y="18713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5584" y="18713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5584" y="18713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8115" y="1991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6607" y="1991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6607" y="1991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7095" y="1991563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74077" y="1991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95584" y="1991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95584" y="1991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115" y="21117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6607" y="21117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6607" y="21117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7095" y="2111768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74077" y="21117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5584" y="21117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95584" y="21117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8115" y="2231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6607" y="2231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6607" y="2231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7095" y="2231961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74077" y="2231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95584" y="2231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95584" y="2231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8115" y="23521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6607" y="23521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6607" y="23521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7095" y="2352167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74077" y="23521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95584" y="23521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95584" y="23521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8115" y="24723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6607" y="24723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6607" y="24723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7095" y="2472359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74077" y="24723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95584" y="24723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95584" y="24723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24547" y="1240585"/>
            <a:ext cx="3490595" cy="1349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dirty="0">
                <a:solidFill>
                  <a:srgbClr val="0000FF"/>
                </a:solidFill>
                <a:latin typeface="Arial"/>
                <a:cs typeface="Arial"/>
              </a:rPr>
              <a:t>echo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H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 l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World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!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 </a:t>
            </a:r>
            <a:r>
              <a:rPr sz="800" spc="185" dirty="0">
                <a:solidFill>
                  <a:srgbClr val="333333"/>
                </a:solidFill>
                <a:latin typeface="Arial"/>
                <a:cs typeface="Arial"/>
              </a:rPr>
              <a:t>&gt;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README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55"/>
              </a:lnSpc>
              <a:spcBef>
                <a:spcPts val="93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-16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r>
              <a:rPr sz="800" spc="1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00B2B2"/>
                </a:solidFill>
                <a:latin typeface="Arial"/>
                <a:cs typeface="Arial"/>
              </a:rPr>
              <a:t>On</a:t>
            </a:r>
            <a:r>
              <a:rPr sz="800" spc="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I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1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commit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r>
              <a:rPr sz="800" spc="27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B2B2"/>
                </a:solidFill>
                <a:latin typeface="Arial"/>
                <a:cs typeface="Arial"/>
              </a:rPr>
              <a:t>U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k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d</a:t>
            </a:r>
            <a:r>
              <a:rPr sz="800" spc="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f</a:t>
            </a:r>
            <a:r>
              <a:rPr sz="800" spc="-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  <a:tabLst>
                <a:tab pos="281940" algn="l"/>
              </a:tabLst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	</a:t>
            </a:r>
            <a:r>
              <a:rPr sz="800" spc="55" dirty="0">
                <a:solidFill>
                  <a:srgbClr val="00B2B2"/>
                </a:solidFill>
                <a:latin typeface="Arial"/>
                <a:cs typeface="Arial"/>
              </a:rPr>
              <a:t>(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u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"git</a:t>
            </a:r>
            <a:r>
              <a:rPr sz="800" spc="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0B2B2"/>
                </a:solidFill>
                <a:latin typeface="Arial"/>
                <a:cs typeface="Arial"/>
              </a:rPr>
              <a:t>add</a:t>
            </a:r>
            <a:r>
              <a:rPr sz="800" spc="2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85" dirty="0">
                <a:solidFill>
                  <a:srgbClr val="00B2B2"/>
                </a:solidFill>
                <a:latin typeface="Arial"/>
                <a:cs typeface="Arial"/>
              </a:rPr>
              <a:t>&lt;</a:t>
            </a:r>
            <a:r>
              <a:rPr sz="800" spc="-1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f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85" dirty="0">
                <a:solidFill>
                  <a:srgbClr val="00B2B2"/>
                </a:solidFill>
                <a:latin typeface="Arial"/>
                <a:cs typeface="Arial"/>
              </a:rPr>
              <a:t>&gt;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00B2B2"/>
                </a:solidFill>
                <a:latin typeface="Arial"/>
                <a:cs typeface="Arial"/>
              </a:rPr>
              <a:t>"</a:t>
            </a:r>
            <a:r>
              <a:rPr sz="800" spc="20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u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d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1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what</a:t>
            </a:r>
            <a:r>
              <a:rPr sz="800" spc="2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B2B2"/>
                </a:solidFill>
                <a:latin typeface="Arial"/>
                <a:cs typeface="Arial"/>
              </a:rPr>
              <a:t>w</a:t>
            </a:r>
            <a:r>
              <a:rPr sz="800" spc="-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be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  <a:tabLst>
                <a:tab pos="280670" algn="l"/>
              </a:tabLst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	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00B2B2"/>
                </a:solidFill>
                <a:latin typeface="Arial"/>
                <a:cs typeface="Arial"/>
              </a:rPr>
              <a:t>itte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d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00B2B2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18115" y="25925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6607" y="25925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6607" y="25925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7095" y="2592565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74077" y="25925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95584" y="25925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95584" y="25925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24547" y="2562769"/>
            <a:ext cx="1028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18115" y="27127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6607" y="27127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6607" y="27127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7095" y="2712758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74077" y="27127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95584" y="27127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95584" y="27127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51230" y="2682975"/>
            <a:ext cx="16802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407614" y="2682975"/>
            <a:ext cx="1467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18115" y="2832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6607" y="2832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96607" y="2832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7095" y="2832963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74077" y="2832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95584" y="2832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95584" y="2832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48449" y="2562769"/>
            <a:ext cx="1433195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95"/>
              </a:spcBef>
            </a:pPr>
            <a:r>
              <a:rPr sz="800" spc="0" dirty="0">
                <a:solidFill>
                  <a:srgbClr val="B20000"/>
                </a:solidFill>
                <a:latin typeface="Arial"/>
                <a:cs typeface="Arial"/>
              </a:rPr>
              <a:t>README</a:t>
            </a:r>
            <a:endParaRPr sz="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935"/>
              </a:spcBef>
            </a:pP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(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"git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add"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k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94067" y="2974663"/>
            <a:ext cx="3704590" cy="0"/>
          </a:xfrm>
          <a:custGeom>
            <a:avLst/>
            <a:gdLst/>
            <a:ahLst/>
            <a:cxnLst/>
            <a:rect l="l" t="t" r="r" b="b"/>
            <a:pathLst>
              <a:path w="3704590">
                <a:moveTo>
                  <a:pt x="0" y="0"/>
                </a:moveTo>
                <a:lnTo>
                  <a:pt x="3704043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6607" y="295315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4067" y="299364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7095" y="2993644"/>
            <a:ext cx="3618229" cy="0"/>
          </a:xfrm>
          <a:custGeom>
            <a:avLst/>
            <a:gdLst/>
            <a:ahLst/>
            <a:cxnLst/>
            <a:rect l="l" t="t" r="r" b="b"/>
            <a:pathLst>
              <a:path w="3618229">
                <a:moveTo>
                  <a:pt x="0" y="0"/>
                </a:moveTo>
                <a:lnTo>
                  <a:pt x="3618001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55096" y="299364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95584" y="295315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17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355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solidFill>
                  <a:srgbClr val="FFFFFF"/>
                </a:solidFill>
              </a:rPr>
              <a:t>Ajout </a:t>
            </a:r>
            <a:r>
              <a:rPr sz="1700" spc="-75" dirty="0">
                <a:solidFill>
                  <a:srgbClr val="FFFFFF"/>
                </a:solidFill>
              </a:rPr>
              <a:t>d’un </a:t>
            </a:r>
            <a:r>
              <a:rPr sz="1700" spc="-70" dirty="0">
                <a:solidFill>
                  <a:srgbClr val="FFFFFF"/>
                </a:solidFill>
              </a:rPr>
              <a:t>fichier </a:t>
            </a:r>
            <a:r>
              <a:rPr sz="1700" spc="-145" dirty="0">
                <a:solidFill>
                  <a:srgbClr val="FFFFFF"/>
                </a:solidFill>
              </a:rPr>
              <a:t>au</a:t>
            </a:r>
            <a:r>
              <a:rPr sz="1700" spc="80" dirty="0">
                <a:solidFill>
                  <a:srgbClr val="FFFFFF"/>
                </a:solidFill>
              </a:rPr>
              <a:t> </a:t>
            </a:r>
            <a:r>
              <a:rPr sz="1700" spc="-90" dirty="0">
                <a:solidFill>
                  <a:srgbClr val="FFFFFF"/>
                </a:solidFill>
              </a:rPr>
              <a:t>dépôt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103017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940510"/>
            <a:ext cx="2291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Ajout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du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fichier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dans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zone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transit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7303" y="952530"/>
            <a:ext cx="847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0" dirty="0">
                <a:solidFill>
                  <a:srgbClr val="333333"/>
                </a:solidFill>
                <a:latin typeface="Arial"/>
                <a:cs typeface="Arial"/>
              </a:rPr>
              <a:t>(État </a:t>
            </a: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333333"/>
                </a:solidFill>
                <a:latin typeface="Arial"/>
                <a:cs typeface="Arial"/>
              </a:rPr>
              <a:t>staged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067" y="1345012"/>
            <a:ext cx="3704590" cy="0"/>
          </a:xfrm>
          <a:custGeom>
            <a:avLst/>
            <a:gdLst/>
            <a:ahLst/>
            <a:cxnLst/>
            <a:rect l="l" t="t" r="r" b="b"/>
            <a:pathLst>
              <a:path w="3704590">
                <a:moveTo>
                  <a:pt x="0" y="0"/>
                </a:moveTo>
                <a:lnTo>
                  <a:pt x="3704043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607" y="132350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067" y="132603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095" y="1326032"/>
            <a:ext cx="3618229" cy="0"/>
          </a:xfrm>
          <a:custGeom>
            <a:avLst/>
            <a:gdLst/>
            <a:ahLst/>
            <a:cxnLst/>
            <a:rect l="l" t="t" r="r" b="b"/>
            <a:pathLst>
              <a:path w="3618229">
                <a:moveTo>
                  <a:pt x="0" y="0"/>
                </a:moveTo>
                <a:lnTo>
                  <a:pt x="3618001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5096" y="132603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5584" y="132350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115" y="13665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607" y="13665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607" y="13665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095" y="1366532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4077" y="13665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5584" y="13665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5584" y="13665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8115" y="14867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607" y="14867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6607" y="14867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095" y="1486725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4077" y="14867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5584" y="14867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5584" y="14867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8115" y="16069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607" y="16069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607" y="16069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095" y="1606931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74077" y="16069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5584" y="16069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5584" y="16069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8115" y="17271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607" y="17271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607" y="17271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095" y="1727123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74077" y="17271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5584" y="17271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5584" y="17271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8115" y="18473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607" y="18473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6607" y="18473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095" y="1847329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74077" y="18473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5584" y="18473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5584" y="18473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8115" y="196752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6607" y="196752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6607" y="196752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7095" y="1967522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74077" y="196752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5584" y="196752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5584" y="196752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8115" y="20877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6607" y="20877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6607" y="20877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7095" y="2087727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74077" y="20877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95584" y="20877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95584" y="20877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115" y="220792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6607" y="220792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6607" y="220792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7095" y="2207920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74077" y="220792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5584" y="220792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95584" y="220792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8115" y="23281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6607" y="23281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6607" y="23281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7095" y="2328125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74077" y="23281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95584" y="23281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95584" y="23281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8115" y="244831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6607" y="244831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6607" y="244831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7095" y="2448318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74077" y="244831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95584" y="244831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95584" y="244831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8115" y="256852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6607" y="256852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6607" y="256852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7095" y="2568524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74077" y="256852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95584" y="256852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95584" y="256852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8115" y="268871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6607" y="268871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6607" y="268871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7095" y="2688717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74077" y="268871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95584" y="268871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95584" y="268871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24547" y="1336750"/>
            <a:ext cx="2978785" cy="1469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00B200"/>
                </a:solidFill>
                <a:latin typeface="Arial"/>
                <a:cs typeface="Arial"/>
              </a:rPr>
              <a:t>add</a:t>
            </a:r>
            <a:r>
              <a:rPr sz="800" b="1" spc="-7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README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55"/>
              </a:lnSpc>
              <a:spcBef>
                <a:spcPts val="93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-16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r>
              <a:rPr sz="800" spc="1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00B2B2"/>
                </a:solidFill>
                <a:latin typeface="Arial"/>
                <a:cs typeface="Arial"/>
              </a:rPr>
              <a:t>On</a:t>
            </a:r>
            <a:r>
              <a:rPr sz="800" spc="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I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1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commit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g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2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be</a:t>
            </a:r>
            <a:r>
              <a:rPr sz="8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00B2B2"/>
                </a:solidFill>
                <a:latin typeface="Arial"/>
                <a:cs typeface="Arial"/>
              </a:rPr>
              <a:t>itte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d</a:t>
            </a:r>
            <a:r>
              <a:rPr sz="800" spc="-1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  <a:tabLst>
                <a:tab pos="281940" algn="l"/>
              </a:tabLst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	</a:t>
            </a:r>
            <a:r>
              <a:rPr sz="800" spc="55" dirty="0">
                <a:solidFill>
                  <a:srgbClr val="00B2B2"/>
                </a:solidFill>
                <a:latin typeface="Arial"/>
                <a:cs typeface="Arial"/>
              </a:rPr>
              <a:t>(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u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"git</a:t>
            </a:r>
            <a:r>
              <a:rPr sz="800" spc="3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0B2B2"/>
                </a:solidFill>
                <a:latin typeface="Arial"/>
                <a:cs typeface="Arial"/>
              </a:rPr>
              <a:t>rm</a:t>
            </a:r>
            <a:r>
              <a:rPr sz="800" spc="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0B2B2"/>
                </a:solidFill>
                <a:latin typeface="Arial"/>
                <a:cs typeface="Arial"/>
              </a:rPr>
              <a:t>--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d</a:t>
            </a:r>
            <a:r>
              <a:rPr sz="800" spc="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85" dirty="0">
                <a:solidFill>
                  <a:srgbClr val="00B2B2"/>
                </a:solidFill>
                <a:latin typeface="Arial"/>
                <a:cs typeface="Arial"/>
              </a:rPr>
              <a:t>&lt;</a:t>
            </a:r>
            <a:r>
              <a:rPr sz="800" spc="-1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f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85" dirty="0">
                <a:solidFill>
                  <a:srgbClr val="00B2B2"/>
                </a:solidFill>
                <a:latin typeface="Arial"/>
                <a:cs typeface="Arial"/>
              </a:rPr>
              <a:t>&gt;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00B2B2"/>
                </a:solidFill>
                <a:latin typeface="Arial"/>
                <a:cs typeface="Arial"/>
              </a:rPr>
              <a:t>"</a:t>
            </a:r>
            <a:r>
              <a:rPr sz="800" spc="2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8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u</a:t>
            </a:r>
            <a:r>
              <a:rPr sz="800" spc="-12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-12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2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2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2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g</a:t>
            </a:r>
            <a:r>
              <a:rPr sz="800" spc="-12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00B2B2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  <a:tabLst>
                <a:tab pos="528320" algn="l"/>
                <a:tab pos="1188720" algn="l"/>
              </a:tabLst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	</a:t>
            </a:r>
            <a:r>
              <a:rPr sz="800" spc="-30" dirty="0">
                <a:solidFill>
                  <a:srgbClr val="00B200"/>
                </a:solidFill>
                <a:latin typeface="Arial"/>
                <a:cs typeface="Arial"/>
              </a:rPr>
              <a:t>new</a:t>
            </a:r>
            <a:r>
              <a:rPr sz="800" spc="5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B200"/>
                </a:solidFill>
                <a:latin typeface="Arial"/>
                <a:cs typeface="Arial"/>
              </a:rPr>
              <a:t>file</a:t>
            </a:r>
            <a:r>
              <a:rPr sz="800" spc="5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00"/>
                </a:solidFill>
                <a:latin typeface="Arial"/>
                <a:cs typeface="Arial"/>
              </a:rPr>
              <a:t>:	</a:t>
            </a:r>
            <a:r>
              <a:rPr sz="800" dirty="0">
                <a:solidFill>
                  <a:srgbClr val="00B200"/>
                </a:solidFill>
                <a:latin typeface="Arial"/>
                <a:cs typeface="Arial"/>
              </a:rPr>
              <a:t>README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94067" y="2830429"/>
            <a:ext cx="3704590" cy="0"/>
          </a:xfrm>
          <a:custGeom>
            <a:avLst/>
            <a:gdLst/>
            <a:ahLst/>
            <a:cxnLst/>
            <a:rect l="l" t="t" r="r" b="b"/>
            <a:pathLst>
              <a:path w="3704590">
                <a:moveTo>
                  <a:pt x="0" y="0"/>
                </a:moveTo>
                <a:lnTo>
                  <a:pt x="3704043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6607" y="2808922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4067" y="284939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7095" y="2849397"/>
            <a:ext cx="3618229" cy="0"/>
          </a:xfrm>
          <a:custGeom>
            <a:avLst/>
            <a:gdLst/>
            <a:ahLst/>
            <a:cxnLst/>
            <a:rect l="l" t="t" r="r" b="b"/>
            <a:pathLst>
              <a:path w="3618229">
                <a:moveTo>
                  <a:pt x="0" y="0"/>
                </a:moveTo>
                <a:lnTo>
                  <a:pt x="3618001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55096" y="284939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95584" y="2808922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17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355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solidFill>
                  <a:srgbClr val="FFFFFF"/>
                </a:solidFill>
              </a:rPr>
              <a:t>Ajout </a:t>
            </a:r>
            <a:r>
              <a:rPr sz="1700" spc="-75" dirty="0">
                <a:solidFill>
                  <a:srgbClr val="FFFFFF"/>
                </a:solidFill>
              </a:rPr>
              <a:t>d’un </a:t>
            </a:r>
            <a:r>
              <a:rPr sz="1700" spc="-70" dirty="0">
                <a:solidFill>
                  <a:srgbClr val="FFFFFF"/>
                </a:solidFill>
              </a:rPr>
              <a:t>fichier </a:t>
            </a:r>
            <a:r>
              <a:rPr sz="1700" spc="-145" dirty="0">
                <a:solidFill>
                  <a:srgbClr val="FFFFFF"/>
                </a:solidFill>
              </a:rPr>
              <a:t>au</a:t>
            </a:r>
            <a:r>
              <a:rPr sz="1700" spc="80" dirty="0">
                <a:solidFill>
                  <a:srgbClr val="FFFFFF"/>
                </a:solidFill>
              </a:rPr>
              <a:t> </a:t>
            </a:r>
            <a:r>
              <a:rPr sz="1700" spc="-90" dirty="0">
                <a:solidFill>
                  <a:srgbClr val="FFFFFF"/>
                </a:solidFill>
              </a:rPr>
              <a:t>dépôt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88592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796263"/>
            <a:ext cx="1183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33"/>
                </a:solidFill>
                <a:latin typeface="Arial"/>
                <a:cs typeface="Arial"/>
              </a:rPr>
              <a:t>Création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1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8492" y="808283"/>
            <a:ext cx="1092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0" dirty="0">
                <a:solidFill>
                  <a:srgbClr val="333333"/>
                </a:solidFill>
                <a:latin typeface="Arial"/>
                <a:cs typeface="Arial"/>
              </a:rPr>
              <a:t>(État </a:t>
            </a: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0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33333"/>
                </a:solidFill>
                <a:latin typeface="Arial"/>
                <a:cs typeface="Arial"/>
              </a:rPr>
              <a:t>committed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067" y="1200778"/>
            <a:ext cx="3704590" cy="0"/>
          </a:xfrm>
          <a:custGeom>
            <a:avLst/>
            <a:gdLst/>
            <a:ahLst/>
            <a:cxnLst/>
            <a:rect l="l" t="t" r="r" b="b"/>
            <a:pathLst>
              <a:path w="3704590">
                <a:moveTo>
                  <a:pt x="0" y="0"/>
                </a:moveTo>
                <a:lnTo>
                  <a:pt x="3704043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607" y="117927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067" y="118179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095" y="1181798"/>
            <a:ext cx="3618229" cy="0"/>
          </a:xfrm>
          <a:custGeom>
            <a:avLst/>
            <a:gdLst/>
            <a:ahLst/>
            <a:cxnLst/>
            <a:rect l="l" t="t" r="r" b="b"/>
            <a:pathLst>
              <a:path w="3618229">
                <a:moveTo>
                  <a:pt x="0" y="0"/>
                </a:moveTo>
                <a:lnTo>
                  <a:pt x="3618001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5096" y="118179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5584" y="117927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115" y="12222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607" y="12222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607" y="12222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095" y="1222298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4077" y="12222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5584" y="12222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5584" y="12222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8115" y="13424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607" y="13424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6607" y="13424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095" y="1342491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4077" y="13424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5584" y="13424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5584" y="13424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8115" y="14626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607" y="14626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607" y="14626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095" y="1462697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74077" y="14626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5584" y="14626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5584" y="14626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8115" y="1582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607" y="1582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607" y="1582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095" y="1582890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74077" y="1582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5584" y="1582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5584" y="1582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8115" y="17030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607" y="17030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6607" y="17030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095" y="1703095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74077" y="17030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5584" y="17030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5584" y="17030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8115" y="18232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6607" y="18232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6607" y="18232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7095" y="1823288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74077" y="18232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5584" y="18232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5584" y="18232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8115" y="19434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6607" y="19434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6607" y="19434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7095" y="1943493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74077" y="19434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95584" y="19434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95584" y="19434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115" y="20636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6607" y="20636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6607" y="20636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7095" y="2063686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74077" y="20636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5584" y="20636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95584" y="20636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8115" y="21838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6607" y="21838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6607" y="21838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7095" y="2183879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74077" y="21838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95584" y="21838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95584" y="21838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8115" y="23040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6607" y="23040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6607" y="23040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7095" y="2304084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74077" y="23040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95584" y="23040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95584" y="23040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8115" y="24242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6607" y="24242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6607" y="24242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7095" y="2424277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74077" y="24242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95584" y="24242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95584" y="24242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8115" y="25444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6607" y="25444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6607" y="25444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7095" y="2544483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74077" y="25444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95584" y="25444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95584" y="25444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8115" y="26646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6607" y="26646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6607" y="26646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7095" y="2664675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74077" y="26646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95584" y="26646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95584" y="26646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8115" y="27848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6607" y="27848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6607" y="27848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7095" y="2784881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74077" y="27848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95584" y="27848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95584" y="27848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8115" y="29050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6607" y="29050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6607" y="29050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7095" y="2905074"/>
            <a:ext cx="3618229" cy="120650"/>
          </a:xfrm>
          <a:custGeom>
            <a:avLst/>
            <a:gdLst/>
            <a:ahLst/>
            <a:cxnLst/>
            <a:rect l="l" t="t" r="r" b="b"/>
            <a:pathLst>
              <a:path w="3618229" h="120650">
                <a:moveTo>
                  <a:pt x="0" y="120192"/>
                </a:moveTo>
                <a:lnTo>
                  <a:pt x="3618001" y="120192"/>
                </a:lnTo>
                <a:lnTo>
                  <a:pt x="3618001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74077" y="29050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95584" y="29050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95584" y="29050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611847" y="1192503"/>
            <a:ext cx="2951480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>
              <a:lnSpc>
                <a:spcPts val="955"/>
              </a:lnSpc>
              <a:spcBef>
                <a:spcPts val="9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</a:t>
            </a:r>
            <a:r>
              <a:rPr sz="800" b="1" spc="2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commit"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ts val="944"/>
              </a:lnSpc>
            </a:pP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800" spc="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80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800">
              <a:latin typeface="Arial"/>
              <a:cs typeface="Arial"/>
            </a:endParaRPr>
          </a:p>
          <a:p>
            <a:pPr marL="106045" marR="924560" indent="-11430">
              <a:lnSpc>
                <a:spcPts val="950"/>
              </a:lnSpc>
              <a:spcBef>
                <a:spcPts val="3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8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e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30" dirty="0">
                <a:solidFill>
                  <a:srgbClr val="333333"/>
                </a:solidFill>
                <a:latin typeface="Arial"/>
                <a:cs typeface="Arial"/>
              </a:rPr>
              <a:t>(+) 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mode</a:t>
            </a:r>
            <a:r>
              <a:rPr sz="800" spc="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README</a:t>
            </a:r>
            <a:endParaRPr sz="800">
              <a:latin typeface="Arial"/>
              <a:cs typeface="Arial"/>
            </a:endParaRPr>
          </a:p>
          <a:p>
            <a:pPr marL="30480">
              <a:lnSpc>
                <a:spcPts val="955"/>
              </a:lnSpc>
              <a:spcBef>
                <a:spcPts val="90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-16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r>
              <a:rPr sz="800" spc="1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00B2B2"/>
                </a:solidFill>
                <a:latin typeface="Arial"/>
                <a:cs typeface="Arial"/>
              </a:rPr>
              <a:t>On</a:t>
            </a:r>
            <a:r>
              <a:rPr sz="800" spc="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39370">
              <a:lnSpc>
                <a:spcPts val="955"/>
              </a:lnSpc>
            </a:pP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30480">
              <a:lnSpc>
                <a:spcPts val="955"/>
              </a:lnSpc>
              <a:spcBef>
                <a:spcPts val="93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20" dirty="0">
                <a:solidFill>
                  <a:srgbClr val="00B200"/>
                </a:solidFill>
                <a:latin typeface="Arial"/>
                <a:cs typeface="Arial"/>
              </a:rPr>
              <a:t>l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2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  <a:p>
            <a:pPr marL="33655" marR="5080" indent="-3810">
              <a:lnSpc>
                <a:spcPts val="950"/>
              </a:lnSpc>
              <a:spcBef>
                <a:spcPts val="35"/>
              </a:spcBef>
              <a:tabLst>
                <a:tab pos="545465" algn="l"/>
              </a:tabLst>
            </a:pP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o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E5AF26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E5AF26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85" dirty="0">
                <a:solidFill>
                  <a:srgbClr val="E5AF26"/>
                </a:solidFill>
                <a:latin typeface="Arial"/>
                <a:cs typeface="Arial"/>
              </a:rPr>
              <a:t>it</a:t>
            </a:r>
            <a:r>
              <a:rPr sz="800" spc="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8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E5AF26"/>
                </a:solidFill>
                <a:latin typeface="Arial"/>
                <a:cs typeface="Arial"/>
              </a:rPr>
              <a:t>a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3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E5AF26"/>
                </a:solidFill>
                <a:latin typeface="Arial"/>
                <a:cs typeface="Arial"/>
              </a:rPr>
              <a:t>fb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3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1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E5AF26"/>
                </a:solidFill>
                <a:latin typeface="Arial"/>
                <a:cs typeface="Arial"/>
              </a:rPr>
              <a:t>fb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1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3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E5AF26"/>
                </a:solidFill>
                <a:latin typeface="Arial"/>
                <a:cs typeface="Arial"/>
              </a:rPr>
              <a:t>f9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7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 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th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&lt;s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0" dirty="0">
                <a:solidFill>
                  <a:srgbClr val="333333"/>
                </a:solidFill>
                <a:latin typeface="Arial"/>
                <a:cs typeface="Arial"/>
              </a:rPr>
              <a:t>@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com&gt; 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Date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	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Tue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Oct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7 2 1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2 2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2 1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2014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+0200</a:t>
            </a:r>
            <a:endParaRPr sz="8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894"/>
              </a:spcBef>
            </a:pP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94067" y="3046787"/>
            <a:ext cx="3704590" cy="0"/>
          </a:xfrm>
          <a:custGeom>
            <a:avLst/>
            <a:gdLst/>
            <a:ahLst/>
            <a:cxnLst/>
            <a:rect l="l" t="t" r="r" b="b"/>
            <a:pathLst>
              <a:path w="3704590">
                <a:moveTo>
                  <a:pt x="0" y="0"/>
                </a:moveTo>
                <a:lnTo>
                  <a:pt x="3704043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6607" y="302527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4067" y="306575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7095" y="3065754"/>
            <a:ext cx="3618229" cy="0"/>
          </a:xfrm>
          <a:custGeom>
            <a:avLst/>
            <a:gdLst/>
            <a:ahLst/>
            <a:cxnLst/>
            <a:rect l="l" t="t" r="r" b="b"/>
            <a:pathLst>
              <a:path w="3618229">
                <a:moveTo>
                  <a:pt x="0" y="0"/>
                </a:moveTo>
                <a:lnTo>
                  <a:pt x="3618001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55096" y="306575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95584" y="302527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17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77418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70" dirty="0">
                <a:solidFill>
                  <a:srgbClr val="FFFFFF"/>
                </a:solidFill>
              </a:rPr>
              <a:t>Commandes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45" dirty="0">
                <a:solidFill>
                  <a:srgbClr val="FFFFFF"/>
                </a:solidFill>
              </a:rPr>
              <a:t> </a:t>
            </a:r>
            <a:r>
              <a:rPr sz="1700" spc="-190" dirty="0">
                <a:solidFill>
                  <a:srgbClr val="FFFFFF"/>
                </a:solidFill>
              </a:rPr>
              <a:t>base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91139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50754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247" y="210369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247" y="269984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821726"/>
            <a:ext cx="2689225" cy="1980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Ajouter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fichier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dans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zone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transit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0"/>
              </a:spcBef>
            </a:pP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b="1" i="1" spc="-50" dirty="0">
                <a:solidFill>
                  <a:srgbClr val="333333"/>
                </a:solidFill>
                <a:latin typeface="Arial-BoldItalicMT"/>
                <a:cs typeface="Arial-BoldItalicMT"/>
              </a:rPr>
              <a:t>add</a:t>
            </a:r>
            <a:r>
              <a:rPr sz="1000" b="1" i="1" spc="80" dirty="0">
                <a:solidFill>
                  <a:srgbClr val="333333"/>
                </a:solidFill>
                <a:latin typeface="Arial-BoldItalicMT"/>
                <a:cs typeface="Arial-BoldItalicMT"/>
              </a:rPr>
              <a:t> </a:t>
            </a:r>
            <a:r>
              <a:rPr sz="1000" i="1" spc="15" dirty="0">
                <a:solidFill>
                  <a:srgbClr val="333333"/>
                </a:solidFill>
                <a:latin typeface="Arial"/>
                <a:cs typeface="Arial"/>
              </a:rPr>
              <a:t>&lt;fichier&gt;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Obtenir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l’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état </a:t>
            </a:r>
            <a:r>
              <a:rPr sz="1100" spc="-110" dirty="0">
                <a:solidFill>
                  <a:srgbClr val="333333"/>
                </a:solidFill>
                <a:latin typeface="Arial"/>
                <a:cs typeface="Arial"/>
              </a:rPr>
              <a:t>des</a:t>
            </a:r>
            <a:r>
              <a:rPr sz="11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fichiers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5"/>
              </a:spcBef>
            </a:pP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r>
              <a:rPr sz="1000" i="1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i="1" spc="-45" dirty="0">
                <a:solidFill>
                  <a:srgbClr val="333333"/>
                </a:solidFill>
                <a:latin typeface="Arial-BoldItalicMT"/>
                <a:cs typeface="Arial-BoldItalicMT"/>
              </a:rPr>
              <a:t>status</a:t>
            </a:r>
            <a:endParaRPr sz="1000">
              <a:latin typeface="Arial-BoldItalicMT"/>
              <a:cs typeface="Arial-BoldItalic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45" dirty="0">
                <a:solidFill>
                  <a:srgbClr val="333333"/>
                </a:solidFill>
                <a:latin typeface="Arial"/>
                <a:cs typeface="Arial"/>
              </a:rPr>
              <a:t>Valider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modifications </a:t>
            </a: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créant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commit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0"/>
              </a:spcBef>
            </a:pP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b="1" i="1" spc="-30" dirty="0">
                <a:solidFill>
                  <a:srgbClr val="333333"/>
                </a:solidFill>
                <a:latin typeface="Arial-BoldItalicMT"/>
                <a:cs typeface="Arial-BoldItalicMT"/>
              </a:rPr>
              <a:t>commit </a:t>
            </a:r>
            <a:r>
              <a:rPr sz="1000" i="1" spc="-25" dirty="0">
                <a:solidFill>
                  <a:srgbClr val="333333"/>
                </a:solidFill>
                <a:latin typeface="Arial"/>
                <a:cs typeface="Arial"/>
              </a:rPr>
              <a:t>-m </a:t>
            </a:r>
            <a:r>
              <a:rPr sz="1000" i="1" spc="10" dirty="0">
                <a:solidFill>
                  <a:srgbClr val="333333"/>
                </a:solidFill>
                <a:latin typeface="Arial"/>
                <a:cs typeface="Arial"/>
              </a:rPr>
              <a:t>"Titre 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000" i="1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333333"/>
                </a:solidFill>
                <a:latin typeface="Arial"/>
                <a:cs typeface="Arial"/>
              </a:rPr>
              <a:t>commit"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Obtenir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l’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historique </a:t>
            </a:r>
            <a:r>
              <a:rPr sz="1100" spc="-110" dirty="0">
                <a:solidFill>
                  <a:srgbClr val="333333"/>
                </a:solidFill>
                <a:latin typeface="Arial"/>
                <a:cs typeface="Arial"/>
              </a:rPr>
              <a:t>des</a:t>
            </a:r>
            <a:r>
              <a:rPr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commits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939" y="2846783"/>
            <a:ext cx="378460" cy="210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r>
              <a:rPr sz="1000" i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i="1" spc="-55" dirty="0">
                <a:solidFill>
                  <a:srgbClr val="333333"/>
                </a:solidFill>
                <a:latin typeface="Arial-BoldItalicMT"/>
                <a:cs typeface="Arial-BoldItalicMT"/>
              </a:rPr>
              <a:t>log</a:t>
            </a:r>
            <a:endParaRPr sz="1000">
              <a:latin typeface="Arial-BoldItalicMT"/>
              <a:cs typeface="Arial-BoldItalic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9686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60" dirty="0">
                <a:solidFill>
                  <a:srgbClr val="FFFFFF"/>
                </a:solidFill>
              </a:rPr>
              <a:t>Modifier </a:t>
            </a:r>
            <a:r>
              <a:rPr sz="1700" spc="-195" dirty="0">
                <a:solidFill>
                  <a:srgbClr val="FFFFFF"/>
                </a:solidFill>
              </a:rPr>
              <a:t>des </a:t>
            </a:r>
            <a:r>
              <a:rPr sz="1700" spc="-90" dirty="0">
                <a:solidFill>
                  <a:srgbClr val="FFFFFF"/>
                </a:solidFill>
              </a:rPr>
              <a:t>fichiers </a:t>
            </a:r>
            <a:r>
              <a:rPr sz="1700" spc="-160" dirty="0">
                <a:solidFill>
                  <a:srgbClr val="FFFFFF"/>
                </a:solidFill>
              </a:rPr>
              <a:t>dans </a:t>
            </a:r>
            <a:r>
              <a:rPr sz="1700" spc="-114" dirty="0">
                <a:solidFill>
                  <a:srgbClr val="FFFFFF"/>
                </a:solidFill>
              </a:rPr>
              <a:t>le</a:t>
            </a:r>
            <a:r>
              <a:rPr sz="1700" spc="-170" dirty="0">
                <a:solidFill>
                  <a:srgbClr val="FFFFFF"/>
                </a:solidFill>
              </a:rPr>
              <a:t> </a:t>
            </a:r>
            <a:r>
              <a:rPr sz="1700" spc="-90" dirty="0">
                <a:solidFill>
                  <a:srgbClr val="FFFFFF"/>
                </a:solidFill>
              </a:rPr>
              <a:t>dépôt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74394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067" y="945877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607" y="92436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67" y="92688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95" y="92688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7997" y="92688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8485" y="92436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115" y="96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607" y="96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607" y="96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95" y="967384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6977" y="96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8485" y="96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96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115" y="10875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607" y="10875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607" y="10875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095" y="108759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6977" y="10875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8485" y="10875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0875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8115" y="12077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607" y="12077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607" y="12077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7095" y="120778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6977" y="12077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8485" y="12077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8485" y="12077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8115" y="13279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607" y="13279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607" y="13279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7095" y="132798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6977" y="13279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8485" y="13279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8485" y="13279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8115" y="144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607" y="144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607" y="144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7095" y="144818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66977" y="144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88485" y="144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88485" y="144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8115" y="1568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6607" y="1568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6607" y="1568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7095" y="1568386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66977" y="1568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88485" y="1568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88485" y="1568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8115" y="168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6607" y="168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6607" y="168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7095" y="1688579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66977" y="168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88485" y="168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88485" y="168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8115" y="180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6607" y="180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6607" y="180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7095" y="180877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6977" y="180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88485" y="180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8485" y="180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8115" y="1928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6607" y="1928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6607" y="1928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7095" y="192897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66977" y="1928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88485" y="1928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88485" y="1928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8115" y="204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6607" y="204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6607" y="204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7095" y="204917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66977" y="204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88485" y="204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88485" y="204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8115" y="2169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6607" y="2169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6607" y="2169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7095" y="216937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66977" y="2169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88485" y="2169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88485" y="2169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8115" y="22895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6607" y="22895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6607" y="22895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7095" y="228956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66977" y="22895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88485" y="22895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88485" y="22895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8115" y="24097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6607" y="24097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6607" y="24097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7095" y="2409774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66977" y="24097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88485" y="24097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88485" y="24097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8115" y="25299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6607" y="25299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6607" y="25299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7095" y="252996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66977" y="25299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88485" y="25299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88485" y="25299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8115" y="2650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96607" y="2650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6607" y="2650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7095" y="265017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66977" y="2650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88485" y="2650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88485" y="2650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8115" y="27703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6607" y="27703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6607" y="27703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7095" y="277036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66977" y="27703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88485" y="27703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88485" y="27703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8115" y="2890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96607" y="2890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6607" y="2890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7095" y="289057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66977" y="2890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88485" y="2890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88485" y="2890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8115" y="30107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96607" y="30107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6607" y="30107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7095" y="301076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66977" y="30107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88485" y="30107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88485" y="30107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24395" y="654277"/>
            <a:ext cx="2938780" cy="2473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Modifier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fichier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dans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l’espace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333333"/>
                </a:solidFill>
                <a:latin typeface="Arial"/>
                <a:cs typeface="Arial"/>
              </a:rPr>
              <a:t>travail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ts val="955"/>
              </a:lnSpc>
              <a:spcBef>
                <a:spcPts val="91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dirty="0">
                <a:solidFill>
                  <a:srgbClr val="0000FF"/>
                </a:solidFill>
                <a:latin typeface="Arial"/>
                <a:cs typeface="Arial"/>
              </a:rPr>
              <a:t>echo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me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!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 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&gt;&gt;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README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00B200"/>
                </a:solidFill>
                <a:latin typeface="Arial"/>
                <a:cs typeface="Arial"/>
              </a:rPr>
              <a:t>add</a:t>
            </a:r>
            <a:r>
              <a:rPr sz="800" b="1" spc="-7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README</a:t>
            </a:r>
            <a:endParaRPr sz="800">
              <a:latin typeface="Arial"/>
              <a:cs typeface="Arial"/>
            </a:endParaRPr>
          </a:p>
          <a:p>
            <a:pPr marL="29209" marR="603885" indent="-11430">
              <a:lnSpc>
                <a:spcPts val="950"/>
              </a:lnSpc>
              <a:spcBef>
                <a:spcPts val="3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i="1" spc="2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m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Mis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j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README" 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800" spc="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Mis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sz="8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README</a:t>
            </a:r>
            <a:endParaRPr sz="800">
              <a:latin typeface="Arial"/>
              <a:cs typeface="Arial"/>
            </a:endParaRPr>
          </a:p>
          <a:p>
            <a:pPr marL="82550">
              <a:lnSpc>
                <a:spcPts val="91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8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30" dirty="0">
                <a:solidFill>
                  <a:srgbClr val="333333"/>
                </a:solidFill>
                <a:latin typeface="Arial"/>
                <a:cs typeface="Arial"/>
              </a:rPr>
              <a:t>(+)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55"/>
              </a:lnSpc>
              <a:spcBef>
                <a:spcPts val="93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20" dirty="0">
                <a:solidFill>
                  <a:srgbClr val="00B200"/>
                </a:solidFill>
                <a:latin typeface="Arial"/>
                <a:cs typeface="Arial"/>
              </a:rPr>
              <a:t>l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2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  <a:p>
            <a:pPr marL="20955" marR="5080" indent="-3810">
              <a:lnSpc>
                <a:spcPts val="950"/>
              </a:lnSpc>
              <a:spcBef>
                <a:spcPts val="30"/>
              </a:spcBef>
              <a:tabLst>
                <a:tab pos="532765" algn="l"/>
              </a:tabLst>
            </a:pP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o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E5AF26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E5AF26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85" dirty="0">
                <a:solidFill>
                  <a:srgbClr val="E5AF26"/>
                </a:solidFill>
                <a:latin typeface="Arial"/>
                <a:cs typeface="Arial"/>
              </a:rPr>
              <a:t>it</a:t>
            </a:r>
            <a:r>
              <a:rPr sz="800" spc="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E5AF26"/>
                </a:solidFill>
                <a:latin typeface="Arial"/>
                <a:cs typeface="Arial"/>
              </a:rPr>
              <a:t>f6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7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E5AF26"/>
                </a:solidFill>
                <a:latin typeface="Arial"/>
                <a:cs typeface="Arial"/>
              </a:rPr>
              <a:t>f0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8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E5AF26"/>
                </a:solidFill>
                <a:latin typeface="Arial"/>
                <a:cs typeface="Arial"/>
              </a:rPr>
              <a:t>a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E5AF26"/>
                </a:solidFill>
                <a:latin typeface="Arial"/>
                <a:cs typeface="Arial"/>
              </a:rPr>
              <a:t>f7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d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d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d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8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8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1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 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th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&lt;s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0" dirty="0">
                <a:solidFill>
                  <a:srgbClr val="333333"/>
                </a:solidFill>
                <a:latin typeface="Arial"/>
                <a:cs typeface="Arial"/>
              </a:rPr>
              <a:t>@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com&gt; 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Date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	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Tue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Oct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7 2 2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3 4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0 6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2014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+0200</a:t>
            </a:r>
            <a:endParaRPr sz="8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894"/>
              </a:spcBef>
            </a:pP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Mis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j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README</a:t>
            </a:r>
            <a:endParaRPr sz="800">
              <a:latin typeface="Arial"/>
              <a:cs typeface="Arial"/>
            </a:endParaRPr>
          </a:p>
          <a:p>
            <a:pPr marL="20955" marR="5080" indent="-3810">
              <a:lnSpc>
                <a:spcPts val="950"/>
              </a:lnSpc>
              <a:spcBef>
                <a:spcPts val="975"/>
              </a:spcBef>
              <a:tabLst>
                <a:tab pos="532765" algn="l"/>
              </a:tabLst>
            </a:pP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o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E5AF26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E5AF26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85" dirty="0">
                <a:solidFill>
                  <a:srgbClr val="E5AF26"/>
                </a:solidFill>
                <a:latin typeface="Arial"/>
                <a:cs typeface="Arial"/>
              </a:rPr>
              <a:t>it</a:t>
            </a:r>
            <a:r>
              <a:rPr sz="800" spc="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8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E5AF26"/>
                </a:solidFill>
                <a:latin typeface="Arial"/>
                <a:cs typeface="Arial"/>
              </a:rPr>
              <a:t>a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3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E5AF26"/>
                </a:solidFill>
                <a:latin typeface="Arial"/>
                <a:cs typeface="Arial"/>
              </a:rPr>
              <a:t>fb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3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1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E5AF26"/>
                </a:solidFill>
                <a:latin typeface="Arial"/>
                <a:cs typeface="Arial"/>
              </a:rPr>
              <a:t>fb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1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3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E5AF26"/>
                </a:solidFill>
                <a:latin typeface="Arial"/>
                <a:cs typeface="Arial"/>
              </a:rPr>
              <a:t>f9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7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 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th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&lt;s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0" dirty="0">
                <a:solidFill>
                  <a:srgbClr val="333333"/>
                </a:solidFill>
                <a:latin typeface="Arial"/>
                <a:cs typeface="Arial"/>
              </a:rPr>
              <a:t>@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com&gt; 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Date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	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Tue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Oct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7 2 1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2 2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2 1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2014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+0200</a:t>
            </a:r>
            <a:endParaRPr sz="800">
              <a:latin typeface="Arial"/>
              <a:cs typeface="Arial"/>
            </a:endParaRPr>
          </a:p>
          <a:p>
            <a:pPr marL="283210">
              <a:lnSpc>
                <a:spcPct val="100000"/>
              </a:lnSpc>
              <a:spcBef>
                <a:spcPts val="894"/>
              </a:spcBef>
            </a:pP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8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94067" y="3152476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6607" y="313096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4067" y="317144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37095" y="317144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47997" y="317144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288485" y="313096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2866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45" dirty="0">
                <a:solidFill>
                  <a:srgbClr val="FFFFFF"/>
                </a:solidFill>
              </a:rPr>
              <a:t>Source </a:t>
            </a:r>
            <a:r>
              <a:rPr sz="1700" spc="-160" dirty="0">
                <a:solidFill>
                  <a:srgbClr val="FFFFFF"/>
                </a:solidFill>
              </a:rPr>
              <a:t>Code</a:t>
            </a:r>
            <a:r>
              <a:rPr sz="1700" spc="-100" dirty="0">
                <a:solidFill>
                  <a:srgbClr val="FFFFFF"/>
                </a:solidFill>
              </a:rPr>
              <a:t> </a:t>
            </a:r>
            <a:r>
              <a:rPr sz="1700" spc="-125" dirty="0">
                <a:solidFill>
                  <a:srgbClr val="FFFFFF"/>
                </a:solidFill>
              </a:rPr>
              <a:t>Management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99518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34726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247" y="169933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48" y="2174102"/>
            <a:ext cx="1491615" cy="349250"/>
          </a:xfrm>
          <a:custGeom>
            <a:avLst/>
            <a:gdLst/>
            <a:ahLst/>
            <a:cxnLst/>
            <a:rect l="l" t="t" r="r" b="b"/>
            <a:pathLst>
              <a:path w="1491614" h="349250">
                <a:moveTo>
                  <a:pt x="846522" y="224542"/>
                </a:moveTo>
                <a:lnTo>
                  <a:pt x="774521" y="224542"/>
                </a:lnTo>
                <a:lnTo>
                  <a:pt x="882516" y="349233"/>
                </a:lnTo>
                <a:lnTo>
                  <a:pt x="846522" y="224542"/>
                </a:lnTo>
                <a:close/>
              </a:path>
              <a:path w="1491614" h="349250">
                <a:moveTo>
                  <a:pt x="1491440" y="0"/>
                </a:moveTo>
                <a:lnTo>
                  <a:pt x="0" y="0"/>
                </a:lnTo>
                <a:lnTo>
                  <a:pt x="0" y="224542"/>
                </a:lnTo>
                <a:lnTo>
                  <a:pt x="1491440" y="224542"/>
                </a:lnTo>
                <a:lnTo>
                  <a:pt x="149144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48" y="2174102"/>
            <a:ext cx="1491615" cy="349250"/>
          </a:xfrm>
          <a:custGeom>
            <a:avLst/>
            <a:gdLst/>
            <a:ahLst/>
            <a:cxnLst/>
            <a:rect l="l" t="t" r="r" b="b"/>
            <a:pathLst>
              <a:path w="1491614" h="349250">
                <a:moveTo>
                  <a:pt x="774521" y="224542"/>
                </a:moveTo>
                <a:lnTo>
                  <a:pt x="882516" y="349233"/>
                </a:lnTo>
                <a:lnTo>
                  <a:pt x="846522" y="224542"/>
                </a:lnTo>
                <a:lnTo>
                  <a:pt x="1491440" y="224542"/>
                </a:lnTo>
                <a:lnTo>
                  <a:pt x="1491440" y="0"/>
                </a:lnTo>
                <a:lnTo>
                  <a:pt x="0" y="0"/>
                </a:lnTo>
                <a:lnTo>
                  <a:pt x="0" y="224542"/>
                </a:lnTo>
                <a:lnTo>
                  <a:pt x="774521" y="224542"/>
                </a:lnTo>
                <a:close/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0069" y="2030100"/>
            <a:ext cx="1530985" cy="368935"/>
          </a:xfrm>
          <a:custGeom>
            <a:avLst/>
            <a:gdLst/>
            <a:ahLst/>
            <a:cxnLst/>
            <a:rect l="l" t="t" r="r" b="b"/>
            <a:pathLst>
              <a:path w="1530985" h="368935">
                <a:moveTo>
                  <a:pt x="689191" y="224542"/>
                </a:moveTo>
                <a:lnTo>
                  <a:pt x="617190" y="224542"/>
                </a:lnTo>
                <a:lnTo>
                  <a:pt x="509279" y="368458"/>
                </a:lnTo>
                <a:lnTo>
                  <a:pt x="689191" y="224542"/>
                </a:lnTo>
                <a:close/>
              </a:path>
              <a:path w="1530985" h="368935">
                <a:moveTo>
                  <a:pt x="1530855" y="0"/>
                </a:moveTo>
                <a:lnTo>
                  <a:pt x="0" y="0"/>
                </a:lnTo>
                <a:lnTo>
                  <a:pt x="0" y="224542"/>
                </a:lnTo>
                <a:lnTo>
                  <a:pt x="1530855" y="224542"/>
                </a:lnTo>
                <a:lnTo>
                  <a:pt x="1530855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0069" y="2030100"/>
            <a:ext cx="1530985" cy="368935"/>
          </a:xfrm>
          <a:custGeom>
            <a:avLst/>
            <a:gdLst/>
            <a:ahLst/>
            <a:cxnLst/>
            <a:rect l="l" t="t" r="r" b="b"/>
            <a:pathLst>
              <a:path w="1530985" h="368935">
                <a:moveTo>
                  <a:pt x="617190" y="224542"/>
                </a:moveTo>
                <a:lnTo>
                  <a:pt x="509279" y="368458"/>
                </a:lnTo>
                <a:lnTo>
                  <a:pt x="689191" y="224542"/>
                </a:lnTo>
                <a:lnTo>
                  <a:pt x="1530855" y="224542"/>
                </a:lnTo>
                <a:lnTo>
                  <a:pt x="1530855" y="0"/>
                </a:lnTo>
                <a:lnTo>
                  <a:pt x="0" y="0"/>
                </a:lnTo>
                <a:lnTo>
                  <a:pt x="0" y="224542"/>
                </a:lnTo>
                <a:lnTo>
                  <a:pt x="617190" y="224542"/>
                </a:lnTo>
                <a:close/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7434" y="2606107"/>
            <a:ext cx="1572260" cy="368935"/>
          </a:xfrm>
          <a:custGeom>
            <a:avLst/>
            <a:gdLst/>
            <a:ahLst/>
            <a:cxnLst/>
            <a:rect l="l" t="t" r="r" b="b"/>
            <a:pathLst>
              <a:path w="1572260" h="368935">
                <a:moveTo>
                  <a:pt x="709812" y="224542"/>
                </a:moveTo>
                <a:lnTo>
                  <a:pt x="637811" y="224542"/>
                </a:lnTo>
                <a:lnTo>
                  <a:pt x="529899" y="368458"/>
                </a:lnTo>
                <a:lnTo>
                  <a:pt x="709812" y="224542"/>
                </a:lnTo>
                <a:close/>
              </a:path>
              <a:path w="1572260" h="368935">
                <a:moveTo>
                  <a:pt x="1572097" y="0"/>
                </a:moveTo>
                <a:lnTo>
                  <a:pt x="0" y="0"/>
                </a:lnTo>
                <a:lnTo>
                  <a:pt x="0" y="224542"/>
                </a:lnTo>
                <a:lnTo>
                  <a:pt x="1572097" y="224542"/>
                </a:lnTo>
                <a:lnTo>
                  <a:pt x="1572097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7434" y="2606107"/>
            <a:ext cx="1572260" cy="368935"/>
          </a:xfrm>
          <a:custGeom>
            <a:avLst/>
            <a:gdLst/>
            <a:ahLst/>
            <a:cxnLst/>
            <a:rect l="l" t="t" r="r" b="b"/>
            <a:pathLst>
              <a:path w="1572260" h="368935">
                <a:moveTo>
                  <a:pt x="637811" y="224542"/>
                </a:moveTo>
                <a:lnTo>
                  <a:pt x="529899" y="368458"/>
                </a:lnTo>
                <a:lnTo>
                  <a:pt x="709812" y="224542"/>
                </a:lnTo>
                <a:lnTo>
                  <a:pt x="1572097" y="224542"/>
                </a:lnTo>
                <a:lnTo>
                  <a:pt x="1572097" y="0"/>
                </a:lnTo>
                <a:lnTo>
                  <a:pt x="0" y="0"/>
                </a:lnTo>
                <a:lnTo>
                  <a:pt x="0" y="224542"/>
                </a:lnTo>
                <a:lnTo>
                  <a:pt x="637811" y="224542"/>
                </a:lnTo>
                <a:close/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662" y="905521"/>
            <a:ext cx="3801745" cy="1875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100" spc="10" dirty="0">
                <a:solidFill>
                  <a:srgbClr val="333333"/>
                </a:solidFill>
                <a:latin typeface="Arial"/>
                <a:cs typeface="Arial"/>
              </a:rPr>
              <a:t>tout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projet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informatique, </a:t>
            </a:r>
            <a:r>
              <a:rPr sz="1100" spc="5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faut </a:t>
            </a:r>
            <a:r>
              <a:rPr sz="1100" spc="-8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stratégie 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"/>
                <a:cs typeface="Arial"/>
              </a:rPr>
              <a:t>backup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ajoute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souvent </a:t>
            </a:r>
            <a:r>
              <a:rPr sz="1100" spc="-8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100" spc="-50" dirty="0">
                <a:solidFill>
                  <a:srgbClr val="FF0000"/>
                </a:solidFill>
                <a:latin typeface="Arial"/>
                <a:cs typeface="Arial"/>
              </a:rPr>
              <a:t>gestion 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sz="11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versions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développeur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peut 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proposer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plusieurs </a:t>
            </a: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révisions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par</a:t>
            </a:r>
            <a:r>
              <a:rPr sz="11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jour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2296795">
              <a:lnSpc>
                <a:spcPct val="100000"/>
              </a:lnSpc>
              <a:spcBef>
                <a:spcPts val="5"/>
              </a:spcBef>
            </a:pPr>
            <a:r>
              <a:rPr sz="850" spc="-30" dirty="0">
                <a:solidFill>
                  <a:srgbClr val="333333"/>
                </a:solidFill>
                <a:latin typeface="Arial"/>
                <a:cs typeface="Arial"/>
              </a:rPr>
              <a:t>Version </a:t>
            </a:r>
            <a:r>
              <a:rPr sz="850" spc="-10" dirty="0">
                <a:solidFill>
                  <a:srgbClr val="333333"/>
                </a:solidFill>
                <a:latin typeface="Arial"/>
                <a:cs typeface="Arial"/>
              </a:rPr>
              <a:t>Control </a:t>
            </a:r>
            <a:r>
              <a:rPr sz="850" spc="-45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sz="8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50" spc="-15" dirty="0">
                <a:solidFill>
                  <a:srgbClr val="333333"/>
                </a:solidFill>
                <a:latin typeface="Arial"/>
                <a:cs typeface="Arial"/>
              </a:rPr>
              <a:t>(VCS)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solidFill>
                  <a:srgbClr val="333333"/>
                </a:solidFill>
                <a:latin typeface="Arial"/>
                <a:cs typeface="Arial"/>
              </a:rPr>
              <a:t>Source Code </a:t>
            </a:r>
            <a:r>
              <a:rPr sz="850" spc="-30" dirty="0">
                <a:solidFill>
                  <a:srgbClr val="333333"/>
                </a:solidFill>
                <a:latin typeface="Arial"/>
                <a:cs typeface="Arial"/>
              </a:rPr>
              <a:t>Manager</a:t>
            </a:r>
            <a:r>
              <a:rPr sz="85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333333"/>
                </a:solidFill>
                <a:latin typeface="Arial"/>
                <a:cs typeface="Arial"/>
              </a:rPr>
              <a:t>(SCM)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R="88900" algn="ctr">
              <a:lnSpc>
                <a:spcPct val="100000"/>
              </a:lnSpc>
              <a:spcBef>
                <a:spcPts val="890"/>
              </a:spcBef>
            </a:pPr>
            <a:r>
              <a:rPr sz="850" spc="-40" dirty="0">
                <a:solidFill>
                  <a:srgbClr val="333333"/>
                </a:solidFill>
                <a:latin typeface="Arial"/>
                <a:cs typeface="Arial"/>
              </a:rPr>
              <a:t>Revision </a:t>
            </a:r>
            <a:r>
              <a:rPr sz="850" spc="-10" dirty="0">
                <a:solidFill>
                  <a:srgbClr val="333333"/>
                </a:solidFill>
                <a:latin typeface="Arial"/>
                <a:cs typeface="Arial"/>
              </a:rPr>
              <a:t>Control </a:t>
            </a:r>
            <a:r>
              <a:rPr sz="850" spc="-45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sz="85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50" spc="-25" dirty="0">
                <a:solidFill>
                  <a:srgbClr val="333333"/>
                </a:solidFill>
                <a:latin typeface="Arial"/>
                <a:cs typeface="Arial"/>
              </a:rPr>
              <a:t>(RCS)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6976" y="3250571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4047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Informations </a:t>
            </a:r>
            <a:r>
              <a:rPr sz="1700" spc="-120" dirty="0">
                <a:solidFill>
                  <a:srgbClr val="FFFFFF"/>
                </a:solidFill>
              </a:rPr>
              <a:t>sur </a:t>
            </a:r>
            <a:r>
              <a:rPr sz="1700" spc="-114" dirty="0">
                <a:solidFill>
                  <a:srgbClr val="FFFFFF"/>
                </a:solidFill>
              </a:rPr>
              <a:t>un</a:t>
            </a:r>
            <a:r>
              <a:rPr sz="1700" spc="-15" dirty="0">
                <a:solidFill>
                  <a:srgbClr val="FFFFFF"/>
                </a:solidFill>
              </a:rPr>
              <a:t> </a:t>
            </a:r>
            <a:r>
              <a:rPr sz="1700" spc="-75" dirty="0">
                <a:solidFill>
                  <a:srgbClr val="FFFFFF"/>
                </a:solidFill>
              </a:rPr>
              <a:t>commit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79113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14321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67" y="1379467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607" y="135796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067" y="136048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095" y="136048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7997" y="136048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8485" y="135796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115" y="140098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607" y="140098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607" y="140098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095" y="140098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6977" y="140098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140098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8485" y="140098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115" y="152118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607" y="152118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607" y="152118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095" y="152118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6977" y="152118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52118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8485" y="152118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115" y="1641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607" y="1641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607" y="1641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7095" y="1641386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6977" y="1641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8485" y="1641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88485" y="16413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115" y="17615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607" y="17615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607" y="17615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095" y="176157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66977" y="17615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8485" y="17615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88485" y="17615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8115" y="18817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607" y="18817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607" y="18817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7095" y="1881784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6977" y="18817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88485" y="18817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88485" y="18817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8115" y="2001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6607" y="2001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6607" y="2001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7095" y="200197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66977" y="2001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88485" y="2001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8485" y="20019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8115" y="21221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6607" y="21221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6607" y="21221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7095" y="212218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66977" y="21221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88485" y="21221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8485" y="21221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8115" y="2242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6607" y="2242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6607" y="2242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7095" y="224237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66977" y="2242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8485" y="2242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88485" y="22423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8115" y="23625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6607" y="23625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6607" y="23625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7095" y="236258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66977" y="23625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88485" y="23625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88485" y="23625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8115" y="24827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6607" y="24827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6607" y="24827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7095" y="248277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66977" y="24827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88485" y="24827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88485" y="24827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8115" y="26029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6607" y="26029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6607" y="26029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7095" y="2602979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66977" y="26029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88485" y="26029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88485" y="26029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8115" y="2723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6607" y="2723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6607" y="2723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7095" y="272317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66977" y="2723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88485" y="2723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88485" y="2723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8115" y="28433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6607" y="28433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6607" y="28433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7095" y="284337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66977" y="28433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88485" y="28433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88485" y="28433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8115" y="2963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6607" y="2963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6607" y="2963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7095" y="296357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66977" y="2963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88485" y="2963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88485" y="29635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10057" y="701470"/>
            <a:ext cx="3545204" cy="2379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peut </a:t>
            </a:r>
            <a:r>
              <a:rPr sz="1100" spc="-45" dirty="0">
                <a:solidFill>
                  <a:srgbClr val="333333"/>
                </a:solidFill>
                <a:latin typeface="Arial"/>
                <a:cs typeface="Arial"/>
              </a:rPr>
              <a:t>consulter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informations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11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spécifié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sz="1100" i="1" spc="5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100" i="1" spc="-85" dirty="0">
                <a:solidFill>
                  <a:srgbClr val="333333"/>
                </a:solidFill>
                <a:latin typeface="Arial"/>
                <a:cs typeface="Arial"/>
              </a:rPr>
              <a:t>show </a:t>
            </a:r>
            <a:r>
              <a:rPr sz="1100" spc="10" dirty="0">
                <a:solidFill>
                  <a:srgbClr val="333333"/>
                </a:solidFill>
                <a:latin typeface="Arial"/>
                <a:cs typeface="Arial"/>
              </a:rPr>
              <a:t>tout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court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informations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du dernier</a:t>
            </a:r>
            <a:r>
              <a:rPr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100">
              <a:latin typeface="Arial"/>
              <a:cs typeface="Arial"/>
            </a:endParaRPr>
          </a:p>
          <a:p>
            <a:pPr marL="31750" marR="231140">
              <a:lnSpc>
                <a:spcPts val="950"/>
              </a:lnSpc>
              <a:spcBef>
                <a:spcPts val="122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1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B200"/>
                </a:solidFill>
                <a:latin typeface="Arial"/>
                <a:cs typeface="Arial"/>
              </a:rPr>
              <a:t>show</a:t>
            </a:r>
            <a:r>
              <a:rPr sz="800" b="1" spc="5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 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o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E5AF26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E5AF26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85" dirty="0">
                <a:solidFill>
                  <a:srgbClr val="E5AF26"/>
                </a:solidFill>
                <a:latin typeface="Arial"/>
                <a:cs typeface="Arial"/>
              </a:rPr>
              <a:t>it</a:t>
            </a:r>
            <a:r>
              <a:rPr sz="800" spc="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E5AF26"/>
                </a:solidFill>
                <a:latin typeface="Arial"/>
                <a:cs typeface="Arial"/>
              </a:rPr>
              <a:t>f6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7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E5AF26"/>
                </a:solidFill>
                <a:latin typeface="Arial"/>
                <a:cs typeface="Arial"/>
              </a:rPr>
              <a:t>f0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8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E5AF26"/>
                </a:solidFill>
                <a:latin typeface="Arial"/>
                <a:cs typeface="Arial"/>
              </a:rPr>
              <a:t>a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E5AF26"/>
                </a:solidFill>
                <a:latin typeface="Arial"/>
                <a:cs typeface="Arial"/>
              </a:rPr>
              <a:t>f7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d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d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d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8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8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1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  <a:p>
            <a:pPr marL="37465">
              <a:lnSpc>
                <a:spcPts val="905"/>
              </a:lnSpc>
            </a:pP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th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&lt;s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0" dirty="0">
                <a:solidFill>
                  <a:srgbClr val="333333"/>
                </a:solidFill>
                <a:latin typeface="Arial"/>
                <a:cs typeface="Arial"/>
              </a:rPr>
              <a:t>@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com&gt;</a:t>
            </a:r>
            <a:endParaRPr sz="800">
              <a:latin typeface="Arial"/>
              <a:cs typeface="Arial"/>
            </a:endParaRPr>
          </a:p>
          <a:p>
            <a:pPr marL="34925">
              <a:lnSpc>
                <a:spcPts val="955"/>
              </a:lnSpc>
              <a:tabLst>
                <a:tab pos="547370" algn="l"/>
              </a:tabLst>
            </a:pP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Date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	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Tue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Oct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7 2 2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3 4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0 6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2014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+0200</a:t>
            </a:r>
            <a:endParaRPr sz="800">
              <a:latin typeface="Arial"/>
              <a:cs typeface="Arial"/>
            </a:endParaRPr>
          </a:p>
          <a:p>
            <a:pPr marR="1786889" algn="ctr">
              <a:lnSpc>
                <a:spcPct val="100000"/>
              </a:lnSpc>
              <a:spcBef>
                <a:spcPts val="935"/>
              </a:spcBef>
            </a:pP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Mis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j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README</a:t>
            </a:r>
            <a:endParaRPr sz="800">
              <a:latin typeface="Arial"/>
              <a:cs typeface="Arial"/>
            </a:endParaRPr>
          </a:p>
          <a:p>
            <a:pPr marL="48895">
              <a:lnSpc>
                <a:spcPts val="955"/>
              </a:lnSpc>
              <a:spcBef>
                <a:spcPts val="930"/>
              </a:spcBef>
            </a:pP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 f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--git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/README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/README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ts val="944"/>
              </a:lnSpc>
            </a:pP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980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a0d5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26670">
              <a:lnSpc>
                <a:spcPts val="944"/>
              </a:lnSpc>
            </a:pP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---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/README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05" dirty="0">
                <a:solidFill>
                  <a:srgbClr val="333333"/>
                </a:solidFill>
                <a:latin typeface="Arial"/>
                <a:cs typeface="Arial"/>
              </a:rPr>
              <a:t>+++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/README</a:t>
            </a:r>
            <a:endParaRPr sz="800">
              <a:latin typeface="Arial"/>
              <a:cs typeface="Arial"/>
            </a:endParaRPr>
          </a:p>
          <a:p>
            <a:pPr marL="26670">
              <a:lnSpc>
                <a:spcPts val="944"/>
              </a:lnSpc>
            </a:pPr>
            <a:r>
              <a:rPr sz="800" spc="-250" dirty="0">
                <a:solidFill>
                  <a:srgbClr val="00B2B2"/>
                </a:solidFill>
                <a:latin typeface="Arial"/>
                <a:cs typeface="Arial"/>
              </a:rPr>
              <a:t>@@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00B2B2"/>
                </a:solidFill>
                <a:latin typeface="Arial"/>
                <a:cs typeface="Arial"/>
              </a:rPr>
              <a:t>-1 </a:t>
            </a:r>
            <a:r>
              <a:rPr sz="800" spc="35" dirty="0">
                <a:solidFill>
                  <a:srgbClr val="00B2B2"/>
                </a:solidFill>
                <a:latin typeface="Arial"/>
                <a:cs typeface="Arial"/>
              </a:rPr>
              <a:t>+1,2</a:t>
            </a:r>
            <a:r>
              <a:rPr sz="800" spc="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0" dirty="0">
                <a:solidFill>
                  <a:srgbClr val="00B2B2"/>
                </a:solidFill>
                <a:latin typeface="Arial"/>
                <a:cs typeface="Arial"/>
              </a:rPr>
              <a:t>@@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944"/>
              </a:lnSpc>
            </a:pP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World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  <a:endParaRPr sz="800">
              <a:latin typeface="Arial"/>
              <a:cs typeface="Arial"/>
            </a:endParaRPr>
          </a:p>
          <a:p>
            <a:pPr marL="26670">
              <a:lnSpc>
                <a:spcPts val="955"/>
              </a:lnSpc>
            </a:pPr>
            <a:r>
              <a:rPr sz="800" spc="35" dirty="0">
                <a:solidFill>
                  <a:srgbClr val="00B200"/>
                </a:solidFill>
                <a:latin typeface="Arial"/>
                <a:cs typeface="Arial"/>
              </a:rPr>
              <a:t>+This </a:t>
            </a:r>
            <a:r>
              <a:rPr sz="800" spc="-30" dirty="0">
                <a:solidFill>
                  <a:srgbClr val="00B200"/>
                </a:solidFill>
                <a:latin typeface="Arial"/>
                <a:cs typeface="Arial"/>
              </a:rPr>
              <a:t>is </a:t>
            </a:r>
            <a:r>
              <a:rPr sz="800" spc="-35" dirty="0">
                <a:solidFill>
                  <a:srgbClr val="00B200"/>
                </a:solidFill>
                <a:latin typeface="Arial"/>
                <a:cs typeface="Arial"/>
              </a:rPr>
              <a:t>me</a:t>
            </a:r>
            <a:r>
              <a:rPr sz="800" spc="-17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00B200"/>
                </a:solidFill>
                <a:latin typeface="Arial"/>
                <a:cs typeface="Arial"/>
              </a:rPr>
              <a:t>!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94067" y="3105270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6607" y="3083763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4067" y="3124250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7095" y="312425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47997" y="3124250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88485" y="3083763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1018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90" dirty="0">
                <a:solidFill>
                  <a:srgbClr val="FFFFFF"/>
                </a:solidFill>
              </a:rPr>
              <a:t>Résumé </a:t>
            </a:r>
            <a:r>
              <a:rPr sz="1700" spc="-195" dirty="0">
                <a:solidFill>
                  <a:srgbClr val="FFFFFF"/>
                </a:solidFill>
              </a:rPr>
              <a:t>des</a:t>
            </a:r>
            <a:r>
              <a:rPr sz="1700" spc="-10" dirty="0">
                <a:solidFill>
                  <a:srgbClr val="FFFFFF"/>
                </a:solidFill>
              </a:rPr>
              <a:t> </a:t>
            </a:r>
            <a:r>
              <a:rPr sz="1700" spc="-160" dirty="0">
                <a:solidFill>
                  <a:srgbClr val="FFFFFF"/>
                </a:solidFill>
              </a:rPr>
              <a:t>commandes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72221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27787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581" y="183353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581" y="238920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581" y="294486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639221"/>
            <a:ext cx="2303145" cy="262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Afficher l’</a:t>
            </a:r>
            <a:r>
              <a:rPr sz="1000" spc="-30" dirty="0">
                <a:solidFill>
                  <a:srgbClr val="FF0000"/>
                </a:solidFill>
                <a:latin typeface="Arial"/>
                <a:cs typeface="Arial"/>
              </a:rPr>
              <a:t>aide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0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endParaRPr sz="10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660"/>
              </a:spcBef>
            </a:pPr>
            <a:r>
              <a:rPr sz="900" b="1" i="1" spc="-5" dirty="0">
                <a:solidFill>
                  <a:srgbClr val="333333"/>
                </a:solidFill>
                <a:latin typeface="Arial-BoldItalicMT"/>
                <a:cs typeface="Arial-BoldItalicMT"/>
              </a:rPr>
              <a:t>git</a:t>
            </a:r>
            <a:r>
              <a:rPr sz="900" b="1" i="1" spc="50" dirty="0">
                <a:solidFill>
                  <a:srgbClr val="333333"/>
                </a:solidFill>
                <a:latin typeface="Arial-BoldItalicMT"/>
                <a:cs typeface="Arial-BoldItalicMT"/>
              </a:rPr>
              <a:t> </a:t>
            </a:r>
            <a:r>
              <a:rPr sz="900" i="1" spc="-35" dirty="0">
                <a:solidFill>
                  <a:srgbClr val="333333"/>
                </a:solidFill>
                <a:latin typeface="Arial"/>
                <a:cs typeface="Arial"/>
              </a:rPr>
              <a:t>help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Créer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65" dirty="0">
                <a:solidFill>
                  <a:srgbClr val="FF0000"/>
                </a:solidFill>
                <a:latin typeface="Arial"/>
                <a:cs typeface="Arial"/>
              </a:rPr>
              <a:t>nouveau</a:t>
            </a:r>
            <a:r>
              <a:rPr sz="10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dépôt</a:t>
            </a:r>
            <a:endParaRPr sz="10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665"/>
              </a:spcBef>
            </a:pPr>
            <a:r>
              <a:rPr sz="900" b="1" i="1" spc="-5" dirty="0">
                <a:solidFill>
                  <a:srgbClr val="333333"/>
                </a:solidFill>
                <a:latin typeface="Arial-BoldItalicMT"/>
                <a:cs typeface="Arial-BoldItalicMT"/>
              </a:rPr>
              <a:t>git </a:t>
            </a:r>
            <a:r>
              <a:rPr sz="900" i="1" spc="15" dirty="0">
                <a:solidFill>
                  <a:srgbClr val="333333"/>
                </a:solidFill>
                <a:latin typeface="Arial"/>
                <a:cs typeface="Arial"/>
              </a:rPr>
              <a:t>init </a:t>
            </a:r>
            <a:r>
              <a:rPr sz="900" i="1" spc="-1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sz="900" b="1" i="1" spc="-5" dirty="0">
                <a:solidFill>
                  <a:srgbClr val="333333"/>
                </a:solidFill>
                <a:latin typeface="Arial-BoldItalicMT"/>
                <a:cs typeface="Arial-BoldItalicMT"/>
              </a:rPr>
              <a:t>git</a:t>
            </a:r>
            <a:r>
              <a:rPr sz="900" b="1" i="1" spc="200" dirty="0">
                <a:solidFill>
                  <a:srgbClr val="333333"/>
                </a:solidFill>
                <a:latin typeface="Arial-BoldItalicMT"/>
                <a:cs typeface="Arial-BoldItalicMT"/>
              </a:rPr>
              <a:t> </a:t>
            </a:r>
            <a:r>
              <a:rPr sz="900" i="1" spc="-45" dirty="0">
                <a:solidFill>
                  <a:srgbClr val="333333"/>
                </a:solidFill>
                <a:latin typeface="Arial"/>
                <a:cs typeface="Arial"/>
              </a:rPr>
              <a:t>clone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Afficher </a:t>
            </a:r>
            <a:r>
              <a:rPr sz="1000" spc="-95" dirty="0">
                <a:solidFill>
                  <a:srgbClr val="333333"/>
                </a:solidFill>
                <a:latin typeface="Arial"/>
                <a:cs typeface="Arial"/>
              </a:rPr>
              <a:t>des</a:t>
            </a:r>
            <a:r>
              <a:rPr sz="10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0000"/>
                </a:solidFill>
                <a:latin typeface="Arial"/>
                <a:cs typeface="Arial"/>
              </a:rPr>
              <a:t>informations</a:t>
            </a:r>
            <a:endParaRPr sz="10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665"/>
              </a:spcBef>
            </a:pPr>
            <a:r>
              <a:rPr sz="900" b="1" i="1" spc="-5" dirty="0">
                <a:solidFill>
                  <a:srgbClr val="333333"/>
                </a:solidFill>
                <a:latin typeface="Arial-BoldItalicMT"/>
                <a:cs typeface="Arial-BoldItalicMT"/>
              </a:rPr>
              <a:t>git </a:t>
            </a:r>
            <a:r>
              <a:rPr sz="900" i="1" spc="-15" dirty="0">
                <a:solidFill>
                  <a:srgbClr val="333333"/>
                </a:solidFill>
                <a:latin typeface="Arial"/>
                <a:cs typeface="Arial"/>
              </a:rPr>
              <a:t>status, </a:t>
            </a:r>
            <a:r>
              <a:rPr sz="900" b="1" i="1" spc="-5" dirty="0">
                <a:solidFill>
                  <a:srgbClr val="333333"/>
                </a:solidFill>
                <a:latin typeface="Arial-BoldItalicMT"/>
                <a:cs typeface="Arial-BoldItalicMT"/>
              </a:rPr>
              <a:t>git </a:t>
            </a:r>
            <a:r>
              <a:rPr sz="900" i="1" spc="-20" dirty="0">
                <a:solidFill>
                  <a:srgbClr val="333333"/>
                </a:solidFill>
                <a:latin typeface="Arial"/>
                <a:cs typeface="Arial"/>
              </a:rPr>
              <a:t>log </a:t>
            </a:r>
            <a:r>
              <a:rPr sz="900" i="1" spc="-1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sz="900" b="1" i="1" spc="-5" dirty="0">
                <a:solidFill>
                  <a:srgbClr val="333333"/>
                </a:solidFill>
                <a:latin typeface="Arial-BoldItalicMT"/>
                <a:cs typeface="Arial-BoldItalicMT"/>
              </a:rPr>
              <a:t>git</a:t>
            </a:r>
            <a:r>
              <a:rPr sz="900" b="1" i="1" spc="130" dirty="0">
                <a:solidFill>
                  <a:srgbClr val="333333"/>
                </a:solidFill>
                <a:latin typeface="Arial-BoldItalicMT"/>
                <a:cs typeface="Arial-BoldItalicMT"/>
              </a:rPr>
              <a:t> </a:t>
            </a:r>
            <a:r>
              <a:rPr sz="900" i="1" dirty="0">
                <a:solidFill>
                  <a:srgbClr val="333333"/>
                </a:solidFill>
                <a:latin typeface="Arial"/>
                <a:cs typeface="Arial"/>
              </a:rPr>
              <a:t>diff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Placer </a:t>
            </a:r>
            <a:r>
              <a:rPr sz="1000" spc="-95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000" spc="-30" dirty="0">
                <a:solidFill>
                  <a:srgbClr val="FF0000"/>
                </a:solidFill>
                <a:latin typeface="Arial"/>
                <a:cs typeface="Arial"/>
              </a:rPr>
              <a:t>modifications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zone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0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transit</a:t>
            </a:r>
            <a:endParaRPr sz="10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665"/>
              </a:spcBef>
            </a:pPr>
            <a:r>
              <a:rPr sz="900" b="1" i="1" spc="-5" dirty="0">
                <a:solidFill>
                  <a:srgbClr val="333333"/>
                </a:solidFill>
                <a:latin typeface="Arial-BoldItalicMT"/>
                <a:cs typeface="Arial-BoldItalicMT"/>
              </a:rPr>
              <a:t>git </a:t>
            </a:r>
            <a:r>
              <a:rPr sz="900" i="1" spc="-30" dirty="0">
                <a:solidFill>
                  <a:srgbClr val="333333"/>
                </a:solidFill>
                <a:latin typeface="Arial"/>
                <a:cs typeface="Arial"/>
              </a:rPr>
              <a:t>add, </a:t>
            </a:r>
            <a:r>
              <a:rPr sz="900" i="1" spc="10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900" i="1" spc="-5" dirty="0">
                <a:solidFill>
                  <a:srgbClr val="333333"/>
                </a:solidFill>
                <a:latin typeface="Arial"/>
                <a:cs typeface="Arial"/>
              </a:rPr>
              <a:t>rm </a:t>
            </a:r>
            <a:r>
              <a:rPr sz="900" i="1" spc="-1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sz="900" i="1" spc="10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r>
              <a:rPr sz="900" i="1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333333"/>
                </a:solidFill>
                <a:latin typeface="Arial"/>
                <a:cs typeface="Arial"/>
              </a:rPr>
              <a:t>mv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0" dirty="0">
                <a:solidFill>
                  <a:srgbClr val="FF0000"/>
                </a:solidFill>
                <a:latin typeface="Arial"/>
                <a:cs typeface="Arial"/>
              </a:rPr>
              <a:t>Valider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modifications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zone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transit</a:t>
            </a:r>
            <a:endParaRPr sz="10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665"/>
              </a:spcBef>
            </a:pPr>
            <a:r>
              <a:rPr sz="900" b="1" i="1" spc="-5" dirty="0">
                <a:solidFill>
                  <a:srgbClr val="333333"/>
                </a:solidFill>
                <a:latin typeface="Arial-BoldItalicMT"/>
                <a:cs typeface="Arial-BoldItalicMT"/>
              </a:rPr>
              <a:t>git</a:t>
            </a:r>
            <a:r>
              <a:rPr sz="900" b="1" i="1" spc="50" dirty="0">
                <a:solidFill>
                  <a:srgbClr val="333333"/>
                </a:solidFill>
                <a:latin typeface="Arial-BoldItalicMT"/>
                <a:cs typeface="Arial-BoldItalicMT"/>
              </a:rPr>
              <a:t> </a:t>
            </a:r>
            <a:r>
              <a:rPr sz="900" i="1" spc="-1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7786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Configuration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195" dirty="0">
                <a:solidFill>
                  <a:srgbClr val="FFFFFF"/>
                </a:solidFill>
              </a:rPr>
              <a:t> </a:t>
            </a:r>
            <a:r>
              <a:rPr sz="1700" spc="-50" dirty="0">
                <a:solidFill>
                  <a:srgbClr val="FFFFFF"/>
                </a:solidFill>
              </a:rPr>
              <a:t>Git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85530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41097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581" y="174279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669" y="195789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669" y="218172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669" y="240554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395" y="700322"/>
            <a:ext cx="2517775" cy="179958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nombreux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paramètres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sont</a:t>
            </a:r>
            <a:r>
              <a:rPr sz="10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configurables</a:t>
            </a:r>
            <a:endParaRPr sz="10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65"/>
              </a:spcBef>
            </a:pPr>
            <a:r>
              <a:rPr sz="1000" i="1" spc="-40" dirty="0">
                <a:solidFill>
                  <a:srgbClr val="333333"/>
                </a:solidFill>
                <a:latin typeface="Arial"/>
                <a:cs typeface="Arial"/>
              </a:rPr>
              <a:t>Nom </a:t>
            </a:r>
            <a:r>
              <a:rPr sz="1000" i="1" spc="-2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sz="1000" i="1" spc="-35" dirty="0">
                <a:solidFill>
                  <a:srgbClr val="333333"/>
                </a:solidFill>
                <a:latin typeface="Arial"/>
                <a:cs typeface="Arial"/>
              </a:rPr>
              <a:t>e-mail 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du </a:t>
            </a:r>
            <a:r>
              <a:rPr sz="1000" i="1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333333"/>
                </a:solidFill>
                <a:latin typeface="Arial"/>
                <a:cs typeface="Arial"/>
              </a:rPr>
              <a:t>commiteur...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217700"/>
              </a:lnSpc>
            </a:pPr>
            <a:r>
              <a:rPr sz="1000" spc="-30" dirty="0">
                <a:solidFill>
                  <a:srgbClr val="FF0000"/>
                </a:solidFill>
                <a:latin typeface="Arial"/>
                <a:cs typeface="Arial"/>
              </a:rPr>
              <a:t>Configuration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commande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« </a:t>
            </a:r>
            <a:r>
              <a:rPr sz="1000" b="1" i="1" spc="-10" dirty="0">
                <a:solidFill>
                  <a:srgbClr val="333333"/>
                </a:solidFill>
                <a:latin typeface="Arial-BoldItalicMT"/>
                <a:cs typeface="Arial-BoldItalicMT"/>
              </a:rPr>
              <a:t>git </a:t>
            </a:r>
            <a:r>
              <a:rPr sz="1000" i="1" spc="-35" dirty="0">
                <a:solidFill>
                  <a:srgbClr val="333333"/>
                </a:solidFill>
                <a:latin typeface="Arial"/>
                <a:cs typeface="Arial"/>
              </a:rPr>
              <a:t>config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» 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Plusieurs </a:t>
            </a:r>
            <a:r>
              <a:rPr sz="1000" spc="-55" dirty="0">
                <a:solidFill>
                  <a:srgbClr val="FF0000"/>
                </a:solidFill>
                <a:latin typeface="Arial"/>
                <a:cs typeface="Arial"/>
              </a:rPr>
              <a:t>niveaux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0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configuration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95"/>
              </a:spcBef>
            </a:pPr>
            <a:r>
              <a:rPr sz="900" spc="-70" dirty="0">
                <a:solidFill>
                  <a:srgbClr val="333333"/>
                </a:solidFill>
                <a:latin typeface="Courier New"/>
                <a:cs typeface="Courier New"/>
              </a:rPr>
              <a:t>.git/config </a:t>
            </a: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sz="10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dépôt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60"/>
              </a:spcBef>
            </a:pPr>
            <a:r>
              <a:rPr sz="900" spc="-70" dirty="0">
                <a:solidFill>
                  <a:srgbClr val="333333"/>
                </a:solidFill>
                <a:latin typeface="Courier New"/>
                <a:cs typeface="Courier New"/>
              </a:rPr>
              <a:t>~/.gitconfig </a:t>
            </a: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pour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333333"/>
                </a:solidFill>
                <a:latin typeface="Arial"/>
                <a:cs typeface="Arial"/>
              </a:rPr>
              <a:t>l’utilisateur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65"/>
              </a:spcBef>
            </a:pPr>
            <a:r>
              <a:rPr sz="900" spc="-70" dirty="0">
                <a:solidFill>
                  <a:srgbClr val="333333"/>
                </a:solidFill>
                <a:latin typeface="Courier New"/>
                <a:cs typeface="Courier New"/>
              </a:rPr>
              <a:t>/etc/gitconfig </a:t>
            </a: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toute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machine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29850" y="1900210"/>
            <a:ext cx="539750" cy="59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4" algn="ctr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800" spc="-60" dirty="0">
                <a:solidFill>
                  <a:srgbClr val="333333"/>
                </a:solidFill>
                <a:latin typeface="Monaco"/>
                <a:cs typeface="Monaco"/>
              </a:rPr>
              <a:t>--fil</a:t>
            </a:r>
            <a:r>
              <a:rPr sz="800" spc="-65" dirty="0">
                <a:solidFill>
                  <a:srgbClr val="333333"/>
                </a:solidFill>
                <a:latin typeface="Monaco"/>
                <a:cs typeface="Monaco"/>
              </a:rPr>
              <a:t>e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800" spc="-60" dirty="0">
                <a:solidFill>
                  <a:srgbClr val="333333"/>
                </a:solidFill>
                <a:latin typeface="Monaco"/>
                <a:cs typeface="Monaco"/>
              </a:rPr>
              <a:t>--globa</a:t>
            </a:r>
            <a:r>
              <a:rPr sz="800" spc="-65" dirty="0">
                <a:solidFill>
                  <a:srgbClr val="333333"/>
                </a:solidFill>
                <a:latin typeface="Monaco"/>
                <a:cs typeface="Monaco"/>
              </a:rPr>
              <a:t>l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800" spc="-60" dirty="0">
                <a:solidFill>
                  <a:srgbClr val="333333"/>
                </a:solidFill>
                <a:latin typeface="Monaco"/>
                <a:cs typeface="Monaco"/>
              </a:rPr>
              <a:t>--syste</a:t>
            </a:r>
            <a:r>
              <a:rPr sz="800" spc="-65" dirty="0">
                <a:solidFill>
                  <a:srgbClr val="333333"/>
                </a:solidFill>
                <a:latin typeface="Monaco"/>
                <a:cs typeface="Monaco"/>
              </a:rPr>
              <a:t>m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607" y="2692057"/>
            <a:ext cx="3691890" cy="32194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ts val="955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</a:t>
            </a:r>
            <a:r>
              <a:rPr sz="800" b="1" spc="-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B200"/>
                </a:solidFill>
                <a:latin typeface="Arial"/>
                <a:cs typeface="Arial"/>
              </a:rPr>
              <a:t>f</a:t>
            </a:r>
            <a:r>
              <a:rPr sz="800" b="1" spc="-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B200"/>
                </a:solidFill>
                <a:latin typeface="Arial"/>
                <a:cs typeface="Arial"/>
              </a:rPr>
              <a:t>i</a:t>
            </a:r>
            <a:r>
              <a:rPr sz="800" b="1" spc="-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g</a:t>
            </a:r>
            <a:r>
              <a:rPr sz="800" b="1" spc="6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--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name</a:t>
            </a:r>
            <a:r>
              <a:rPr sz="800" spc="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</a:t>
            </a:r>
            <a:r>
              <a:rPr sz="800" b="1" spc="-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B200"/>
                </a:solidFill>
                <a:latin typeface="Arial"/>
                <a:cs typeface="Arial"/>
              </a:rPr>
              <a:t>f</a:t>
            </a:r>
            <a:r>
              <a:rPr sz="800" b="1" spc="-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B200"/>
                </a:solidFill>
                <a:latin typeface="Arial"/>
                <a:cs typeface="Arial"/>
              </a:rPr>
              <a:t>i</a:t>
            </a:r>
            <a:r>
              <a:rPr sz="800" b="1" spc="-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g</a:t>
            </a:r>
            <a:r>
              <a:rPr sz="800" b="1" spc="6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--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0" dirty="0">
                <a:solidFill>
                  <a:srgbClr val="333333"/>
                </a:solidFill>
                <a:latin typeface="Arial"/>
                <a:cs typeface="Arial"/>
              </a:rPr>
              <a:t>@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com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537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45" dirty="0">
                <a:solidFill>
                  <a:srgbClr val="FFFFFF"/>
                </a:solidFill>
              </a:rPr>
              <a:t>Dans </a:t>
            </a:r>
            <a:r>
              <a:rPr sz="1700" spc="-155" dirty="0">
                <a:solidFill>
                  <a:srgbClr val="FFFFFF"/>
                </a:solidFill>
              </a:rPr>
              <a:t>les</a:t>
            </a:r>
            <a:r>
              <a:rPr sz="1700" spc="-110" dirty="0">
                <a:solidFill>
                  <a:srgbClr val="FFFFFF"/>
                </a:solidFill>
              </a:rPr>
              <a:t> </a:t>
            </a:r>
            <a:r>
              <a:rPr sz="1700" spc="-150" dirty="0">
                <a:solidFill>
                  <a:srgbClr val="FFFFFF"/>
                </a:solidFill>
              </a:rPr>
              <a:t>coulisses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104660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37844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669" y="159353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669" y="181737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669" y="204119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669" y="226503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581" y="259685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963617"/>
            <a:ext cx="3636010" cy="187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dépôt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000" spc="-105" dirty="0">
                <a:solidFill>
                  <a:srgbClr val="FF0000"/>
                </a:solidFill>
                <a:latin typeface="Arial"/>
                <a:cs typeface="Arial"/>
              </a:rPr>
              <a:t>base </a:t>
            </a:r>
            <a:r>
              <a:rPr sz="1000" spc="-90" dirty="0">
                <a:solidFill>
                  <a:srgbClr val="FF0000"/>
                </a:solidFill>
                <a:latin typeface="Arial"/>
                <a:cs typeface="Arial"/>
              </a:rPr>
              <a:t>de données </a:t>
            </a:r>
            <a:r>
              <a:rPr sz="1000" spc="-9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deux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structures</a:t>
            </a:r>
            <a:r>
              <a:rPr sz="1000" spc="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principales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stocke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série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d’objets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dans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Arial"/>
                <a:cs typeface="Arial"/>
              </a:rPr>
              <a:t>store</a:t>
            </a:r>
            <a:endParaRPr sz="1000">
              <a:latin typeface="Arial"/>
              <a:cs typeface="Arial"/>
            </a:endParaRPr>
          </a:p>
          <a:p>
            <a:pPr marL="289560" marR="128905">
              <a:lnSpc>
                <a:spcPts val="1760"/>
              </a:lnSpc>
              <a:spcBef>
                <a:spcPts val="85"/>
              </a:spcBef>
            </a:pP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Chaque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version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chaque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fichier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représentée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40" dirty="0">
                <a:solidFill>
                  <a:srgbClr val="FF0000"/>
                </a:solidFill>
                <a:latin typeface="Arial"/>
                <a:cs typeface="Arial"/>
              </a:rPr>
              <a:t>blob 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tree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représente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niveau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hiérarchie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fichiers</a:t>
            </a:r>
            <a:endParaRPr sz="1000">
              <a:latin typeface="Arial"/>
              <a:cs typeface="Arial"/>
            </a:endParaRPr>
          </a:p>
          <a:p>
            <a:pPr marL="289560" marR="234950">
              <a:lnSpc>
                <a:spcPts val="1760"/>
              </a:lnSpc>
              <a:spcBef>
                <a:spcPts val="5"/>
              </a:spcBef>
            </a:pPr>
            <a:r>
              <a:rPr sz="1000" spc="-9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changements </a:t>
            </a:r>
            <a:r>
              <a:rPr sz="1000" spc="-95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fichiers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sont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stockés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dans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20" dirty="0">
                <a:solidFill>
                  <a:srgbClr val="FF0000"/>
                </a:solidFill>
                <a:latin typeface="Arial"/>
                <a:cs typeface="Arial"/>
              </a:rPr>
              <a:t>commit  </a:t>
            </a:r>
            <a:r>
              <a:rPr sz="1000" spc="-9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tags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associent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nom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lisible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objet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0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store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175260">
              <a:lnSpc>
                <a:spcPct val="100000"/>
              </a:lnSpc>
            </a:pP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stocke </a:t>
            </a:r>
            <a:r>
              <a:rPr sz="1000" spc="-95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informations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l’espace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15" dirty="0">
                <a:solidFill>
                  <a:srgbClr val="333333"/>
                </a:solidFill>
                <a:latin typeface="Arial"/>
                <a:cs typeface="Arial"/>
              </a:rPr>
              <a:t>travail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sur le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dépôt 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dans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Arial"/>
                <a:cs typeface="Arial"/>
              </a:rPr>
              <a:t>index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2115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80" dirty="0">
                <a:solidFill>
                  <a:srgbClr val="FFFFFF"/>
                </a:solidFill>
              </a:rPr>
              <a:t>Les </a:t>
            </a:r>
            <a:r>
              <a:rPr sz="1700" spc="-95" dirty="0">
                <a:solidFill>
                  <a:srgbClr val="FFFFFF"/>
                </a:solidFill>
              </a:rPr>
              <a:t>objets</a:t>
            </a:r>
            <a:r>
              <a:rPr sz="1700" spc="-35" dirty="0">
                <a:solidFill>
                  <a:srgbClr val="FFFFFF"/>
                </a:solidFill>
              </a:rPr>
              <a:t> </a:t>
            </a:r>
            <a:r>
              <a:rPr sz="1700" spc="-50" dirty="0">
                <a:solidFill>
                  <a:srgbClr val="FFFFFF"/>
                </a:solidFill>
              </a:rPr>
              <a:t>Git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1921023" y="804947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4" h="734694">
                <a:moveTo>
                  <a:pt x="367204" y="0"/>
                </a:moveTo>
                <a:lnTo>
                  <a:pt x="321142" y="2861"/>
                </a:lnTo>
                <a:lnTo>
                  <a:pt x="276788" y="11214"/>
                </a:lnTo>
                <a:lnTo>
                  <a:pt x="234485" y="24716"/>
                </a:lnTo>
                <a:lnTo>
                  <a:pt x="194578" y="43023"/>
                </a:lnTo>
                <a:lnTo>
                  <a:pt x="157411" y="65790"/>
                </a:lnTo>
                <a:lnTo>
                  <a:pt x="123328" y="92673"/>
                </a:lnTo>
                <a:lnTo>
                  <a:pt x="92673" y="123328"/>
                </a:lnTo>
                <a:lnTo>
                  <a:pt x="65790" y="157411"/>
                </a:lnTo>
                <a:lnTo>
                  <a:pt x="43023" y="194578"/>
                </a:lnTo>
                <a:lnTo>
                  <a:pt x="24716" y="234485"/>
                </a:lnTo>
                <a:lnTo>
                  <a:pt x="11214" y="276788"/>
                </a:lnTo>
                <a:lnTo>
                  <a:pt x="2861" y="321142"/>
                </a:lnTo>
                <a:lnTo>
                  <a:pt x="0" y="367204"/>
                </a:lnTo>
                <a:lnTo>
                  <a:pt x="2861" y="413266"/>
                </a:lnTo>
                <a:lnTo>
                  <a:pt x="11214" y="457620"/>
                </a:lnTo>
                <a:lnTo>
                  <a:pt x="24716" y="499923"/>
                </a:lnTo>
                <a:lnTo>
                  <a:pt x="43023" y="539830"/>
                </a:lnTo>
                <a:lnTo>
                  <a:pt x="65790" y="576997"/>
                </a:lnTo>
                <a:lnTo>
                  <a:pt x="92673" y="611080"/>
                </a:lnTo>
                <a:lnTo>
                  <a:pt x="123328" y="641736"/>
                </a:lnTo>
                <a:lnTo>
                  <a:pt x="157411" y="668619"/>
                </a:lnTo>
                <a:lnTo>
                  <a:pt x="194578" y="691385"/>
                </a:lnTo>
                <a:lnTo>
                  <a:pt x="234485" y="709692"/>
                </a:lnTo>
                <a:lnTo>
                  <a:pt x="276788" y="723194"/>
                </a:lnTo>
                <a:lnTo>
                  <a:pt x="321142" y="731548"/>
                </a:lnTo>
                <a:lnTo>
                  <a:pt x="367204" y="734409"/>
                </a:lnTo>
                <a:lnTo>
                  <a:pt x="413266" y="731548"/>
                </a:lnTo>
                <a:lnTo>
                  <a:pt x="457620" y="723194"/>
                </a:lnTo>
                <a:lnTo>
                  <a:pt x="499923" y="709692"/>
                </a:lnTo>
                <a:lnTo>
                  <a:pt x="539830" y="691385"/>
                </a:lnTo>
                <a:lnTo>
                  <a:pt x="576997" y="668619"/>
                </a:lnTo>
                <a:lnTo>
                  <a:pt x="611080" y="641736"/>
                </a:lnTo>
                <a:lnTo>
                  <a:pt x="641736" y="611080"/>
                </a:lnTo>
                <a:lnTo>
                  <a:pt x="668619" y="576997"/>
                </a:lnTo>
                <a:lnTo>
                  <a:pt x="691385" y="539830"/>
                </a:lnTo>
                <a:lnTo>
                  <a:pt x="709692" y="499923"/>
                </a:lnTo>
                <a:lnTo>
                  <a:pt x="723194" y="457620"/>
                </a:lnTo>
                <a:lnTo>
                  <a:pt x="731548" y="413266"/>
                </a:lnTo>
                <a:lnTo>
                  <a:pt x="734409" y="367204"/>
                </a:lnTo>
                <a:lnTo>
                  <a:pt x="731548" y="321142"/>
                </a:lnTo>
                <a:lnTo>
                  <a:pt x="723194" y="276788"/>
                </a:lnTo>
                <a:lnTo>
                  <a:pt x="709692" y="234485"/>
                </a:lnTo>
                <a:lnTo>
                  <a:pt x="691385" y="194578"/>
                </a:lnTo>
                <a:lnTo>
                  <a:pt x="668619" y="157411"/>
                </a:lnTo>
                <a:lnTo>
                  <a:pt x="641736" y="123328"/>
                </a:lnTo>
                <a:lnTo>
                  <a:pt x="611080" y="92673"/>
                </a:lnTo>
                <a:lnTo>
                  <a:pt x="576997" y="65790"/>
                </a:lnTo>
                <a:lnTo>
                  <a:pt x="539830" y="43023"/>
                </a:lnTo>
                <a:lnTo>
                  <a:pt x="499923" y="24716"/>
                </a:lnTo>
                <a:lnTo>
                  <a:pt x="457620" y="11214"/>
                </a:lnTo>
                <a:lnTo>
                  <a:pt x="413266" y="2861"/>
                </a:lnTo>
                <a:lnTo>
                  <a:pt x="367204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1023" y="804947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4" h="734694">
                <a:moveTo>
                  <a:pt x="734409" y="367204"/>
                </a:moveTo>
                <a:lnTo>
                  <a:pt x="731548" y="321142"/>
                </a:lnTo>
                <a:lnTo>
                  <a:pt x="723194" y="276788"/>
                </a:lnTo>
                <a:lnTo>
                  <a:pt x="709692" y="234485"/>
                </a:lnTo>
                <a:lnTo>
                  <a:pt x="691385" y="194578"/>
                </a:lnTo>
                <a:lnTo>
                  <a:pt x="668619" y="157411"/>
                </a:lnTo>
                <a:lnTo>
                  <a:pt x="641736" y="123328"/>
                </a:lnTo>
                <a:lnTo>
                  <a:pt x="611080" y="92673"/>
                </a:lnTo>
                <a:lnTo>
                  <a:pt x="576997" y="65790"/>
                </a:lnTo>
                <a:lnTo>
                  <a:pt x="539830" y="43023"/>
                </a:lnTo>
                <a:lnTo>
                  <a:pt x="499923" y="24716"/>
                </a:lnTo>
                <a:lnTo>
                  <a:pt x="457620" y="11214"/>
                </a:lnTo>
                <a:lnTo>
                  <a:pt x="413266" y="2861"/>
                </a:lnTo>
                <a:lnTo>
                  <a:pt x="367204" y="0"/>
                </a:lnTo>
                <a:lnTo>
                  <a:pt x="321142" y="2861"/>
                </a:lnTo>
                <a:lnTo>
                  <a:pt x="276788" y="11214"/>
                </a:lnTo>
                <a:lnTo>
                  <a:pt x="234485" y="24716"/>
                </a:lnTo>
                <a:lnTo>
                  <a:pt x="194578" y="43023"/>
                </a:lnTo>
                <a:lnTo>
                  <a:pt x="157411" y="65790"/>
                </a:lnTo>
                <a:lnTo>
                  <a:pt x="123328" y="92673"/>
                </a:lnTo>
                <a:lnTo>
                  <a:pt x="92673" y="123328"/>
                </a:lnTo>
                <a:lnTo>
                  <a:pt x="65790" y="157411"/>
                </a:lnTo>
                <a:lnTo>
                  <a:pt x="43023" y="194578"/>
                </a:lnTo>
                <a:lnTo>
                  <a:pt x="24716" y="234485"/>
                </a:lnTo>
                <a:lnTo>
                  <a:pt x="11214" y="276788"/>
                </a:lnTo>
                <a:lnTo>
                  <a:pt x="2861" y="321142"/>
                </a:lnTo>
                <a:lnTo>
                  <a:pt x="0" y="367204"/>
                </a:lnTo>
                <a:lnTo>
                  <a:pt x="2861" y="413266"/>
                </a:lnTo>
                <a:lnTo>
                  <a:pt x="11214" y="457620"/>
                </a:lnTo>
                <a:lnTo>
                  <a:pt x="24716" y="499923"/>
                </a:lnTo>
                <a:lnTo>
                  <a:pt x="43023" y="539830"/>
                </a:lnTo>
                <a:lnTo>
                  <a:pt x="65790" y="576997"/>
                </a:lnTo>
                <a:lnTo>
                  <a:pt x="92673" y="611080"/>
                </a:lnTo>
                <a:lnTo>
                  <a:pt x="123328" y="641736"/>
                </a:lnTo>
                <a:lnTo>
                  <a:pt x="157411" y="668619"/>
                </a:lnTo>
                <a:lnTo>
                  <a:pt x="194578" y="691385"/>
                </a:lnTo>
                <a:lnTo>
                  <a:pt x="234485" y="709692"/>
                </a:lnTo>
                <a:lnTo>
                  <a:pt x="276788" y="723194"/>
                </a:lnTo>
                <a:lnTo>
                  <a:pt x="321142" y="731548"/>
                </a:lnTo>
                <a:lnTo>
                  <a:pt x="367204" y="734409"/>
                </a:lnTo>
                <a:lnTo>
                  <a:pt x="413266" y="731548"/>
                </a:lnTo>
                <a:lnTo>
                  <a:pt x="457620" y="723194"/>
                </a:lnTo>
                <a:lnTo>
                  <a:pt x="499923" y="709692"/>
                </a:lnTo>
                <a:lnTo>
                  <a:pt x="539830" y="691385"/>
                </a:lnTo>
                <a:lnTo>
                  <a:pt x="576997" y="668619"/>
                </a:lnTo>
                <a:lnTo>
                  <a:pt x="611080" y="641736"/>
                </a:lnTo>
                <a:lnTo>
                  <a:pt x="641736" y="611080"/>
                </a:lnTo>
                <a:lnTo>
                  <a:pt x="668619" y="576997"/>
                </a:lnTo>
                <a:lnTo>
                  <a:pt x="691385" y="539830"/>
                </a:lnTo>
                <a:lnTo>
                  <a:pt x="709692" y="499923"/>
                </a:lnTo>
                <a:lnTo>
                  <a:pt x="723194" y="457620"/>
                </a:lnTo>
                <a:lnTo>
                  <a:pt x="731548" y="413266"/>
                </a:lnTo>
                <a:lnTo>
                  <a:pt x="734409" y="367204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1486" y="1001945"/>
            <a:ext cx="553720" cy="3321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70"/>
              </a:spcBef>
            </a:pPr>
            <a:r>
              <a:rPr sz="650" spc="-15" dirty="0">
                <a:solidFill>
                  <a:srgbClr val="333333"/>
                </a:solidFill>
                <a:latin typeface="Arial"/>
                <a:cs typeface="Arial"/>
              </a:rPr>
              <a:t>author </a:t>
            </a:r>
            <a:r>
              <a:rPr sz="650" spc="-50" dirty="0">
                <a:solidFill>
                  <a:srgbClr val="333333"/>
                </a:solidFill>
                <a:latin typeface="Arial"/>
                <a:cs typeface="Arial"/>
              </a:rPr>
              <a:t>Seb  </a:t>
            </a:r>
            <a:r>
              <a:rPr sz="650" spc="-15" dirty="0">
                <a:solidFill>
                  <a:srgbClr val="333333"/>
                </a:solidFill>
                <a:latin typeface="Arial"/>
                <a:cs typeface="Arial"/>
              </a:rPr>
              <a:t>tree </a:t>
            </a: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82d19a2  </a:t>
            </a:r>
            <a:r>
              <a:rPr sz="650" b="1" spc="-5" dirty="0">
                <a:solidFill>
                  <a:srgbClr val="333333"/>
                </a:solidFill>
                <a:latin typeface="Arial"/>
                <a:cs typeface="Arial"/>
              </a:rPr>
              <a:t>Initial</a:t>
            </a:r>
            <a:r>
              <a:rPr sz="65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b="1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6089" y="1776666"/>
            <a:ext cx="844550" cy="603250"/>
          </a:xfrm>
          <a:custGeom>
            <a:avLst/>
            <a:gdLst/>
            <a:ahLst/>
            <a:cxnLst/>
            <a:rect l="l" t="t" r="r" b="b"/>
            <a:pathLst>
              <a:path w="844550" h="603250">
                <a:moveTo>
                  <a:pt x="422137" y="0"/>
                </a:moveTo>
                <a:lnTo>
                  <a:pt x="0" y="602911"/>
                </a:lnTo>
                <a:lnTo>
                  <a:pt x="844275" y="602911"/>
                </a:lnTo>
                <a:lnTo>
                  <a:pt x="42213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6089" y="1776666"/>
            <a:ext cx="844550" cy="603250"/>
          </a:xfrm>
          <a:custGeom>
            <a:avLst/>
            <a:gdLst/>
            <a:ahLst/>
            <a:cxnLst/>
            <a:rect l="l" t="t" r="r" b="b"/>
            <a:pathLst>
              <a:path w="844550" h="603250">
                <a:moveTo>
                  <a:pt x="422137" y="0"/>
                </a:moveTo>
                <a:lnTo>
                  <a:pt x="0" y="602911"/>
                </a:lnTo>
                <a:lnTo>
                  <a:pt x="844275" y="602911"/>
                </a:lnTo>
                <a:lnTo>
                  <a:pt x="422137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7023" y="2684170"/>
            <a:ext cx="324485" cy="432434"/>
          </a:xfrm>
          <a:prstGeom prst="rect">
            <a:avLst/>
          </a:prstGeom>
          <a:solidFill>
            <a:srgbClr val="CCCCFF"/>
          </a:solidFill>
          <a:ln w="8639">
            <a:solidFill>
              <a:srgbClr val="333333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imes New Roman"/>
              <a:cs typeface="Times New Roman"/>
            </a:endParaRPr>
          </a:p>
          <a:p>
            <a:pPr marL="49530" marR="37465" indent="3810">
              <a:lnSpc>
                <a:spcPct val="104200"/>
              </a:lnSpc>
            </a:pP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Hello  </a:t>
            </a: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650" spc="-6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650" spc="-5" dirty="0">
                <a:solidFill>
                  <a:srgbClr val="333333"/>
                </a:solidFill>
                <a:latin typeface="Arial"/>
                <a:cs typeface="Arial"/>
              </a:rPr>
              <a:t>rld!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5428" y="2684170"/>
            <a:ext cx="324485" cy="432434"/>
          </a:xfrm>
          <a:prstGeom prst="rect">
            <a:avLst/>
          </a:prstGeom>
          <a:solidFill>
            <a:srgbClr val="CCCCFF"/>
          </a:solidFill>
          <a:ln w="8639">
            <a:solidFill>
              <a:srgbClr val="333333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imes New Roman"/>
              <a:cs typeface="Times New Roman"/>
            </a:endParaRPr>
          </a:p>
          <a:p>
            <a:pPr marL="53975" marR="53340" indent="-3175">
              <a:lnSpc>
                <a:spcPct val="104200"/>
              </a:lnSpc>
            </a:pPr>
            <a:r>
              <a:rPr sz="650" spc="-15" dirty="0">
                <a:solidFill>
                  <a:srgbClr val="333333"/>
                </a:solidFill>
                <a:latin typeface="Arial"/>
                <a:cs typeface="Arial"/>
              </a:rPr>
              <a:t>This  </a:t>
            </a: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6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me!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9072" y="101900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153145" y="0"/>
                </a:moveTo>
                <a:lnTo>
                  <a:pt x="0" y="153145"/>
                </a:lnTo>
                <a:lnTo>
                  <a:pt x="153145" y="306290"/>
                </a:lnTo>
                <a:lnTo>
                  <a:pt x="306291" y="153145"/>
                </a:lnTo>
                <a:lnTo>
                  <a:pt x="153145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9072" y="101900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306291" y="153145"/>
                </a:moveTo>
                <a:lnTo>
                  <a:pt x="153145" y="0"/>
                </a:lnTo>
                <a:lnTo>
                  <a:pt x="0" y="153145"/>
                </a:lnTo>
                <a:lnTo>
                  <a:pt x="153145" y="306290"/>
                </a:lnTo>
                <a:lnTo>
                  <a:pt x="306291" y="153145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4426" y="1104968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0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0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4426" y="1104968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0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0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8227" y="1543676"/>
            <a:ext cx="635" cy="214629"/>
          </a:xfrm>
          <a:custGeom>
            <a:avLst/>
            <a:gdLst/>
            <a:ahLst/>
            <a:cxnLst/>
            <a:rect l="l" t="t" r="r" b="b"/>
            <a:pathLst>
              <a:path w="635" h="214630">
                <a:moveTo>
                  <a:pt x="0" y="0"/>
                </a:moveTo>
                <a:lnTo>
                  <a:pt x="5" y="214585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8264" y="1725893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9024" y="2377448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543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9056" y="2636623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7430" y="2377448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543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7461" y="2636623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1492" y="117215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352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3476" y="1152183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0" y="0"/>
                </a:moveTo>
                <a:lnTo>
                  <a:pt x="34586" y="19968"/>
                </a:lnTo>
                <a:lnTo>
                  <a:pt x="0" y="39936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70610" y="117215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209495" y="0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68392" y="1152183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28338" y="1103573"/>
            <a:ext cx="408305" cy="333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v1.0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50" spc="-10" dirty="0">
                <a:solidFill>
                  <a:srgbClr val="333333"/>
                </a:solidFill>
                <a:latin typeface="Arial"/>
                <a:cs typeface="Arial"/>
              </a:rPr>
              <a:t>tag</a:t>
            </a: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5" dirty="0">
                <a:solidFill>
                  <a:srgbClr val="333333"/>
                </a:solidFill>
                <a:latin typeface="Arial"/>
                <a:cs typeface="Arial"/>
              </a:rPr>
              <a:t>931ea9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24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08370" y="673188"/>
            <a:ext cx="56007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1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91e2b2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8820" y="1065586"/>
            <a:ext cx="471170" cy="294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6045">
              <a:lnSpc>
                <a:spcPct val="135800"/>
              </a:lnSpc>
              <a:spcBef>
                <a:spcPts val="9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master  </a:t>
            </a: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branch</a:t>
            </a:r>
            <a:r>
              <a:rPr sz="65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50" dirty="0">
                <a:solidFill>
                  <a:srgbClr val="333333"/>
                </a:solidFill>
                <a:latin typeface="Arial"/>
                <a:cs typeface="Arial"/>
              </a:rPr>
              <a:t>name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8165" y="1861192"/>
            <a:ext cx="883285" cy="48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tree</a:t>
            </a:r>
            <a:r>
              <a:rPr sz="65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82d19a2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454025" marR="5080">
              <a:lnSpc>
                <a:spcPct val="104200"/>
              </a:lnSpc>
            </a:pP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blob </a:t>
            </a:r>
            <a:r>
              <a:rPr sz="650" spc="-45" dirty="0">
                <a:solidFill>
                  <a:srgbClr val="333333"/>
                </a:solidFill>
                <a:latin typeface="Arial"/>
                <a:cs typeface="Arial"/>
              </a:rPr>
              <a:t>e9a27c  </a:t>
            </a: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blob</a:t>
            </a: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83cd2e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09549" y="3135591"/>
            <a:ext cx="95885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blob </a:t>
            </a:r>
            <a:r>
              <a:rPr sz="650" spc="-45" dirty="0">
                <a:solidFill>
                  <a:srgbClr val="333333"/>
                </a:solidFill>
                <a:latin typeface="Arial"/>
                <a:cs typeface="Arial"/>
              </a:rPr>
              <a:t>e9a27c </a:t>
            </a: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blob</a:t>
            </a:r>
            <a:r>
              <a:rPr sz="65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83cd2e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2115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80" dirty="0">
                <a:solidFill>
                  <a:srgbClr val="FFFFFF"/>
                </a:solidFill>
              </a:rPr>
              <a:t>Les </a:t>
            </a:r>
            <a:r>
              <a:rPr sz="1700" spc="-95" dirty="0">
                <a:solidFill>
                  <a:srgbClr val="FFFFFF"/>
                </a:solidFill>
              </a:rPr>
              <a:t>objets</a:t>
            </a:r>
            <a:r>
              <a:rPr sz="1700" spc="-35" dirty="0">
                <a:solidFill>
                  <a:srgbClr val="FFFFFF"/>
                </a:solidFill>
              </a:rPr>
              <a:t> </a:t>
            </a:r>
            <a:r>
              <a:rPr sz="1700" spc="-50" dirty="0">
                <a:solidFill>
                  <a:srgbClr val="FFFFFF"/>
                </a:solidFill>
              </a:rPr>
              <a:t>Git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1225832" y="911329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4" h="734694">
                <a:moveTo>
                  <a:pt x="367204" y="0"/>
                </a:moveTo>
                <a:lnTo>
                  <a:pt x="321142" y="2861"/>
                </a:lnTo>
                <a:lnTo>
                  <a:pt x="276788" y="11214"/>
                </a:lnTo>
                <a:lnTo>
                  <a:pt x="234485" y="24716"/>
                </a:lnTo>
                <a:lnTo>
                  <a:pt x="194578" y="43023"/>
                </a:lnTo>
                <a:lnTo>
                  <a:pt x="157411" y="65790"/>
                </a:lnTo>
                <a:lnTo>
                  <a:pt x="123328" y="92673"/>
                </a:lnTo>
                <a:lnTo>
                  <a:pt x="92673" y="123328"/>
                </a:lnTo>
                <a:lnTo>
                  <a:pt x="65790" y="157411"/>
                </a:lnTo>
                <a:lnTo>
                  <a:pt x="43023" y="194578"/>
                </a:lnTo>
                <a:lnTo>
                  <a:pt x="24716" y="234485"/>
                </a:lnTo>
                <a:lnTo>
                  <a:pt x="11214" y="276788"/>
                </a:lnTo>
                <a:lnTo>
                  <a:pt x="2861" y="321142"/>
                </a:lnTo>
                <a:lnTo>
                  <a:pt x="0" y="367204"/>
                </a:lnTo>
                <a:lnTo>
                  <a:pt x="2861" y="413266"/>
                </a:lnTo>
                <a:lnTo>
                  <a:pt x="11214" y="457620"/>
                </a:lnTo>
                <a:lnTo>
                  <a:pt x="24716" y="499923"/>
                </a:lnTo>
                <a:lnTo>
                  <a:pt x="43023" y="539830"/>
                </a:lnTo>
                <a:lnTo>
                  <a:pt x="65790" y="576997"/>
                </a:lnTo>
                <a:lnTo>
                  <a:pt x="92673" y="611080"/>
                </a:lnTo>
                <a:lnTo>
                  <a:pt x="123328" y="641736"/>
                </a:lnTo>
                <a:lnTo>
                  <a:pt x="157411" y="668619"/>
                </a:lnTo>
                <a:lnTo>
                  <a:pt x="194578" y="691385"/>
                </a:lnTo>
                <a:lnTo>
                  <a:pt x="234485" y="709692"/>
                </a:lnTo>
                <a:lnTo>
                  <a:pt x="276788" y="723194"/>
                </a:lnTo>
                <a:lnTo>
                  <a:pt x="321142" y="731548"/>
                </a:lnTo>
                <a:lnTo>
                  <a:pt x="367204" y="734409"/>
                </a:lnTo>
                <a:lnTo>
                  <a:pt x="413266" y="731548"/>
                </a:lnTo>
                <a:lnTo>
                  <a:pt x="457620" y="723194"/>
                </a:lnTo>
                <a:lnTo>
                  <a:pt x="499923" y="709692"/>
                </a:lnTo>
                <a:lnTo>
                  <a:pt x="539830" y="691385"/>
                </a:lnTo>
                <a:lnTo>
                  <a:pt x="576997" y="668619"/>
                </a:lnTo>
                <a:lnTo>
                  <a:pt x="611080" y="641736"/>
                </a:lnTo>
                <a:lnTo>
                  <a:pt x="641736" y="611080"/>
                </a:lnTo>
                <a:lnTo>
                  <a:pt x="668619" y="576997"/>
                </a:lnTo>
                <a:lnTo>
                  <a:pt x="691385" y="539830"/>
                </a:lnTo>
                <a:lnTo>
                  <a:pt x="709692" y="499923"/>
                </a:lnTo>
                <a:lnTo>
                  <a:pt x="723194" y="457620"/>
                </a:lnTo>
                <a:lnTo>
                  <a:pt x="731548" y="413266"/>
                </a:lnTo>
                <a:lnTo>
                  <a:pt x="734409" y="367204"/>
                </a:lnTo>
                <a:lnTo>
                  <a:pt x="731548" y="321142"/>
                </a:lnTo>
                <a:lnTo>
                  <a:pt x="723194" y="276788"/>
                </a:lnTo>
                <a:lnTo>
                  <a:pt x="709692" y="234485"/>
                </a:lnTo>
                <a:lnTo>
                  <a:pt x="691385" y="194578"/>
                </a:lnTo>
                <a:lnTo>
                  <a:pt x="668619" y="157411"/>
                </a:lnTo>
                <a:lnTo>
                  <a:pt x="641736" y="123328"/>
                </a:lnTo>
                <a:lnTo>
                  <a:pt x="611080" y="92673"/>
                </a:lnTo>
                <a:lnTo>
                  <a:pt x="576997" y="65790"/>
                </a:lnTo>
                <a:lnTo>
                  <a:pt x="539830" y="43023"/>
                </a:lnTo>
                <a:lnTo>
                  <a:pt x="499923" y="24716"/>
                </a:lnTo>
                <a:lnTo>
                  <a:pt x="457620" y="11214"/>
                </a:lnTo>
                <a:lnTo>
                  <a:pt x="413266" y="2861"/>
                </a:lnTo>
                <a:lnTo>
                  <a:pt x="367204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5832" y="911329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4" h="734694">
                <a:moveTo>
                  <a:pt x="734409" y="367204"/>
                </a:moveTo>
                <a:lnTo>
                  <a:pt x="731548" y="321142"/>
                </a:lnTo>
                <a:lnTo>
                  <a:pt x="723194" y="276788"/>
                </a:lnTo>
                <a:lnTo>
                  <a:pt x="709692" y="234485"/>
                </a:lnTo>
                <a:lnTo>
                  <a:pt x="691385" y="194578"/>
                </a:lnTo>
                <a:lnTo>
                  <a:pt x="668619" y="157411"/>
                </a:lnTo>
                <a:lnTo>
                  <a:pt x="641736" y="123328"/>
                </a:lnTo>
                <a:lnTo>
                  <a:pt x="611080" y="92673"/>
                </a:lnTo>
                <a:lnTo>
                  <a:pt x="576997" y="65790"/>
                </a:lnTo>
                <a:lnTo>
                  <a:pt x="539830" y="43023"/>
                </a:lnTo>
                <a:lnTo>
                  <a:pt x="499923" y="24716"/>
                </a:lnTo>
                <a:lnTo>
                  <a:pt x="457620" y="11214"/>
                </a:lnTo>
                <a:lnTo>
                  <a:pt x="413266" y="2861"/>
                </a:lnTo>
                <a:lnTo>
                  <a:pt x="367204" y="0"/>
                </a:lnTo>
                <a:lnTo>
                  <a:pt x="321142" y="2861"/>
                </a:lnTo>
                <a:lnTo>
                  <a:pt x="276788" y="11214"/>
                </a:lnTo>
                <a:lnTo>
                  <a:pt x="234485" y="24716"/>
                </a:lnTo>
                <a:lnTo>
                  <a:pt x="194578" y="43023"/>
                </a:lnTo>
                <a:lnTo>
                  <a:pt x="157411" y="65790"/>
                </a:lnTo>
                <a:lnTo>
                  <a:pt x="123328" y="92673"/>
                </a:lnTo>
                <a:lnTo>
                  <a:pt x="92673" y="123328"/>
                </a:lnTo>
                <a:lnTo>
                  <a:pt x="65790" y="157411"/>
                </a:lnTo>
                <a:lnTo>
                  <a:pt x="43023" y="194578"/>
                </a:lnTo>
                <a:lnTo>
                  <a:pt x="24716" y="234485"/>
                </a:lnTo>
                <a:lnTo>
                  <a:pt x="11214" y="276788"/>
                </a:lnTo>
                <a:lnTo>
                  <a:pt x="2861" y="321142"/>
                </a:lnTo>
                <a:lnTo>
                  <a:pt x="0" y="367204"/>
                </a:lnTo>
                <a:lnTo>
                  <a:pt x="2861" y="413266"/>
                </a:lnTo>
                <a:lnTo>
                  <a:pt x="11214" y="457620"/>
                </a:lnTo>
                <a:lnTo>
                  <a:pt x="24716" y="499923"/>
                </a:lnTo>
                <a:lnTo>
                  <a:pt x="43023" y="539830"/>
                </a:lnTo>
                <a:lnTo>
                  <a:pt x="65790" y="576997"/>
                </a:lnTo>
                <a:lnTo>
                  <a:pt x="92673" y="611080"/>
                </a:lnTo>
                <a:lnTo>
                  <a:pt x="123328" y="641736"/>
                </a:lnTo>
                <a:lnTo>
                  <a:pt x="157411" y="668619"/>
                </a:lnTo>
                <a:lnTo>
                  <a:pt x="194578" y="691385"/>
                </a:lnTo>
                <a:lnTo>
                  <a:pt x="234485" y="709692"/>
                </a:lnTo>
                <a:lnTo>
                  <a:pt x="276788" y="723194"/>
                </a:lnTo>
                <a:lnTo>
                  <a:pt x="321142" y="731548"/>
                </a:lnTo>
                <a:lnTo>
                  <a:pt x="367204" y="734409"/>
                </a:lnTo>
                <a:lnTo>
                  <a:pt x="413266" y="731548"/>
                </a:lnTo>
                <a:lnTo>
                  <a:pt x="457620" y="723194"/>
                </a:lnTo>
                <a:lnTo>
                  <a:pt x="499923" y="709692"/>
                </a:lnTo>
                <a:lnTo>
                  <a:pt x="539830" y="691385"/>
                </a:lnTo>
                <a:lnTo>
                  <a:pt x="576997" y="668619"/>
                </a:lnTo>
                <a:lnTo>
                  <a:pt x="611080" y="641736"/>
                </a:lnTo>
                <a:lnTo>
                  <a:pt x="641736" y="611080"/>
                </a:lnTo>
                <a:lnTo>
                  <a:pt x="668619" y="576997"/>
                </a:lnTo>
                <a:lnTo>
                  <a:pt x="691385" y="539830"/>
                </a:lnTo>
                <a:lnTo>
                  <a:pt x="709692" y="499923"/>
                </a:lnTo>
                <a:lnTo>
                  <a:pt x="723194" y="457620"/>
                </a:lnTo>
                <a:lnTo>
                  <a:pt x="731548" y="413266"/>
                </a:lnTo>
                <a:lnTo>
                  <a:pt x="734409" y="367204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6288" y="1108328"/>
            <a:ext cx="553720" cy="3321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-635" algn="ctr">
              <a:lnSpc>
                <a:spcPct val="104200"/>
              </a:lnSpc>
              <a:spcBef>
                <a:spcPts val="70"/>
              </a:spcBef>
            </a:pPr>
            <a:r>
              <a:rPr sz="650" spc="-15" dirty="0">
                <a:solidFill>
                  <a:srgbClr val="333333"/>
                </a:solidFill>
                <a:latin typeface="Arial"/>
                <a:cs typeface="Arial"/>
              </a:rPr>
              <a:t>author </a:t>
            </a:r>
            <a:r>
              <a:rPr sz="650" spc="-55" dirty="0">
                <a:solidFill>
                  <a:srgbClr val="333333"/>
                </a:solidFill>
                <a:latin typeface="Arial"/>
                <a:cs typeface="Arial"/>
              </a:rPr>
              <a:t>Seb  </a:t>
            </a:r>
            <a:r>
              <a:rPr sz="650" spc="-15" dirty="0">
                <a:solidFill>
                  <a:srgbClr val="333333"/>
                </a:solidFill>
                <a:latin typeface="Arial"/>
                <a:cs typeface="Arial"/>
              </a:rPr>
              <a:t>tree </a:t>
            </a: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82d19a2  </a:t>
            </a:r>
            <a:r>
              <a:rPr sz="650" b="1" spc="-5" dirty="0">
                <a:solidFill>
                  <a:srgbClr val="333333"/>
                </a:solidFill>
                <a:latin typeface="Arial"/>
                <a:cs typeface="Arial"/>
              </a:rPr>
              <a:t>Initial</a:t>
            </a:r>
            <a:r>
              <a:rPr sz="6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b="1" spc="-1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0899" y="1883049"/>
            <a:ext cx="844550" cy="603250"/>
          </a:xfrm>
          <a:custGeom>
            <a:avLst/>
            <a:gdLst/>
            <a:ahLst/>
            <a:cxnLst/>
            <a:rect l="l" t="t" r="r" b="b"/>
            <a:pathLst>
              <a:path w="844550" h="603250">
                <a:moveTo>
                  <a:pt x="422137" y="0"/>
                </a:moveTo>
                <a:lnTo>
                  <a:pt x="0" y="602911"/>
                </a:lnTo>
                <a:lnTo>
                  <a:pt x="844275" y="602911"/>
                </a:lnTo>
                <a:lnTo>
                  <a:pt x="42213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899" y="1883049"/>
            <a:ext cx="844550" cy="603250"/>
          </a:xfrm>
          <a:custGeom>
            <a:avLst/>
            <a:gdLst/>
            <a:ahLst/>
            <a:cxnLst/>
            <a:rect l="l" t="t" r="r" b="b"/>
            <a:pathLst>
              <a:path w="844550" h="603250">
                <a:moveTo>
                  <a:pt x="422137" y="0"/>
                </a:moveTo>
                <a:lnTo>
                  <a:pt x="0" y="602911"/>
                </a:lnTo>
                <a:lnTo>
                  <a:pt x="844275" y="602911"/>
                </a:lnTo>
                <a:lnTo>
                  <a:pt x="422137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4333" y="2220726"/>
            <a:ext cx="441959" cy="228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70"/>
              </a:spcBef>
            </a:pP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blob </a:t>
            </a:r>
            <a:r>
              <a:rPr sz="650" spc="-45" dirty="0">
                <a:solidFill>
                  <a:srgbClr val="333333"/>
                </a:solidFill>
                <a:latin typeface="Arial"/>
                <a:cs typeface="Arial"/>
              </a:rPr>
              <a:t>e9a27c  </a:t>
            </a: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blob</a:t>
            </a: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83cd2e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832" y="2790553"/>
            <a:ext cx="324485" cy="432434"/>
          </a:xfrm>
          <a:prstGeom prst="rect">
            <a:avLst/>
          </a:prstGeom>
          <a:solidFill>
            <a:srgbClr val="CCCCFF"/>
          </a:solidFill>
          <a:ln w="8639">
            <a:solidFill>
              <a:srgbClr val="333333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imes New Roman"/>
              <a:cs typeface="Times New Roman"/>
            </a:endParaRPr>
          </a:p>
          <a:p>
            <a:pPr marL="49530" marR="37465" indent="3810">
              <a:lnSpc>
                <a:spcPct val="104200"/>
              </a:lnSpc>
            </a:pP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Hello  </a:t>
            </a: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650" spc="-6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650" spc="-5" dirty="0">
                <a:solidFill>
                  <a:srgbClr val="333333"/>
                </a:solidFill>
                <a:latin typeface="Arial"/>
                <a:cs typeface="Arial"/>
              </a:rPr>
              <a:t>rld!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0237" y="2790553"/>
            <a:ext cx="324485" cy="432434"/>
          </a:xfrm>
          <a:prstGeom prst="rect">
            <a:avLst/>
          </a:prstGeom>
          <a:solidFill>
            <a:srgbClr val="CCCCFF"/>
          </a:solidFill>
          <a:ln w="8639">
            <a:solidFill>
              <a:srgbClr val="333333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imes New Roman"/>
              <a:cs typeface="Times New Roman"/>
            </a:endParaRPr>
          </a:p>
          <a:p>
            <a:pPr marL="53975" marR="53340" indent="-3175">
              <a:lnSpc>
                <a:spcPct val="104200"/>
              </a:lnSpc>
            </a:pPr>
            <a:r>
              <a:rPr sz="650" spc="-15" dirty="0">
                <a:solidFill>
                  <a:srgbClr val="333333"/>
                </a:solidFill>
                <a:latin typeface="Arial"/>
                <a:cs typeface="Arial"/>
              </a:rPr>
              <a:t>This  </a:t>
            </a: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6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me!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3882" y="1125389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153145" y="0"/>
                </a:moveTo>
                <a:lnTo>
                  <a:pt x="0" y="153145"/>
                </a:lnTo>
                <a:lnTo>
                  <a:pt x="153145" y="306290"/>
                </a:lnTo>
                <a:lnTo>
                  <a:pt x="306291" y="153145"/>
                </a:lnTo>
                <a:lnTo>
                  <a:pt x="153145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882" y="1125389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306291" y="153145"/>
                </a:moveTo>
                <a:lnTo>
                  <a:pt x="153145" y="0"/>
                </a:lnTo>
                <a:lnTo>
                  <a:pt x="0" y="153145"/>
                </a:lnTo>
                <a:lnTo>
                  <a:pt x="153145" y="306290"/>
                </a:lnTo>
                <a:lnTo>
                  <a:pt x="306291" y="153145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3037" y="1650058"/>
            <a:ext cx="635" cy="214629"/>
          </a:xfrm>
          <a:custGeom>
            <a:avLst/>
            <a:gdLst/>
            <a:ahLst/>
            <a:cxnLst/>
            <a:rect l="l" t="t" r="r" b="b"/>
            <a:pathLst>
              <a:path w="634" h="214630">
                <a:moveTo>
                  <a:pt x="0" y="0"/>
                </a:moveTo>
                <a:lnTo>
                  <a:pt x="5" y="214585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3074" y="1832276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3834" y="248383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543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3866" y="2743006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52239" y="248383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543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32271" y="2743006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6301" y="127853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352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8286" y="1258566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0" y="0"/>
                </a:moveTo>
                <a:lnTo>
                  <a:pt x="34586" y="19968"/>
                </a:lnTo>
                <a:lnTo>
                  <a:pt x="0" y="39936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140" y="1209956"/>
            <a:ext cx="408305" cy="333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v1.0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50" spc="-10" dirty="0">
                <a:solidFill>
                  <a:srgbClr val="333333"/>
                </a:solidFill>
                <a:latin typeface="Arial"/>
                <a:cs typeface="Arial"/>
              </a:rPr>
              <a:t>tag</a:t>
            </a: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5" dirty="0">
                <a:solidFill>
                  <a:srgbClr val="333333"/>
                </a:solidFill>
                <a:latin typeface="Arial"/>
                <a:cs typeface="Arial"/>
              </a:rPr>
              <a:t>931ea9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13172" y="779570"/>
            <a:ext cx="56007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1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91e2b2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2967" y="1967574"/>
            <a:ext cx="47625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tree</a:t>
            </a: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82d19a2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4358" y="3241966"/>
            <a:ext cx="95885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blob </a:t>
            </a:r>
            <a:r>
              <a:rPr sz="650" spc="-45" dirty="0">
                <a:solidFill>
                  <a:srgbClr val="333333"/>
                </a:solidFill>
                <a:latin typeface="Arial"/>
                <a:cs typeface="Arial"/>
              </a:rPr>
              <a:t>e9a27c </a:t>
            </a: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blob</a:t>
            </a:r>
            <a:r>
              <a:rPr sz="65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83cd2e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16514" y="797994"/>
            <a:ext cx="745490" cy="745490"/>
          </a:xfrm>
          <a:custGeom>
            <a:avLst/>
            <a:gdLst/>
            <a:ahLst/>
            <a:cxnLst/>
            <a:rect l="l" t="t" r="r" b="b"/>
            <a:pathLst>
              <a:path w="745489" h="745490">
                <a:moveTo>
                  <a:pt x="372538" y="0"/>
                </a:moveTo>
                <a:lnTo>
                  <a:pt x="325807" y="2902"/>
                </a:lnTo>
                <a:lnTo>
                  <a:pt x="280809" y="11377"/>
                </a:lnTo>
                <a:lnTo>
                  <a:pt x="237891" y="25075"/>
                </a:lnTo>
                <a:lnTo>
                  <a:pt x="197405" y="43648"/>
                </a:lnTo>
                <a:lnTo>
                  <a:pt x="159698" y="66745"/>
                </a:lnTo>
                <a:lnTo>
                  <a:pt x="125119" y="94019"/>
                </a:lnTo>
                <a:lnTo>
                  <a:pt x="94019" y="125119"/>
                </a:lnTo>
                <a:lnTo>
                  <a:pt x="66745" y="159698"/>
                </a:lnTo>
                <a:lnTo>
                  <a:pt x="43648" y="197405"/>
                </a:lnTo>
                <a:lnTo>
                  <a:pt x="25075" y="237891"/>
                </a:lnTo>
                <a:lnTo>
                  <a:pt x="11377" y="280809"/>
                </a:lnTo>
                <a:lnTo>
                  <a:pt x="2902" y="325807"/>
                </a:lnTo>
                <a:lnTo>
                  <a:pt x="0" y="372538"/>
                </a:lnTo>
                <a:lnTo>
                  <a:pt x="2902" y="419269"/>
                </a:lnTo>
                <a:lnTo>
                  <a:pt x="11377" y="464268"/>
                </a:lnTo>
                <a:lnTo>
                  <a:pt x="25075" y="507185"/>
                </a:lnTo>
                <a:lnTo>
                  <a:pt x="43648" y="547671"/>
                </a:lnTo>
                <a:lnTo>
                  <a:pt x="66745" y="585378"/>
                </a:lnTo>
                <a:lnTo>
                  <a:pt x="94019" y="619957"/>
                </a:lnTo>
                <a:lnTo>
                  <a:pt x="125119" y="651057"/>
                </a:lnTo>
                <a:lnTo>
                  <a:pt x="159698" y="678331"/>
                </a:lnTo>
                <a:lnTo>
                  <a:pt x="197405" y="701428"/>
                </a:lnTo>
                <a:lnTo>
                  <a:pt x="237891" y="720001"/>
                </a:lnTo>
                <a:lnTo>
                  <a:pt x="280809" y="733699"/>
                </a:lnTo>
                <a:lnTo>
                  <a:pt x="325807" y="742174"/>
                </a:lnTo>
                <a:lnTo>
                  <a:pt x="372538" y="745076"/>
                </a:lnTo>
                <a:lnTo>
                  <a:pt x="419269" y="742174"/>
                </a:lnTo>
                <a:lnTo>
                  <a:pt x="464268" y="733699"/>
                </a:lnTo>
                <a:lnTo>
                  <a:pt x="507185" y="720001"/>
                </a:lnTo>
                <a:lnTo>
                  <a:pt x="547671" y="701428"/>
                </a:lnTo>
                <a:lnTo>
                  <a:pt x="585378" y="678331"/>
                </a:lnTo>
                <a:lnTo>
                  <a:pt x="619957" y="651057"/>
                </a:lnTo>
                <a:lnTo>
                  <a:pt x="651057" y="619957"/>
                </a:lnTo>
                <a:lnTo>
                  <a:pt x="678331" y="585378"/>
                </a:lnTo>
                <a:lnTo>
                  <a:pt x="701428" y="547671"/>
                </a:lnTo>
                <a:lnTo>
                  <a:pt x="720001" y="507185"/>
                </a:lnTo>
                <a:lnTo>
                  <a:pt x="733699" y="464268"/>
                </a:lnTo>
                <a:lnTo>
                  <a:pt x="742174" y="419269"/>
                </a:lnTo>
                <a:lnTo>
                  <a:pt x="745077" y="372538"/>
                </a:lnTo>
                <a:lnTo>
                  <a:pt x="742174" y="325807"/>
                </a:lnTo>
                <a:lnTo>
                  <a:pt x="733699" y="280809"/>
                </a:lnTo>
                <a:lnTo>
                  <a:pt x="720001" y="237891"/>
                </a:lnTo>
                <a:lnTo>
                  <a:pt x="701428" y="197405"/>
                </a:lnTo>
                <a:lnTo>
                  <a:pt x="678331" y="159698"/>
                </a:lnTo>
                <a:lnTo>
                  <a:pt x="651057" y="125119"/>
                </a:lnTo>
                <a:lnTo>
                  <a:pt x="619957" y="94019"/>
                </a:lnTo>
                <a:lnTo>
                  <a:pt x="585378" y="66745"/>
                </a:lnTo>
                <a:lnTo>
                  <a:pt x="547671" y="43648"/>
                </a:lnTo>
                <a:lnTo>
                  <a:pt x="507185" y="25075"/>
                </a:lnTo>
                <a:lnTo>
                  <a:pt x="464268" y="11377"/>
                </a:lnTo>
                <a:lnTo>
                  <a:pt x="419269" y="2902"/>
                </a:lnTo>
                <a:lnTo>
                  <a:pt x="37253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6514" y="797994"/>
            <a:ext cx="745490" cy="745490"/>
          </a:xfrm>
          <a:custGeom>
            <a:avLst/>
            <a:gdLst/>
            <a:ahLst/>
            <a:cxnLst/>
            <a:rect l="l" t="t" r="r" b="b"/>
            <a:pathLst>
              <a:path w="745489" h="745490">
                <a:moveTo>
                  <a:pt x="745077" y="372538"/>
                </a:moveTo>
                <a:lnTo>
                  <a:pt x="742174" y="325807"/>
                </a:lnTo>
                <a:lnTo>
                  <a:pt x="733699" y="280809"/>
                </a:lnTo>
                <a:lnTo>
                  <a:pt x="720001" y="237891"/>
                </a:lnTo>
                <a:lnTo>
                  <a:pt x="701428" y="197405"/>
                </a:lnTo>
                <a:lnTo>
                  <a:pt x="678331" y="159698"/>
                </a:lnTo>
                <a:lnTo>
                  <a:pt x="651057" y="125119"/>
                </a:lnTo>
                <a:lnTo>
                  <a:pt x="619957" y="94019"/>
                </a:lnTo>
                <a:lnTo>
                  <a:pt x="585378" y="66745"/>
                </a:lnTo>
                <a:lnTo>
                  <a:pt x="547671" y="43648"/>
                </a:lnTo>
                <a:lnTo>
                  <a:pt x="507185" y="25075"/>
                </a:lnTo>
                <a:lnTo>
                  <a:pt x="464268" y="11377"/>
                </a:lnTo>
                <a:lnTo>
                  <a:pt x="419269" y="2902"/>
                </a:lnTo>
                <a:lnTo>
                  <a:pt x="372538" y="0"/>
                </a:lnTo>
                <a:lnTo>
                  <a:pt x="325807" y="2902"/>
                </a:lnTo>
                <a:lnTo>
                  <a:pt x="280809" y="11377"/>
                </a:lnTo>
                <a:lnTo>
                  <a:pt x="237891" y="25075"/>
                </a:lnTo>
                <a:lnTo>
                  <a:pt x="197405" y="43648"/>
                </a:lnTo>
                <a:lnTo>
                  <a:pt x="159698" y="66745"/>
                </a:lnTo>
                <a:lnTo>
                  <a:pt x="125119" y="94019"/>
                </a:lnTo>
                <a:lnTo>
                  <a:pt x="94019" y="125119"/>
                </a:lnTo>
                <a:lnTo>
                  <a:pt x="66745" y="159698"/>
                </a:lnTo>
                <a:lnTo>
                  <a:pt x="43648" y="197405"/>
                </a:lnTo>
                <a:lnTo>
                  <a:pt x="25075" y="237891"/>
                </a:lnTo>
                <a:lnTo>
                  <a:pt x="11377" y="280809"/>
                </a:lnTo>
                <a:lnTo>
                  <a:pt x="2902" y="325807"/>
                </a:lnTo>
                <a:lnTo>
                  <a:pt x="0" y="372538"/>
                </a:lnTo>
                <a:lnTo>
                  <a:pt x="2902" y="419269"/>
                </a:lnTo>
                <a:lnTo>
                  <a:pt x="11377" y="464268"/>
                </a:lnTo>
                <a:lnTo>
                  <a:pt x="25075" y="507185"/>
                </a:lnTo>
                <a:lnTo>
                  <a:pt x="43648" y="547671"/>
                </a:lnTo>
                <a:lnTo>
                  <a:pt x="66745" y="585378"/>
                </a:lnTo>
                <a:lnTo>
                  <a:pt x="94019" y="619957"/>
                </a:lnTo>
                <a:lnTo>
                  <a:pt x="125119" y="651057"/>
                </a:lnTo>
                <a:lnTo>
                  <a:pt x="159698" y="678331"/>
                </a:lnTo>
                <a:lnTo>
                  <a:pt x="197405" y="701428"/>
                </a:lnTo>
                <a:lnTo>
                  <a:pt x="237891" y="720001"/>
                </a:lnTo>
                <a:lnTo>
                  <a:pt x="280809" y="733699"/>
                </a:lnTo>
                <a:lnTo>
                  <a:pt x="325807" y="742174"/>
                </a:lnTo>
                <a:lnTo>
                  <a:pt x="372538" y="745076"/>
                </a:lnTo>
                <a:lnTo>
                  <a:pt x="419269" y="742174"/>
                </a:lnTo>
                <a:lnTo>
                  <a:pt x="464268" y="733699"/>
                </a:lnTo>
                <a:lnTo>
                  <a:pt x="507185" y="720001"/>
                </a:lnTo>
                <a:lnTo>
                  <a:pt x="547671" y="701428"/>
                </a:lnTo>
                <a:lnTo>
                  <a:pt x="585378" y="678331"/>
                </a:lnTo>
                <a:lnTo>
                  <a:pt x="619957" y="651057"/>
                </a:lnTo>
                <a:lnTo>
                  <a:pt x="651057" y="619957"/>
                </a:lnTo>
                <a:lnTo>
                  <a:pt x="678331" y="585378"/>
                </a:lnTo>
                <a:lnTo>
                  <a:pt x="701428" y="547671"/>
                </a:lnTo>
                <a:lnTo>
                  <a:pt x="720001" y="507185"/>
                </a:lnTo>
                <a:lnTo>
                  <a:pt x="733699" y="464268"/>
                </a:lnTo>
                <a:lnTo>
                  <a:pt x="742174" y="419269"/>
                </a:lnTo>
                <a:lnTo>
                  <a:pt x="745077" y="372538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25282" y="948704"/>
            <a:ext cx="527685" cy="4349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 algn="ctr">
              <a:lnSpc>
                <a:spcPct val="104200"/>
              </a:lnSpc>
              <a:spcBef>
                <a:spcPts val="70"/>
              </a:spcBef>
            </a:pPr>
            <a:r>
              <a:rPr sz="650" spc="-15" dirty="0">
                <a:solidFill>
                  <a:srgbClr val="333333"/>
                </a:solidFill>
                <a:latin typeface="Arial"/>
                <a:cs typeface="Arial"/>
              </a:rPr>
              <a:t>author </a:t>
            </a:r>
            <a:r>
              <a:rPr sz="650" spc="-50" dirty="0">
                <a:solidFill>
                  <a:srgbClr val="333333"/>
                </a:solidFill>
                <a:latin typeface="Arial"/>
                <a:cs typeface="Arial"/>
              </a:rPr>
              <a:t>Seb  </a:t>
            </a:r>
            <a:r>
              <a:rPr sz="650" spc="-15" dirty="0">
                <a:solidFill>
                  <a:srgbClr val="333333"/>
                </a:solidFill>
                <a:latin typeface="Arial"/>
                <a:cs typeface="Arial"/>
              </a:rPr>
              <a:t>tree </a:t>
            </a: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6923e8  </a:t>
            </a: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parent</a:t>
            </a: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91e2b2  </a:t>
            </a:r>
            <a:r>
              <a:rPr sz="650" b="1" spc="-25" dirty="0">
                <a:solidFill>
                  <a:srgbClr val="333333"/>
                </a:solidFill>
                <a:latin typeface="Arial"/>
                <a:cs typeface="Arial"/>
              </a:rPr>
              <a:t>Correction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85251" y="1103350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0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0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85251" y="1103350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0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0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15141" y="1738075"/>
            <a:ext cx="948055" cy="676910"/>
          </a:xfrm>
          <a:custGeom>
            <a:avLst/>
            <a:gdLst/>
            <a:ahLst/>
            <a:cxnLst/>
            <a:rect l="l" t="t" r="r" b="b"/>
            <a:pathLst>
              <a:path w="948054" h="676910">
                <a:moveTo>
                  <a:pt x="473912" y="0"/>
                </a:moveTo>
                <a:lnTo>
                  <a:pt x="0" y="676855"/>
                </a:lnTo>
                <a:lnTo>
                  <a:pt x="947824" y="676855"/>
                </a:lnTo>
                <a:lnTo>
                  <a:pt x="473912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15141" y="1738075"/>
            <a:ext cx="948055" cy="676910"/>
          </a:xfrm>
          <a:custGeom>
            <a:avLst/>
            <a:gdLst/>
            <a:ahLst/>
            <a:cxnLst/>
            <a:rect l="l" t="t" r="r" b="b"/>
            <a:pathLst>
              <a:path w="948054" h="676910">
                <a:moveTo>
                  <a:pt x="473912" y="0"/>
                </a:moveTo>
                <a:lnTo>
                  <a:pt x="0" y="676855"/>
                </a:lnTo>
                <a:lnTo>
                  <a:pt x="947824" y="676855"/>
                </a:lnTo>
                <a:lnTo>
                  <a:pt x="473912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60335" y="2077961"/>
            <a:ext cx="40830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333333"/>
                </a:solidFill>
                <a:latin typeface="Arial"/>
                <a:cs typeface="Arial"/>
              </a:rPr>
              <a:t>tree </a:t>
            </a:r>
            <a:r>
              <a:rPr sz="600" spc="-35" dirty="0">
                <a:solidFill>
                  <a:srgbClr val="333333"/>
                </a:solidFill>
                <a:latin typeface="Arial"/>
                <a:cs typeface="Arial"/>
              </a:rPr>
              <a:t>603c2b  </a:t>
            </a:r>
            <a:r>
              <a:rPr sz="600" spc="-25" dirty="0">
                <a:solidFill>
                  <a:srgbClr val="333333"/>
                </a:solidFill>
                <a:latin typeface="Arial"/>
                <a:cs typeface="Arial"/>
              </a:rPr>
              <a:t>blob </a:t>
            </a:r>
            <a:r>
              <a:rPr sz="600" spc="-45" dirty="0">
                <a:solidFill>
                  <a:srgbClr val="333333"/>
                </a:solidFill>
                <a:latin typeface="Arial"/>
                <a:cs typeface="Arial"/>
              </a:rPr>
              <a:t>e9a27c  </a:t>
            </a:r>
            <a:r>
              <a:rPr sz="600" spc="-25" dirty="0">
                <a:solidFill>
                  <a:srgbClr val="333333"/>
                </a:solidFill>
                <a:latin typeface="Arial"/>
                <a:cs typeface="Arial"/>
              </a:rPr>
              <a:t>blob </a:t>
            </a:r>
            <a:r>
              <a:rPr sz="600" spc="-40" dirty="0">
                <a:solidFill>
                  <a:srgbClr val="333333"/>
                </a:solidFill>
                <a:latin typeface="Arial"/>
                <a:cs typeface="Arial"/>
              </a:rPr>
              <a:t>83cd2e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39206" y="2690683"/>
            <a:ext cx="699770" cy="499745"/>
          </a:xfrm>
          <a:custGeom>
            <a:avLst/>
            <a:gdLst/>
            <a:ahLst/>
            <a:cxnLst/>
            <a:rect l="l" t="t" r="r" b="b"/>
            <a:pathLst>
              <a:path w="699769" h="499744">
                <a:moveTo>
                  <a:pt x="349846" y="0"/>
                </a:moveTo>
                <a:lnTo>
                  <a:pt x="0" y="499664"/>
                </a:lnTo>
                <a:lnTo>
                  <a:pt x="699693" y="499664"/>
                </a:lnTo>
                <a:lnTo>
                  <a:pt x="349846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39206" y="2690683"/>
            <a:ext cx="699770" cy="499745"/>
          </a:xfrm>
          <a:custGeom>
            <a:avLst/>
            <a:gdLst/>
            <a:ahLst/>
            <a:cxnLst/>
            <a:rect l="l" t="t" r="r" b="b"/>
            <a:pathLst>
              <a:path w="699769" h="499744">
                <a:moveTo>
                  <a:pt x="349846" y="0"/>
                </a:moveTo>
                <a:lnTo>
                  <a:pt x="0" y="499664"/>
                </a:lnTo>
                <a:lnTo>
                  <a:pt x="699693" y="499664"/>
                </a:lnTo>
                <a:lnTo>
                  <a:pt x="349846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60335" y="3028347"/>
            <a:ext cx="947419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34085" algn="l"/>
              </a:tabLst>
            </a:pP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blob</a:t>
            </a: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61c89a   </a:t>
            </a:r>
            <a:r>
              <a:rPr sz="65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1062" y="3006556"/>
            <a:ext cx="324485" cy="216535"/>
          </a:xfrm>
          <a:prstGeom prst="rect">
            <a:avLst/>
          </a:prstGeom>
          <a:solidFill>
            <a:srgbClr val="CCCCFF"/>
          </a:solidFill>
          <a:ln w="8639">
            <a:solidFill>
              <a:srgbClr val="333333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25"/>
              </a:spcBef>
            </a:pP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Wow!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74200" y="1201827"/>
            <a:ext cx="539750" cy="45085"/>
          </a:xfrm>
          <a:custGeom>
            <a:avLst/>
            <a:gdLst/>
            <a:ahLst/>
            <a:cxnLst/>
            <a:rect l="l" t="t" r="r" b="b"/>
            <a:pathLst>
              <a:path w="539750" h="45084">
                <a:moveTo>
                  <a:pt x="539195" y="0"/>
                </a:moveTo>
                <a:lnTo>
                  <a:pt x="0" y="44949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1989" y="1224182"/>
            <a:ext cx="36195" cy="40005"/>
          </a:xfrm>
          <a:custGeom>
            <a:avLst/>
            <a:gdLst/>
            <a:ahLst/>
            <a:cxnLst/>
            <a:rect l="l" t="t" r="r" b="b"/>
            <a:pathLst>
              <a:path w="36194" h="40005">
                <a:moveTo>
                  <a:pt x="36134" y="39809"/>
                </a:moveTo>
                <a:lnTo>
                  <a:pt x="0" y="22777"/>
                </a:lnTo>
                <a:lnTo>
                  <a:pt x="32817" y="0"/>
                </a:lnTo>
              </a:path>
            </a:pathLst>
          </a:custGeom>
          <a:ln w="864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89053" y="1547391"/>
            <a:ext cx="635" cy="172720"/>
          </a:xfrm>
          <a:custGeom>
            <a:avLst/>
            <a:gdLst/>
            <a:ahLst/>
            <a:cxnLst/>
            <a:rect l="l" t="t" r="r" b="b"/>
            <a:pathLst>
              <a:path w="635" h="172719">
                <a:moveTo>
                  <a:pt x="0" y="0"/>
                </a:moveTo>
                <a:lnTo>
                  <a:pt x="5" y="172278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69089" y="1687301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9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74551" y="1150564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10498" y="2419029"/>
            <a:ext cx="1119505" cy="363855"/>
          </a:xfrm>
          <a:custGeom>
            <a:avLst/>
            <a:gdLst/>
            <a:ahLst/>
            <a:cxnLst/>
            <a:rect l="l" t="t" r="r" b="b"/>
            <a:pathLst>
              <a:path w="1119505" h="363855">
                <a:moveTo>
                  <a:pt x="1119352" y="0"/>
                </a:moveTo>
                <a:lnTo>
                  <a:pt x="0" y="363842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08385" y="2753832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9122" y="38036"/>
                </a:moveTo>
                <a:lnTo>
                  <a:pt x="0" y="29725"/>
                </a:lnTo>
                <a:lnTo>
                  <a:pt x="26758" y="0"/>
                </a:lnTo>
              </a:path>
            </a:pathLst>
          </a:custGeom>
          <a:ln w="865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28903" y="2419029"/>
            <a:ext cx="1119505" cy="363855"/>
          </a:xfrm>
          <a:custGeom>
            <a:avLst/>
            <a:gdLst/>
            <a:ahLst/>
            <a:cxnLst/>
            <a:rect l="l" t="t" r="r" b="b"/>
            <a:pathLst>
              <a:path w="1119505" h="363855">
                <a:moveTo>
                  <a:pt x="1119352" y="0"/>
                </a:moveTo>
                <a:lnTo>
                  <a:pt x="0" y="363842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6790" y="2753832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9122" y="38036"/>
                </a:moveTo>
                <a:lnTo>
                  <a:pt x="0" y="29725"/>
                </a:lnTo>
                <a:lnTo>
                  <a:pt x="26758" y="0"/>
                </a:lnTo>
              </a:path>
            </a:pathLst>
          </a:custGeom>
          <a:ln w="865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89059" y="2419308"/>
            <a:ext cx="635" cy="253365"/>
          </a:xfrm>
          <a:custGeom>
            <a:avLst/>
            <a:gdLst/>
            <a:ahLst/>
            <a:cxnLst/>
            <a:rect l="l" t="t" r="r" b="b"/>
            <a:pathLst>
              <a:path w="635" h="253364">
                <a:moveTo>
                  <a:pt x="30" y="0"/>
                </a:moveTo>
                <a:lnTo>
                  <a:pt x="0" y="252972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69094" y="2639910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3"/>
                </a:moveTo>
                <a:lnTo>
                  <a:pt x="19964" y="34588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43515" y="3094588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0" y="0"/>
                </a:moveTo>
                <a:lnTo>
                  <a:pt x="34586" y="19968"/>
                </a:lnTo>
                <a:lnTo>
                  <a:pt x="0" y="39936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610675" y="669957"/>
            <a:ext cx="55689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1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6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5" dirty="0">
                <a:solidFill>
                  <a:srgbClr val="333333"/>
                </a:solidFill>
                <a:latin typeface="Arial"/>
                <a:cs typeface="Arial"/>
              </a:rPr>
              <a:t>371ae7</a:t>
            </a:r>
            <a:endParaRPr sz="6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64070" y="1063956"/>
            <a:ext cx="616585" cy="2946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235585" algn="l"/>
              </a:tabLst>
            </a:pPr>
            <a:r>
              <a:rPr sz="975" u="sng" baseline="29914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75" spc="75" baseline="299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650">
              <a:latin typeface="Arial"/>
              <a:cs typeface="Arial"/>
            </a:endParaRPr>
          </a:p>
          <a:p>
            <a:pPr marL="158115">
              <a:lnSpc>
                <a:spcPct val="100000"/>
              </a:lnSpc>
              <a:spcBef>
                <a:spcPts val="280"/>
              </a:spcBef>
            </a:pP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branch</a:t>
            </a:r>
            <a:r>
              <a:rPr sz="6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50" dirty="0">
                <a:solidFill>
                  <a:srgbClr val="333333"/>
                </a:solidFill>
                <a:latin typeface="Arial"/>
                <a:cs typeface="Arial"/>
              </a:rPr>
              <a:t>name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41943" y="1857953"/>
            <a:ext cx="4305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tree</a:t>
            </a:r>
            <a:r>
              <a:rPr sz="6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5" dirty="0">
                <a:solidFill>
                  <a:srgbClr val="333333"/>
                </a:solidFill>
                <a:latin typeface="Arial"/>
                <a:cs typeface="Arial"/>
              </a:rPr>
              <a:t>6923e8</a:t>
            </a:r>
            <a:endParaRPr sz="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97253" y="2723570"/>
            <a:ext cx="43180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20" dirty="0">
                <a:solidFill>
                  <a:srgbClr val="333333"/>
                </a:solidFill>
                <a:latin typeface="Arial"/>
                <a:cs typeface="Arial"/>
              </a:rPr>
              <a:t>tree</a:t>
            </a: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603c2b</a:t>
            </a:r>
            <a:endParaRPr sz="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31247" y="3241966"/>
            <a:ext cx="4438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333333"/>
                </a:solidFill>
                <a:latin typeface="Arial"/>
                <a:cs typeface="Arial"/>
              </a:rPr>
              <a:t>blob</a:t>
            </a:r>
            <a:r>
              <a:rPr sz="65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61c89a</a:t>
            </a:r>
            <a:endParaRPr sz="6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15904" y="326615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24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38328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0" dirty="0">
                <a:solidFill>
                  <a:srgbClr val="FFFFFF"/>
                </a:solidFill>
              </a:rPr>
              <a:t>Système </a:t>
            </a:r>
            <a:r>
              <a:rPr sz="1700" spc="-175" dirty="0">
                <a:solidFill>
                  <a:srgbClr val="FFFFFF"/>
                </a:solidFill>
              </a:rPr>
              <a:t>de </a:t>
            </a:r>
            <a:r>
              <a:rPr sz="1700" spc="-120" dirty="0">
                <a:solidFill>
                  <a:srgbClr val="FFFFFF"/>
                </a:solidFill>
              </a:rPr>
              <a:t>stockage </a:t>
            </a:r>
            <a:r>
              <a:rPr sz="1700" spc="-155" dirty="0">
                <a:solidFill>
                  <a:srgbClr val="FFFFFF"/>
                </a:solidFill>
              </a:rPr>
              <a:t>adressable </a:t>
            </a:r>
            <a:r>
              <a:rPr sz="1700" spc="-120" dirty="0">
                <a:solidFill>
                  <a:srgbClr val="FFFFFF"/>
                </a:solidFill>
              </a:rPr>
              <a:t>par</a:t>
            </a:r>
            <a:r>
              <a:rPr sz="1700" spc="-40" dirty="0">
                <a:solidFill>
                  <a:srgbClr val="FFFFFF"/>
                </a:solidFill>
              </a:rPr>
              <a:t> </a:t>
            </a:r>
            <a:r>
              <a:rPr sz="1700" spc="-110" dirty="0">
                <a:solidFill>
                  <a:srgbClr val="FFFFFF"/>
                </a:solidFill>
              </a:rPr>
              <a:t>contenu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114034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47217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581" y="202783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581" y="235966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057356"/>
            <a:ext cx="3543300" cy="162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Tout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objet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du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store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sz="1000" spc="-75" dirty="0">
                <a:solidFill>
                  <a:srgbClr val="FF0000"/>
                </a:solidFill>
                <a:latin typeface="Arial"/>
                <a:cs typeface="Arial"/>
              </a:rPr>
              <a:t>adressable </a:t>
            </a:r>
            <a:r>
              <a:rPr sz="1000" spc="-50" dirty="0">
                <a:solidFill>
                  <a:srgbClr val="FF0000"/>
                </a:solidFill>
                <a:latin typeface="Arial"/>
                <a:cs typeface="Arial"/>
              </a:rPr>
              <a:t>par </a:t>
            </a:r>
            <a:r>
              <a:rPr sz="1000" spc="-75" dirty="0">
                <a:solidFill>
                  <a:srgbClr val="FF0000"/>
                </a:solidFill>
                <a:latin typeface="Arial"/>
                <a:cs typeface="Arial"/>
              </a:rPr>
              <a:t>son</a:t>
            </a:r>
            <a:r>
              <a:rPr sz="10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Arial"/>
                <a:cs typeface="Arial"/>
              </a:rPr>
              <a:t>contenu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nom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unique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chaque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objet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obtenu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avec</a:t>
            </a:r>
            <a:r>
              <a:rPr sz="10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SHA-1</a:t>
            </a:r>
            <a:endParaRPr sz="10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60"/>
              </a:spcBef>
            </a:pP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Valeur </a:t>
            </a:r>
            <a:r>
              <a:rPr sz="1000" i="1" spc="-55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sz="1000" i="1" spc="-60" dirty="0">
                <a:solidFill>
                  <a:srgbClr val="333333"/>
                </a:solidFill>
                <a:latin typeface="Arial"/>
                <a:cs typeface="Arial"/>
              </a:rPr>
              <a:t>160 </a:t>
            </a:r>
            <a:r>
              <a:rPr sz="1000" i="1" spc="-20" dirty="0">
                <a:solidFill>
                  <a:srgbClr val="333333"/>
                </a:solidFill>
                <a:latin typeface="Arial"/>
                <a:cs typeface="Arial"/>
              </a:rPr>
              <a:t>bits 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(nombre </a:t>
            </a:r>
            <a:r>
              <a:rPr sz="1000" i="1" spc="-60" dirty="0">
                <a:solidFill>
                  <a:srgbClr val="333333"/>
                </a:solidFill>
                <a:latin typeface="Arial"/>
                <a:cs typeface="Arial"/>
              </a:rPr>
              <a:t>hexadécimal </a:t>
            </a:r>
            <a:r>
              <a:rPr sz="1000" i="1" spc="-8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sz="1000" i="1" spc="-60" dirty="0">
                <a:solidFill>
                  <a:srgbClr val="333333"/>
                </a:solidFill>
                <a:latin typeface="Arial"/>
                <a:cs typeface="Arial"/>
              </a:rPr>
              <a:t>40</a:t>
            </a:r>
            <a:r>
              <a:rPr sz="1000" i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rgbClr val="333333"/>
                </a:solidFill>
                <a:latin typeface="Arial"/>
                <a:cs typeface="Arial"/>
              </a:rPr>
              <a:t>chiffres)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217700"/>
              </a:lnSpc>
            </a:pP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Toute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modification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contenu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produira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changement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du SHA-1  </a:t>
            </a: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traque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contenu </a:t>
            </a: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00" spc="-30" dirty="0">
                <a:solidFill>
                  <a:srgbClr val="FF0000"/>
                </a:solidFill>
                <a:latin typeface="Arial"/>
                <a:cs typeface="Arial"/>
              </a:rPr>
              <a:t>Content </a:t>
            </a: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Tracker</a:t>
            </a:r>
            <a:r>
              <a:rPr sz="10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65"/>
              </a:spcBef>
            </a:pPr>
            <a:r>
              <a:rPr sz="1000" i="1" spc="-50" dirty="0">
                <a:solidFill>
                  <a:srgbClr val="333333"/>
                </a:solidFill>
                <a:latin typeface="Arial"/>
                <a:cs typeface="Arial"/>
              </a:rPr>
              <a:t>Deux </a:t>
            </a:r>
            <a:r>
              <a:rPr sz="1000" i="1" spc="-35" dirty="0">
                <a:solidFill>
                  <a:srgbClr val="333333"/>
                </a:solidFill>
                <a:latin typeface="Arial"/>
                <a:cs typeface="Arial"/>
              </a:rPr>
              <a:t>fichiers 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identiques </a:t>
            </a:r>
            <a:r>
              <a:rPr sz="1000" i="1" spc="-20" dirty="0">
                <a:solidFill>
                  <a:srgbClr val="333333"/>
                </a:solidFill>
                <a:latin typeface="Arial"/>
                <a:cs typeface="Arial"/>
              </a:rPr>
              <a:t>n’auront </a:t>
            </a:r>
            <a:r>
              <a:rPr sz="1000" i="1" spc="-30" dirty="0">
                <a:solidFill>
                  <a:srgbClr val="333333"/>
                </a:solidFill>
                <a:latin typeface="Arial"/>
                <a:cs typeface="Arial"/>
              </a:rPr>
              <a:t>qu’un </a:t>
            </a:r>
            <a:r>
              <a:rPr sz="1000" i="1" spc="-35" dirty="0">
                <a:solidFill>
                  <a:srgbClr val="333333"/>
                </a:solidFill>
                <a:latin typeface="Arial"/>
                <a:cs typeface="Arial"/>
              </a:rPr>
              <a:t>blob </a:t>
            </a:r>
            <a:r>
              <a:rPr sz="1000" i="1" spc="-75" dirty="0">
                <a:solidFill>
                  <a:srgbClr val="333333"/>
                </a:solidFill>
                <a:latin typeface="Arial"/>
                <a:cs typeface="Arial"/>
              </a:rPr>
              <a:t>dans </a:t>
            </a:r>
            <a:r>
              <a:rPr sz="1000" i="1" spc="-55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sz="1000" i="1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333333"/>
                </a:solidFill>
                <a:latin typeface="Arial"/>
                <a:cs typeface="Arial"/>
              </a:rPr>
              <a:t>store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4784" y="883267"/>
            <a:ext cx="15995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40" dirty="0">
                <a:solidFill>
                  <a:srgbClr val="333333"/>
                </a:solidFill>
                <a:latin typeface="Arial"/>
                <a:cs typeface="Arial"/>
              </a:rPr>
              <a:t>Deuxième </a:t>
            </a:r>
            <a:r>
              <a:rPr sz="1700" spc="-80" dirty="0">
                <a:solidFill>
                  <a:srgbClr val="333333"/>
                </a:solidFill>
                <a:latin typeface="Arial"/>
                <a:cs typeface="Arial"/>
              </a:rPr>
              <a:t>partie</a:t>
            </a:r>
            <a:r>
              <a:rPr sz="17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Arial"/>
                <a:cs typeface="Arial"/>
              </a:rPr>
              <a:t>II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994" y="1308328"/>
            <a:ext cx="3888104" cy="707390"/>
          </a:xfrm>
          <a:prstGeom prst="rect">
            <a:avLst/>
          </a:prstGeom>
          <a:solidFill>
            <a:srgbClr val="4C66B2"/>
          </a:solidFill>
        </p:spPr>
        <p:txBody>
          <a:bodyPr vert="horz" wrap="square" lIns="0" tIns="212725" rIns="0" bIns="0" rtlCol="0">
            <a:spAutoFit/>
          </a:bodyPr>
          <a:lstStyle/>
          <a:p>
            <a:pPr marL="1047115">
              <a:lnSpc>
                <a:spcPct val="100000"/>
              </a:lnSpc>
              <a:spcBef>
                <a:spcPts val="1675"/>
              </a:spcBef>
            </a:pPr>
            <a:r>
              <a:rPr sz="1700" spc="-1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Gestion </a:t>
            </a:r>
            <a:r>
              <a:rPr sz="1700" spc="-1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des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branches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9570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5" dirty="0">
                <a:solidFill>
                  <a:srgbClr val="FFFFFF"/>
                </a:solidFill>
              </a:rPr>
              <a:t>Le </a:t>
            </a:r>
            <a:r>
              <a:rPr sz="1700" spc="-110" dirty="0">
                <a:solidFill>
                  <a:srgbClr val="FFFFFF"/>
                </a:solidFill>
              </a:rPr>
              <a:t>concept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270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97690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30874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581" y="1640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395" y="893920"/>
            <a:ext cx="309626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branche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pointe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217700"/>
              </a:lnSpc>
            </a:pP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chaque nouveau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commit,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pointeur </a:t>
            </a:r>
            <a:r>
              <a:rPr sz="1000" spc="-8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branche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avance 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pointe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10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parent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3984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3984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3286" y="2544652"/>
            <a:ext cx="2736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0176" y="2114042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40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7" y="121712"/>
                </a:lnTo>
                <a:lnTo>
                  <a:pt x="316226" y="107981"/>
                </a:lnTo>
                <a:lnTo>
                  <a:pt x="319620" y="91165"/>
                </a:lnTo>
                <a:lnTo>
                  <a:pt x="319620" y="43200"/>
                </a:lnTo>
                <a:lnTo>
                  <a:pt x="316226" y="26384"/>
                </a:lnTo>
                <a:lnTo>
                  <a:pt x="306967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0176" y="2114042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40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7" y="121712"/>
                </a:lnTo>
                <a:lnTo>
                  <a:pt x="316226" y="107981"/>
                </a:lnTo>
                <a:lnTo>
                  <a:pt x="319620" y="91165"/>
                </a:lnTo>
                <a:lnTo>
                  <a:pt x="319620" y="43200"/>
                </a:lnTo>
                <a:lnTo>
                  <a:pt x="316226" y="26384"/>
                </a:lnTo>
                <a:lnTo>
                  <a:pt x="306967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10678" y="2109390"/>
            <a:ext cx="259079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9987" y="2252728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321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0018" y="2349681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27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9570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5" dirty="0">
                <a:solidFill>
                  <a:srgbClr val="FFFFFF"/>
                </a:solidFill>
              </a:rPr>
              <a:t>Le </a:t>
            </a:r>
            <a:r>
              <a:rPr sz="1700" spc="-110" dirty="0">
                <a:solidFill>
                  <a:srgbClr val="FFFFFF"/>
                </a:solidFill>
              </a:rPr>
              <a:t>concept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270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97690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30874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581" y="1640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395" y="893920"/>
            <a:ext cx="309626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branche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pointe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217700"/>
              </a:lnSpc>
            </a:pP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chaque nouveau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commit,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pointeur </a:t>
            </a:r>
            <a:r>
              <a:rPr sz="1000" spc="-8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branche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avance 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pointe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10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parent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3984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3984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3286" y="2544652"/>
            <a:ext cx="2736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7995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7995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69147" y="2546268"/>
            <a:ext cx="27241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1168" y="2613230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412506" y="0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8949" y="2593262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4187" y="2114042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44187" y="2114042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74679" y="2109383"/>
            <a:ext cx="259079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7" y="2252728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321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4029" y="2349681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27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33286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Historique </a:t>
            </a:r>
            <a:r>
              <a:rPr sz="1700" spc="-195" dirty="0">
                <a:solidFill>
                  <a:srgbClr val="FFFFFF"/>
                </a:solidFill>
              </a:rPr>
              <a:t>des </a:t>
            </a:r>
            <a:r>
              <a:rPr sz="1700" spc="-114" dirty="0">
                <a:solidFill>
                  <a:srgbClr val="FFFFFF"/>
                </a:solidFill>
              </a:rPr>
              <a:t>gestionnaires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10" dirty="0">
                <a:solidFill>
                  <a:srgbClr val="FFFFFF"/>
                </a:solidFill>
              </a:rPr>
              <a:t> </a:t>
            </a:r>
            <a:r>
              <a:rPr sz="1700" spc="-125" dirty="0">
                <a:solidFill>
                  <a:srgbClr val="FFFFFF"/>
                </a:solidFill>
              </a:rPr>
              <a:t>version</a:t>
            </a:r>
            <a:endParaRPr sz="1700"/>
          </a:p>
        </p:txBody>
      </p:sp>
      <p:sp>
        <p:nvSpPr>
          <p:cNvPr id="3" name="object 3"/>
          <p:cNvSpPr txBox="1"/>
          <p:nvPr/>
        </p:nvSpPr>
        <p:spPr>
          <a:xfrm>
            <a:off x="111391" y="3170791"/>
            <a:ext cx="307213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" dirty="0">
                <a:solidFill>
                  <a:srgbClr val="333333"/>
                </a:solidFill>
                <a:latin typeface="Arial"/>
                <a:cs typeface="Arial"/>
                <a:hlinkClick r:id="rId2"/>
              </a:rPr>
              <a:t>http://codicesoftware.blogspot.com/2010/11/version-control-timeline.html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671" y="1771200"/>
            <a:ext cx="581660" cy="332105"/>
          </a:xfrm>
          <a:custGeom>
            <a:avLst/>
            <a:gdLst/>
            <a:ahLst/>
            <a:cxnLst/>
            <a:rect l="l" t="t" r="r" b="b"/>
            <a:pathLst>
              <a:path w="581660" h="332105">
                <a:moveTo>
                  <a:pt x="581291" y="165759"/>
                </a:moveTo>
                <a:lnTo>
                  <a:pt x="558451" y="101238"/>
                </a:lnTo>
                <a:lnTo>
                  <a:pt x="531654" y="73081"/>
                </a:lnTo>
                <a:lnTo>
                  <a:pt x="496164" y="48549"/>
                </a:lnTo>
                <a:lnTo>
                  <a:pt x="453149" y="28308"/>
                </a:lnTo>
                <a:lnTo>
                  <a:pt x="403779" y="13026"/>
                </a:lnTo>
                <a:lnTo>
                  <a:pt x="349221" y="3367"/>
                </a:lnTo>
                <a:lnTo>
                  <a:pt x="290645" y="0"/>
                </a:lnTo>
                <a:lnTo>
                  <a:pt x="232069" y="3367"/>
                </a:lnTo>
                <a:lnTo>
                  <a:pt x="177512" y="13026"/>
                </a:lnTo>
                <a:lnTo>
                  <a:pt x="128142" y="28308"/>
                </a:lnTo>
                <a:lnTo>
                  <a:pt x="85127" y="48549"/>
                </a:lnTo>
                <a:lnTo>
                  <a:pt x="49637" y="73081"/>
                </a:lnTo>
                <a:lnTo>
                  <a:pt x="22840" y="101238"/>
                </a:lnTo>
                <a:lnTo>
                  <a:pt x="0" y="165759"/>
                </a:lnTo>
                <a:lnTo>
                  <a:pt x="5904" y="199166"/>
                </a:lnTo>
                <a:lnTo>
                  <a:pt x="49637" y="258438"/>
                </a:lnTo>
                <a:lnTo>
                  <a:pt x="85127" y="282970"/>
                </a:lnTo>
                <a:lnTo>
                  <a:pt x="128142" y="303210"/>
                </a:lnTo>
                <a:lnTo>
                  <a:pt x="177512" y="318493"/>
                </a:lnTo>
                <a:lnTo>
                  <a:pt x="232069" y="328152"/>
                </a:lnTo>
                <a:lnTo>
                  <a:pt x="290645" y="331519"/>
                </a:lnTo>
                <a:lnTo>
                  <a:pt x="349221" y="328152"/>
                </a:lnTo>
                <a:lnTo>
                  <a:pt x="403779" y="318493"/>
                </a:lnTo>
                <a:lnTo>
                  <a:pt x="453149" y="303210"/>
                </a:lnTo>
                <a:lnTo>
                  <a:pt x="496164" y="282970"/>
                </a:lnTo>
                <a:lnTo>
                  <a:pt x="531654" y="258438"/>
                </a:lnTo>
                <a:lnTo>
                  <a:pt x="558451" y="230281"/>
                </a:lnTo>
                <a:lnTo>
                  <a:pt x="581291" y="165759"/>
                </a:lnTo>
                <a:close/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899" y="1809547"/>
            <a:ext cx="245110" cy="2457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209" marR="5080" indent="-17145">
              <a:lnSpc>
                <a:spcPct val="104900"/>
              </a:lnSpc>
              <a:spcBef>
                <a:spcPts val="65"/>
              </a:spcBef>
            </a:pPr>
            <a:r>
              <a:rPr sz="700" spc="-50" dirty="0">
                <a:solidFill>
                  <a:srgbClr val="333333"/>
                </a:solidFill>
                <a:latin typeface="Arial"/>
                <a:cs typeface="Arial"/>
              </a:rPr>
              <a:t>SCCS  </a:t>
            </a:r>
            <a:r>
              <a:rPr sz="700" spc="-30" dirty="0">
                <a:solidFill>
                  <a:srgbClr val="333333"/>
                </a:solidFill>
                <a:latin typeface="Arial"/>
                <a:cs typeface="Arial"/>
              </a:rPr>
              <a:t>1972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3681" y="1771200"/>
            <a:ext cx="581660" cy="332105"/>
          </a:xfrm>
          <a:custGeom>
            <a:avLst/>
            <a:gdLst/>
            <a:ahLst/>
            <a:cxnLst/>
            <a:rect l="l" t="t" r="r" b="b"/>
            <a:pathLst>
              <a:path w="581660" h="332105">
                <a:moveTo>
                  <a:pt x="581291" y="165759"/>
                </a:moveTo>
                <a:lnTo>
                  <a:pt x="558451" y="101238"/>
                </a:lnTo>
                <a:lnTo>
                  <a:pt x="531654" y="73081"/>
                </a:lnTo>
                <a:lnTo>
                  <a:pt x="496164" y="48549"/>
                </a:lnTo>
                <a:lnTo>
                  <a:pt x="453149" y="28308"/>
                </a:lnTo>
                <a:lnTo>
                  <a:pt x="403779" y="13026"/>
                </a:lnTo>
                <a:lnTo>
                  <a:pt x="349221" y="3367"/>
                </a:lnTo>
                <a:lnTo>
                  <a:pt x="290645" y="0"/>
                </a:lnTo>
                <a:lnTo>
                  <a:pt x="232069" y="3367"/>
                </a:lnTo>
                <a:lnTo>
                  <a:pt x="177512" y="13026"/>
                </a:lnTo>
                <a:lnTo>
                  <a:pt x="128142" y="28308"/>
                </a:lnTo>
                <a:lnTo>
                  <a:pt x="85127" y="48549"/>
                </a:lnTo>
                <a:lnTo>
                  <a:pt x="49637" y="73081"/>
                </a:lnTo>
                <a:lnTo>
                  <a:pt x="22840" y="101238"/>
                </a:lnTo>
                <a:lnTo>
                  <a:pt x="0" y="165759"/>
                </a:lnTo>
                <a:lnTo>
                  <a:pt x="5904" y="199166"/>
                </a:lnTo>
                <a:lnTo>
                  <a:pt x="49637" y="258438"/>
                </a:lnTo>
                <a:lnTo>
                  <a:pt x="85127" y="282970"/>
                </a:lnTo>
                <a:lnTo>
                  <a:pt x="128142" y="303210"/>
                </a:lnTo>
                <a:lnTo>
                  <a:pt x="177512" y="318493"/>
                </a:lnTo>
                <a:lnTo>
                  <a:pt x="232069" y="328152"/>
                </a:lnTo>
                <a:lnTo>
                  <a:pt x="290645" y="331519"/>
                </a:lnTo>
                <a:lnTo>
                  <a:pt x="349221" y="328152"/>
                </a:lnTo>
                <a:lnTo>
                  <a:pt x="403779" y="318493"/>
                </a:lnTo>
                <a:lnTo>
                  <a:pt x="453149" y="303210"/>
                </a:lnTo>
                <a:lnTo>
                  <a:pt x="496164" y="282970"/>
                </a:lnTo>
                <a:lnTo>
                  <a:pt x="531654" y="258438"/>
                </a:lnTo>
                <a:lnTo>
                  <a:pt x="558451" y="230281"/>
                </a:lnTo>
                <a:lnTo>
                  <a:pt x="581291" y="165759"/>
                </a:lnTo>
                <a:close/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7942" y="1809547"/>
            <a:ext cx="640080" cy="2457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43230" marR="5080" indent="-431165" algn="r">
              <a:lnSpc>
                <a:spcPct val="104900"/>
              </a:lnSpc>
              <a:spcBef>
                <a:spcPts val="65"/>
              </a:spcBef>
              <a:tabLst>
                <a:tab pos="249554" algn="l"/>
                <a:tab pos="451484" algn="l"/>
              </a:tabLst>
            </a:pPr>
            <a:r>
              <a:rPr sz="700" u="sng" spc="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700" spc="0" dirty="0">
                <a:solidFill>
                  <a:srgbClr val="333333"/>
                </a:solidFill>
                <a:latin typeface="Times New Roman"/>
                <a:cs typeface="Times New Roman"/>
              </a:rPr>
              <a:t>		</a:t>
            </a:r>
            <a:r>
              <a:rPr sz="700" spc="-45" dirty="0">
                <a:solidFill>
                  <a:srgbClr val="333333"/>
                </a:solidFill>
                <a:latin typeface="Arial"/>
                <a:cs typeface="Arial"/>
              </a:rPr>
              <a:t>RCS  </a:t>
            </a:r>
            <a:r>
              <a:rPr sz="700" spc="-30" dirty="0">
                <a:solidFill>
                  <a:srgbClr val="333333"/>
                </a:solidFill>
                <a:latin typeface="Arial"/>
                <a:cs typeface="Arial"/>
              </a:rPr>
              <a:t>1982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2691" y="1771200"/>
            <a:ext cx="581660" cy="332105"/>
          </a:xfrm>
          <a:custGeom>
            <a:avLst/>
            <a:gdLst/>
            <a:ahLst/>
            <a:cxnLst/>
            <a:rect l="l" t="t" r="r" b="b"/>
            <a:pathLst>
              <a:path w="581660" h="332105">
                <a:moveTo>
                  <a:pt x="581291" y="165759"/>
                </a:moveTo>
                <a:lnTo>
                  <a:pt x="558451" y="101238"/>
                </a:lnTo>
                <a:lnTo>
                  <a:pt x="531654" y="73081"/>
                </a:lnTo>
                <a:lnTo>
                  <a:pt x="496164" y="48549"/>
                </a:lnTo>
                <a:lnTo>
                  <a:pt x="453149" y="28308"/>
                </a:lnTo>
                <a:lnTo>
                  <a:pt x="403779" y="13026"/>
                </a:lnTo>
                <a:lnTo>
                  <a:pt x="349221" y="3367"/>
                </a:lnTo>
                <a:lnTo>
                  <a:pt x="290645" y="0"/>
                </a:lnTo>
                <a:lnTo>
                  <a:pt x="232069" y="3367"/>
                </a:lnTo>
                <a:lnTo>
                  <a:pt x="177512" y="13026"/>
                </a:lnTo>
                <a:lnTo>
                  <a:pt x="128142" y="28308"/>
                </a:lnTo>
                <a:lnTo>
                  <a:pt x="85127" y="48549"/>
                </a:lnTo>
                <a:lnTo>
                  <a:pt x="49637" y="73081"/>
                </a:lnTo>
                <a:lnTo>
                  <a:pt x="22840" y="101238"/>
                </a:lnTo>
                <a:lnTo>
                  <a:pt x="0" y="165759"/>
                </a:lnTo>
                <a:lnTo>
                  <a:pt x="5904" y="199166"/>
                </a:lnTo>
                <a:lnTo>
                  <a:pt x="49637" y="258438"/>
                </a:lnTo>
                <a:lnTo>
                  <a:pt x="85127" y="282970"/>
                </a:lnTo>
                <a:lnTo>
                  <a:pt x="128142" y="303210"/>
                </a:lnTo>
                <a:lnTo>
                  <a:pt x="177512" y="318493"/>
                </a:lnTo>
                <a:lnTo>
                  <a:pt x="232069" y="328152"/>
                </a:lnTo>
                <a:lnTo>
                  <a:pt x="290645" y="331519"/>
                </a:lnTo>
                <a:lnTo>
                  <a:pt x="349221" y="328152"/>
                </a:lnTo>
                <a:lnTo>
                  <a:pt x="403779" y="318493"/>
                </a:lnTo>
                <a:lnTo>
                  <a:pt x="453149" y="303210"/>
                </a:lnTo>
                <a:lnTo>
                  <a:pt x="496164" y="282970"/>
                </a:lnTo>
                <a:lnTo>
                  <a:pt x="531654" y="258438"/>
                </a:lnTo>
                <a:lnTo>
                  <a:pt x="558451" y="230281"/>
                </a:lnTo>
                <a:lnTo>
                  <a:pt x="581291" y="165759"/>
                </a:lnTo>
                <a:close/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6952" y="1809547"/>
            <a:ext cx="640080" cy="2457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43230" marR="5080" indent="-431165" algn="r">
              <a:lnSpc>
                <a:spcPct val="104900"/>
              </a:lnSpc>
              <a:spcBef>
                <a:spcPts val="65"/>
              </a:spcBef>
              <a:tabLst>
                <a:tab pos="249554" algn="l"/>
                <a:tab pos="450215" algn="l"/>
              </a:tabLst>
            </a:pPr>
            <a:r>
              <a:rPr sz="700" u="sng" spc="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700" spc="0" dirty="0">
                <a:solidFill>
                  <a:srgbClr val="333333"/>
                </a:solidFill>
                <a:latin typeface="Times New Roman"/>
                <a:cs typeface="Times New Roman"/>
              </a:rPr>
              <a:t>		</a:t>
            </a:r>
            <a:r>
              <a:rPr sz="700" spc="-30" dirty="0">
                <a:solidFill>
                  <a:srgbClr val="333333"/>
                </a:solidFill>
                <a:latin typeface="Arial"/>
                <a:cs typeface="Arial"/>
              </a:rPr>
              <a:t>CVS  1990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21701" y="1779075"/>
            <a:ext cx="581660" cy="316230"/>
          </a:xfrm>
          <a:custGeom>
            <a:avLst/>
            <a:gdLst/>
            <a:ahLst/>
            <a:cxnLst/>
            <a:rect l="l" t="t" r="r" b="b"/>
            <a:pathLst>
              <a:path w="581660" h="316230">
                <a:moveTo>
                  <a:pt x="581291" y="157884"/>
                </a:moveTo>
                <a:lnTo>
                  <a:pt x="558451" y="96428"/>
                </a:lnTo>
                <a:lnTo>
                  <a:pt x="496164" y="46242"/>
                </a:lnTo>
                <a:lnTo>
                  <a:pt x="453149" y="26963"/>
                </a:lnTo>
                <a:lnTo>
                  <a:pt x="403779" y="12407"/>
                </a:lnTo>
                <a:lnTo>
                  <a:pt x="349221" y="3207"/>
                </a:lnTo>
                <a:lnTo>
                  <a:pt x="290645" y="0"/>
                </a:lnTo>
                <a:lnTo>
                  <a:pt x="232069" y="3207"/>
                </a:lnTo>
                <a:lnTo>
                  <a:pt x="177512" y="12407"/>
                </a:lnTo>
                <a:lnTo>
                  <a:pt x="128142" y="26963"/>
                </a:lnTo>
                <a:lnTo>
                  <a:pt x="85127" y="46242"/>
                </a:lnTo>
                <a:lnTo>
                  <a:pt x="49637" y="69609"/>
                </a:lnTo>
                <a:lnTo>
                  <a:pt x="5904" y="126064"/>
                </a:lnTo>
                <a:lnTo>
                  <a:pt x="0" y="157884"/>
                </a:lnTo>
                <a:lnTo>
                  <a:pt x="5904" y="189703"/>
                </a:lnTo>
                <a:lnTo>
                  <a:pt x="49637" y="246159"/>
                </a:lnTo>
                <a:lnTo>
                  <a:pt x="85127" y="269525"/>
                </a:lnTo>
                <a:lnTo>
                  <a:pt x="128142" y="288804"/>
                </a:lnTo>
                <a:lnTo>
                  <a:pt x="177512" y="303361"/>
                </a:lnTo>
                <a:lnTo>
                  <a:pt x="232069" y="312561"/>
                </a:lnTo>
                <a:lnTo>
                  <a:pt x="290645" y="315768"/>
                </a:lnTo>
                <a:lnTo>
                  <a:pt x="349221" y="312561"/>
                </a:lnTo>
                <a:lnTo>
                  <a:pt x="403779" y="303361"/>
                </a:lnTo>
                <a:lnTo>
                  <a:pt x="453149" y="288804"/>
                </a:lnTo>
                <a:lnTo>
                  <a:pt x="496164" y="269525"/>
                </a:lnTo>
                <a:lnTo>
                  <a:pt x="531654" y="246159"/>
                </a:lnTo>
                <a:lnTo>
                  <a:pt x="575386" y="189703"/>
                </a:lnTo>
                <a:lnTo>
                  <a:pt x="581291" y="157884"/>
                </a:lnTo>
                <a:close/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75962" y="1809547"/>
            <a:ext cx="723265" cy="24002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  <a:tabLst>
                <a:tab pos="249554" algn="l"/>
              </a:tabLst>
            </a:pPr>
            <a:r>
              <a:rPr sz="700" u="sng" spc="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700" spc="0" dirty="0">
                <a:solidFill>
                  <a:srgbClr val="333333"/>
                </a:solidFill>
                <a:latin typeface="Times New Roman"/>
                <a:cs typeface="Times New Roman"/>
              </a:rPr>
              <a:t>    </a:t>
            </a:r>
            <a:r>
              <a:rPr sz="7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825" spc="-7" baseline="5050" dirty="0">
                <a:solidFill>
                  <a:srgbClr val="333333"/>
                </a:solidFill>
                <a:latin typeface="Arial"/>
                <a:cs typeface="Arial"/>
              </a:rPr>
              <a:t>Subversion</a:t>
            </a:r>
            <a:endParaRPr sz="825" baseline="5050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  <a:spcBef>
                <a:spcPts val="25"/>
              </a:spcBef>
            </a:pPr>
            <a:r>
              <a:rPr sz="700" spc="-30" dirty="0">
                <a:solidFill>
                  <a:srgbClr val="333333"/>
                </a:solidFill>
                <a:latin typeface="Arial"/>
                <a:cs typeface="Arial"/>
              </a:rPr>
              <a:t>2000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40711" y="1186193"/>
            <a:ext cx="581660" cy="332105"/>
          </a:xfrm>
          <a:custGeom>
            <a:avLst/>
            <a:gdLst/>
            <a:ahLst/>
            <a:cxnLst/>
            <a:rect l="l" t="t" r="r" b="b"/>
            <a:pathLst>
              <a:path w="581660" h="332105">
                <a:moveTo>
                  <a:pt x="581291" y="165759"/>
                </a:moveTo>
                <a:lnTo>
                  <a:pt x="558451" y="101238"/>
                </a:lnTo>
                <a:lnTo>
                  <a:pt x="531654" y="73081"/>
                </a:lnTo>
                <a:lnTo>
                  <a:pt x="496164" y="48549"/>
                </a:lnTo>
                <a:lnTo>
                  <a:pt x="453149" y="28308"/>
                </a:lnTo>
                <a:lnTo>
                  <a:pt x="403779" y="13026"/>
                </a:lnTo>
                <a:lnTo>
                  <a:pt x="349221" y="3367"/>
                </a:lnTo>
                <a:lnTo>
                  <a:pt x="290645" y="0"/>
                </a:lnTo>
                <a:lnTo>
                  <a:pt x="232069" y="3367"/>
                </a:lnTo>
                <a:lnTo>
                  <a:pt x="177512" y="13026"/>
                </a:lnTo>
                <a:lnTo>
                  <a:pt x="128142" y="28308"/>
                </a:lnTo>
                <a:lnTo>
                  <a:pt x="85127" y="48549"/>
                </a:lnTo>
                <a:lnTo>
                  <a:pt x="49637" y="73081"/>
                </a:lnTo>
                <a:lnTo>
                  <a:pt x="22840" y="101238"/>
                </a:lnTo>
                <a:lnTo>
                  <a:pt x="0" y="165759"/>
                </a:lnTo>
                <a:lnTo>
                  <a:pt x="5904" y="199166"/>
                </a:lnTo>
                <a:lnTo>
                  <a:pt x="49637" y="258438"/>
                </a:lnTo>
                <a:lnTo>
                  <a:pt x="85127" y="282970"/>
                </a:lnTo>
                <a:lnTo>
                  <a:pt x="128142" y="303210"/>
                </a:lnTo>
                <a:lnTo>
                  <a:pt x="177512" y="318493"/>
                </a:lnTo>
                <a:lnTo>
                  <a:pt x="232069" y="328152"/>
                </a:lnTo>
                <a:lnTo>
                  <a:pt x="290645" y="331519"/>
                </a:lnTo>
                <a:lnTo>
                  <a:pt x="349221" y="328152"/>
                </a:lnTo>
                <a:lnTo>
                  <a:pt x="403779" y="318493"/>
                </a:lnTo>
                <a:lnTo>
                  <a:pt x="453149" y="303210"/>
                </a:lnTo>
                <a:lnTo>
                  <a:pt x="496164" y="282970"/>
                </a:lnTo>
                <a:lnTo>
                  <a:pt x="531654" y="258438"/>
                </a:lnTo>
                <a:lnTo>
                  <a:pt x="558451" y="230281"/>
                </a:lnTo>
                <a:lnTo>
                  <a:pt x="581291" y="165759"/>
                </a:lnTo>
                <a:close/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88143" y="1224549"/>
            <a:ext cx="288290" cy="2457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0800" marR="5080" indent="-38735">
              <a:lnSpc>
                <a:spcPct val="104900"/>
              </a:lnSpc>
              <a:spcBef>
                <a:spcPts val="65"/>
              </a:spcBef>
            </a:pPr>
            <a:r>
              <a:rPr sz="700" spc="-35" dirty="0">
                <a:solidFill>
                  <a:srgbClr val="333333"/>
                </a:solidFill>
                <a:latin typeface="Arial"/>
                <a:cs typeface="Arial"/>
              </a:rPr>
              <a:t>Baza</a:t>
            </a:r>
            <a:r>
              <a:rPr sz="700" spc="-5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700" spc="5" dirty="0">
                <a:solidFill>
                  <a:srgbClr val="333333"/>
                </a:solidFill>
                <a:latin typeface="Arial"/>
                <a:cs typeface="Arial"/>
              </a:rPr>
              <a:t>r  </a:t>
            </a:r>
            <a:r>
              <a:rPr sz="700" spc="-30" dirty="0">
                <a:solidFill>
                  <a:srgbClr val="333333"/>
                </a:solidFill>
                <a:latin typeface="Arial"/>
                <a:cs typeface="Arial"/>
              </a:rPr>
              <a:t>2005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40711" y="1771200"/>
            <a:ext cx="581660" cy="332105"/>
          </a:xfrm>
          <a:custGeom>
            <a:avLst/>
            <a:gdLst/>
            <a:ahLst/>
            <a:cxnLst/>
            <a:rect l="l" t="t" r="r" b="b"/>
            <a:pathLst>
              <a:path w="581660" h="332105">
                <a:moveTo>
                  <a:pt x="581291" y="165759"/>
                </a:moveTo>
                <a:lnTo>
                  <a:pt x="558451" y="101238"/>
                </a:lnTo>
                <a:lnTo>
                  <a:pt x="531654" y="73081"/>
                </a:lnTo>
                <a:lnTo>
                  <a:pt x="496164" y="48549"/>
                </a:lnTo>
                <a:lnTo>
                  <a:pt x="453149" y="28308"/>
                </a:lnTo>
                <a:lnTo>
                  <a:pt x="403779" y="13026"/>
                </a:lnTo>
                <a:lnTo>
                  <a:pt x="349221" y="3367"/>
                </a:lnTo>
                <a:lnTo>
                  <a:pt x="290645" y="0"/>
                </a:lnTo>
                <a:lnTo>
                  <a:pt x="232069" y="3367"/>
                </a:lnTo>
                <a:lnTo>
                  <a:pt x="177512" y="13026"/>
                </a:lnTo>
                <a:lnTo>
                  <a:pt x="128142" y="28308"/>
                </a:lnTo>
                <a:lnTo>
                  <a:pt x="85127" y="48549"/>
                </a:lnTo>
                <a:lnTo>
                  <a:pt x="49637" y="73081"/>
                </a:lnTo>
                <a:lnTo>
                  <a:pt x="22840" y="101238"/>
                </a:lnTo>
                <a:lnTo>
                  <a:pt x="0" y="165759"/>
                </a:lnTo>
                <a:lnTo>
                  <a:pt x="5904" y="199166"/>
                </a:lnTo>
                <a:lnTo>
                  <a:pt x="49637" y="258438"/>
                </a:lnTo>
                <a:lnTo>
                  <a:pt x="85127" y="282970"/>
                </a:lnTo>
                <a:lnTo>
                  <a:pt x="128142" y="303210"/>
                </a:lnTo>
                <a:lnTo>
                  <a:pt x="177512" y="318493"/>
                </a:lnTo>
                <a:lnTo>
                  <a:pt x="232069" y="328152"/>
                </a:lnTo>
                <a:lnTo>
                  <a:pt x="290645" y="331519"/>
                </a:lnTo>
                <a:lnTo>
                  <a:pt x="349221" y="328152"/>
                </a:lnTo>
                <a:lnTo>
                  <a:pt x="403779" y="318493"/>
                </a:lnTo>
                <a:lnTo>
                  <a:pt x="453149" y="303210"/>
                </a:lnTo>
                <a:lnTo>
                  <a:pt x="496164" y="282970"/>
                </a:lnTo>
                <a:lnTo>
                  <a:pt x="531654" y="258438"/>
                </a:lnTo>
                <a:lnTo>
                  <a:pt x="558451" y="230281"/>
                </a:lnTo>
                <a:lnTo>
                  <a:pt x="581291" y="165759"/>
                </a:lnTo>
                <a:close/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94973" y="1809547"/>
            <a:ext cx="725170" cy="245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5745" algn="l"/>
              </a:tabLst>
            </a:pPr>
            <a:r>
              <a:rPr sz="825" u="sng" spc="7" baseline="505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25" spc="7" baseline="5050" dirty="0">
                <a:solidFill>
                  <a:srgbClr val="333333"/>
                </a:solidFill>
                <a:latin typeface="Times New Roman"/>
                <a:cs typeface="Times New Roman"/>
              </a:rPr>
              <a:t>      </a:t>
            </a:r>
            <a:r>
              <a:rPr sz="825" spc="-89" baseline="50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700" spc="-15" dirty="0">
                <a:solidFill>
                  <a:srgbClr val="333333"/>
                </a:solidFill>
                <a:latin typeface="Arial"/>
                <a:cs typeface="Arial"/>
              </a:rPr>
              <a:t>Mercurial</a:t>
            </a:r>
            <a:endParaRPr sz="7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40"/>
              </a:spcBef>
            </a:pPr>
            <a:r>
              <a:rPr sz="700" spc="-30" dirty="0">
                <a:solidFill>
                  <a:srgbClr val="333333"/>
                </a:solidFill>
                <a:latin typeface="Arial"/>
                <a:cs typeface="Arial"/>
              </a:rPr>
              <a:t>2005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40711" y="2356207"/>
            <a:ext cx="581660" cy="332105"/>
          </a:xfrm>
          <a:custGeom>
            <a:avLst/>
            <a:gdLst/>
            <a:ahLst/>
            <a:cxnLst/>
            <a:rect l="l" t="t" r="r" b="b"/>
            <a:pathLst>
              <a:path w="581660" h="332105">
                <a:moveTo>
                  <a:pt x="581291" y="165759"/>
                </a:moveTo>
                <a:lnTo>
                  <a:pt x="558451" y="101238"/>
                </a:lnTo>
                <a:lnTo>
                  <a:pt x="531654" y="73081"/>
                </a:lnTo>
                <a:lnTo>
                  <a:pt x="496164" y="48549"/>
                </a:lnTo>
                <a:lnTo>
                  <a:pt x="453149" y="28308"/>
                </a:lnTo>
                <a:lnTo>
                  <a:pt x="403779" y="13026"/>
                </a:lnTo>
                <a:lnTo>
                  <a:pt x="349221" y="3367"/>
                </a:lnTo>
                <a:lnTo>
                  <a:pt x="290645" y="0"/>
                </a:lnTo>
                <a:lnTo>
                  <a:pt x="232069" y="3367"/>
                </a:lnTo>
                <a:lnTo>
                  <a:pt x="177512" y="13026"/>
                </a:lnTo>
                <a:lnTo>
                  <a:pt x="128142" y="28308"/>
                </a:lnTo>
                <a:lnTo>
                  <a:pt x="85127" y="48549"/>
                </a:lnTo>
                <a:lnTo>
                  <a:pt x="49637" y="73081"/>
                </a:lnTo>
                <a:lnTo>
                  <a:pt x="22840" y="101238"/>
                </a:lnTo>
                <a:lnTo>
                  <a:pt x="0" y="165759"/>
                </a:lnTo>
                <a:lnTo>
                  <a:pt x="5904" y="199166"/>
                </a:lnTo>
                <a:lnTo>
                  <a:pt x="49637" y="258438"/>
                </a:lnTo>
                <a:lnTo>
                  <a:pt x="85127" y="282970"/>
                </a:lnTo>
                <a:lnTo>
                  <a:pt x="128142" y="303210"/>
                </a:lnTo>
                <a:lnTo>
                  <a:pt x="177512" y="318493"/>
                </a:lnTo>
                <a:lnTo>
                  <a:pt x="232069" y="328152"/>
                </a:lnTo>
                <a:lnTo>
                  <a:pt x="290645" y="331519"/>
                </a:lnTo>
                <a:lnTo>
                  <a:pt x="349221" y="328152"/>
                </a:lnTo>
                <a:lnTo>
                  <a:pt x="403779" y="318493"/>
                </a:lnTo>
                <a:lnTo>
                  <a:pt x="453149" y="303210"/>
                </a:lnTo>
                <a:lnTo>
                  <a:pt x="496164" y="282970"/>
                </a:lnTo>
                <a:lnTo>
                  <a:pt x="531654" y="258438"/>
                </a:lnTo>
                <a:lnTo>
                  <a:pt x="558451" y="230281"/>
                </a:lnTo>
                <a:lnTo>
                  <a:pt x="581291" y="165759"/>
                </a:lnTo>
                <a:close/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26760" y="2394555"/>
            <a:ext cx="209550" cy="2457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33655">
              <a:lnSpc>
                <a:spcPct val="104800"/>
              </a:lnSpc>
              <a:spcBef>
                <a:spcPts val="65"/>
              </a:spcBef>
            </a:pPr>
            <a:r>
              <a:rPr sz="700" dirty="0">
                <a:solidFill>
                  <a:srgbClr val="333333"/>
                </a:solidFill>
                <a:latin typeface="Arial"/>
                <a:cs typeface="Arial"/>
              </a:rPr>
              <a:t>Git  </a:t>
            </a:r>
            <a:r>
              <a:rPr sz="700" spc="-30" dirty="0">
                <a:solidFill>
                  <a:srgbClr val="333333"/>
                </a:solidFill>
                <a:latin typeface="Arial"/>
                <a:cs typeface="Arial"/>
              </a:rPr>
              <a:t>2005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2172" y="1915327"/>
            <a:ext cx="38100" cy="43815"/>
          </a:xfrm>
          <a:custGeom>
            <a:avLst/>
            <a:gdLst/>
            <a:ahLst/>
            <a:cxnLst/>
            <a:rect l="l" t="t" r="r" b="b"/>
            <a:pathLst>
              <a:path w="38100" h="43814">
                <a:moveTo>
                  <a:pt x="0" y="0"/>
                </a:moveTo>
                <a:lnTo>
                  <a:pt x="37468" y="21632"/>
                </a:lnTo>
                <a:lnTo>
                  <a:pt x="0" y="43264"/>
                </a:lnTo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1182" y="1915327"/>
            <a:ext cx="38100" cy="43815"/>
          </a:xfrm>
          <a:custGeom>
            <a:avLst/>
            <a:gdLst/>
            <a:ahLst/>
            <a:cxnLst/>
            <a:rect l="l" t="t" r="r" b="b"/>
            <a:pathLst>
              <a:path w="38100" h="43814">
                <a:moveTo>
                  <a:pt x="0" y="0"/>
                </a:moveTo>
                <a:lnTo>
                  <a:pt x="37468" y="21632"/>
                </a:lnTo>
                <a:lnTo>
                  <a:pt x="0" y="43264"/>
                </a:lnTo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0192" y="1915327"/>
            <a:ext cx="38100" cy="43815"/>
          </a:xfrm>
          <a:custGeom>
            <a:avLst/>
            <a:gdLst/>
            <a:ahLst/>
            <a:cxnLst/>
            <a:rect l="l" t="t" r="r" b="b"/>
            <a:pathLst>
              <a:path w="38100" h="43814">
                <a:moveTo>
                  <a:pt x="0" y="0"/>
                </a:moveTo>
                <a:lnTo>
                  <a:pt x="37468" y="21632"/>
                </a:lnTo>
                <a:lnTo>
                  <a:pt x="0" y="43264"/>
                </a:lnTo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2671" y="1491893"/>
            <a:ext cx="443230" cy="316865"/>
          </a:xfrm>
          <a:custGeom>
            <a:avLst/>
            <a:gdLst/>
            <a:ahLst/>
            <a:cxnLst/>
            <a:rect l="l" t="t" r="r" b="b"/>
            <a:pathLst>
              <a:path w="443229" h="316864">
                <a:moveTo>
                  <a:pt x="0" y="316265"/>
                </a:moveTo>
                <a:lnTo>
                  <a:pt x="442762" y="0"/>
                </a:lnTo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4243" y="1490493"/>
            <a:ext cx="43180" cy="40005"/>
          </a:xfrm>
          <a:custGeom>
            <a:avLst/>
            <a:gdLst/>
            <a:ahLst/>
            <a:cxnLst/>
            <a:rect l="l" t="t" r="r" b="b"/>
            <a:pathLst>
              <a:path w="43179" h="40005">
                <a:moveTo>
                  <a:pt x="0" y="4184"/>
                </a:moveTo>
                <a:lnTo>
                  <a:pt x="43150" y="0"/>
                </a:lnTo>
                <a:lnTo>
                  <a:pt x="25199" y="39461"/>
                </a:lnTo>
              </a:path>
            </a:pathLst>
          </a:custGeom>
          <a:ln w="937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9203" y="1915327"/>
            <a:ext cx="38100" cy="43815"/>
          </a:xfrm>
          <a:custGeom>
            <a:avLst/>
            <a:gdLst/>
            <a:ahLst/>
            <a:cxnLst/>
            <a:rect l="l" t="t" r="r" b="b"/>
            <a:pathLst>
              <a:path w="38100" h="43814">
                <a:moveTo>
                  <a:pt x="0" y="0"/>
                </a:moveTo>
                <a:lnTo>
                  <a:pt x="37468" y="21632"/>
                </a:lnTo>
                <a:lnTo>
                  <a:pt x="0" y="43264"/>
                </a:lnTo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92671" y="2065761"/>
            <a:ext cx="443230" cy="316865"/>
          </a:xfrm>
          <a:custGeom>
            <a:avLst/>
            <a:gdLst/>
            <a:ahLst/>
            <a:cxnLst/>
            <a:rect l="l" t="t" r="r" b="b"/>
            <a:pathLst>
              <a:path w="443229" h="316864">
                <a:moveTo>
                  <a:pt x="0" y="0"/>
                </a:moveTo>
                <a:lnTo>
                  <a:pt x="442762" y="316265"/>
                </a:lnTo>
              </a:path>
            </a:pathLst>
          </a:custGeom>
          <a:ln w="935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4243" y="2343965"/>
            <a:ext cx="43180" cy="40005"/>
          </a:xfrm>
          <a:custGeom>
            <a:avLst/>
            <a:gdLst/>
            <a:ahLst/>
            <a:cxnLst/>
            <a:rect l="l" t="t" r="r" b="b"/>
            <a:pathLst>
              <a:path w="43179" h="40005">
                <a:moveTo>
                  <a:pt x="25199" y="0"/>
                </a:moveTo>
                <a:lnTo>
                  <a:pt x="43150" y="39461"/>
                </a:lnTo>
                <a:lnTo>
                  <a:pt x="0" y="35277"/>
                </a:lnTo>
              </a:path>
            </a:pathLst>
          </a:custGeom>
          <a:ln w="937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56976" y="3250571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9570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5" dirty="0">
                <a:solidFill>
                  <a:srgbClr val="FFFFFF"/>
                </a:solidFill>
              </a:rPr>
              <a:t>Le </a:t>
            </a:r>
            <a:r>
              <a:rPr sz="1700" spc="-110" dirty="0">
                <a:solidFill>
                  <a:srgbClr val="FFFFFF"/>
                </a:solidFill>
              </a:rPr>
              <a:t>concept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270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97690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30874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581" y="1640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395" y="893920"/>
            <a:ext cx="309626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branche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pointe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217700"/>
              </a:lnSpc>
            </a:pP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chaque nouveau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commit,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pointeur </a:t>
            </a:r>
            <a:r>
              <a:rPr sz="1000" spc="-8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branche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avance 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pointe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10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parent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3984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3984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3286" y="2544652"/>
            <a:ext cx="2736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7995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7995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69147" y="2546268"/>
            <a:ext cx="27241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1168" y="2613230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412506" y="0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8949" y="2593262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35178" y="2613230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412506" y="0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32960" y="2593262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2005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2005" y="239722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30458" y="2544652"/>
            <a:ext cx="27559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08197" y="2114042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8197" y="2114042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38680" y="2109383"/>
            <a:ext cx="259079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68008" y="2252728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321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8040" y="2349681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27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7724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0" dirty="0">
                <a:solidFill>
                  <a:srgbClr val="FFFFFF"/>
                </a:solidFill>
              </a:rPr>
              <a:t>Création d’une </a:t>
            </a:r>
            <a:r>
              <a:rPr sz="1700" spc="-120" dirty="0">
                <a:solidFill>
                  <a:srgbClr val="FFFFFF"/>
                </a:solidFill>
              </a:rPr>
              <a:t>nouvelle</a:t>
            </a:r>
            <a:r>
              <a:rPr sz="1700" spc="15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96028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877295"/>
            <a:ext cx="323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nouvelle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branche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créée avec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« </a:t>
            </a:r>
            <a:r>
              <a:rPr sz="1000" b="1" i="1" spc="-10" dirty="0">
                <a:solidFill>
                  <a:srgbClr val="333333"/>
                </a:solidFill>
                <a:latin typeface="Arial-BoldItalicMT"/>
                <a:cs typeface="Arial-BoldItalicMT"/>
              </a:rPr>
              <a:t>git </a:t>
            </a:r>
            <a:r>
              <a:rPr sz="1000" i="1" spc="-55" dirty="0">
                <a:solidFill>
                  <a:srgbClr val="333333"/>
                </a:solidFill>
                <a:latin typeface="Arial"/>
                <a:cs typeface="Arial"/>
              </a:rPr>
              <a:t>branch </a:t>
            </a: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&lt;name&gt;</a:t>
            </a:r>
            <a:r>
              <a:rPr sz="1000" i="1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»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1183538"/>
            <a:ext cx="3691890" cy="20129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b </a:t>
            </a:r>
            <a:r>
              <a:rPr sz="800" b="1" spc="-15" dirty="0">
                <a:solidFill>
                  <a:srgbClr val="00B200"/>
                </a:solidFill>
                <a:latin typeface="Arial"/>
                <a:cs typeface="Arial"/>
              </a:rPr>
              <a:t>r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984" y="2138981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3984" y="2138981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3286" y="2286405"/>
            <a:ext cx="2736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7995" y="2138981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7995" y="2138981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69147" y="2288021"/>
            <a:ext cx="27241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2005" y="2138981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005" y="2138981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458" y="2286405"/>
            <a:ext cx="27559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08197" y="1855795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08197" y="1855795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38680" y="1851143"/>
            <a:ext cx="259079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6064" y="2715486"/>
            <a:ext cx="223887" cy="143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90862" y="2715144"/>
            <a:ext cx="1543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10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1168" y="2354983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412506" y="0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8949" y="2335015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35178" y="2354983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412506" y="0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2960" y="2335015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8008" y="1994481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321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48040" y="2091434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8008" y="2586165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129321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48040" y="2583946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0" y="34586"/>
                </a:moveTo>
                <a:lnTo>
                  <a:pt x="19968" y="0"/>
                </a:lnTo>
                <a:lnTo>
                  <a:pt x="39936" y="34586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5341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5" dirty="0">
                <a:solidFill>
                  <a:srgbClr val="FFFFFF"/>
                </a:solidFill>
              </a:rPr>
              <a:t>Branche</a:t>
            </a:r>
            <a:r>
              <a:rPr sz="1700" spc="0" dirty="0">
                <a:solidFill>
                  <a:srgbClr val="FFFFFF"/>
                </a:solidFill>
              </a:rPr>
              <a:t> </a:t>
            </a:r>
            <a:r>
              <a:rPr sz="1700" spc="-100" dirty="0">
                <a:solidFill>
                  <a:srgbClr val="FFFFFF"/>
                </a:solidFill>
              </a:rPr>
              <a:t>courante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76573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067" y="988993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607" y="96748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67" y="97001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95" y="97001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7997" y="97001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8485" y="96748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115" y="101051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607" y="101051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607" y="101051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95" y="101051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6977" y="101051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8485" y="101051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101051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115" y="113070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607" y="113070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607" y="113070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095" y="1130706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6977" y="113070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8485" y="113070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13070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8115" y="125091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607" y="125091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607" y="125091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7095" y="125091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6977" y="125091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8485" y="125091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8485" y="125091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067" y="1392612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607" y="1371104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067" y="141159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7095" y="1411592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47997" y="141159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8485" y="1371104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1581" y="171312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24395" y="682744"/>
            <a:ext cx="303720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commande « </a:t>
            </a:r>
            <a:r>
              <a:rPr sz="1000" b="1" i="1" spc="-10" dirty="0">
                <a:solidFill>
                  <a:srgbClr val="333333"/>
                </a:solidFill>
                <a:latin typeface="Arial-BoldItalicMT"/>
                <a:cs typeface="Arial-BoldItalicMT"/>
              </a:rPr>
              <a:t>git </a:t>
            </a:r>
            <a:r>
              <a:rPr sz="1000" i="1" spc="-55" dirty="0">
                <a:solidFill>
                  <a:srgbClr val="333333"/>
                </a:solidFill>
                <a:latin typeface="Arial"/>
                <a:cs typeface="Arial"/>
              </a:rPr>
              <a:t>branch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»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liste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branches</a:t>
            </a:r>
            <a:r>
              <a:rPr sz="10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existantes</a:t>
            </a:r>
            <a:endParaRPr sz="1000">
              <a:latin typeface="Arial"/>
              <a:cs typeface="Arial"/>
            </a:endParaRPr>
          </a:p>
          <a:p>
            <a:pPr marL="17780">
              <a:lnSpc>
                <a:spcPts val="955"/>
              </a:lnSpc>
              <a:spcBef>
                <a:spcPts val="114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b </a:t>
            </a:r>
            <a:r>
              <a:rPr sz="800" b="1" spc="-15" dirty="0">
                <a:solidFill>
                  <a:srgbClr val="00B200"/>
                </a:solidFill>
                <a:latin typeface="Arial"/>
                <a:cs typeface="Arial"/>
              </a:rPr>
              <a:t>r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  <a:p>
            <a:pPr marL="160020" marR="2585720" indent="-142240">
              <a:lnSpc>
                <a:spcPts val="950"/>
              </a:lnSpc>
              <a:spcBef>
                <a:spcPts val="35"/>
              </a:spcBef>
            </a:pPr>
            <a:r>
              <a:rPr sz="800" i="1" spc="-60" dirty="0">
                <a:solidFill>
                  <a:srgbClr val="333333"/>
                </a:solidFill>
                <a:latin typeface="Menlo"/>
                <a:cs typeface="Menlo"/>
              </a:rPr>
              <a:t>∗ </a:t>
            </a:r>
            <a:r>
              <a:rPr sz="800" spc="-20" dirty="0">
                <a:solidFill>
                  <a:srgbClr val="00B200"/>
                </a:solidFill>
                <a:latin typeface="Arial"/>
                <a:cs typeface="Arial"/>
              </a:rPr>
              <a:t>master 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branche </a:t>
            </a:r>
            <a:r>
              <a:rPr sz="1000" spc="-40" dirty="0">
                <a:solidFill>
                  <a:srgbClr val="FF0000"/>
                </a:solidFill>
                <a:latin typeface="Arial"/>
                <a:cs typeface="Arial"/>
              </a:rPr>
              <a:t>courante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identifiée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par</a:t>
            </a:r>
            <a:r>
              <a:rPr sz="10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spc="25" dirty="0">
                <a:solidFill>
                  <a:srgbClr val="333333"/>
                </a:solidFill>
                <a:latin typeface="Arial"/>
                <a:cs typeface="Arial"/>
              </a:rPr>
              <a:t>HEAD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23984" y="2420154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23984" y="2420154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03286" y="2567578"/>
            <a:ext cx="2736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87995" y="2420154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87995" y="2420154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69147" y="2569194"/>
            <a:ext cx="27241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52005" y="2420154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52005" y="2420154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030458" y="2567578"/>
            <a:ext cx="27559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08197" y="2136968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08197" y="2136968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38680" y="2132308"/>
            <a:ext cx="259079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56064" y="2996659"/>
            <a:ext cx="223887" cy="143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090862" y="2996310"/>
            <a:ext cx="1543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10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61609" y="2132086"/>
            <a:ext cx="333375" cy="144145"/>
          </a:xfrm>
          <a:custGeom>
            <a:avLst/>
            <a:gdLst/>
            <a:ahLst/>
            <a:cxnLst/>
            <a:rect l="l" t="t" r="r" b="b"/>
            <a:pathLst>
              <a:path w="333375" h="144144">
                <a:moveTo>
                  <a:pt x="289584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100928"/>
                </a:lnTo>
                <a:lnTo>
                  <a:pt x="3394" y="117744"/>
                </a:lnTo>
                <a:lnTo>
                  <a:pt x="12653" y="131476"/>
                </a:lnTo>
                <a:lnTo>
                  <a:pt x="26384" y="140734"/>
                </a:lnTo>
                <a:lnTo>
                  <a:pt x="43200" y="144129"/>
                </a:lnTo>
                <a:lnTo>
                  <a:pt x="289584" y="144129"/>
                </a:lnTo>
                <a:lnTo>
                  <a:pt x="306399" y="140734"/>
                </a:lnTo>
                <a:lnTo>
                  <a:pt x="320131" y="131476"/>
                </a:lnTo>
                <a:lnTo>
                  <a:pt x="329389" y="117744"/>
                </a:lnTo>
                <a:lnTo>
                  <a:pt x="332784" y="100928"/>
                </a:lnTo>
                <a:lnTo>
                  <a:pt x="332784" y="43200"/>
                </a:lnTo>
                <a:lnTo>
                  <a:pt x="329389" y="26384"/>
                </a:lnTo>
                <a:lnTo>
                  <a:pt x="320131" y="12653"/>
                </a:lnTo>
                <a:lnTo>
                  <a:pt x="306399" y="3394"/>
                </a:lnTo>
                <a:lnTo>
                  <a:pt x="289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61609" y="2132086"/>
            <a:ext cx="333375" cy="144145"/>
          </a:xfrm>
          <a:custGeom>
            <a:avLst/>
            <a:gdLst/>
            <a:ahLst/>
            <a:cxnLst/>
            <a:rect l="l" t="t" r="r" b="b"/>
            <a:pathLst>
              <a:path w="333375" h="144144">
                <a:moveTo>
                  <a:pt x="289584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100928"/>
                </a:lnTo>
                <a:lnTo>
                  <a:pt x="3394" y="117744"/>
                </a:lnTo>
                <a:lnTo>
                  <a:pt x="12653" y="131476"/>
                </a:lnTo>
                <a:lnTo>
                  <a:pt x="26384" y="140734"/>
                </a:lnTo>
                <a:lnTo>
                  <a:pt x="43200" y="144129"/>
                </a:lnTo>
                <a:lnTo>
                  <a:pt x="289584" y="144129"/>
                </a:lnTo>
                <a:lnTo>
                  <a:pt x="306399" y="140734"/>
                </a:lnTo>
                <a:lnTo>
                  <a:pt x="320131" y="131476"/>
                </a:lnTo>
                <a:lnTo>
                  <a:pt x="329389" y="117744"/>
                </a:lnTo>
                <a:lnTo>
                  <a:pt x="332784" y="100928"/>
                </a:lnTo>
                <a:lnTo>
                  <a:pt x="332784" y="43200"/>
                </a:lnTo>
                <a:lnTo>
                  <a:pt x="329389" y="26384"/>
                </a:lnTo>
                <a:lnTo>
                  <a:pt x="320131" y="12653"/>
                </a:lnTo>
                <a:lnTo>
                  <a:pt x="306399" y="3394"/>
                </a:lnTo>
                <a:lnTo>
                  <a:pt x="289584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492098" y="2137193"/>
            <a:ext cx="27241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b="1" spc="1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6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71168" y="2636156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412506" y="0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68949" y="2616188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35178" y="2636156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412506" y="0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32960" y="2616188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68008" y="2275654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321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48040" y="2372607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98713" y="220415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305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60651" y="2184182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0" y="0"/>
                </a:moveTo>
                <a:lnTo>
                  <a:pt x="34586" y="19968"/>
                </a:lnTo>
                <a:lnTo>
                  <a:pt x="0" y="39936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68008" y="2867338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129321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48040" y="2865119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0" y="34586"/>
                </a:moveTo>
                <a:lnTo>
                  <a:pt x="19968" y="0"/>
                </a:lnTo>
                <a:lnTo>
                  <a:pt x="39936" y="34586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7291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45" dirty="0">
                <a:solidFill>
                  <a:srgbClr val="FFFFFF"/>
                </a:solidFill>
              </a:rPr>
              <a:t>Changer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100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78853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705541"/>
            <a:ext cx="3210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commande « </a:t>
            </a:r>
            <a:r>
              <a:rPr sz="1000" b="1" i="1" spc="-10" dirty="0">
                <a:solidFill>
                  <a:srgbClr val="333333"/>
                </a:solidFill>
                <a:latin typeface="Arial-BoldItalicMT"/>
                <a:cs typeface="Arial-BoldItalicMT"/>
              </a:rPr>
              <a:t>git 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checkout </a:t>
            </a: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&lt;name&gt;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» </a:t>
            </a:r>
            <a:r>
              <a:rPr sz="1000" spc="-65" dirty="0">
                <a:solidFill>
                  <a:srgbClr val="FF0000"/>
                </a:solidFill>
                <a:latin typeface="Arial"/>
                <a:cs typeface="Arial"/>
              </a:rPr>
              <a:t>change </a:t>
            </a:r>
            <a:r>
              <a:rPr sz="1000" spc="-8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0000"/>
                </a:solidFill>
                <a:latin typeface="Arial"/>
                <a:cs typeface="Arial"/>
              </a:rPr>
              <a:t>branche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1009396"/>
            <a:ext cx="3691890" cy="32194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2705" marR="2134870" indent="-7620">
              <a:lnSpc>
                <a:spcPts val="950"/>
              </a:lnSpc>
              <a:spcBef>
                <a:spcPts val="22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25" dirty="0">
                <a:solidFill>
                  <a:srgbClr val="00B200"/>
                </a:solidFill>
                <a:latin typeface="Arial"/>
                <a:cs typeface="Arial"/>
              </a:rPr>
              <a:t>k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3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 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branch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’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581" y="164059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557609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courante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identifiée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par</a:t>
            </a:r>
            <a:r>
              <a:rPr sz="10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spc="25" dirty="0">
                <a:solidFill>
                  <a:srgbClr val="333333"/>
                </a:solidFill>
                <a:latin typeface="Arial"/>
                <a:cs typeface="Arial"/>
              </a:rPr>
              <a:t>HEAD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3984" y="2390403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3984" y="2390403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1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1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3286" y="2537827"/>
            <a:ext cx="2736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40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87995" y="2390403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7995" y="2390403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69147" y="2539443"/>
            <a:ext cx="27241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52005" y="2390403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216002" y="0"/>
                </a:move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2005" y="2390403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5" y="216002"/>
                </a:moveTo>
                <a:lnTo>
                  <a:pt x="426300" y="166474"/>
                </a:lnTo>
                <a:lnTo>
                  <a:pt x="410050" y="121009"/>
                </a:lnTo>
                <a:lnTo>
                  <a:pt x="384552" y="80903"/>
                </a:lnTo>
                <a:lnTo>
                  <a:pt x="351102" y="47452"/>
                </a:lnTo>
                <a:lnTo>
                  <a:pt x="310995" y="21954"/>
                </a:lnTo>
                <a:lnTo>
                  <a:pt x="265530" y="5704"/>
                </a:lnTo>
                <a:lnTo>
                  <a:pt x="216002" y="0"/>
                </a:lnTo>
                <a:lnTo>
                  <a:pt x="166474" y="5704"/>
                </a:lnTo>
                <a:lnTo>
                  <a:pt x="121009" y="21954"/>
                </a:lnTo>
                <a:lnTo>
                  <a:pt x="80903" y="47452"/>
                </a:lnTo>
                <a:lnTo>
                  <a:pt x="47452" y="80903"/>
                </a:lnTo>
                <a:lnTo>
                  <a:pt x="21954" y="121009"/>
                </a:lnTo>
                <a:lnTo>
                  <a:pt x="5704" y="166474"/>
                </a:lnTo>
                <a:lnTo>
                  <a:pt x="0" y="216002"/>
                </a:lnTo>
                <a:lnTo>
                  <a:pt x="5704" y="265530"/>
                </a:lnTo>
                <a:lnTo>
                  <a:pt x="21954" y="310995"/>
                </a:lnTo>
                <a:lnTo>
                  <a:pt x="47452" y="351101"/>
                </a:lnTo>
                <a:lnTo>
                  <a:pt x="80903" y="384552"/>
                </a:lnTo>
                <a:lnTo>
                  <a:pt x="121009" y="410050"/>
                </a:lnTo>
                <a:lnTo>
                  <a:pt x="166474" y="426300"/>
                </a:lnTo>
                <a:lnTo>
                  <a:pt x="216002" y="432005"/>
                </a:lnTo>
                <a:lnTo>
                  <a:pt x="265530" y="426300"/>
                </a:lnTo>
                <a:lnTo>
                  <a:pt x="310995" y="410050"/>
                </a:lnTo>
                <a:lnTo>
                  <a:pt x="351102" y="384552"/>
                </a:lnTo>
                <a:lnTo>
                  <a:pt x="384552" y="351101"/>
                </a:lnTo>
                <a:lnTo>
                  <a:pt x="410050" y="310995"/>
                </a:lnTo>
                <a:lnTo>
                  <a:pt x="426300" y="265530"/>
                </a:lnTo>
                <a:lnTo>
                  <a:pt x="432005" y="216002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30458" y="2537827"/>
            <a:ext cx="27559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08197" y="2107217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8197" y="2107217"/>
            <a:ext cx="320040" cy="134620"/>
          </a:xfrm>
          <a:custGeom>
            <a:avLst/>
            <a:gdLst/>
            <a:ahLst/>
            <a:cxnLst/>
            <a:rect l="l" t="t" r="r" b="b"/>
            <a:pathLst>
              <a:path w="320039" h="134619">
                <a:moveTo>
                  <a:pt x="27642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91165"/>
                </a:lnTo>
                <a:lnTo>
                  <a:pt x="3394" y="107981"/>
                </a:lnTo>
                <a:lnTo>
                  <a:pt x="12653" y="121712"/>
                </a:lnTo>
                <a:lnTo>
                  <a:pt x="26384" y="130971"/>
                </a:lnTo>
                <a:lnTo>
                  <a:pt x="43200" y="134365"/>
                </a:lnTo>
                <a:lnTo>
                  <a:pt x="276420" y="134365"/>
                </a:lnTo>
                <a:lnTo>
                  <a:pt x="293236" y="130971"/>
                </a:lnTo>
                <a:lnTo>
                  <a:pt x="306968" y="121712"/>
                </a:lnTo>
                <a:lnTo>
                  <a:pt x="316226" y="107981"/>
                </a:lnTo>
                <a:lnTo>
                  <a:pt x="319621" y="91165"/>
                </a:lnTo>
                <a:lnTo>
                  <a:pt x="319621" y="43200"/>
                </a:lnTo>
                <a:lnTo>
                  <a:pt x="316226" y="26384"/>
                </a:lnTo>
                <a:lnTo>
                  <a:pt x="306968" y="12653"/>
                </a:lnTo>
                <a:lnTo>
                  <a:pt x="293236" y="3394"/>
                </a:lnTo>
                <a:lnTo>
                  <a:pt x="276420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38680" y="2102565"/>
            <a:ext cx="259079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6064" y="2966908"/>
            <a:ext cx="223887" cy="143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90862" y="2966559"/>
            <a:ext cx="1543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10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61609" y="2966346"/>
            <a:ext cx="333375" cy="144145"/>
          </a:xfrm>
          <a:custGeom>
            <a:avLst/>
            <a:gdLst/>
            <a:ahLst/>
            <a:cxnLst/>
            <a:rect l="l" t="t" r="r" b="b"/>
            <a:pathLst>
              <a:path w="333375" h="144144">
                <a:moveTo>
                  <a:pt x="289584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100928"/>
                </a:lnTo>
                <a:lnTo>
                  <a:pt x="3394" y="117744"/>
                </a:lnTo>
                <a:lnTo>
                  <a:pt x="12653" y="131476"/>
                </a:lnTo>
                <a:lnTo>
                  <a:pt x="26384" y="140734"/>
                </a:lnTo>
                <a:lnTo>
                  <a:pt x="43200" y="144129"/>
                </a:lnTo>
                <a:lnTo>
                  <a:pt x="289584" y="144129"/>
                </a:lnTo>
                <a:lnTo>
                  <a:pt x="306399" y="140734"/>
                </a:lnTo>
                <a:lnTo>
                  <a:pt x="320131" y="131476"/>
                </a:lnTo>
                <a:lnTo>
                  <a:pt x="329389" y="117744"/>
                </a:lnTo>
                <a:lnTo>
                  <a:pt x="332784" y="100928"/>
                </a:lnTo>
                <a:lnTo>
                  <a:pt x="332784" y="43200"/>
                </a:lnTo>
                <a:lnTo>
                  <a:pt x="329389" y="26384"/>
                </a:lnTo>
                <a:lnTo>
                  <a:pt x="320131" y="12653"/>
                </a:lnTo>
                <a:lnTo>
                  <a:pt x="306399" y="3394"/>
                </a:lnTo>
                <a:lnTo>
                  <a:pt x="289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61609" y="2966346"/>
            <a:ext cx="333375" cy="144145"/>
          </a:xfrm>
          <a:custGeom>
            <a:avLst/>
            <a:gdLst/>
            <a:ahLst/>
            <a:cxnLst/>
            <a:rect l="l" t="t" r="r" b="b"/>
            <a:pathLst>
              <a:path w="333375" h="144144">
                <a:moveTo>
                  <a:pt x="289584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3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0" y="100928"/>
                </a:lnTo>
                <a:lnTo>
                  <a:pt x="3394" y="117744"/>
                </a:lnTo>
                <a:lnTo>
                  <a:pt x="12653" y="131476"/>
                </a:lnTo>
                <a:lnTo>
                  <a:pt x="26384" y="140734"/>
                </a:lnTo>
                <a:lnTo>
                  <a:pt x="43200" y="144129"/>
                </a:lnTo>
                <a:lnTo>
                  <a:pt x="289584" y="144129"/>
                </a:lnTo>
                <a:lnTo>
                  <a:pt x="306399" y="140734"/>
                </a:lnTo>
                <a:lnTo>
                  <a:pt x="320131" y="131476"/>
                </a:lnTo>
                <a:lnTo>
                  <a:pt x="329389" y="117744"/>
                </a:lnTo>
                <a:lnTo>
                  <a:pt x="332784" y="100928"/>
                </a:lnTo>
                <a:lnTo>
                  <a:pt x="332784" y="43200"/>
                </a:lnTo>
                <a:lnTo>
                  <a:pt x="329389" y="26384"/>
                </a:lnTo>
                <a:lnTo>
                  <a:pt x="320131" y="12653"/>
                </a:lnTo>
                <a:lnTo>
                  <a:pt x="306399" y="3394"/>
                </a:lnTo>
                <a:lnTo>
                  <a:pt x="289584" y="0"/>
                </a:lnTo>
                <a:close/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92098" y="2971443"/>
            <a:ext cx="27241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b="1" spc="1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71168" y="2606405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412506" y="0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68949" y="2586437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5178" y="2606405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412506" y="0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2960" y="2586437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34586" y="39936"/>
                </a:moveTo>
                <a:lnTo>
                  <a:pt x="0" y="19968"/>
                </a:lnTo>
                <a:lnTo>
                  <a:pt x="34586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68008" y="2245903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321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48040" y="2342856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39936" y="0"/>
                </a:moveTo>
                <a:lnTo>
                  <a:pt x="19968" y="34586"/>
                </a:ln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68008" y="2837587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129321"/>
                </a:moveTo>
                <a:lnTo>
                  <a:pt x="0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48040" y="2835368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5" h="34925">
                <a:moveTo>
                  <a:pt x="0" y="34586"/>
                </a:moveTo>
                <a:lnTo>
                  <a:pt x="19968" y="0"/>
                </a:lnTo>
                <a:lnTo>
                  <a:pt x="39936" y="34586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98713" y="3038411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491" y="0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12837" y="3018442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0" y="0"/>
                </a:moveTo>
                <a:lnTo>
                  <a:pt x="34586" y="19968"/>
                </a:lnTo>
                <a:lnTo>
                  <a:pt x="0" y="39936"/>
                </a:lnTo>
              </a:path>
            </a:pathLst>
          </a:custGeom>
          <a:ln w="86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135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Commit </a:t>
            </a:r>
            <a:r>
              <a:rPr sz="1700" spc="-120" dirty="0">
                <a:solidFill>
                  <a:srgbClr val="FFFFFF"/>
                </a:solidFill>
              </a:rPr>
              <a:t>sur </a:t>
            </a:r>
            <a:r>
              <a:rPr sz="1700" spc="-155" dirty="0">
                <a:solidFill>
                  <a:srgbClr val="FFFFFF"/>
                </a:solidFill>
              </a:rPr>
              <a:t>une</a:t>
            </a:r>
            <a:r>
              <a:rPr sz="1700" spc="-10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72221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639221"/>
            <a:ext cx="2949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va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toujours </a:t>
            </a:r>
            <a:r>
              <a:rPr sz="1000" spc="-12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faire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</a:t>
            </a:r>
            <a:r>
              <a:rPr sz="1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courante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894854"/>
            <a:ext cx="3691890" cy="681990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6040">
              <a:lnSpc>
                <a:spcPts val="955"/>
              </a:lnSpc>
              <a:spcBef>
                <a:spcPts val="180"/>
              </a:spcBef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B200"/>
                </a:solidFill>
                <a:latin typeface="Arial"/>
                <a:cs typeface="Arial"/>
              </a:rPr>
              <a:t>k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18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66040">
              <a:lnSpc>
                <a:spcPts val="944"/>
              </a:lnSpc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02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002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965" y="2514923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4011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011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9521" y="2516269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4020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020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7281" y="2514923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60847" y="2158198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0847" y="2158198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84133" y="2152198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94022" y="2273769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77382" y="2354564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4336" y="2878207"/>
            <a:ext cx="179705" cy="112395"/>
          </a:xfrm>
          <a:custGeom>
            <a:avLst/>
            <a:gdLst/>
            <a:ahLst/>
            <a:cxnLst/>
            <a:rect l="l" t="t" r="r" b="b"/>
            <a:pathLst>
              <a:path w="179705" h="112394">
                <a:moveTo>
                  <a:pt x="143372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143372" y="111971"/>
                </a:lnTo>
                <a:lnTo>
                  <a:pt x="157385" y="109142"/>
                </a:lnTo>
                <a:lnTo>
                  <a:pt x="168829" y="101427"/>
                </a:lnTo>
                <a:lnTo>
                  <a:pt x="176544" y="89984"/>
                </a:lnTo>
                <a:lnTo>
                  <a:pt x="179373" y="75971"/>
                </a:lnTo>
                <a:lnTo>
                  <a:pt x="179373" y="36000"/>
                </a:lnTo>
                <a:lnTo>
                  <a:pt x="176544" y="21987"/>
                </a:lnTo>
                <a:lnTo>
                  <a:pt x="168829" y="10544"/>
                </a:lnTo>
                <a:lnTo>
                  <a:pt x="157385" y="2829"/>
                </a:lnTo>
                <a:lnTo>
                  <a:pt x="1433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4336" y="2878207"/>
            <a:ext cx="179705" cy="112395"/>
          </a:xfrm>
          <a:custGeom>
            <a:avLst/>
            <a:gdLst/>
            <a:ahLst/>
            <a:cxnLst/>
            <a:rect l="l" t="t" r="r" b="b"/>
            <a:pathLst>
              <a:path w="179705" h="112394">
                <a:moveTo>
                  <a:pt x="143372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143372" y="111971"/>
                </a:lnTo>
                <a:lnTo>
                  <a:pt x="157385" y="109142"/>
                </a:lnTo>
                <a:lnTo>
                  <a:pt x="168829" y="101427"/>
                </a:lnTo>
                <a:lnTo>
                  <a:pt x="176544" y="89984"/>
                </a:lnTo>
                <a:lnTo>
                  <a:pt x="179373" y="75971"/>
                </a:lnTo>
                <a:lnTo>
                  <a:pt x="179373" y="36000"/>
                </a:lnTo>
                <a:lnTo>
                  <a:pt x="176544" y="21987"/>
                </a:lnTo>
                <a:lnTo>
                  <a:pt x="168829" y="10544"/>
                </a:lnTo>
                <a:lnTo>
                  <a:pt x="157385" y="2829"/>
                </a:lnTo>
                <a:lnTo>
                  <a:pt x="143372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27617" y="2872199"/>
            <a:ext cx="13335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94022" y="2766839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767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7382" y="2764990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05356" y="2874139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5356" y="2874139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8647" y="2876269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86277" y="2934192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409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4714" y="2917552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46655" y="257418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4807" y="255754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6664" y="257418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4816" y="255754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135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Commit </a:t>
            </a:r>
            <a:r>
              <a:rPr sz="1700" spc="-120" dirty="0">
                <a:solidFill>
                  <a:srgbClr val="FFFFFF"/>
                </a:solidFill>
              </a:rPr>
              <a:t>sur </a:t>
            </a:r>
            <a:r>
              <a:rPr sz="1700" spc="-155" dirty="0">
                <a:solidFill>
                  <a:srgbClr val="FFFFFF"/>
                </a:solidFill>
              </a:rPr>
              <a:t>une</a:t>
            </a:r>
            <a:r>
              <a:rPr sz="1700" spc="-10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72221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639221"/>
            <a:ext cx="2949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va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toujours </a:t>
            </a:r>
            <a:r>
              <a:rPr sz="1000" spc="-12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faire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</a:t>
            </a:r>
            <a:r>
              <a:rPr sz="1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courante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894854"/>
            <a:ext cx="3691890" cy="681990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6040">
              <a:lnSpc>
                <a:spcPts val="955"/>
              </a:lnSpc>
              <a:spcBef>
                <a:spcPts val="180"/>
              </a:spcBef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B200"/>
                </a:solidFill>
                <a:latin typeface="Arial"/>
                <a:cs typeface="Arial"/>
              </a:rPr>
              <a:t>k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18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66040">
              <a:lnSpc>
                <a:spcPts val="944"/>
              </a:lnSpc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02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002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965" y="2514923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4011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011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9521" y="2516269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4020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020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7281" y="2514923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4027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4027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17374" y="2876269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4811" y="2681381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150655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3268" y="2680352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14796" y="29924"/>
                </a:moveTo>
                <a:lnTo>
                  <a:pt x="0" y="0"/>
                </a:lnTo>
                <a:lnTo>
                  <a:pt x="33313" y="2148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847" y="2158198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60847" y="2158198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84133" y="2152198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94022" y="2273769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7382" y="2354564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44342" y="3238211"/>
            <a:ext cx="179705" cy="112395"/>
          </a:xfrm>
          <a:custGeom>
            <a:avLst/>
            <a:gdLst/>
            <a:ahLst/>
            <a:cxnLst/>
            <a:rect l="l" t="t" r="r" b="b"/>
            <a:pathLst>
              <a:path w="179705" h="112395">
                <a:moveTo>
                  <a:pt x="143373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143373" y="111971"/>
                </a:lnTo>
                <a:lnTo>
                  <a:pt x="157386" y="109142"/>
                </a:lnTo>
                <a:lnTo>
                  <a:pt x="168829" y="101427"/>
                </a:lnTo>
                <a:lnTo>
                  <a:pt x="176544" y="89984"/>
                </a:lnTo>
                <a:lnTo>
                  <a:pt x="179373" y="75971"/>
                </a:lnTo>
                <a:lnTo>
                  <a:pt x="179373" y="36000"/>
                </a:lnTo>
                <a:lnTo>
                  <a:pt x="176544" y="21987"/>
                </a:lnTo>
                <a:lnTo>
                  <a:pt x="168829" y="10544"/>
                </a:lnTo>
                <a:lnTo>
                  <a:pt x="157386" y="2829"/>
                </a:lnTo>
                <a:lnTo>
                  <a:pt x="14337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44342" y="3238211"/>
            <a:ext cx="179705" cy="112395"/>
          </a:xfrm>
          <a:custGeom>
            <a:avLst/>
            <a:gdLst/>
            <a:ahLst/>
            <a:cxnLst/>
            <a:rect l="l" t="t" r="r" b="b"/>
            <a:pathLst>
              <a:path w="179705" h="112395">
                <a:moveTo>
                  <a:pt x="143373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143373" y="111971"/>
                </a:lnTo>
                <a:lnTo>
                  <a:pt x="157386" y="109142"/>
                </a:lnTo>
                <a:lnTo>
                  <a:pt x="168829" y="101427"/>
                </a:lnTo>
                <a:lnTo>
                  <a:pt x="176544" y="89984"/>
                </a:lnTo>
                <a:lnTo>
                  <a:pt x="179373" y="75971"/>
                </a:lnTo>
                <a:lnTo>
                  <a:pt x="179373" y="36000"/>
                </a:lnTo>
                <a:lnTo>
                  <a:pt x="176544" y="21987"/>
                </a:lnTo>
                <a:lnTo>
                  <a:pt x="168829" y="10544"/>
                </a:lnTo>
                <a:lnTo>
                  <a:pt x="157386" y="2829"/>
                </a:lnTo>
                <a:lnTo>
                  <a:pt x="143373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67615" y="3232200"/>
            <a:ext cx="13335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34029" y="3126844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767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17389" y="3124995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5363" y="3234143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5363" y="3234143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68645" y="3236270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26284" y="329419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409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04720" y="3277556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4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6655" y="257418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4807" y="255754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6664" y="257418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4816" y="255754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15904" y="326615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135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Commit </a:t>
            </a:r>
            <a:r>
              <a:rPr sz="1700" spc="-120" dirty="0">
                <a:solidFill>
                  <a:srgbClr val="FFFFFF"/>
                </a:solidFill>
              </a:rPr>
              <a:t>sur </a:t>
            </a:r>
            <a:r>
              <a:rPr sz="1700" spc="-155" dirty="0">
                <a:solidFill>
                  <a:srgbClr val="FFFFFF"/>
                </a:solidFill>
              </a:rPr>
              <a:t>une</a:t>
            </a:r>
            <a:r>
              <a:rPr sz="1700" spc="-10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72221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639221"/>
            <a:ext cx="2949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va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toujours </a:t>
            </a:r>
            <a:r>
              <a:rPr sz="1000" spc="-12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faire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</a:t>
            </a:r>
            <a:r>
              <a:rPr sz="1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courante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894854"/>
            <a:ext cx="3691890" cy="681990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6040">
              <a:lnSpc>
                <a:spcPts val="955"/>
              </a:lnSpc>
              <a:spcBef>
                <a:spcPts val="180"/>
              </a:spcBef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B200"/>
                </a:solidFill>
                <a:latin typeface="Arial"/>
                <a:cs typeface="Arial"/>
              </a:rPr>
              <a:t>k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18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66040">
              <a:lnSpc>
                <a:spcPts val="944"/>
              </a:lnSpc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02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002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965" y="2514923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4011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011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9521" y="2516269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4020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020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7281" y="2514923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4027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4027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17374" y="2876269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4811" y="2681381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150655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3268" y="2680352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14796" y="29924"/>
                </a:moveTo>
                <a:lnTo>
                  <a:pt x="0" y="0"/>
                </a:lnTo>
                <a:lnTo>
                  <a:pt x="33313" y="2148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4036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4036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37965" y="2874923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6680" y="2934192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4831" y="2917552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847" y="2158198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0847" y="2158198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84133" y="2152198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94022" y="2273769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77382" y="2354564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4351" y="3238211"/>
            <a:ext cx="179705" cy="112395"/>
          </a:xfrm>
          <a:custGeom>
            <a:avLst/>
            <a:gdLst/>
            <a:ahLst/>
            <a:cxnLst/>
            <a:rect l="l" t="t" r="r" b="b"/>
            <a:pathLst>
              <a:path w="179704" h="112395">
                <a:moveTo>
                  <a:pt x="143372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143372" y="111971"/>
                </a:lnTo>
                <a:lnTo>
                  <a:pt x="157385" y="109142"/>
                </a:lnTo>
                <a:lnTo>
                  <a:pt x="168829" y="101427"/>
                </a:lnTo>
                <a:lnTo>
                  <a:pt x="176544" y="89984"/>
                </a:lnTo>
                <a:lnTo>
                  <a:pt x="179373" y="75971"/>
                </a:lnTo>
                <a:lnTo>
                  <a:pt x="179373" y="36000"/>
                </a:lnTo>
                <a:lnTo>
                  <a:pt x="176544" y="21987"/>
                </a:lnTo>
                <a:lnTo>
                  <a:pt x="168829" y="10544"/>
                </a:lnTo>
                <a:lnTo>
                  <a:pt x="157385" y="2829"/>
                </a:lnTo>
                <a:lnTo>
                  <a:pt x="1433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4351" y="3238211"/>
            <a:ext cx="179705" cy="112395"/>
          </a:xfrm>
          <a:custGeom>
            <a:avLst/>
            <a:gdLst/>
            <a:ahLst/>
            <a:cxnLst/>
            <a:rect l="l" t="t" r="r" b="b"/>
            <a:pathLst>
              <a:path w="179704" h="112395">
                <a:moveTo>
                  <a:pt x="143372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143372" y="111971"/>
                </a:lnTo>
                <a:lnTo>
                  <a:pt x="157385" y="109142"/>
                </a:lnTo>
                <a:lnTo>
                  <a:pt x="168829" y="101427"/>
                </a:lnTo>
                <a:lnTo>
                  <a:pt x="176544" y="89984"/>
                </a:lnTo>
                <a:lnTo>
                  <a:pt x="179373" y="75971"/>
                </a:lnTo>
                <a:lnTo>
                  <a:pt x="179373" y="36000"/>
                </a:lnTo>
                <a:lnTo>
                  <a:pt x="176544" y="21987"/>
                </a:lnTo>
                <a:lnTo>
                  <a:pt x="168829" y="10544"/>
                </a:lnTo>
                <a:lnTo>
                  <a:pt x="157385" y="2829"/>
                </a:lnTo>
                <a:lnTo>
                  <a:pt x="143372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587616" y="3232200"/>
            <a:ext cx="13335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54038" y="3126844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767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37398" y="3124995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65372" y="3234143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65372" y="3234143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88646" y="3236270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46293" y="329419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409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24729" y="3277556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4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46655" y="257418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44807" y="255754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6664" y="257418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64816" y="255754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15904" y="326615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135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Commit </a:t>
            </a:r>
            <a:r>
              <a:rPr sz="1700" spc="-120" dirty="0">
                <a:solidFill>
                  <a:srgbClr val="FFFFFF"/>
                </a:solidFill>
              </a:rPr>
              <a:t>sur </a:t>
            </a:r>
            <a:r>
              <a:rPr sz="1700" spc="-155" dirty="0">
                <a:solidFill>
                  <a:srgbClr val="FFFFFF"/>
                </a:solidFill>
              </a:rPr>
              <a:t>une</a:t>
            </a:r>
            <a:r>
              <a:rPr sz="1700" spc="-10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72221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639221"/>
            <a:ext cx="2949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va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toujours </a:t>
            </a:r>
            <a:r>
              <a:rPr sz="1000" spc="-12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faire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</a:t>
            </a:r>
            <a:r>
              <a:rPr sz="1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courante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894854"/>
            <a:ext cx="3691890" cy="681990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6040">
              <a:lnSpc>
                <a:spcPts val="955"/>
              </a:lnSpc>
              <a:spcBef>
                <a:spcPts val="180"/>
              </a:spcBef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B200"/>
                </a:solidFill>
                <a:latin typeface="Arial"/>
                <a:cs typeface="Arial"/>
              </a:rPr>
              <a:t>k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18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66040">
              <a:lnSpc>
                <a:spcPts val="944"/>
              </a:lnSpc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02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002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965" y="2514923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4011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011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9521" y="2516269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4020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020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7281" y="2514923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4027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4027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4811" y="2681381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150655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53268" y="2680352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14796" y="29924"/>
                </a:moveTo>
                <a:lnTo>
                  <a:pt x="0" y="0"/>
                </a:lnTo>
                <a:lnTo>
                  <a:pt x="33313" y="2148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4036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4036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6680" y="2934192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831" y="2917552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60847" y="2158198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0847" y="2158198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84133" y="2152198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94022" y="2273769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77382" y="2354564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4351" y="3238211"/>
            <a:ext cx="179705" cy="112395"/>
          </a:xfrm>
          <a:custGeom>
            <a:avLst/>
            <a:gdLst/>
            <a:ahLst/>
            <a:cxnLst/>
            <a:rect l="l" t="t" r="r" b="b"/>
            <a:pathLst>
              <a:path w="179704" h="112395">
                <a:moveTo>
                  <a:pt x="143372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143372" y="111971"/>
                </a:lnTo>
                <a:lnTo>
                  <a:pt x="157385" y="109142"/>
                </a:lnTo>
                <a:lnTo>
                  <a:pt x="168829" y="101427"/>
                </a:lnTo>
                <a:lnTo>
                  <a:pt x="176544" y="89984"/>
                </a:lnTo>
                <a:lnTo>
                  <a:pt x="179373" y="75971"/>
                </a:lnTo>
                <a:lnTo>
                  <a:pt x="179373" y="36000"/>
                </a:lnTo>
                <a:lnTo>
                  <a:pt x="176544" y="21987"/>
                </a:lnTo>
                <a:lnTo>
                  <a:pt x="168829" y="10544"/>
                </a:lnTo>
                <a:lnTo>
                  <a:pt x="157385" y="2829"/>
                </a:lnTo>
                <a:lnTo>
                  <a:pt x="1433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64351" y="3238211"/>
            <a:ext cx="179705" cy="112395"/>
          </a:xfrm>
          <a:custGeom>
            <a:avLst/>
            <a:gdLst/>
            <a:ahLst/>
            <a:cxnLst/>
            <a:rect l="l" t="t" r="r" b="b"/>
            <a:pathLst>
              <a:path w="179704" h="112395">
                <a:moveTo>
                  <a:pt x="143372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143372" y="111971"/>
                </a:lnTo>
                <a:lnTo>
                  <a:pt x="157385" y="109142"/>
                </a:lnTo>
                <a:lnTo>
                  <a:pt x="168829" y="101427"/>
                </a:lnTo>
                <a:lnTo>
                  <a:pt x="176544" y="89984"/>
                </a:lnTo>
                <a:lnTo>
                  <a:pt x="179373" y="75971"/>
                </a:lnTo>
                <a:lnTo>
                  <a:pt x="179373" y="36000"/>
                </a:lnTo>
                <a:lnTo>
                  <a:pt x="176544" y="21987"/>
                </a:lnTo>
                <a:lnTo>
                  <a:pt x="168829" y="10544"/>
                </a:lnTo>
                <a:lnTo>
                  <a:pt x="157385" y="2829"/>
                </a:lnTo>
                <a:lnTo>
                  <a:pt x="143372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4038" y="3126844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767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7398" y="3124995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05356" y="2154130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5356" y="2154130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28647" y="2156268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86277" y="2214184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1225" y="2197543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6655" y="257418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4807" y="255754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66664" y="257418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64816" y="255754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537965" y="2864255"/>
            <a:ext cx="232410" cy="1270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7374" y="2865602"/>
            <a:ext cx="233679" cy="1270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87616" y="3221532"/>
            <a:ext cx="133350" cy="1270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135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Commit </a:t>
            </a:r>
            <a:r>
              <a:rPr sz="1700" spc="-120" dirty="0">
                <a:solidFill>
                  <a:srgbClr val="FFFFFF"/>
                </a:solidFill>
              </a:rPr>
              <a:t>sur </a:t>
            </a:r>
            <a:r>
              <a:rPr sz="1700" spc="-155" dirty="0">
                <a:solidFill>
                  <a:srgbClr val="FFFFFF"/>
                </a:solidFill>
              </a:rPr>
              <a:t>une</a:t>
            </a:r>
            <a:r>
              <a:rPr sz="1700" spc="-10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72221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639221"/>
            <a:ext cx="2949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va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toujours </a:t>
            </a:r>
            <a:r>
              <a:rPr sz="1000" spc="-12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faire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</a:t>
            </a:r>
            <a:r>
              <a:rPr sz="1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courante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894854"/>
            <a:ext cx="3691890" cy="681990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6040">
              <a:lnSpc>
                <a:spcPts val="955"/>
              </a:lnSpc>
              <a:spcBef>
                <a:spcPts val="180"/>
              </a:spcBef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B200"/>
                </a:solidFill>
                <a:latin typeface="Arial"/>
                <a:cs typeface="Arial"/>
              </a:rPr>
              <a:t>k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18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66040">
              <a:lnSpc>
                <a:spcPts val="944"/>
              </a:lnSpc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02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002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965" y="2514923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4011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011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9521" y="2516269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4020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020" y="23941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7281" y="2514923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4027" y="203418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4027" y="203418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19927" y="2154922"/>
            <a:ext cx="2286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62eac3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4811" y="2316339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0"/>
                </a:moveTo>
                <a:lnTo>
                  <a:pt x="0" y="150655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3268" y="2438099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33313" y="27776"/>
                </a:moveTo>
                <a:lnTo>
                  <a:pt x="0" y="29924"/>
                </a:lnTo>
                <a:lnTo>
                  <a:pt x="14796" y="0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54027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4027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4811" y="2681381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150655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3268" y="2680352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14796" y="29924"/>
                </a:moveTo>
                <a:lnTo>
                  <a:pt x="0" y="0"/>
                </a:lnTo>
                <a:lnTo>
                  <a:pt x="33313" y="2148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74036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4036" y="27541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26680" y="2934192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4831" y="2917552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4351" y="3238211"/>
            <a:ext cx="179705" cy="112395"/>
          </a:xfrm>
          <a:custGeom>
            <a:avLst/>
            <a:gdLst/>
            <a:ahLst/>
            <a:cxnLst/>
            <a:rect l="l" t="t" r="r" b="b"/>
            <a:pathLst>
              <a:path w="179704" h="112395">
                <a:moveTo>
                  <a:pt x="143372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143372" y="111971"/>
                </a:lnTo>
                <a:lnTo>
                  <a:pt x="157385" y="109142"/>
                </a:lnTo>
                <a:lnTo>
                  <a:pt x="168829" y="101427"/>
                </a:lnTo>
                <a:lnTo>
                  <a:pt x="176544" y="89984"/>
                </a:lnTo>
                <a:lnTo>
                  <a:pt x="179373" y="75971"/>
                </a:lnTo>
                <a:lnTo>
                  <a:pt x="179373" y="36000"/>
                </a:lnTo>
                <a:lnTo>
                  <a:pt x="176544" y="21987"/>
                </a:lnTo>
                <a:lnTo>
                  <a:pt x="168829" y="10544"/>
                </a:lnTo>
                <a:lnTo>
                  <a:pt x="157385" y="2829"/>
                </a:lnTo>
                <a:lnTo>
                  <a:pt x="1433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64351" y="3238211"/>
            <a:ext cx="179705" cy="112395"/>
          </a:xfrm>
          <a:custGeom>
            <a:avLst/>
            <a:gdLst/>
            <a:ahLst/>
            <a:cxnLst/>
            <a:rect l="l" t="t" r="r" b="b"/>
            <a:pathLst>
              <a:path w="179704" h="112395">
                <a:moveTo>
                  <a:pt x="143372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143372" y="111971"/>
                </a:lnTo>
                <a:lnTo>
                  <a:pt x="157385" y="109142"/>
                </a:lnTo>
                <a:lnTo>
                  <a:pt x="168829" y="101427"/>
                </a:lnTo>
                <a:lnTo>
                  <a:pt x="176544" y="89984"/>
                </a:lnTo>
                <a:lnTo>
                  <a:pt x="179373" y="75971"/>
                </a:lnTo>
                <a:lnTo>
                  <a:pt x="179373" y="36000"/>
                </a:lnTo>
                <a:lnTo>
                  <a:pt x="176544" y="21987"/>
                </a:lnTo>
                <a:lnTo>
                  <a:pt x="168829" y="10544"/>
                </a:lnTo>
                <a:lnTo>
                  <a:pt x="157385" y="2829"/>
                </a:lnTo>
                <a:lnTo>
                  <a:pt x="143372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4038" y="3126844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767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7398" y="3124995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00854" y="1798193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00854" y="1798193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24130" y="1792198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5363" y="1794125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5363" y="1794125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68645" y="1796268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34029" y="191376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17389" y="1994559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26284" y="185417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61232" y="183753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46655" y="257418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44807" y="255754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66664" y="257418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64816" y="255754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37965" y="2864255"/>
            <a:ext cx="232410" cy="1270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17374" y="2865602"/>
            <a:ext cx="233679" cy="1270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87616" y="3221532"/>
            <a:ext cx="133350" cy="1270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3094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FFFFFF"/>
                </a:solidFill>
              </a:rPr>
              <a:t>Opérations </a:t>
            </a:r>
            <a:r>
              <a:rPr sz="1700" spc="-175" dirty="0">
                <a:solidFill>
                  <a:srgbClr val="FFFFFF"/>
                </a:solidFill>
              </a:rPr>
              <a:t>de </a:t>
            </a:r>
            <a:r>
              <a:rPr sz="1700" spc="-190" dirty="0">
                <a:solidFill>
                  <a:srgbClr val="FFFFFF"/>
                </a:solidFill>
              </a:rPr>
              <a:t>base </a:t>
            </a:r>
            <a:r>
              <a:rPr sz="1700" spc="-120" dirty="0">
                <a:solidFill>
                  <a:srgbClr val="FFFFFF"/>
                </a:solidFill>
              </a:rPr>
              <a:t>sur </a:t>
            </a:r>
            <a:r>
              <a:rPr sz="1700" spc="-155" dirty="0">
                <a:solidFill>
                  <a:srgbClr val="FFFFFF"/>
                </a:solidFill>
              </a:rPr>
              <a:t>une</a:t>
            </a:r>
            <a:r>
              <a:rPr sz="1700" spc="-35" dirty="0">
                <a:solidFill>
                  <a:srgbClr val="FFFFFF"/>
                </a:solidFill>
              </a:rPr>
              <a:t> </a:t>
            </a:r>
            <a:r>
              <a:rPr sz="1700" spc="-135" dirty="0">
                <a:solidFill>
                  <a:srgbClr val="FFFFFF"/>
                </a:solidFill>
              </a:rPr>
              <a:t>branche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91805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067" y="1160278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607" y="113877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67" y="114129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95" y="114129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7997" y="114129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8485" y="113877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115" y="11817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607" y="11817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607" y="11817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95" y="118179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6977" y="11817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8485" y="11817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11817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115" y="13019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607" y="13019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607" y="13019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095" y="130199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6977" y="13019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8485" y="13019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3019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067" y="1443704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607" y="142219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067" y="1462671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7095" y="1462671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7997" y="1462671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8485" y="142219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581" y="177369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067" y="2015928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607" y="199442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067" y="199694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7095" y="199694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47997" y="199694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8485" y="199442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8115" y="203743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607" y="203743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607" y="203743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095" y="203743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66977" y="203743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88485" y="203743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88485" y="203743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8115" y="21576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6607" y="21576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6607" y="21576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7095" y="215764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66977" y="21576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88485" y="21576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88485" y="21576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8115" y="22778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6607" y="22778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6607" y="22778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7095" y="2277834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66977" y="22778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88485" y="22778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88485" y="22778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115" y="23980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6607" y="23980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6607" y="23980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7095" y="2398039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66977" y="23980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88485" y="23980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88485" y="23980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8115" y="25182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6607" y="25182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6607" y="25182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7095" y="251823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66977" y="25182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88485" y="25182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88485" y="25182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8115" y="26384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6607" y="26384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6607" y="26384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7095" y="263843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66977" y="26384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88485" y="26384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88485" y="26384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8115" y="27586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6607" y="27586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6607" y="27586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7095" y="275863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66977" y="27586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88485" y="27586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88485" y="27586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24395" y="835068"/>
            <a:ext cx="2603500" cy="2040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peut </a:t>
            </a:r>
            <a:r>
              <a:rPr sz="1000" spc="-50" dirty="0">
                <a:solidFill>
                  <a:srgbClr val="FF0000"/>
                </a:solidFill>
                <a:latin typeface="Arial"/>
                <a:cs typeface="Arial"/>
              </a:rPr>
              <a:t>supprimer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l’option</a:t>
            </a:r>
            <a:r>
              <a:rPr sz="10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333333"/>
                </a:solidFill>
                <a:latin typeface="Courier New"/>
                <a:cs typeface="Courier New"/>
              </a:rPr>
              <a:t>-d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778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b </a:t>
            </a:r>
            <a:r>
              <a:rPr sz="800" b="1" spc="-15" dirty="0">
                <a:solidFill>
                  <a:srgbClr val="00B200"/>
                </a:solidFill>
                <a:latin typeface="Arial"/>
                <a:cs typeface="Arial"/>
              </a:rPr>
              <a:t>r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 </a:t>
            </a:r>
            <a:r>
              <a:rPr sz="800" i="1" spc="7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26034">
              <a:lnSpc>
                <a:spcPts val="955"/>
              </a:lnSpc>
            </a:pP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branch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was</a:t>
            </a:r>
            <a:r>
              <a:rPr sz="800" spc="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617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04</a:t>
            </a:r>
            <a:r>
              <a:rPr sz="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peut </a:t>
            </a:r>
            <a:r>
              <a:rPr sz="1000" spc="-55" dirty="0">
                <a:solidFill>
                  <a:srgbClr val="FF0000"/>
                </a:solidFill>
                <a:latin typeface="Arial"/>
                <a:cs typeface="Arial"/>
              </a:rPr>
              <a:t>renommer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l’option </a:t>
            </a:r>
            <a:r>
              <a:rPr sz="1000" spc="-80" dirty="0">
                <a:solidFill>
                  <a:srgbClr val="333333"/>
                </a:solidFill>
                <a:latin typeface="Courier New"/>
                <a:cs typeface="Courier New"/>
              </a:rPr>
              <a:t>-m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778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b </a:t>
            </a:r>
            <a:r>
              <a:rPr sz="800" b="1" spc="-15" dirty="0">
                <a:solidFill>
                  <a:srgbClr val="00B200"/>
                </a:solidFill>
                <a:latin typeface="Arial"/>
                <a:cs typeface="Arial"/>
              </a:rPr>
              <a:t>r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  <a:p>
            <a:pPr marL="160020" marR="2152015" indent="-142240">
              <a:lnSpc>
                <a:spcPts val="950"/>
              </a:lnSpc>
              <a:spcBef>
                <a:spcPts val="35"/>
              </a:spcBef>
            </a:pPr>
            <a:r>
              <a:rPr sz="800" i="1" spc="-60" dirty="0">
                <a:solidFill>
                  <a:srgbClr val="333333"/>
                </a:solidFill>
                <a:latin typeface="Menlo"/>
                <a:cs typeface="Menlo"/>
              </a:rPr>
              <a:t>∗ </a:t>
            </a:r>
            <a:r>
              <a:rPr sz="800" spc="-20" dirty="0">
                <a:solidFill>
                  <a:srgbClr val="00B200"/>
                </a:solidFill>
                <a:latin typeface="Arial"/>
                <a:cs typeface="Arial"/>
              </a:rPr>
              <a:t>master 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0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b</a:t>
            </a:r>
            <a:r>
              <a:rPr sz="800" b="1" spc="-14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00B200"/>
                </a:solidFill>
                <a:latin typeface="Arial"/>
                <a:cs typeface="Arial"/>
              </a:rPr>
              <a:t>r</a:t>
            </a:r>
            <a:r>
              <a:rPr sz="800" b="1" spc="-14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</a:t>
            </a:r>
            <a:r>
              <a:rPr sz="800" b="1" spc="-14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</a:t>
            </a:r>
            <a:r>
              <a:rPr sz="800" b="1" spc="-14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8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2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e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e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b </a:t>
            </a:r>
            <a:r>
              <a:rPr sz="800" b="1" spc="-15" dirty="0">
                <a:solidFill>
                  <a:srgbClr val="00B200"/>
                </a:solidFill>
                <a:latin typeface="Arial"/>
                <a:cs typeface="Arial"/>
              </a:rPr>
              <a:t>r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  <a:p>
            <a:pPr marL="32384">
              <a:lnSpc>
                <a:spcPts val="944"/>
              </a:lnSpc>
            </a:pP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e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e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55"/>
              </a:lnSpc>
            </a:pPr>
            <a:r>
              <a:rPr sz="800" i="1" spc="-60" dirty="0">
                <a:solidFill>
                  <a:srgbClr val="333333"/>
                </a:solidFill>
                <a:latin typeface="Menlo"/>
                <a:cs typeface="Menlo"/>
              </a:rPr>
              <a:t>∗</a:t>
            </a:r>
            <a:r>
              <a:rPr sz="800" i="1" spc="55" dirty="0">
                <a:solidFill>
                  <a:srgbClr val="333333"/>
                </a:solidFill>
                <a:latin typeface="Menlo"/>
                <a:cs typeface="Menlo"/>
              </a:rPr>
              <a:t> </a:t>
            </a:r>
            <a:r>
              <a:rPr sz="800" spc="-20" dirty="0">
                <a:solidFill>
                  <a:srgbClr val="00B200"/>
                </a:solidFill>
                <a:latin typeface="Arial"/>
                <a:cs typeface="Arial"/>
              </a:rPr>
              <a:t>master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94067" y="2900343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6607" y="287883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4067" y="2919310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7095" y="291931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47997" y="2919310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88485" y="287883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9565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solidFill>
                  <a:srgbClr val="FFFFFF"/>
                </a:solidFill>
              </a:rPr>
              <a:t>Buts </a:t>
            </a:r>
            <a:r>
              <a:rPr sz="1700" spc="-75" dirty="0">
                <a:solidFill>
                  <a:srgbClr val="FFFFFF"/>
                </a:solidFill>
              </a:rPr>
              <a:t>d’un </a:t>
            </a:r>
            <a:r>
              <a:rPr sz="1700" spc="-105" dirty="0">
                <a:solidFill>
                  <a:srgbClr val="FFFFFF"/>
                </a:solidFill>
              </a:rPr>
              <a:t>gestionnaire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150" dirty="0">
                <a:solidFill>
                  <a:srgbClr val="FFFFFF"/>
                </a:solidFill>
              </a:rPr>
              <a:t> </a:t>
            </a:r>
            <a:r>
              <a:rPr sz="1700" spc="-140" dirty="0">
                <a:solidFill>
                  <a:srgbClr val="FFFFFF"/>
                </a:solidFill>
              </a:rPr>
              <a:t>versions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85980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21188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247" y="156395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247" y="191603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770139"/>
            <a:ext cx="2672715" cy="1248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Gestion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d’un projet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1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333333"/>
                </a:solidFill>
                <a:latin typeface="Arial"/>
                <a:cs typeface="Arial"/>
              </a:rPr>
              <a:t>programmation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210000"/>
              </a:lnSpc>
            </a:pP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Garder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l’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historique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toutes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modifications  Travail </a:t>
            </a: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en</a:t>
            </a:r>
            <a:r>
              <a:rPr sz="11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"/>
                <a:cs typeface="Arial"/>
              </a:rPr>
              <a:t>équipe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Support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100" spc="-80" dirty="0">
                <a:solidFill>
                  <a:srgbClr val="FF0000"/>
                </a:solidFill>
                <a:latin typeface="Arial"/>
                <a:cs typeface="Arial"/>
              </a:rPr>
              <a:t>branches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développement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0649" y="268086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4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4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2654" y="268086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5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5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4659" y="268086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4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4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6664" y="268086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5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5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8670" y="268086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5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5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0675" y="268086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4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4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2681" y="268086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5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5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84686" y="268086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5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5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4659" y="239286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5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4" y="53515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4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6664" y="239286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5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5" y="53515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5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8670" y="239286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5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5" y="53515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5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88670" y="296887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5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5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0675" y="296887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4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4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2681" y="296887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348" y="0"/>
                </a:moveTo>
                <a:lnTo>
                  <a:pt x="19146" y="2463"/>
                </a:lnTo>
                <a:lnTo>
                  <a:pt x="9181" y="9181"/>
                </a:lnTo>
                <a:lnTo>
                  <a:pt x="2463" y="19146"/>
                </a:lnTo>
                <a:lnTo>
                  <a:pt x="0" y="31348"/>
                </a:lnTo>
                <a:lnTo>
                  <a:pt x="2463" y="43550"/>
                </a:lnTo>
                <a:lnTo>
                  <a:pt x="9181" y="53514"/>
                </a:lnTo>
                <a:lnTo>
                  <a:pt x="19146" y="60233"/>
                </a:lnTo>
                <a:lnTo>
                  <a:pt x="31348" y="62696"/>
                </a:lnTo>
                <a:lnTo>
                  <a:pt x="43550" y="60233"/>
                </a:lnTo>
                <a:lnTo>
                  <a:pt x="53515" y="53514"/>
                </a:lnTo>
                <a:lnTo>
                  <a:pt x="60233" y="43550"/>
                </a:lnTo>
                <a:lnTo>
                  <a:pt x="62696" y="31348"/>
                </a:lnTo>
                <a:lnTo>
                  <a:pt x="60233" y="19146"/>
                </a:lnTo>
                <a:lnTo>
                  <a:pt x="53515" y="9181"/>
                </a:lnTo>
                <a:lnTo>
                  <a:pt x="43550" y="2463"/>
                </a:lnTo>
                <a:lnTo>
                  <a:pt x="3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4560" y="2712217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3804" y="2685592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5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56565" y="2712217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5809" y="2685592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5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8571" y="2712217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97815" y="2685592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5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20576" y="2712217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9820" y="2685592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5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52581" y="2712217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61825" y="2685592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5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4587" y="2712217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93831" y="2685592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4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16592" y="2712217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25836" y="2685592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4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51180" y="2450387"/>
            <a:ext cx="365760" cy="243840"/>
          </a:xfrm>
          <a:custGeom>
            <a:avLst/>
            <a:gdLst/>
            <a:ahLst/>
            <a:cxnLst/>
            <a:rect l="l" t="t" r="r" b="b"/>
            <a:pathLst>
              <a:path w="365759" h="243839">
                <a:moveTo>
                  <a:pt x="0" y="243710"/>
                </a:moveTo>
                <a:lnTo>
                  <a:pt x="365567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65913" y="2448741"/>
            <a:ext cx="53340" cy="48260"/>
          </a:xfrm>
          <a:custGeom>
            <a:avLst/>
            <a:gdLst/>
            <a:ahLst/>
            <a:cxnLst/>
            <a:rect l="l" t="t" r="r" b="b"/>
            <a:pathLst>
              <a:path w="53340" h="48260">
                <a:moveTo>
                  <a:pt x="0" y="3437"/>
                </a:moveTo>
                <a:lnTo>
                  <a:pt x="53302" y="0"/>
                </a:lnTo>
                <a:lnTo>
                  <a:pt x="29627" y="47879"/>
                </a:lnTo>
              </a:path>
            </a:pathLst>
          </a:custGeom>
          <a:ln w="1155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88571" y="2424213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97815" y="2397589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5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20576" y="2424213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9820" y="2397589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5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7196" y="2442333"/>
            <a:ext cx="365760" cy="243840"/>
          </a:xfrm>
          <a:custGeom>
            <a:avLst/>
            <a:gdLst/>
            <a:ahLst/>
            <a:cxnLst/>
            <a:rect l="l" t="t" r="r" b="b"/>
            <a:pathLst>
              <a:path w="365760" h="243839">
                <a:moveTo>
                  <a:pt x="0" y="0"/>
                </a:moveTo>
                <a:lnTo>
                  <a:pt x="365566" y="24371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1929" y="2639809"/>
            <a:ext cx="53340" cy="48260"/>
          </a:xfrm>
          <a:custGeom>
            <a:avLst/>
            <a:gdLst/>
            <a:ahLst/>
            <a:cxnLst/>
            <a:rect l="l" t="t" r="r" b="b"/>
            <a:pathLst>
              <a:path w="53339" h="48260">
                <a:moveTo>
                  <a:pt x="29627" y="0"/>
                </a:moveTo>
                <a:lnTo>
                  <a:pt x="53302" y="47879"/>
                </a:lnTo>
                <a:lnTo>
                  <a:pt x="0" y="44442"/>
                </a:lnTo>
              </a:path>
            </a:pathLst>
          </a:custGeom>
          <a:ln w="1155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15190" y="2730336"/>
            <a:ext cx="365760" cy="243840"/>
          </a:xfrm>
          <a:custGeom>
            <a:avLst/>
            <a:gdLst/>
            <a:ahLst/>
            <a:cxnLst/>
            <a:rect l="l" t="t" r="r" b="b"/>
            <a:pathLst>
              <a:path w="365760" h="243839">
                <a:moveTo>
                  <a:pt x="0" y="0"/>
                </a:moveTo>
                <a:lnTo>
                  <a:pt x="365567" y="24371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29924" y="2927812"/>
            <a:ext cx="53340" cy="48260"/>
          </a:xfrm>
          <a:custGeom>
            <a:avLst/>
            <a:gdLst/>
            <a:ahLst/>
            <a:cxnLst/>
            <a:rect l="l" t="t" r="r" b="b"/>
            <a:pathLst>
              <a:path w="53339" h="48260">
                <a:moveTo>
                  <a:pt x="29627" y="0"/>
                </a:moveTo>
                <a:lnTo>
                  <a:pt x="53302" y="47879"/>
                </a:lnTo>
                <a:lnTo>
                  <a:pt x="0" y="44442"/>
                </a:lnTo>
              </a:path>
            </a:pathLst>
          </a:custGeom>
          <a:ln w="1155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52581" y="3000220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61825" y="2973596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5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84587" y="3000220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01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93831" y="2973596"/>
            <a:ext cx="46355" cy="53340"/>
          </a:xfrm>
          <a:custGeom>
            <a:avLst/>
            <a:gdLst/>
            <a:ahLst/>
            <a:cxnLst/>
            <a:rect l="l" t="t" r="r" b="b"/>
            <a:pathLst>
              <a:path w="46354" h="53339">
                <a:moveTo>
                  <a:pt x="0" y="0"/>
                </a:moveTo>
                <a:lnTo>
                  <a:pt x="46115" y="26624"/>
                </a:lnTo>
                <a:lnTo>
                  <a:pt x="0" y="532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456976" y="3250571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6554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0" dirty="0">
                <a:solidFill>
                  <a:srgbClr val="FFFFFF"/>
                </a:solidFill>
              </a:rPr>
              <a:t>Fusion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150" dirty="0">
                <a:solidFill>
                  <a:srgbClr val="FFFFFF"/>
                </a:solidFill>
              </a:rPr>
              <a:t> </a:t>
            </a:r>
            <a:r>
              <a:rPr sz="1700" spc="-145" dirty="0">
                <a:solidFill>
                  <a:srgbClr val="FFFFFF"/>
                </a:solidFill>
              </a:rPr>
              <a:t>branches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91158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24341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581" y="157524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395" y="828591"/>
            <a:ext cx="3636010" cy="1064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peut </a:t>
            </a:r>
            <a:r>
              <a:rPr sz="1000" spc="-50" dirty="0">
                <a:solidFill>
                  <a:srgbClr val="FF0000"/>
                </a:solidFill>
                <a:latin typeface="Arial"/>
                <a:cs typeface="Arial"/>
              </a:rPr>
              <a:t>fusionner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deux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branches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000" spc="-85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combiner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les</a:t>
            </a:r>
            <a:r>
              <a:rPr sz="10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modifications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fusion </a:t>
            </a:r>
            <a:r>
              <a:rPr sz="1000" spc="-12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sz="1000" spc="0" dirty="0">
                <a:solidFill>
                  <a:srgbClr val="333333"/>
                </a:solidFill>
                <a:latin typeface="Arial"/>
                <a:cs typeface="Arial"/>
              </a:rPr>
              <a:t>fait </a:t>
            </a:r>
            <a:r>
              <a:rPr sz="1000" spc="-70" dirty="0">
                <a:solidFill>
                  <a:srgbClr val="FF0000"/>
                </a:solidFill>
                <a:latin typeface="Arial"/>
                <a:cs typeface="Arial"/>
              </a:rPr>
              <a:t>vers 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branche</a:t>
            </a:r>
            <a:r>
              <a:rPr sz="10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Arial"/>
                <a:cs typeface="Arial"/>
              </a:rPr>
              <a:t>courante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doit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associer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95" dirty="0">
                <a:solidFill>
                  <a:srgbClr val="333333"/>
                </a:solidFill>
                <a:latin typeface="Arial"/>
                <a:cs typeface="Arial"/>
              </a:rPr>
              <a:t>message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lors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d’une</a:t>
            </a:r>
            <a:r>
              <a:rPr sz="10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fusion</a:t>
            </a:r>
            <a:endParaRPr sz="10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65"/>
              </a:spcBef>
            </a:pPr>
            <a:r>
              <a:rPr sz="1000" i="1" spc="-7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fusion </a:t>
            </a:r>
            <a:r>
              <a:rPr sz="1000" i="1" spc="-55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i="1" spc="-20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sz="1000" i="1" spc="-30" dirty="0">
                <a:solidFill>
                  <a:srgbClr val="333333"/>
                </a:solidFill>
                <a:latin typeface="Arial"/>
                <a:cs typeface="Arial"/>
              </a:rPr>
              <a:t>qui </a:t>
            </a:r>
            <a:r>
              <a:rPr sz="1000" i="1" spc="-75" dirty="0">
                <a:solidFill>
                  <a:srgbClr val="333333"/>
                </a:solidFill>
                <a:latin typeface="Arial"/>
                <a:cs typeface="Arial"/>
              </a:rPr>
              <a:t>agrège </a:t>
            </a:r>
            <a:r>
              <a:rPr sz="1000" i="1" spc="-55" dirty="0">
                <a:solidFill>
                  <a:srgbClr val="333333"/>
                </a:solidFill>
                <a:latin typeface="Arial"/>
                <a:cs typeface="Arial"/>
              </a:rPr>
              <a:t>plusieurs</a:t>
            </a:r>
            <a:r>
              <a:rPr sz="1000" i="1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rgbClr val="333333"/>
                </a:solidFill>
                <a:latin typeface="Arial"/>
                <a:cs typeface="Arial"/>
              </a:rPr>
              <a:t>modifications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607" y="2082571"/>
            <a:ext cx="3699510" cy="92265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ts val="955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dirty="0">
                <a:solidFill>
                  <a:srgbClr val="00B200"/>
                </a:solidFill>
                <a:latin typeface="Arial"/>
                <a:cs typeface="Arial"/>
              </a:rPr>
              <a:t>merge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96520" marR="1151255" indent="-49530">
              <a:lnSpc>
                <a:spcPts val="950"/>
              </a:lnSpc>
              <a:spcBef>
                <a:spcPts val="35"/>
              </a:spcBef>
              <a:tabLst>
                <a:tab pos="638175" algn="l"/>
                <a:tab pos="948690" algn="l"/>
              </a:tabLst>
            </a:pP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Merge</a:t>
            </a:r>
            <a:r>
              <a:rPr sz="8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made</a:t>
            </a:r>
            <a:r>
              <a:rPr sz="8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by</a:t>
            </a:r>
            <a:r>
              <a:rPr sz="800" spc="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</a:t>
            </a:r>
            <a:r>
              <a:rPr sz="800" spc="2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ABOUT	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|	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85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  <a:p>
            <a:pPr marL="98425">
              <a:lnSpc>
                <a:spcPts val="905"/>
              </a:lnSpc>
              <a:tabLst>
                <a:tab pos="948690" algn="l"/>
              </a:tabLst>
            </a:pP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AUTHORS 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|	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85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  <a:p>
            <a:pPr marL="121285" marR="1527810" indent="-11430">
              <a:lnSpc>
                <a:spcPts val="950"/>
              </a:lnSpc>
              <a:spcBef>
                <a:spcPts val="3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8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e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30" dirty="0">
                <a:solidFill>
                  <a:srgbClr val="333333"/>
                </a:solidFill>
                <a:latin typeface="Arial"/>
                <a:cs typeface="Arial"/>
              </a:rPr>
              <a:t>(+) 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mode</a:t>
            </a:r>
            <a:r>
              <a:rPr sz="800" spc="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ABOUT</a:t>
            </a:r>
            <a:endParaRPr sz="800">
              <a:latin typeface="Arial"/>
              <a:cs typeface="Arial"/>
            </a:endParaRPr>
          </a:p>
          <a:p>
            <a:pPr marL="121285">
              <a:lnSpc>
                <a:spcPts val="91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mode</a:t>
            </a:r>
            <a:r>
              <a:rPr sz="800" spc="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AUTHORS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6554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0" dirty="0">
                <a:solidFill>
                  <a:srgbClr val="FFFFFF"/>
                </a:solidFill>
              </a:rPr>
              <a:t>Fusion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150" dirty="0">
                <a:solidFill>
                  <a:srgbClr val="FFFFFF"/>
                </a:solidFill>
              </a:rPr>
              <a:t> </a:t>
            </a:r>
            <a:r>
              <a:rPr sz="1700" spc="-145" dirty="0">
                <a:solidFill>
                  <a:srgbClr val="FFFFFF"/>
                </a:solidFill>
              </a:rPr>
              <a:t>branches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84446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17628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761471"/>
            <a:ext cx="2789555" cy="50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courante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ne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change </a:t>
            </a:r>
            <a:r>
              <a:rPr sz="1000" spc="-85" dirty="0">
                <a:solidFill>
                  <a:srgbClr val="333333"/>
                </a:solidFill>
                <a:latin typeface="Arial"/>
                <a:cs typeface="Arial"/>
              </a:rPr>
              <a:t>pas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après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une</a:t>
            </a:r>
            <a:r>
              <a:rPr sz="10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fusion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 fusionnée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continue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d’exister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02" y="207265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002" y="207265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965" y="2193391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4011" y="207265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011" y="207265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9521" y="2194737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4020" y="207265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020" y="207265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7281" y="2193391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4027" y="171264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4027" y="171264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19927" y="1833390"/>
            <a:ext cx="2286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62eac3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54027" y="24326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54027" y="24326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17374" y="2554737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74036" y="24326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4036" y="24326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37965" y="2553391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74036" y="171264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4036" y="171264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7965" y="1833390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886ca5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20862" y="1476661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0862" y="1476661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44131" y="1470665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60752" y="2913079"/>
            <a:ext cx="186573" cy="11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7616" y="2910668"/>
            <a:ext cx="13335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65372" y="1472593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5372" y="1472593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88646" y="1474736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6655" y="2252656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4807" y="2236015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6664" y="2252656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4816" y="2236015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54811" y="1994807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0"/>
                </a:moveTo>
                <a:lnTo>
                  <a:pt x="0" y="150655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53268" y="2116567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33313" y="27776"/>
                </a:moveTo>
                <a:lnTo>
                  <a:pt x="0" y="29924"/>
                </a:lnTo>
                <a:lnTo>
                  <a:pt x="14796" y="0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54811" y="2359849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150655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53268" y="2358820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14796" y="29924"/>
                </a:moveTo>
                <a:lnTo>
                  <a:pt x="0" y="0"/>
                </a:lnTo>
                <a:lnTo>
                  <a:pt x="33313" y="2148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6680" y="2612660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24831" y="2596020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26680" y="1892651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24831" y="1876011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54038" y="2076254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3755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37398" y="2393036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4038" y="1592233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37398" y="1673027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54038" y="2805311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767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37398" y="2803462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46293" y="153264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81240" y="1516006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735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5" dirty="0">
                <a:solidFill>
                  <a:srgbClr val="FFFFFF"/>
                </a:solidFill>
              </a:rPr>
              <a:t>Gestion </a:t>
            </a:r>
            <a:r>
              <a:rPr sz="1700" spc="-175" dirty="0">
                <a:solidFill>
                  <a:srgbClr val="FFFFFF"/>
                </a:solidFill>
              </a:rPr>
              <a:t>de </a:t>
            </a:r>
            <a:r>
              <a:rPr sz="1700" spc="-65" dirty="0">
                <a:solidFill>
                  <a:srgbClr val="FFFFFF"/>
                </a:solidFill>
              </a:rPr>
              <a:t>conflits</a:t>
            </a:r>
            <a:r>
              <a:rPr sz="1700" spc="-210" dirty="0">
                <a:solidFill>
                  <a:srgbClr val="FFFFFF"/>
                </a:solidFill>
              </a:rPr>
              <a:t> </a:t>
            </a:r>
            <a:r>
              <a:rPr sz="1700" spc="-30" dirty="0">
                <a:solidFill>
                  <a:srgbClr val="FFFFFF"/>
                </a:solidFill>
              </a:rPr>
              <a:t>I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85088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767897"/>
            <a:ext cx="30676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Conflit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lorsque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deux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branches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fusionner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contiennent </a:t>
            </a:r>
            <a:r>
              <a:rPr sz="1000" spc="-100" dirty="0">
                <a:solidFill>
                  <a:srgbClr val="333333"/>
                </a:solidFill>
                <a:latin typeface="Arial"/>
                <a:cs typeface="Arial"/>
              </a:rPr>
              <a:t>des 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modifications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sur le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même</a:t>
            </a:r>
            <a:r>
              <a:rPr sz="10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fichier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851" y="1729276"/>
            <a:ext cx="633730" cy="788035"/>
          </a:xfrm>
          <a:prstGeom prst="rect">
            <a:avLst/>
          </a:prstGeom>
          <a:solidFill>
            <a:srgbClr val="FFFFE5"/>
          </a:solidFill>
          <a:ln w="11519">
            <a:solidFill>
              <a:srgbClr val="3333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835"/>
              </a:lnSpc>
            </a:pPr>
            <a:r>
              <a:rPr sz="700" spc="-45" dirty="0">
                <a:solidFill>
                  <a:srgbClr val="333333"/>
                </a:solidFill>
                <a:latin typeface="Courier New"/>
                <a:cs typeface="Courier New"/>
              </a:rPr>
              <a:t>Hello</a:t>
            </a:r>
            <a:r>
              <a:rPr sz="700" spc="-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700" spc="-45" dirty="0">
                <a:solidFill>
                  <a:srgbClr val="333333"/>
                </a:solidFill>
                <a:latin typeface="Courier New"/>
                <a:cs typeface="Courier New"/>
              </a:rPr>
              <a:t>World!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2869" y="1153269"/>
            <a:ext cx="633730" cy="788035"/>
          </a:xfrm>
          <a:prstGeom prst="rect">
            <a:avLst/>
          </a:prstGeom>
          <a:solidFill>
            <a:srgbClr val="FFFFE5"/>
          </a:solidFill>
          <a:ln w="11519">
            <a:solidFill>
              <a:srgbClr val="3333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835"/>
              </a:lnSpc>
            </a:pPr>
            <a:r>
              <a:rPr sz="700" spc="-45" dirty="0">
                <a:solidFill>
                  <a:srgbClr val="333333"/>
                </a:solidFill>
                <a:latin typeface="Courier New"/>
                <a:cs typeface="Courier New"/>
              </a:rPr>
              <a:t>Hello</a:t>
            </a:r>
            <a:r>
              <a:rPr sz="700" spc="-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700" spc="-45" dirty="0">
                <a:solidFill>
                  <a:srgbClr val="333333"/>
                </a:solidFill>
                <a:latin typeface="Courier New"/>
                <a:cs typeface="Courier New"/>
              </a:rPr>
              <a:t>World!</a:t>
            </a:r>
            <a:endParaRPr sz="700">
              <a:latin typeface="Courier New"/>
              <a:cs typeface="Courier New"/>
            </a:endParaRPr>
          </a:p>
          <a:p>
            <a:pPr marL="31115">
              <a:lnSpc>
                <a:spcPct val="100000"/>
              </a:lnSpc>
              <a:spcBef>
                <a:spcPts val="35"/>
              </a:spcBef>
            </a:pPr>
            <a:r>
              <a:rPr sz="700" spc="-45" dirty="0">
                <a:solidFill>
                  <a:srgbClr val="333333"/>
                </a:solidFill>
                <a:latin typeface="Courier New"/>
                <a:cs typeface="Courier New"/>
              </a:rPr>
              <a:t>This is</a:t>
            </a:r>
            <a:r>
              <a:rPr sz="700" spc="-3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700" spc="-45" dirty="0">
                <a:solidFill>
                  <a:srgbClr val="333333"/>
                </a:solidFill>
                <a:latin typeface="Courier New"/>
                <a:cs typeface="Courier New"/>
              </a:rPr>
              <a:t>me!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2869" y="2305284"/>
            <a:ext cx="633730" cy="788035"/>
          </a:xfrm>
          <a:prstGeom prst="rect">
            <a:avLst/>
          </a:prstGeom>
          <a:solidFill>
            <a:srgbClr val="FFFFE5"/>
          </a:solidFill>
          <a:ln w="11519">
            <a:solidFill>
              <a:srgbClr val="3333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835"/>
              </a:lnSpc>
            </a:pPr>
            <a:r>
              <a:rPr sz="700" spc="-45" dirty="0">
                <a:solidFill>
                  <a:srgbClr val="333333"/>
                </a:solidFill>
                <a:latin typeface="Courier New"/>
                <a:cs typeface="Courier New"/>
              </a:rPr>
              <a:t>Hellow!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2218" y="1681229"/>
            <a:ext cx="781685" cy="313055"/>
          </a:xfrm>
          <a:custGeom>
            <a:avLst/>
            <a:gdLst/>
            <a:ahLst/>
            <a:cxnLst/>
            <a:rect l="l" t="t" r="r" b="b"/>
            <a:pathLst>
              <a:path w="781685" h="313055">
                <a:moveTo>
                  <a:pt x="0" y="312849"/>
                </a:moveTo>
                <a:lnTo>
                  <a:pt x="781448" y="0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3699" y="1672551"/>
            <a:ext cx="53340" cy="49530"/>
          </a:xfrm>
          <a:custGeom>
            <a:avLst/>
            <a:gdLst/>
            <a:ahLst/>
            <a:cxnLst/>
            <a:rect l="l" t="t" r="r" b="b"/>
            <a:pathLst>
              <a:path w="53339" h="49530">
                <a:moveTo>
                  <a:pt x="0" y="0"/>
                </a:moveTo>
                <a:lnTo>
                  <a:pt x="52713" y="7578"/>
                </a:lnTo>
                <a:lnTo>
                  <a:pt x="19793" y="49440"/>
                </a:lnTo>
              </a:path>
            </a:pathLst>
          </a:custGeom>
          <a:ln w="1152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3479" y="1681550"/>
            <a:ext cx="3098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2218" y="2251958"/>
            <a:ext cx="781685" cy="313055"/>
          </a:xfrm>
          <a:custGeom>
            <a:avLst/>
            <a:gdLst/>
            <a:ahLst/>
            <a:cxnLst/>
            <a:rect l="l" t="t" r="r" b="b"/>
            <a:pathLst>
              <a:path w="781685" h="313055">
                <a:moveTo>
                  <a:pt x="0" y="0"/>
                </a:moveTo>
                <a:lnTo>
                  <a:pt x="781448" y="312849"/>
                </a:lnTo>
              </a:path>
            </a:pathLst>
          </a:custGeom>
          <a:ln w="115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3699" y="2524044"/>
            <a:ext cx="53340" cy="49530"/>
          </a:xfrm>
          <a:custGeom>
            <a:avLst/>
            <a:gdLst/>
            <a:ahLst/>
            <a:cxnLst/>
            <a:rect l="l" t="t" r="r" b="b"/>
            <a:pathLst>
              <a:path w="53339" h="49530">
                <a:moveTo>
                  <a:pt x="19793" y="0"/>
                </a:moveTo>
                <a:lnTo>
                  <a:pt x="52713" y="41862"/>
                </a:lnTo>
                <a:lnTo>
                  <a:pt x="0" y="49440"/>
                </a:lnTo>
              </a:path>
            </a:pathLst>
          </a:custGeom>
          <a:ln w="1152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18079" y="2406943"/>
            <a:ext cx="135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alt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797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5" dirty="0">
                <a:solidFill>
                  <a:srgbClr val="FFFFFF"/>
                </a:solidFill>
              </a:rPr>
              <a:t>Gestion </a:t>
            </a:r>
            <a:r>
              <a:rPr sz="1700" spc="-175" dirty="0">
                <a:solidFill>
                  <a:srgbClr val="FFFFFF"/>
                </a:solidFill>
              </a:rPr>
              <a:t>de </a:t>
            </a:r>
            <a:r>
              <a:rPr sz="1700" spc="-65" dirty="0">
                <a:solidFill>
                  <a:srgbClr val="FFFFFF"/>
                </a:solidFill>
              </a:rPr>
              <a:t>conflits</a:t>
            </a:r>
            <a:r>
              <a:rPr sz="1700" spc="-200" dirty="0">
                <a:solidFill>
                  <a:srgbClr val="FFFFFF"/>
                </a:solidFill>
              </a:rPr>
              <a:t> </a:t>
            </a:r>
            <a:r>
              <a:rPr sz="1700" spc="-10" dirty="0">
                <a:solidFill>
                  <a:srgbClr val="FFFFFF"/>
                </a:solidFill>
              </a:rPr>
              <a:t>II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92374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840757"/>
            <a:ext cx="2392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333333"/>
                </a:solidFill>
                <a:latin typeface="Arial"/>
                <a:cs typeface="Arial"/>
              </a:rPr>
              <a:t>Conflit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détecté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lors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d’une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demande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merge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067" y="1165980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607" y="1144473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067" y="1147000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095" y="114700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7997" y="1147000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8485" y="1144473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115" y="118750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607" y="118750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607" y="118750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095" y="118750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6977" y="118750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118750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8485" y="118750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115" y="13076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607" y="13076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607" y="13076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095" y="130769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6977" y="13076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3076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8485" y="130769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3470" y="1277910"/>
            <a:ext cx="134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65" dirty="0">
                <a:solidFill>
                  <a:srgbClr val="333333"/>
                </a:solidFill>
                <a:latin typeface="Arial"/>
                <a:cs typeface="Arial"/>
              </a:rPr>
              <a:t>Auto</a:t>
            </a:r>
            <a:r>
              <a:rPr sz="800" i="1" spc="6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65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8115" y="142789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607" y="142789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607" y="142789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095" y="1427899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6977" y="142789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88485" y="142789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88485" y="142789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8115" y="15480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607" y="15480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607" y="15480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095" y="154809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66977" y="15480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88485" y="15480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88485" y="15480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8115" y="16682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607" y="16682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6607" y="16682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095" y="166829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6977" y="16682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88485" y="16682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88485" y="16682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8115" y="17884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6607" y="17884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6607" y="17884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7095" y="178849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66977" y="17884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8485" y="17884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8485" y="17884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8115" y="19086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6607" y="19086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6607" y="19086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7095" y="190869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66977" y="19086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8485" y="19086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8485" y="19086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115" y="20288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6607" y="20288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6607" y="20288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7095" y="202888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6977" y="20288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88485" y="20288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88485" y="20288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8115" y="214909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6607" y="214909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6607" y="214909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7095" y="2149094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66977" y="214909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88485" y="214909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88485" y="214909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8115" y="2269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6607" y="2269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6607" y="2269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7095" y="2269286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66977" y="2269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88485" y="2269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88485" y="22692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24547" y="1157705"/>
            <a:ext cx="3175000" cy="122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dirty="0">
                <a:solidFill>
                  <a:srgbClr val="00B200"/>
                </a:solidFill>
                <a:latin typeface="Arial"/>
                <a:cs typeface="Arial"/>
              </a:rPr>
              <a:t>merge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t</a:t>
            </a:r>
            <a:endParaRPr sz="800">
              <a:latin typeface="Arial"/>
              <a:cs typeface="Arial"/>
            </a:endParaRPr>
          </a:p>
          <a:p>
            <a:pPr marL="12065" marR="202565">
              <a:lnSpc>
                <a:spcPts val="950"/>
              </a:lnSpc>
              <a:spcBef>
                <a:spcPts val="975"/>
              </a:spcBef>
            </a:pP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CONFLICT</a:t>
            </a:r>
            <a:r>
              <a:rPr sz="800" spc="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 c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 Merge</a:t>
            </a:r>
            <a:r>
              <a:rPr sz="800" spc="2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 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merge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r>
              <a:rPr sz="8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 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55"/>
              </a:lnSpc>
              <a:spcBef>
                <a:spcPts val="894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-16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r>
              <a:rPr sz="800" spc="1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00B2B2"/>
                </a:solidFill>
                <a:latin typeface="Arial"/>
                <a:cs typeface="Arial"/>
              </a:rPr>
              <a:t>On</a:t>
            </a:r>
            <a:r>
              <a:rPr sz="800" spc="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 </a:t>
            </a:r>
            <a:r>
              <a:rPr sz="800" spc="25" dirty="0">
                <a:solidFill>
                  <a:srgbClr val="00B2B2"/>
                </a:solidFill>
                <a:latin typeface="Arial"/>
                <a:cs typeface="Arial"/>
              </a:rPr>
              <a:t>Unmerged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p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  <a:tabLst>
                <a:tab pos="281940" algn="l"/>
              </a:tabLst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	</a:t>
            </a:r>
            <a:r>
              <a:rPr sz="800" spc="55" dirty="0">
                <a:solidFill>
                  <a:srgbClr val="00B2B2"/>
                </a:solidFill>
                <a:latin typeface="Arial"/>
                <a:cs typeface="Arial"/>
              </a:rPr>
              <a:t>(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u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00B2B2"/>
                </a:solidFill>
                <a:latin typeface="Arial"/>
                <a:cs typeface="Arial"/>
              </a:rPr>
              <a:t>"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1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0B2B2"/>
                </a:solidFill>
                <a:latin typeface="Arial"/>
                <a:cs typeface="Arial"/>
              </a:rPr>
              <a:t>add</a:t>
            </a:r>
            <a:r>
              <a:rPr sz="800" spc="-12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90" dirty="0">
                <a:solidFill>
                  <a:srgbClr val="00B2B2"/>
                </a:solidFill>
                <a:latin typeface="Arial"/>
                <a:cs typeface="Arial"/>
              </a:rPr>
              <a:t>/rm</a:t>
            </a:r>
            <a:r>
              <a:rPr sz="800" spc="2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85" dirty="0">
                <a:solidFill>
                  <a:srgbClr val="00B2B2"/>
                </a:solidFill>
                <a:latin typeface="Arial"/>
                <a:cs typeface="Arial"/>
              </a:rPr>
              <a:t>&lt;</a:t>
            </a:r>
            <a:r>
              <a:rPr sz="800" spc="-1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f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85" dirty="0">
                <a:solidFill>
                  <a:srgbClr val="00B2B2"/>
                </a:solidFill>
                <a:latin typeface="Arial"/>
                <a:cs typeface="Arial"/>
              </a:rPr>
              <a:t>&gt;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00B2B2"/>
                </a:solidFill>
                <a:latin typeface="Arial"/>
                <a:cs typeface="Arial"/>
              </a:rPr>
              <a:t>"</a:t>
            </a:r>
            <a:r>
              <a:rPr sz="800" spc="20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9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p</a:t>
            </a:r>
            <a:r>
              <a:rPr sz="800" spc="-9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p</a:t>
            </a:r>
            <a:r>
              <a:rPr sz="800" spc="-9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9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9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p</a:t>
            </a:r>
            <a:r>
              <a:rPr sz="800" spc="-9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9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9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9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9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18115" y="2389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6607" y="2389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6607" y="2389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7095" y="238949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66977" y="2389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88485" y="2389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88485" y="238949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8115" y="250968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6607" y="250968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6607" y="250968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7095" y="250968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66977" y="250968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88485" y="250968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88485" y="250968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8115" y="2629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6607" y="2629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6607" y="2629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7095" y="262989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66977" y="2629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88485" y="2629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88485" y="26298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2096654" y="2600095"/>
            <a:ext cx="3016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B20000"/>
                </a:solidFill>
                <a:latin typeface="Arial"/>
                <a:cs typeface="Arial"/>
              </a:rPr>
              <a:t>file.txt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18115" y="27500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6607" y="27500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6607" y="27500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37095" y="275008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66977" y="27500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88485" y="27500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88485" y="27500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24547" y="2359697"/>
            <a:ext cx="130492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955"/>
              </a:lnSpc>
              <a:spcBef>
                <a:spcPts val="95"/>
              </a:spcBef>
              <a:tabLst>
                <a:tab pos="276860" algn="l"/>
              </a:tabLst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	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mark</a:t>
            </a:r>
            <a:r>
              <a:rPr sz="800" spc="20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 s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u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00B2B2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  <a:tabLst>
                <a:tab pos="528320" algn="l"/>
              </a:tabLst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	</a:t>
            </a:r>
            <a:r>
              <a:rPr sz="800" spc="10" dirty="0">
                <a:solidFill>
                  <a:srgbClr val="B20000"/>
                </a:solidFill>
                <a:latin typeface="Arial"/>
                <a:cs typeface="Arial"/>
              </a:rPr>
              <a:t>both </a:t>
            </a:r>
            <a:r>
              <a:rPr sz="800" spc="-5" dirty="0">
                <a:solidFill>
                  <a:srgbClr val="B20000"/>
                </a:solidFill>
                <a:latin typeface="Arial"/>
                <a:cs typeface="Arial"/>
              </a:rPr>
              <a:t>modified</a:t>
            </a:r>
            <a:r>
              <a:rPr sz="800" spc="5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B20000"/>
                </a:solidFill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94067" y="2891783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6607" y="287027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4067" y="291076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7095" y="291076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47997" y="291076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88485" y="287027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35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85991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5" dirty="0">
                <a:solidFill>
                  <a:srgbClr val="FFFFFF"/>
                </a:solidFill>
              </a:rPr>
              <a:t>Gestion </a:t>
            </a:r>
            <a:r>
              <a:rPr sz="1700" spc="-175" dirty="0">
                <a:solidFill>
                  <a:srgbClr val="FFFFFF"/>
                </a:solidFill>
              </a:rPr>
              <a:t>de </a:t>
            </a:r>
            <a:r>
              <a:rPr sz="1700" spc="-65" dirty="0">
                <a:solidFill>
                  <a:srgbClr val="FFFFFF"/>
                </a:solidFill>
              </a:rPr>
              <a:t>conflits</a:t>
            </a:r>
            <a:r>
              <a:rPr sz="1700" spc="-195" dirty="0">
                <a:solidFill>
                  <a:srgbClr val="FFFFFF"/>
                </a:solidFill>
              </a:rPr>
              <a:t> </a:t>
            </a:r>
            <a:r>
              <a:rPr sz="1700" spc="-5" dirty="0">
                <a:solidFill>
                  <a:srgbClr val="FFFFFF"/>
                </a:solidFill>
              </a:rPr>
              <a:t>III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126030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1177320"/>
            <a:ext cx="2670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Résolution</a:t>
            </a:r>
            <a:r>
              <a:rPr sz="1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manuelle</a:t>
            </a:r>
            <a:r>
              <a:rPr sz="1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Arial"/>
                <a:cs typeface="Arial"/>
              </a:rPr>
              <a:t>conflit</a:t>
            </a:r>
            <a:r>
              <a:rPr sz="1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suivie</a:t>
            </a:r>
            <a:r>
              <a:rPr sz="1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d’un</a:t>
            </a:r>
            <a:r>
              <a:rPr sz="1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36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607" y="1483563"/>
            <a:ext cx="3691890" cy="92265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ts val="955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60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800" b="1" spc="-3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l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22225">
              <a:lnSpc>
                <a:spcPts val="944"/>
              </a:lnSpc>
            </a:pP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&lt;&lt;&lt;&lt;&lt;&lt;&lt;</a:t>
            </a:r>
            <a:r>
              <a:rPr sz="8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HEAD</a:t>
            </a:r>
            <a:endParaRPr sz="800">
              <a:latin typeface="Arial"/>
              <a:cs typeface="Arial"/>
            </a:endParaRPr>
          </a:p>
          <a:p>
            <a:pPr marL="52705" marR="2884170" indent="3175">
              <a:lnSpc>
                <a:spcPts val="950"/>
              </a:lnSpc>
              <a:spcBef>
                <a:spcPts val="35"/>
              </a:spcBef>
            </a:pP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World</a:t>
            </a:r>
            <a:r>
              <a:rPr sz="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! 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me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  <a:endParaRPr sz="800">
              <a:latin typeface="Arial"/>
              <a:cs typeface="Arial"/>
            </a:endParaRPr>
          </a:p>
          <a:p>
            <a:pPr marL="23495">
              <a:lnSpc>
                <a:spcPts val="905"/>
              </a:lnSpc>
            </a:pP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=======</a:t>
            </a:r>
            <a:endParaRPr sz="800">
              <a:latin typeface="Arial"/>
              <a:cs typeface="Arial"/>
            </a:endParaRPr>
          </a:p>
          <a:p>
            <a:pPr marL="52069">
              <a:lnSpc>
                <a:spcPts val="944"/>
              </a:lnSpc>
            </a:pP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  <a:endParaRPr sz="800">
              <a:latin typeface="Arial"/>
              <a:cs typeface="Arial"/>
            </a:endParaRPr>
          </a:p>
          <a:p>
            <a:pPr marL="22225">
              <a:lnSpc>
                <a:spcPts val="955"/>
              </a:lnSpc>
            </a:pP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&gt;&gt;&gt;&gt;&gt;&gt;&gt;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5100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0" dirty="0">
                <a:solidFill>
                  <a:srgbClr val="FFFFFF"/>
                </a:solidFill>
              </a:rPr>
              <a:t>Checkout</a:t>
            </a:r>
            <a:r>
              <a:rPr sz="1700" spc="15" dirty="0">
                <a:solidFill>
                  <a:srgbClr val="FFFFFF"/>
                </a:solidFill>
              </a:rPr>
              <a:t> </a:t>
            </a:r>
            <a:r>
              <a:rPr sz="1700" spc="-35" dirty="0">
                <a:solidFill>
                  <a:srgbClr val="FFFFFF"/>
                </a:solidFill>
              </a:rPr>
              <a:t>interdit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73710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647444"/>
            <a:ext cx="3088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ne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peut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pas 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changer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branche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n’importe</a:t>
            </a:r>
            <a:r>
              <a:rPr sz="11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quand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067" y="934078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607" y="91257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067" y="91509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095" y="91509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7997" y="91509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8485" y="91257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115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607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607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095" y="95559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6977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8485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115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607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607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095" y="107579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6977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8485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115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607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607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7095" y="119599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6977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8485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88485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115" y="13161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607" y="13161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607" y="13161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095" y="131619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66977" y="13161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8485" y="13161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88485" y="131619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8115" y="14363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607" y="14363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607" y="14363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7095" y="143639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6977" y="14363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88485" y="14363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88485" y="143639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8115" y="15565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6607" y="15565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6607" y="15565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7095" y="155658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66977" y="15565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88485" y="15565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8485" y="155658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8115" y="16767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6607" y="16767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6607" y="16767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7095" y="167678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66977" y="16767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88485" y="16767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8485" y="16767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8115" y="17969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6607" y="17969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6607" y="17969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7095" y="1796986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66977" y="17969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8485" y="17969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88485" y="179698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8115" y="19171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6607" y="19171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6607" y="19171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7095" y="1917179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66977" y="19171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88485" y="19171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88485" y="19171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8115" y="203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6607" y="203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6607" y="203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7095" y="2037384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66977" y="203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88485" y="203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88485" y="203738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8115" y="21575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6607" y="21575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6607" y="21575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7095" y="215757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66977" y="21575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88485" y="21575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88485" y="215757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8115" y="22777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6607" y="22777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6607" y="22777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7095" y="227778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66977" y="22777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88485" y="22777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88485" y="227778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8115" y="23979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6607" y="23979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6607" y="23979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7095" y="239797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66977" y="23979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88485" y="23979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88485" y="239797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8115" y="251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6607" y="251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6607" y="251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7095" y="251818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66977" y="251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88485" y="251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88485" y="251818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2784590" y="2488398"/>
            <a:ext cx="93789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18115" y="26383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6607" y="26383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6607" y="26383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7095" y="2638374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66977" y="26383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88485" y="26383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88485" y="263837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642467" y="925803"/>
            <a:ext cx="2059939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955"/>
              </a:lnSpc>
              <a:spcBef>
                <a:spcPts val="9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dirty="0">
                <a:solidFill>
                  <a:srgbClr val="0000FF"/>
                </a:solidFill>
                <a:latin typeface="Arial"/>
                <a:cs typeface="Arial"/>
              </a:rPr>
              <a:t>echo</a:t>
            </a:r>
            <a:r>
              <a:rPr sz="800" b="1" spc="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H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 l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!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 </a:t>
            </a:r>
            <a:r>
              <a:rPr sz="800" spc="185" dirty="0">
                <a:solidFill>
                  <a:srgbClr val="333333"/>
                </a:solidFill>
                <a:latin typeface="Arial"/>
                <a:cs typeface="Arial"/>
              </a:rPr>
              <a:t>&gt;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me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5" dirty="0">
                <a:solidFill>
                  <a:srgbClr val="00B200"/>
                </a:solidFill>
                <a:latin typeface="Arial"/>
                <a:cs typeface="Arial"/>
              </a:rPr>
              <a:t>add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me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i="1" spc="2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m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commit"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  <a:spcBef>
                <a:spcPts val="93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b </a:t>
            </a:r>
            <a:r>
              <a:rPr sz="800" b="1" spc="-15" dirty="0">
                <a:solidFill>
                  <a:srgbClr val="00B200"/>
                </a:solidFill>
                <a:latin typeface="Arial"/>
                <a:cs typeface="Arial"/>
              </a:rPr>
              <a:t>r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5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dirty="0">
                <a:solidFill>
                  <a:srgbClr val="0000FF"/>
                </a:solidFill>
                <a:latin typeface="Arial"/>
                <a:cs typeface="Arial"/>
              </a:rPr>
              <a:t>echo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am 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God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 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&gt;&gt;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me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5" dirty="0">
                <a:solidFill>
                  <a:srgbClr val="00B200"/>
                </a:solidFill>
                <a:latin typeface="Arial"/>
                <a:cs typeface="Arial"/>
              </a:rPr>
              <a:t>add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me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 </a:t>
            </a:r>
            <a:r>
              <a:rPr sz="800" i="1" spc="2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m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 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God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  <a:spcBef>
                <a:spcPts val="93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25" dirty="0">
                <a:solidFill>
                  <a:srgbClr val="00B200"/>
                </a:solidFill>
                <a:latin typeface="Arial"/>
                <a:cs typeface="Arial"/>
              </a:rPr>
              <a:t>k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dirty="0">
                <a:solidFill>
                  <a:srgbClr val="0000FF"/>
                </a:solidFill>
                <a:latin typeface="Arial"/>
                <a:cs typeface="Arial"/>
              </a:rPr>
              <a:t>echo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am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v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l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 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&gt;&gt;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me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5" dirty="0">
                <a:solidFill>
                  <a:srgbClr val="00B200"/>
                </a:solidFill>
                <a:latin typeface="Arial"/>
                <a:cs typeface="Arial"/>
              </a:rPr>
              <a:t>add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me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B200"/>
                </a:solidFill>
                <a:latin typeface="Arial"/>
                <a:cs typeface="Arial"/>
              </a:rPr>
              <a:t>k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18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3810" marR="5080" indent="8255">
              <a:lnSpc>
                <a:spcPts val="950"/>
              </a:lnSpc>
              <a:spcBef>
                <a:spcPts val="35"/>
              </a:spcBef>
            </a:pP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Your</a:t>
            </a:r>
            <a:r>
              <a:rPr sz="8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ld</a:t>
            </a:r>
            <a:r>
              <a:rPr sz="800" spc="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by</a:t>
            </a:r>
            <a:r>
              <a:rPr sz="8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checkout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18115" y="275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6607" y="275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6607" y="275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7095" y="2758579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66977" y="275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88485" y="275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288485" y="275857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8115" y="287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96607" y="287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6607" y="287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7095" y="287877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66977" y="287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88485" y="287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88485" y="28787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8115" y="29989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6607" y="29989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6607" y="29989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7095" y="299897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66977" y="29989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88485" y="29989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88485" y="299897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18115" y="311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6607" y="311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6607" y="311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37095" y="311917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266977" y="311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288485" y="311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88485" y="31191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645769" y="2728797"/>
            <a:ext cx="294132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0">
              <a:lnSpc>
                <a:spcPts val="955"/>
              </a:lnSpc>
              <a:spcBef>
                <a:spcPts val="95"/>
              </a:spcBef>
            </a:pP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me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R="5080" indent="3810">
              <a:lnSpc>
                <a:spcPts val="950"/>
              </a:lnSpc>
              <a:spcBef>
                <a:spcPts val="35"/>
              </a:spcBef>
            </a:pP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800" spc="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800" spc="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22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stash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them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you</a:t>
            </a:r>
            <a:r>
              <a:rPr sz="800" spc="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5080">
              <a:lnSpc>
                <a:spcPts val="915"/>
              </a:lnSpc>
            </a:pP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594067" y="3260883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6607" y="3239376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94067" y="3279851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37095" y="3279851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47997" y="3279851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88485" y="3239376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4978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0" dirty="0">
                <a:solidFill>
                  <a:srgbClr val="FFFFFF"/>
                </a:solidFill>
              </a:rPr>
              <a:t>Stash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84764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19971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757985"/>
            <a:ext cx="3364229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On 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peut vouloir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changer 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branche  </a:t>
            </a:r>
            <a:r>
              <a:rPr sz="1100" spc="-100" dirty="0">
                <a:solidFill>
                  <a:srgbClr val="333333"/>
                </a:solidFill>
                <a:latin typeface="Arial"/>
                <a:cs typeface="Arial"/>
              </a:rPr>
              <a:t>sans 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faire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Sauvegarde  </a:t>
            </a:r>
            <a:r>
              <a:rPr sz="1100" spc="-110" dirty="0">
                <a:solidFill>
                  <a:srgbClr val="333333"/>
                </a:solidFill>
                <a:latin typeface="Arial"/>
                <a:cs typeface="Arial"/>
              </a:rPr>
              <a:t>des  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changements 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non-commités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dans  </a:t>
            </a:r>
            <a:r>
              <a:rPr sz="1100" spc="-80" dirty="0">
                <a:solidFill>
                  <a:srgbClr val="333333"/>
                </a:solidFill>
                <a:latin typeface="Arial"/>
                <a:cs typeface="Arial"/>
              </a:rPr>
              <a:t>une</a:t>
            </a:r>
            <a:r>
              <a:rPr sz="11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Arial"/>
                <a:cs typeface="Arial"/>
              </a:rPr>
              <a:t>pile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607" y="1428318"/>
            <a:ext cx="3691890" cy="128333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ts val="955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</a:t>
            </a:r>
            <a:r>
              <a:rPr sz="800" b="1" spc="-15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  <a:p>
            <a:pPr marL="48260" marR="369570" indent="1270">
              <a:lnSpc>
                <a:spcPts val="950"/>
              </a:lnSpc>
              <a:spcBef>
                <a:spcPts val="35"/>
              </a:spcBef>
            </a:pP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800" spc="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WIP</a:t>
            </a:r>
            <a:r>
              <a:rPr sz="8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 818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d5</a:t>
            </a:r>
            <a:r>
              <a:rPr sz="800" spc="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800">
              <a:latin typeface="Arial"/>
              <a:cs typeface="Arial"/>
            </a:endParaRPr>
          </a:p>
          <a:p>
            <a:pPr marL="33655">
              <a:lnSpc>
                <a:spcPts val="91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HEAD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now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818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5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800">
              <a:latin typeface="Arial"/>
              <a:cs typeface="Arial"/>
            </a:endParaRPr>
          </a:p>
          <a:p>
            <a:pPr marL="52705" marR="2005964" indent="-7620">
              <a:lnSpc>
                <a:spcPts val="950"/>
              </a:lnSpc>
              <a:spcBef>
                <a:spcPts val="96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25" dirty="0">
                <a:solidFill>
                  <a:srgbClr val="00B200"/>
                </a:solidFill>
                <a:latin typeface="Arial"/>
                <a:cs typeface="Arial"/>
              </a:rPr>
              <a:t>k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3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 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branch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’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te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’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  <a:spcBef>
                <a:spcPts val="90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 i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52705">
              <a:lnSpc>
                <a:spcPts val="955"/>
              </a:lnSpc>
            </a:pP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0" dirty="0">
                <a:solidFill>
                  <a:srgbClr val="333333"/>
                </a:solidFill>
                <a:latin typeface="Arial"/>
                <a:cs typeface="Arial"/>
              </a:rPr>
              <a:t>@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r>
              <a:rPr sz="8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WIP</a:t>
            </a:r>
            <a:r>
              <a:rPr sz="8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818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ed</a:t>
            </a:r>
            <a:r>
              <a:rPr sz="8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sz="800" spc="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22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6247" y="303720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2947541"/>
            <a:ext cx="3357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récupère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élément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sur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pile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avec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«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i="1" spc="-10" dirty="0">
                <a:solidFill>
                  <a:srgbClr val="333333"/>
                </a:solidFill>
                <a:latin typeface="Arial-BoldItalicMT"/>
                <a:cs typeface="Arial-BoldItalicMT"/>
              </a:rPr>
              <a:t>git</a:t>
            </a:r>
            <a:r>
              <a:rPr sz="1100" b="1" i="1" spc="50" dirty="0">
                <a:solidFill>
                  <a:srgbClr val="333333"/>
                </a:solidFill>
                <a:latin typeface="Arial-BoldItalicMT"/>
                <a:cs typeface="Arial-BoldItalicMT"/>
              </a:rPr>
              <a:t> </a:t>
            </a:r>
            <a:r>
              <a:rPr sz="1100" i="1" spc="-65" dirty="0">
                <a:solidFill>
                  <a:srgbClr val="333333"/>
                </a:solidFill>
                <a:latin typeface="Arial"/>
                <a:cs typeface="Arial"/>
              </a:rPr>
              <a:t>stash</a:t>
            </a:r>
            <a:r>
              <a:rPr sz="1100" i="1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333333"/>
                </a:solidFill>
                <a:latin typeface="Arial"/>
                <a:cs typeface="Arial"/>
              </a:rPr>
              <a:t>pop</a:t>
            </a:r>
            <a:r>
              <a:rPr sz="1100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»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3107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60" dirty="0">
                <a:solidFill>
                  <a:srgbClr val="FFFFFF"/>
                </a:solidFill>
              </a:rPr>
              <a:t>Modifier </a:t>
            </a:r>
            <a:r>
              <a:rPr sz="1700" spc="-114" dirty="0">
                <a:solidFill>
                  <a:srgbClr val="FFFFFF"/>
                </a:solidFill>
              </a:rPr>
              <a:t>le </a:t>
            </a:r>
            <a:r>
              <a:rPr sz="1700" spc="-105" dirty="0">
                <a:solidFill>
                  <a:srgbClr val="FFFFFF"/>
                </a:solidFill>
              </a:rPr>
              <a:t>dernier</a:t>
            </a:r>
            <a:r>
              <a:rPr sz="1700" spc="-50" dirty="0">
                <a:solidFill>
                  <a:srgbClr val="FFFFFF"/>
                </a:solidFill>
              </a:rPr>
              <a:t> </a:t>
            </a:r>
            <a:r>
              <a:rPr sz="1700" spc="-75" dirty="0">
                <a:solidFill>
                  <a:srgbClr val="FFFFFF"/>
                </a:solidFill>
              </a:rPr>
              <a:t>commit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131860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67067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1228939"/>
            <a:ext cx="3098800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Parfois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peut vouloir 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modifier </a:t>
            </a:r>
            <a:r>
              <a:rPr sz="1100" spc="-60" dirty="0">
                <a:solidFill>
                  <a:srgbClr val="FF0000"/>
                </a:solidFill>
                <a:latin typeface="Arial"/>
                <a:cs typeface="Arial"/>
              </a:rPr>
              <a:t>le </a:t>
            </a:r>
            <a:r>
              <a:rPr sz="1100" spc="-55" dirty="0">
                <a:solidFill>
                  <a:srgbClr val="FF0000"/>
                </a:solidFill>
                <a:latin typeface="Arial"/>
                <a:cs typeface="Arial"/>
              </a:rPr>
              <a:t>dernier</a:t>
            </a: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commit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utilise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l’option </a:t>
            </a:r>
            <a:r>
              <a:rPr sz="1100" i="1" spc="-55" dirty="0">
                <a:solidFill>
                  <a:srgbClr val="333333"/>
                </a:solidFill>
                <a:latin typeface="Arial"/>
                <a:cs typeface="Arial"/>
              </a:rPr>
              <a:t>--amend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commande</a:t>
            </a: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39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6607" y="1899272"/>
            <a:ext cx="3691890" cy="441959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5" dirty="0">
                <a:solidFill>
                  <a:srgbClr val="00B200"/>
                </a:solidFill>
                <a:latin typeface="Arial"/>
                <a:cs typeface="Arial"/>
              </a:rPr>
              <a:t>add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.</a:t>
            </a:r>
            <a:r>
              <a:rPr sz="800" spc="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93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</a:t>
            </a:r>
            <a:r>
              <a:rPr sz="800" b="1" spc="9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--amend</a:t>
            </a:r>
            <a:r>
              <a:rPr sz="800" spc="2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6248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95" dirty="0">
                <a:solidFill>
                  <a:srgbClr val="FFFFFF"/>
                </a:solidFill>
              </a:rPr>
              <a:t>Rebase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73710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02" y="209091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002" y="209091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965" y="2211653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4011" y="209091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4011" y="209091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59521" y="2212999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4020" y="209091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4020" y="209091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77281" y="2211653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54027" y="137090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4027" y="137090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19927" y="1491652"/>
            <a:ext cx="2286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62eac3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00854" y="1134919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00854" y="1134919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395" y="647444"/>
            <a:ext cx="3514725" cy="590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90" dirty="0">
                <a:solidFill>
                  <a:srgbClr val="FF0000"/>
                </a:solidFill>
                <a:latin typeface="Arial"/>
                <a:cs typeface="Arial"/>
              </a:rPr>
              <a:t>rebase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permet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modifier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l’endroit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où </a:t>
            </a:r>
            <a:r>
              <a:rPr sz="1100" spc="-11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commits sont  </a:t>
            </a:r>
            <a:r>
              <a:rPr sz="1100" spc="-114" dirty="0">
                <a:solidFill>
                  <a:srgbClr val="333333"/>
                </a:solidFill>
                <a:latin typeface="Arial"/>
                <a:cs typeface="Arial"/>
              </a:rPr>
              <a:t>basés</a:t>
            </a:r>
            <a:endParaRPr sz="1100">
              <a:latin typeface="Arial"/>
              <a:cs typeface="Arial"/>
            </a:endParaRPr>
          </a:p>
          <a:p>
            <a:pPr marL="2212340">
              <a:lnSpc>
                <a:spcPct val="100000"/>
              </a:lnSpc>
              <a:spcBef>
                <a:spcPts val="1120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4027" y="281092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54027" y="281092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17380" y="2933001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74036" y="281092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4036" y="281092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37965" y="2931654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60752" y="3291346"/>
            <a:ext cx="186573" cy="11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87616" y="3288931"/>
            <a:ext cx="13335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65372" y="3290878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5372" y="3290878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088646" y="3293001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6655" y="227091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4807" y="225427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6664" y="2270918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4816" y="225427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09620" y="1698495"/>
            <a:ext cx="314325" cy="418465"/>
          </a:xfrm>
          <a:custGeom>
            <a:avLst/>
            <a:gdLst/>
            <a:ahLst/>
            <a:cxnLst/>
            <a:rect l="l" t="t" r="r" b="b"/>
            <a:pathLst>
              <a:path w="314325" h="418464">
                <a:moveTo>
                  <a:pt x="313726" y="0"/>
                </a:moveTo>
                <a:lnTo>
                  <a:pt x="0" y="418302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08510" y="2085234"/>
            <a:ext cx="31115" cy="33655"/>
          </a:xfrm>
          <a:custGeom>
            <a:avLst/>
            <a:gdLst/>
            <a:ahLst/>
            <a:cxnLst/>
            <a:rect l="l" t="t" r="r" b="b"/>
            <a:pathLst>
              <a:path w="31114" h="33655">
                <a:moveTo>
                  <a:pt x="30605" y="19968"/>
                </a:moveTo>
                <a:lnTo>
                  <a:pt x="0" y="33041"/>
                </a:lnTo>
                <a:lnTo>
                  <a:pt x="398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09620" y="2425040"/>
            <a:ext cx="314325" cy="418465"/>
          </a:xfrm>
          <a:custGeom>
            <a:avLst/>
            <a:gdLst/>
            <a:ahLst/>
            <a:cxnLst/>
            <a:rect l="l" t="t" r="r" b="b"/>
            <a:pathLst>
              <a:path w="314325" h="418464">
                <a:moveTo>
                  <a:pt x="313726" y="418302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08510" y="2423561"/>
            <a:ext cx="31115" cy="33655"/>
          </a:xfrm>
          <a:custGeom>
            <a:avLst/>
            <a:gdLst/>
            <a:ahLst/>
            <a:cxnLst/>
            <a:rect l="l" t="t" r="r" b="b"/>
            <a:pathLst>
              <a:path w="31114" h="33655">
                <a:moveTo>
                  <a:pt x="3980" y="33041"/>
                </a:moveTo>
                <a:lnTo>
                  <a:pt x="0" y="0"/>
                </a:lnTo>
                <a:lnTo>
                  <a:pt x="30605" y="13073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26680" y="2990927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4831" y="2974287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34029" y="1250491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17389" y="1331285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09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4038" y="318357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767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37398" y="3181730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46293" y="3350932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409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24729" y="3334291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4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15904" y="326615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6248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95" dirty="0">
                <a:solidFill>
                  <a:srgbClr val="FFFFFF"/>
                </a:solidFill>
              </a:rPr>
              <a:t>Rebase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73710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647444"/>
            <a:ext cx="35147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90" dirty="0">
                <a:solidFill>
                  <a:srgbClr val="FF0000"/>
                </a:solidFill>
                <a:latin typeface="Arial"/>
                <a:cs typeface="Arial"/>
              </a:rPr>
              <a:t>rebase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permet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modifier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l’endroit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où </a:t>
            </a:r>
            <a:r>
              <a:rPr sz="1100" spc="-11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commits sont  </a:t>
            </a:r>
            <a:r>
              <a:rPr sz="1100" spc="-114" dirty="0">
                <a:solidFill>
                  <a:srgbClr val="333333"/>
                </a:solidFill>
                <a:latin typeface="Arial"/>
                <a:cs typeface="Arial"/>
              </a:rPr>
              <a:t>basés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1167257"/>
            <a:ext cx="1521460" cy="32194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ts val="955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B200"/>
                </a:solidFill>
                <a:latin typeface="Arial"/>
                <a:cs typeface="Arial"/>
              </a:rPr>
              <a:t>k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u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2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00B200"/>
                </a:solidFill>
                <a:latin typeface="Arial"/>
                <a:cs typeface="Arial"/>
              </a:rPr>
              <a:t>r</a:t>
            </a:r>
            <a:r>
              <a:rPr sz="800" b="1" spc="-1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</a:t>
            </a:r>
            <a:r>
              <a:rPr sz="800" b="1" spc="-1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b</a:t>
            </a:r>
            <a:r>
              <a:rPr sz="800" b="1" spc="-1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</a:t>
            </a:r>
            <a:r>
              <a:rPr sz="800" b="1" spc="-1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</a:t>
            </a:r>
            <a:r>
              <a:rPr sz="800" b="1" spc="-1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  </a:t>
            </a:r>
            <a:r>
              <a:rPr sz="800" b="1" spc="1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000" y="21029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000" y="21029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7963" y="2223680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009" y="21029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4009" y="21029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9519" y="2225026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44018" y="21029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4018" y="21029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7279" y="2223680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84025" y="138293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4025" y="138293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49924" y="1503679"/>
            <a:ext cx="2286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62eac3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30852" y="1146946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0852" y="1146946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54128" y="1140961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6654" y="2282945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4805" y="2266305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6662" y="2282945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94814" y="2266305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9618" y="1710522"/>
            <a:ext cx="314325" cy="418465"/>
          </a:xfrm>
          <a:custGeom>
            <a:avLst/>
            <a:gdLst/>
            <a:ahLst/>
            <a:cxnLst/>
            <a:rect l="l" t="t" r="r" b="b"/>
            <a:pathLst>
              <a:path w="314325" h="418464">
                <a:moveTo>
                  <a:pt x="313726" y="0"/>
                </a:moveTo>
                <a:lnTo>
                  <a:pt x="0" y="418302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8508" y="2097261"/>
            <a:ext cx="31115" cy="33655"/>
          </a:xfrm>
          <a:custGeom>
            <a:avLst/>
            <a:gdLst/>
            <a:ahLst/>
            <a:cxnLst/>
            <a:rect l="l" t="t" r="r" b="b"/>
            <a:pathLst>
              <a:path w="31114" h="33655">
                <a:moveTo>
                  <a:pt x="30605" y="19968"/>
                </a:moveTo>
                <a:lnTo>
                  <a:pt x="0" y="33041"/>
                </a:lnTo>
                <a:lnTo>
                  <a:pt x="398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39618" y="2437066"/>
            <a:ext cx="314325" cy="418465"/>
          </a:xfrm>
          <a:custGeom>
            <a:avLst/>
            <a:gdLst/>
            <a:ahLst/>
            <a:cxnLst/>
            <a:rect l="l" t="t" r="r" b="b"/>
            <a:pathLst>
              <a:path w="314325" h="418464">
                <a:moveTo>
                  <a:pt x="313726" y="418302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38508" y="2435588"/>
            <a:ext cx="31115" cy="33655"/>
          </a:xfrm>
          <a:custGeom>
            <a:avLst/>
            <a:gdLst/>
            <a:ahLst/>
            <a:cxnLst/>
            <a:rect l="l" t="t" r="r" b="b"/>
            <a:pathLst>
              <a:path w="31114" h="33655">
                <a:moveTo>
                  <a:pt x="3980" y="33041"/>
                </a:moveTo>
                <a:lnTo>
                  <a:pt x="0" y="0"/>
                </a:lnTo>
                <a:lnTo>
                  <a:pt x="30605" y="13073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56678" y="300295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54829" y="2986314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64027" y="126251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47387" y="1343312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09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84036" y="319560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767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67396" y="3193756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76291" y="336295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409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54727" y="334631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4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84025" y="282295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84025" y="282295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47378" y="2945027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04034" y="282295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4034" y="282295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67964" y="2943681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90749" y="3303373"/>
            <a:ext cx="186573" cy="11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317614" y="3300958"/>
            <a:ext cx="13335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95370" y="3302905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95370" y="3302905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18644" y="3305028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24032" y="21029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24032" y="21029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87376" y="2225026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44041" y="21029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49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44041" y="21029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49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807961" y="2223680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830756" y="2583364"/>
            <a:ext cx="186573" cy="119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35377" y="2582896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35377" y="2582896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358641" y="2585027"/>
            <a:ext cx="63182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1175" algn="l"/>
              </a:tabLst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	</a:t>
            </a:r>
            <a:r>
              <a:rPr sz="825" spc="-22" baseline="5050" dirty="0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endParaRPr sz="825" baseline="50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779624" y="1717058"/>
            <a:ext cx="314325" cy="418465"/>
          </a:xfrm>
          <a:custGeom>
            <a:avLst/>
            <a:gdLst/>
            <a:ahLst/>
            <a:cxnLst/>
            <a:rect l="l" t="t" r="r" b="b"/>
            <a:pathLst>
              <a:path w="314325" h="418464">
                <a:moveTo>
                  <a:pt x="313726" y="418302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78515" y="1715579"/>
            <a:ext cx="31115" cy="33655"/>
          </a:xfrm>
          <a:custGeom>
            <a:avLst/>
            <a:gdLst/>
            <a:ahLst/>
            <a:cxnLst/>
            <a:rect l="l" t="t" r="r" b="b"/>
            <a:pathLst>
              <a:path w="31114" h="33655">
                <a:moveTo>
                  <a:pt x="3980" y="33041"/>
                </a:moveTo>
                <a:lnTo>
                  <a:pt x="0" y="0"/>
                </a:lnTo>
                <a:lnTo>
                  <a:pt x="30605" y="13073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6685" y="2282945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94836" y="2266305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24043" y="2475596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767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07402" y="2473748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16297" y="264295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409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94734" y="262630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415904" y="326615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5770"/>
            <a:ext cx="285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247" y="80029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15235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4395" y="710627"/>
            <a:ext cx="3267075" cy="785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/>
              <a:t>Système</a:t>
            </a:r>
            <a:r>
              <a:rPr sz="1100" spc="55" dirty="0"/>
              <a:t> </a:t>
            </a:r>
            <a:r>
              <a:rPr sz="1100" spc="-50" dirty="0"/>
              <a:t>inventé</a:t>
            </a:r>
            <a:r>
              <a:rPr sz="1100" spc="55" dirty="0"/>
              <a:t> </a:t>
            </a:r>
            <a:r>
              <a:rPr sz="1100" spc="-55" dirty="0"/>
              <a:t>par</a:t>
            </a:r>
            <a:r>
              <a:rPr sz="1100" spc="55" dirty="0"/>
              <a:t> </a:t>
            </a:r>
            <a:r>
              <a:rPr sz="1100" spc="-55" dirty="0">
                <a:solidFill>
                  <a:srgbClr val="FF0000"/>
                </a:solidFill>
              </a:rPr>
              <a:t>Linus</a:t>
            </a:r>
            <a:r>
              <a:rPr sz="1100" spc="55" dirty="0">
                <a:solidFill>
                  <a:srgbClr val="FF0000"/>
                </a:solidFill>
              </a:rPr>
              <a:t> </a:t>
            </a:r>
            <a:r>
              <a:rPr sz="1100" spc="-60" dirty="0">
                <a:solidFill>
                  <a:srgbClr val="FF0000"/>
                </a:solidFill>
              </a:rPr>
              <a:t>Torvalds</a:t>
            </a:r>
            <a:r>
              <a:rPr sz="1100" spc="55" dirty="0">
                <a:solidFill>
                  <a:srgbClr val="FF0000"/>
                </a:solidFill>
              </a:rPr>
              <a:t> </a:t>
            </a:r>
            <a:r>
              <a:rPr sz="1100" spc="-35" dirty="0"/>
              <a:t>pour</a:t>
            </a:r>
            <a:r>
              <a:rPr sz="1100" spc="55" dirty="0"/>
              <a:t> </a:t>
            </a:r>
            <a:r>
              <a:rPr sz="1100" spc="-60" dirty="0"/>
              <a:t>le</a:t>
            </a:r>
            <a:r>
              <a:rPr sz="1100" spc="55" dirty="0"/>
              <a:t> </a:t>
            </a:r>
            <a:r>
              <a:rPr sz="1100" spc="-60" dirty="0"/>
              <a:t>kernel</a:t>
            </a:r>
            <a:r>
              <a:rPr sz="1100" spc="55" dirty="0"/>
              <a:t> </a:t>
            </a:r>
            <a:r>
              <a:rPr sz="1100" spc="-35" dirty="0"/>
              <a:t>Linux</a:t>
            </a:r>
            <a:endParaRPr sz="11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5" dirty="0"/>
              <a:t>Git </a:t>
            </a:r>
            <a:r>
              <a:rPr sz="1100" spc="-90" dirty="0"/>
              <a:t>a </a:t>
            </a:r>
            <a:r>
              <a:rPr sz="1100" spc="-50" dirty="0"/>
              <a:t>vu </a:t>
            </a:r>
            <a:r>
              <a:rPr sz="1100" spc="-60" dirty="0"/>
              <a:t>le </a:t>
            </a:r>
            <a:r>
              <a:rPr sz="1100" spc="-20" dirty="0"/>
              <a:t>jour </a:t>
            </a:r>
            <a:r>
              <a:rPr sz="1100" spc="-95" dirty="0"/>
              <a:t>en </a:t>
            </a:r>
            <a:r>
              <a:rPr sz="1100" spc="-25" dirty="0"/>
              <a:t>avril</a:t>
            </a:r>
            <a:r>
              <a:rPr sz="1100" spc="30" dirty="0"/>
              <a:t> </a:t>
            </a:r>
            <a:r>
              <a:rPr sz="1100" spc="-70" dirty="0"/>
              <a:t>2005</a:t>
            </a:r>
            <a:endParaRPr sz="1100"/>
          </a:p>
          <a:p>
            <a:pPr marR="1608455" algn="ctr">
              <a:lnSpc>
                <a:spcPct val="100000"/>
              </a:lnSpc>
              <a:spcBef>
                <a:spcPts val="700"/>
              </a:spcBef>
            </a:pPr>
            <a:r>
              <a:rPr sz="1000" i="1" spc="-45" dirty="0">
                <a:latin typeface="Arial"/>
                <a:cs typeface="Arial"/>
              </a:rPr>
              <a:t>Premier </a:t>
            </a:r>
            <a:r>
              <a:rPr sz="1000" i="1" spc="-20" dirty="0">
                <a:latin typeface="Arial"/>
                <a:cs typeface="Arial"/>
              </a:rPr>
              <a:t>commit </a:t>
            </a:r>
            <a:r>
              <a:rPr sz="1000" i="1" spc="-55" dirty="0">
                <a:latin typeface="Arial"/>
                <a:cs typeface="Arial"/>
              </a:rPr>
              <a:t>le </a:t>
            </a:r>
            <a:r>
              <a:rPr sz="1000" i="1" spc="-60" dirty="0">
                <a:latin typeface="Arial"/>
                <a:cs typeface="Arial"/>
              </a:rPr>
              <a:t>8</a:t>
            </a:r>
            <a:r>
              <a:rPr sz="1000" i="1" spc="-15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avril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47" y="174851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658847"/>
            <a:ext cx="3040380" cy="433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33"/>
                </a:solidFill>
                <a:latin typeface="Arial"/>
                <a:cs typeface="Arial"/>
              </a:rPr>
              <a:t>Logiciel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gestion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versions</a:t>
            </a:r>
            <a:r>
              <a:rPr sz="11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"/>
                <a:cs typeface="Arial"/>
              </a:rPr>
              <a:t>décentralisé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0"/>
              </a:spcBef>
            </a:pPr>
            <a:r>
              <a:rPr sz="1000" i="1" spc="-60" dirty="0">
                <a:solidFill>
                  <a:srgbClr val="333333"/>
                </a:solidFill>
                <a:latin typeface="Arial"/>
                <a:cs typeface="Arial"/>
              </a:rPr>
              <a:t>Connexion </a:t>
            </a:r>
            <a:r>
              <a:rPr sz="1000" i="1" spc="-20" dirty="0">
                <a:solidFill>
                  <a:srgbClr val="333333"/>
                </a:solidFill>
                <a:latin typeface="Arial"/>
                <a:cs typeface="Arial"/>
              </a:rPr>
              <a:t>internet 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uniquement </a:t>
            </a:r>
            <a:r>
              <a:rPr sz="1000" i="1" spc="-30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000" i="1" spc="-8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000" spc="-80" dirty="0">
                <a:solidFill>
                  <a:srgbClr val="333333"/>
                </a:solidFill>
                <a:latin typeface="Courier New"/>
                <a:cs typeface="Courier New"/>
              </a:rPr>
              <a:t>pull </a:t>
            </a:r>
            <a:r>
              <a:rPr sz="1000" i="1" spc="-20" dirty="0">
                <a:solidFill>
                  <a:srgbClr val="333333"/>
                </a:solidFill>
                <a:latin typeface="Arial"/>
                <a:cs typeface="Arial"/>
              </a:rPr>
              <a:t>et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333333"/>
                </a:solidFill>
                <a:latin typeface="Courier New"/>
                <a:cs typeface="Courier New"/>
              </a:rPr>
              <a:t>push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9314" y="2362472"/>
            <a:ext cx="3457194" cy="447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9993" y="1130978"/>
            <a:ext cx="899932" cy="376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56976" y="3250571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5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7209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5" dirty="0">
                <a:solidFill>
                  <a:srgbClr val="FFFFFF"/>
                </a:solidFill>
              </a:rPr>
              <a:t>Comment </a:t>
            </a:r>
            <a:r>
              <a:rPr sz="1700" spc="-65" dirty="0">
                <a:solidFill>
                  <a:srgbClr val="FFFFFF"/>
                </a:solidFill>
              </a:rPr>
              <a:t>utiliser </a:t>
            </a:r>
            <a:r>
              <a:rPr sz="1700" spc="-155" dirty="0">
                <a:solidFill>
                  <a:srgbClr val="FFFFFF"/>
                </a:solidFill>
              </a:rPr>
              <a:t>les </a:t>
            </a:r>
            <a:r>
              <a:rPr sz="1700" spc="-145" dirty="0">
                <a:solidFill>
                  <a:srgbClr val="FFFFFF"/>
                </a:solidFill>
              </a:rPr>
              <a:t>branches</a:t>
            </a:r>
            <a:r>
              <a:rPr sz="1700" spc="-355" dirty="0">
                <a:solidFill>
                  <a:srgbClr val="FFFFFF"/>
                </a:solidFill>
              </a:rPr>
              <a:t> </a:t>
            </a:r>
            <a:r>
              <a:rPr sz="1700" spc="-185" dirty="0">
                <a:solidFill>
                  <a:srgbClr val="FFFFFF"/>
                </a:solidFill>
              </a:rPr>
              <a:t>?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100808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60423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247" y="220038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247" y="279654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Gérer </a:t>
            </a:r>
            <a:r>
              <a:rPr spc="-50" dirty="0"/>
              <a:t>différentes</a:t>
            </a:r>
            <a:r>
              <a:rPr spc="-40" dirty="0"/>
              <a:t> </a:t>
            </a:r>
            <a:r>
              <a:rPr spc="-70" dirty="0">
                <a:solidFill>
                  <a:srgbClr val="FF0000"/>
                </a:solidFill>
              </a:rPr>
              <a:t>versions</a:t>
            </a:r>
          </a:p>
          <a:p>
            <a:pPr marL="167640">
              <a:lnSpc>
                <a:spcPct val="100000"/>
              </a:lnSpc>
              <a:spcBef>
                <a:spcPts val="700"/>
              </a:spcBef>
            </a:pPr>
            <a:r>
              <a:rPr sz="1000" i="1" spc="-75" dirty="0">
                <a:latin typeface="Arial"/>
                <a:cs typeface="Arial"/>
              </a:rPr>
              <a:t>Je </a:t>
            </a:r>
            <a:r>
              <a:rPr sz="1000" i="1" spc="-40" dirty="0">
                <a:latin typeface="Arial"/>
                <a:cs typeface="Arial"/>
              </a:rPr>
              <a:t>maintiens </a:t>
            </a:r>
            <a:r>
              <a:rPr sz="1000" i="1" spc="-70" dirty="0">
                <a:latin typeface="Arial"/>
                <a:cs typeface="Arial"/>
              </a:rPr>
              <a:t>une </a:t>
            </a:r>
            <a:r>
              <a:rPr sz="1000" i="1" spc="-50" dirty="0">
                <a:latin typeface="Arial"/>
                <a:cs typeface="Arial"/>
              </a:rPr>
              <a:t>version </a:t>
            </a:r>
            <a:r>
              <a:rPr sz="1000" i="1" spc="-40" dirty="0">
                <a:latin typeface="Arial"/>
                <a:cs typeface="Arial"/>
              </a:rPr>
              <a:t>v1.0 </a:t>
            </a:r>
            <a:r>
              <a:rPr sz="1000" i="1" spc="-20" dirty="0">
                <a:latin typeface="Arial"/>
                <a:cs typeface="Arial"/>
              </a:rPr>
              <a:t>et </a:t>
            </a:r>
            <a:r>
              <a:rPr sz="1000" i="1" spc="-40" dirty="0">
                <a:latin typeface="Arial"/>
                <a:cs typeface="Arial"/>
              </a:rPr>
              <a:t>je </a:t>
            </a:r>
            <a:r>
              <a:rPr sz="1000" i="1" spc="-60" dirty="0">
                <a:latin typeface="Arial"/>
                <a:cs typeface="Arial"/>
              </a:rPr>
              <a:t>veux </a:t>
            </a:r>
            <a:r>
              <a:rPr sz="1000" i="1" spc="-55" dirty="0">
                <a:latin typeface="Arial"/>
                <a:cs typeface="Arial"/>
              </a:rPr>
              <a:t>développer </a:t>
            </a:r>
            <a:r>
              <a:rPr sz="1000" i="1" spc="-70" dirty="0">
                <a:latin typeface="Arial"/>
                <a:cs typeface="Arial"/>
              </a:rPr>
              <a:t>une</a:t>
            </a:r>
            <a:r>
              <a:rPr sz="1000" i="1" spc="80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v1.1</a:t>
            </a:r>
            <a:endParaRPr sz="10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pc="-80" dirty="0"/>
              <a:t>Gérer </a:t>
            </a:r>
            <a:r>
              <a:rPr spc="-110" dirty="0"/>
              <a:t>des </a:t>
            </a:r>
            <a:r>
              <a:rPr spc="-100" dirty="0">
                <a:solidFill>
                  <a:srgbClr val="FF0000"/>
                </a:solidFill>
              </a:rPr>
              <a:t>phases </a:t>
            </a:r>
            <a:r>
              <a:rPr spc="-95" dirty="0">
                <a:solidFill>
                  <a:srgbClr val="FF0000"/>
                </a:solidFill>
              </a:rPr>
              <a:t>de</a:t>
            </a:r>
            <a:r>
              <a:rPr spc="-125" dirty="0">
                <a:solidFill>
                  <a:srgbClr val="FF0000"/>
                </a:solidFill>
              </a:rPr>
              <a:t> </a:t>
            </a:r>
            <a:r>
              <a:rPr spc="-60" dirty="0">
                <a:solidFill>
                  <a:srgbClr val="FF0000"/>
                </a:solidFill>
              </a:rPr>
              <a:t>développement</a:t>
            </a:r>
          </a:p>
          <a:p>
            <a:pPr marL="167640">
              <a:lnSpc>
                <a:spcPct val="100000"/>
              </a:lnSpc>
              <a:spcBef>
                <a:spcPts val="705"/>
              </a:spcBef>
            </a:pPr>
            <a:r>
              <a:rPr sz="1000" i="1" spc="-10" dirty="0">
                <a:latin typeface="Arial"/>
                <a:cs typeface="Arial"/>
              </a:rPr>
              <a:t>J’ai </a:t>
            </a:r>
            <a:r>
              <a:rPr sz="1000" i="1" spc="-45" dirty="0">
                <a:latin typeface="Arial"/>
                <a:cs typeface="Arial"/>
              </a:rPr>
              <a:t>un </a:t>
            </a:r>
            <a:r>
              <a:rPr sz="1000" i="1" spc="-25" dirty="0">
                <a:latin typeface="Arial"/>
                <a:cs typeface="Arial"/>
              </a:rPr>
              <a:t>prototype, </a:t>
            </a:r>
            <a:r>
              <a:rPr sz="1000" i="1" spc="-70" dirty="0">
                <a:latin typeface="Arial"/>
                <a:cs typeface="Arial"/>
              </a:rPr>
              <a:t>une </a:t>
            </a:r>
            <a:r>
              <a:rPr sz="1000" i="1" spc="-30" dirty="0">
                <a:latin typeface="Arial"/>
                <a:cs typeface="Arial"/>
              </a:rPr>
              <a:t>beta, </a:t>
            </a:r>
            <a:r>
              <a:rPr sz="1000" i="1" spc="-70" dirty="0">
                <a:latin typeface="Arial"/>
                <a:cs typeface="Arial"/>
              </a:rPr>
              <a:t>une </a:t>
            </a:r>
            <a:r>
              <a:rPr sz="1000" i="1" spc="-50" dirty="0">
                <a:latin typeface="Arial"/>
                <a:cs typeface="Arial"/>
              </a:rPr>
              <a:t>version </a:t>
            </a:r>
            <a:r>
              <a:rPr sz="1000" i="1" spc="-35" dirty="0">
                <a:latin typeface="Arial"/>
                <a:cs typeface="Arial"/>
              </a:rPr>
              <a:t>stable...</a:t>
            </a:r>
            <a:endParaRPr sz="10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5"/>
              </a:spcBef>
            </a:pPr>
            <a:r>
              <a:rPr spc="-80" dirty="0"/>
              <a:t>Gérer </a:t>
            </a:r>
            <a:r>
              <a:rPr spc="-20" dirty="0"/>
              <a:t>et </a:t>
            </a:r>
            <a:r>
              <a:rPr spc="-45" dirty="0"/>
              <a:t>corriger </a:t>
            </a:r>
            <a:r>
              <a:rPr spc="-55" dirty="0">
                <a:solidFill>
                  <a:srgbClr val="FF0000"/>
                </a:solidFill>
              </a:rPr>
              <a:t>un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spc="-60" dirty="0">
                <a:solidFill>
                  <a:srgbClr val="FF0000"/>
                </a:solidFill>
              </a:rPr>
              <a:t>bug</a:t>
            </a:r>
          </a:p>
          <a:p>
            <a:pPr marL="167640">
              <a:lnSpc>
                <a:spcPct val="100000"/>
              </a:lnSpc>
              <a:spcBef>
                <a:spcPts val="700"/>
              </a:spcBef>
            </a:pPr>
            <a:r>
              <a:rPr sz="1000" i="1" spc="-70" dirty="0">
                <a:latin typeface="Arial"/>
                <a:cs typeface="Arial"/>
              </a:rPr>
              <a:t>Une </a:t>
            </a:r>
            <a:r>
              <a:rPr sz="1000" i="1" spc="-60" dirty="0">
                <a:latin typeface="Arial"/>
                <a:cs typeface="Arial"/>
              </a:rPr>
              <a:t>branche </a:t>
            </a:r>
            <a:r>
              <a:rPr sz="1000" i="1" spc="-30" dirty="0">
                <a:latin typeface="Arial"/>
                <a:cs typeface="Arial"/>
              </a:rPr>
              <a:t>pour </a:t>
            </a:r>
            <a:r>
              <a:rPr sz="1000" i="1" spc="-70" dirty="0">
                <a:latin typeface="Arial"/>
                <a:cs typeface="Arial"/>
              </a:rPr>
              <a:t>une </a:t>
            </a:r>
            <a:r>
              <a:rPr sz="1000" i="1" spc="-45" dirty="0">
                <a:latin typeface="Arial"/>
                <a:cs typeface="Arial"/>
              </a:rPr>
              <a:t>tâche </a:t>
            </a:r>
            <a:r>
              <a:rPr sz="1000" i="1" spc="-35" dirty="0">
                <a:latin typeface="Arial"/>
                <a:cs typeface="Arial"/>
              </a:rPr>
              <a:t>particulière </a:t>
            </a:r>
            <a:r>
              <a:rPr sz="1000" i="1" spc="-50" dirty="0">
                <a:latin typeface="Arial"/>
                <a:cs typeface="Arial"/>
              </a:rPr>
              <a:t>bien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définie</a:t>
            </a:r>
            <a:endParaRPr sz="10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pc="-80" dirty="0"/>
              <a:t>Gérer </a:t>
            </a:r>
            <a:r>
              <a:rPr spc="-40" dirty="0"/>
              <a:t>la </a:t>
            </a:r>
            <a:r>
              <a:rPr spc="-15" dirty="0"/>
              <a:t>contribution </a:t>
            </a:r>
            <a:r>
              <a:rPr spc="-25" dirty="0"/>
              <a:t>d’</a:t>
            </a:r>
            <a:r>
              <a:rPr spc="-25" dirty="0">
                <a:solidFill>
                  <a:srgbClr val="FF0000"/>
                </a:solidFill>
              </a:rPr>
              <a:t>un </a:t>
            </a:r>
            <a:r>
              <a:rPr spc="-65" dirty="0">
                <a:solidFill>
                  <a:srgbClr val="FF0000"/>
                </a:solidFill>
              </a:rPr>
              <a:t>développeur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55" dirty="0"/>
              <a:t>spécifique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8407" y="866261"/>
            <a:ext cx="16452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4" dirty="0">
                <a:solidFill>
                  <a:srgbClr val="333333"/>
                </a:solidFill>
                <a:latin typeface="Arial"/>
                <a:cs typeface="Arial"/>
              </a:rPr>
              <a:t>Troisième </a:t>
            </a:r>
            <a:r>
              <a:rPr sz="1700" spc="-80" dirty="0">
                <a:solidFill>
                  <a:srgbClr val="333333"/>
                </a:solidFill>
                <a:latin typeface="Arial"/>
                <a:cs typeface="Arial"/>
              </a:rPr>
              <a:t>partie</a:t>
            </a:r>
            <a:r>
              <a:rPr sz="17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333333"/>
                </a:solidFill>
                <a:latin typeface="Arial"/>
                <a:cs typeface="Arial"/>
              </a:rPr>
              <a:t>III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994" y="1291310"/>
            <a:ext cx="3888104" cy="749935"/>
          </a:xfrm>
          <a:prstGeom prst="rect">
            <a:avLst/>
          </a:prstGeom>
          <a:solidFill>
            <a:srgbClr val="4C66B2"/>
          </a:solidFill>
        </p:spPr>
        <p:txBody>
          <a:bodyPr vert="horz" wrap="square" lIns="0" tIns="212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sz="1700" spc="-8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Dépôt</a:t>
            </a:r>
            <a:r>
              <a:rPr sz="1700" spc="5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distant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2084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solidFill>
                  <a:srgbClr val="FFFFFF"/>
                </a:solidFill>
              </a:rPr>
              <a:t>Dépôt</a:t>
            </a:r>
            <a:r>
              <a:rPr sz="1700" spc="25" dirty="0">
                <a:solidFill>
                  <a:srgbClr val="FFFFFF"/>
                </a:solidFill>
              </a:rPr>
              <a:t> </a:t>
            </a:r>
            <a:r>
              <a:rPr sz="1700" spc="-65" dirty="0">
                <a:solidFill>
                  <a:srgbClr val="FFFFFF"/>
                </a:solidFill>
              </a:rPr>
              <a:t>distant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83780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18987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67" y="1437455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607" y="141594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067" y="141847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095" y="141847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7997" y="141847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8485" y="141594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115" y="1458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607" y="1458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607" y="1458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095" y="145896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6977" y="1458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1458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8485" y="14589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115" y="15791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607" y="15791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607" y="15791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095" y="157916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6977" y="15791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5791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8485" y="15791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115" y="16993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607" y="16993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607" y="16993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7095" y="169936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6977" y="16993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8485" y="16993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88485" y="16993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115" y="18195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607" y="18195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607" y="18195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095" y="181956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66977" y="18195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8485" y="18195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88485" y="18195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8115" y="19397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607" y="19397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607" y="19397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7095" y="1939759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6977" y="19397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88485" y="19397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88485" y="19397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8115" y="20599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6607" y="20599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6607" y="20599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7095" y="205996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66977" y="20599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88485" y="20599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8485" y="20599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8115" y="21801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6607" y="21801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6607" y="21801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7095" y="218015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66977" y="21801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88485" y="21801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8485" y="218015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8115" y="23003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6607" y="23003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6607" y="23003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7095" y="230036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66977" y="23003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8485" y="23003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88485" y="23003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8115" y="24205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6607" y="24205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6607" y="24205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7095" y="2420556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66977" y="24205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88485" y="24205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88485" y="24205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8115" y="254076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6607" y="254076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6607" y="254076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7095" y="2540762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66977" y="254076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88485" y="254076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88485" y="254076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8115" y="266095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6607" y="266095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6607" y="266095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7095" y="2660954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66977" y="266095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88485" y="266095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88485" y="266095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8115" y="278116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6607" y="278116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6607" y="278116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7095" y="278116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66977" y="278116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88485" y="278116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88485" y="278116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8115" y="290135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6607" y="290135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6607" y="290135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7095" y="290135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66977" y="290135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88485" y="290135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88485" y="290135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24395" y="748143"/>
            <a:ext cx="2939415" cy="2270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55" dirty="0">
                <a:solidFill>
                  <a:srgbClr val="FF0000"/>
                </a:solidFill>
                <a:latin typeface="Arial"/>
                <a:cs typeface="Arial"/>
              </a:rPr>
              <a:t>remote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sz="1100" spc="-8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référence 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dépôt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distant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Lors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d’un </a:t>
            </a: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clone,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défaut la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référence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est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333333"/>
                </a:solidFill>
                <a:latin typeface="Arial"/>
                <a:cs typeface="Arial"/>
              </a:rPr>
              <a:t>origin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27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B200"/>
                </a:solidFill>
                <a:latin typeface="Arial"/>
                <a:cs typeface="Arial"/>
              </a:rPr>
              <a:t>l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o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 :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com/git/git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55"/>
              </a:lnSpc>
              <a:spcBef>
                <a:spcPts val="93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25" dirty="0">
                <a:solidFill>
                  <a:srgbClr val="00B200"/>
                </a:solidFill>
                <a:latin typeface="Arial"/>
                <a:cs typeface="Arial"/>
              </a:rPr>
              <a:t>remote</a:t>
            </a:r>
            <a:endParaRPr sz="800">
              <a:latin typeface="Arial"/>
              <a:cs typeface="Arial"/>
            </a:endParaRPr>
          </a:p>
          <a:p>
            <a:pPr marL="3175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55"/>
              </a:lnSpc>
              <a:spcBef>
                <a:spcPts val="93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b </a:t>
            </a:r>
            <a:r>
              <a:rPr sz="800" b="1" spc="-15" dirty="0">
                <a:solidFill>
                  <a:srgbClr val="00B200"/>
                </a:solidFill>
                <a:latin typeface="Arial"/>
                <a:cs typeface="Arial"/>
              </a:rPr>
              <a:t>r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n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-7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i="1" spc="7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44"/>
              </a:lnSpc>
            </a:pPr>
            <a:r>
              <a:rPr sz="800" i="1" spc="-60" dirty="0">
                <a:solidFill>
                  <a:srgbClr val="333333"/>
                </a:solidFill>
                <a:latin typeface="Menlo"/>
                <a:cs typeface="Menlo"/>
              </a:rPr>
              <a:t>∗</a:t>
            </a:r>
            <a:r>
              <a:rPr sz="800" i="1" spc="55" dirty="0">
                <a:solidFill>
                  <a:srgbClr val="333333"/>
                </a:solidFill>
                <a:latin typeface="Menlo"/>
                <a:cs typeface="Menlo"/>
              </a:rPr>
              <a:t> </a:t>
            </a:r>
            <a:r>
              <a:rPr sz="800" spc="-20" dirty="0">
                <a:solidFill>
                  <a:srgbClr val="00B200"/>
                </a:solidFill>
                <a:latin typeface="Arial"/>
                <a:cs typeface="Arial"/>
              </a:rPr>
              <a:t>master</a:t>
            </a:r>
            <a:endParaRPr sz="800">
              <a:latin typeface="Arial"/>
              <a:cs typeface="Arial"/>
            </a:endParaRPr>
          </a:p>
          <a:p>
            <a:pPr marL="153670" marR="478790">
              <a:lnSpc>
                <a:spcPts val="950"/>
              </a:lnSpc>
              <a:spcBef>
                <a:spcPts val="35"/>
              </a:spcBef>
            </a:pP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/HEAD</a:t>
            </a:r>
            <a:r>
              <a:rPr sz="8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i="1" spc="12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&gt;</a:t>
            </a:r>
            <a:r>
              <a:rPr sz="800" spc="3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 r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153670">
              <a:lnSpc>
                <a:spcPts val="905"/>
              </a:lnSpc>
            </a:pP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153670" marR="1574800">
              <a:lnSpc>
                <a:spcPts val="950"/>
              </a:lnSpc>
              <a:spcBef>
                <a:spcPts val="35"/>
              </a:spcBef>
            </a:pP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pu 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94067" y="3043066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6607" y="302155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4067" y="306203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7095" y="306203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47997" y="306203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88485" y="302155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824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5" dirty="0">
                <a:solidFill>
                  <a:srgbClr val="FFFFFF"/>
                </a:solidFill>
              </a:rPr>
              <a:t>Charger </a:t>
            </a:r>
            <a:r>
              <a:rPr sz="1700" spc="-195" dirty="0">
                <a:solidFill>
                  <a:srgbClr val="FFFFFF"/>
                </a:solidFill>
              </a:rPr>
              <a:t>des</a:t>
            </a:r>
            <a:r>
              <a:rPr sz="1700" spc="-125" dirty="0">
                <a:solidFill>
                  <a:srgbClr val="FFFFFF"/>
                </a:solidFill>
              </a:rPr>
              <a:t> </a:t>
            </a:r>
            <a:r>
              <a:rPr sz="1700" spc="-100" dirty="0">
                <a:solidFill>
                  <a:srgbClr val="FFFFFF"/>
                </a:solidFill>
              </a:rPr>
              <a:t>commits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89801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808353"/>
            <a:ext cx="3331845" cy="433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Charger 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des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commits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depuis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dépôt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distant 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sz="11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local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0"/>
              </a:spcBef>
            </a:pP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b="1" i="1" spc="-40" dirty="0">
                <a:solidFill>
                  <a:srgbClr val="333333"/>
                </a:solidFill>
                <a:latin typeface="Arial-BoldItalicMT"/>
                <a:cs typeface="Arial-BoldItalicMT"/>
              </a:rPr>
              <a:t>pull </a:t>
            </a: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&lt;remote&gt;</a:t>
            </a:r>
            <a:r>
              <a:rPr sz="1000" i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0" dirty="0">
                <a:solidFill>
                  <a:srgbClr val="333333"/>
                </a:solidFill>
                <a:latin typeface="Arial"/>
                <a:cs typeface="Arial"/>
              </a:rPr>
              <a:t>&lt;branch&gt;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1370685"/>
            <a:ext cx="3691890" cy="32194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ts val="955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dirty="0">
                <a:solidFill>
                  <a:srgbClr val="00B200"/>
                </a:solidFill>
                <a:latin typeface="Arial"/>
                <a:cs typeface="Arial"/>
              </a:rPr>
              <a:t>f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i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1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B200"/>
                </a:solidFill>
                <a:latin typeface="Arial"/>
                <a:cs typeface="Arial"/>
              </a:rPr>
              <a:t>merge</a:t>
            </a:r>
            <a:r>
              <a:rPr sz="800" b="1" spc="3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02" y="225063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002" y="225063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965" y="2371375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4011" y="225063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011" y="225063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9521" y="2372721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4020" y="225063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020" y="225063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7281" y="2371375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3575" y="2720475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63575" y="2720475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86857" y="2725521"/>
            <a:ext cx="4146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origin/master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0847" y="2014650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847" y="2014650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84133" y="2008656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05356" y="2010582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5356" y="2010582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28647" y="2012720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6655" y="2430640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4807" y="241399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6664" y="2430640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64816" y="241399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4022" y="2130221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77382" y="2211016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94022" y="262329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84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77382" y="2621442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86277" y="207063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21225" y="2053995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44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824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5" dirty="0">
                <a:solidFill>
                  <a:srgbClr val="FFFFFF"/>
                </a:solidFill>
              </a:rPr>
              <a:t>Charger </a:t>
            </a:r>
            <a:r>
              <a:rPr sz="1700" spc="-195" dirty="0">
                <a:solidFill>
                  <a:srgbClr val="FFFFFF"/>
                </a:solidFill>
              </a:rPr>
              <a:t>des</a:t>
            </a:r>
            <a:r>
              <a:rPr sz="1700" spc="-125" dirty="0">
                <a:solidFill>
                  <a:srgbClr val="FFFFFF"/>
                </a:solidFill>
              </a:rPr>
              <a:t> </a:t>
            </a:r>
            <a:r>
              <a:rPr sz="1700" spc="-100" dirty="0">
                <a:solidFill>
                  <a:srgbClr val="FFFFFF"/>
                </a:solidFill>
              </a:rPr>
              <a:t>commits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80158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711922"/>
            <a:ext cx="3331845" cy="433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Charger 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des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commits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depuis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dépôt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distant 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sz="11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local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0"/>
              </a:spcBef>
            </a:pP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b="1" i="1" spc="-40" dirty="0">
                <a:solidFill>
                  <a:srgbClr val="333333"/>
                </a:solidFill>
                <a:latin typeface="Arial-BoldItalicMT"/>
                <a:cs typeface="Arial-BoldItalicMT"/>
              </a:rPr>
              <a:t>pull </a:t>
            </a: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&lt;remote&gt;</a:t>
            </a:r>
            <a:r>
              <a:rPr sz="1000" i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0" dirty="0">
                <a:solidFill>
                  <a:srgbClr val="333333"/>
                </a:solidFill>
                <a:latin typeface="Arial"/>
                <a:cs typeface="Arial"/>
              </a:rPr>
              <a:t>&lt;branch&gt;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1270533"/>
            <a:ext cx="3691890" cy="32194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ts val="955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dirty="0">
                <a:solidFill>
                  <a:srgbClr val="00B200"/>
                </a:solidFill>
                <a:latin typeface="Arial"/>
                <a:cs typeface="Arial"/>
              </a:rPr>
              <a:t>f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i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1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B200"/>
                </a:solidFill>
                <a:latin typeface="Arial"/>
                <a:cs typeface="Arial"/>
              </a:rPr>
              <a:t>merge</a:t>
            </a:r>
            <a:r>
              <a:rPr sz="800" b="1" spc="3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8780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780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742" y="2263768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89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8789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34299" y="2265120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88798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8798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52059" y="2263768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28805" y="250304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8805" y="250304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92152" y="2625121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48813" y="250304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8813" y="250304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12743" y="2623768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8353" y="2612874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solidFill>
            <a:srgbClr val="CCCCC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8353" y="2612874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61635" y="2617914"/>
            <a:ext cx="4146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origin/master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98368" y="2972879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98368" y="2972879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5625" y="1907049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35625" y="1907049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58904" y="1901049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80134" y="1902981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0134" y="1902981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03425" y="1905120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21433" y="2323039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9585" y="230639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41442" y="2323039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39593" y="230639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29589" y="2430232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150655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28046" y="2429204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14796" y="29924"/>
                </a:moveTo>
                <a:lnTo>
                  <a:pt x="0" y="0"/>
                </a:lnTo>
                <a:lnTo>
                  <a:pt x="33313" y="2148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1458" y="268304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99609" y="2666403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8800" y="202262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2160" y="2103415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68800" y="2515690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84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2160" y="2513841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8816" y="2875695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84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2176" y="2873846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61055" y="196303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96003" y="1946394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21634" y="2967246"/>
            <a:ext cx="414655" cy="1270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origin/master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44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824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5" dirty="0">
                <a:solidFill>
                  <a:srgbClr val="FFFFFF"/>
                </a:solidFill>
              </a:rPr>
              <a:t>Charger </a:t>
            </a:r>
            <a:r>
              <a:rPr sz="1700" spc="-195" dirty="0">
                <a:solidFill>
                  <a:srgbClr val="FFFFFF"/>
                </a:solidFill>
              </a:rPr>
              <a:t>des</a:t>
            </a:r>
            <a:r>
              <a:rPr sz="1700" spc="-125" dirty="0">
                <a:solidFill>
                  <a:srgbClr val="FFFFFF"/>
                </a:solidFill>
              </a:rPr>
              <a:t> </a:t>
            </a:r>
            <a:r>
              <a:rPr sz="1700" spc="-100" dirty="0">
                <a:solidFill>
                  <a:srgbClr val="FFFFFF"/>
                </a:solidFill>
              </a:rPr>
              <a:t>commits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80158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711922"/>
            <a:ext cx="3331845" cy="433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Charger 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des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commits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depuis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dépôt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distant 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sz="11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local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0"/>
              </a:spcBef>
            </a:pP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b="1" i="1" spc="-40" dirty="0">
                <a:solidFill>
                  <a:srgbClr val="333333"/>
                </a:solidFill>
                <a:latin typeface="Arial-BoldItalicMT"/>
                <a:cs typeface="Arial-BoldItalicMT"/>
              </a:rPr>
              <a:t>pull </a:t>
            </a: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&lt;remote&gt;</a:t>
            </a:r>
            <a:r>
              <a:rPr sz="1000" i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0" dirty="0">
                <a:solidFill>
                  <a:srgbClr val="333333"/>
                </a:solidFill>
                <a:latin typeface="Arial"/>
                <a:cs typeface="Arial"/>
              </a:rPr>
              <a:t>&lt;branch&gt;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1270533"/>
            <a:ext cx="3691890" cy="32194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ts val="955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dirty="0">
                <a:solidFill>
                  <a:srgbClr val="00B200"/>
                </a:solidFill>
                <a:latin typeface="Arial"/>
                <a:cs typeface="Arial"/>
              </a:rPr>
              <a:t>f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60" dirty="0">
                <a:solidFill>
                  <a:srgbClr val="00B200"/>
                </a:solidFill>
                <a:latin typeface="Arial"/>
                <a:cs typeface="Arial"/>
              </a:rPr>
              <a:t>c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i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4572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1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B200"/>
                </a:solidFill>
                <a:latin typeface="Arial"/>
                <a:cs typeface="Arial"/>
              </a:rPr>
              <a:t>merge</a:t>
            </a:r>
            <a:r>
              <a:rPr sz="800" b="1" spc="3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8780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780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742" y="2263768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89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8789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34299" y="2265120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88798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8798" y="214303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52059" y="2263768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28805" y="250304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8805" y="250304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92152" y="2625121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48813" y="250304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8813" y="250304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12743" y="2623768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98368" y="2972879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8368" y="2972879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35625" y="1907049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5625" y="1907049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58910" y="1901049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80134" y="1902981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80134" y="1902981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4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03425" y="1905120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95640" y="2267053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95640" y="2267053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18909" y="2261050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40150" y="2262985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0150" y="2262985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63424" y="2265120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21433" y="2323039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19585" y="230639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41442" y="2323039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39593" y="230639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9589" y="2430232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150655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8046" y="2429204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14796" y="29924"/>
                </a:moveTo>
                <a:lnTo>
                  <a:pt x="0" y="0"/>
                </a:lnTo>
                <a:lnTo>
                  <a:pt x="33313" y="2148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1458" y="268304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9609" y="2666403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8800" y="202262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2160" y="2103415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8816" y="238262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2176" y="2463419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8816" y="2875695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84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12176" y="2873846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61055" y="196303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96003" y="1946394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21070" y="232303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56018" y="230639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421634" y="2967246"/>
            <a:ext cx="414655" cy="1270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origin/master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44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8300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40" dirty="0">
                <a:solidFill>
                  <a:srgbClr val="FFFFFF"/>
                </a:solidFill>
              </a:rPr>
              <a:t>Envoyer </a:t>
            </a:r>
            <a:r>
              <a:rPr sz="1700" spc="-195" dirty="0">
                <a:solidFill>
                  <a:srgbClr val="FFFFFF"/>
                </a:solidFill>
              </a:rPr>
              <a:t>des</a:t>
            </a:r>
            <a:r>
              <a:rPr sz="1700" spc="-120" dirty="0">
                <a:solidFill>
                  <a:srgbClr val="FFFFFF"/>
                </a:solidFill>
              </a:rPr>
              <a:t> </a:t>
            </a:r>
            <a:r>
              <a:rPr sz="1700" spc="-100" dirty="0">
                <a:solidFill>
                  <a:srgbClr val="FFFFFF"/>
                </a:solidFill>
              </a:rPr>
              <a:t>commits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104212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952460"/>
            <a:ext cx="3336925" cy="433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Envoyer 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des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commits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depuis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dépôt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local 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sz="11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distant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0"/>
              </a:spcBef>
            </a:pP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b="1" i="1" spc="-75" dirty="0">
                <a:solidFill>
                  <a:srgbClr val="333333"/>
                </a:solidFill>
                <a:latin typeface="Arial-BoldItalicMT"/>
                <a:cs typeface="Arial-BoldItalicMT"/>
              </a:rPr>
              <a:t>push </a:t>
            </a: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&lt;remote&gt; </a:t>
            </a:r>
            <a:r>
              <a:rPr sz="1000" i="1" spc="0" dirty="0">
                <a:solidFill>
                  <a:srgbClr val="333333"/>
                </a:solidFill>
                <a:latin typeface="Arial"/>
                <a:cs typeface="Arial"/>
              </a:rPr>
              <a:t>&lt;branch&gt;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1514792"/>
            <a:ext cx="3691890" cy="20129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B200"/>
                </a:solidFill>
                <a:latin typeface="Arial"/>
                <a:cs typeface="Arial"/>
              </a:rPr>
              <a:t>push</a:t>
            </a:r>
            <a:r>
              <a:rPr sz="800" b="1" spc="7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02" y="20344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002" y="20344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965" y="2155227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4011" y="20344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011" y="20344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9521" y="2156573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4020" y="20344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020" y="203449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7281" y="2155227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4027" y="239449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4027" y="239449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17374" y="2516574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74036" y="239449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4036" y="239449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37965" y="2515228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63575" y="2504327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63575" y="2504327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86857" y="2509373"/>
            <a:ext cx="4146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origin/master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20862" y="2158507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862" y="2158507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44131" y="2152509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65372" y="2154439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5372" y="2154439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088646" y="2156573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6655" y="2214492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4807" y="2197852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6664" y="2214492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4816" y="2197852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4811" y="2321685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150655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53268" y="2320657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14796" y="29924"/>
                </a:moveTo>
                <a:lnTo>
                  <a:pt x="0" y="0"/>
                </a:lnTo>
                <a:lnTo>
                  <a:pt x="33313" y="2148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26680" y="2574497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24831" y="2557856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4038" y="227407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37398" y="2354872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94022" y="2407143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84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7382" y="2405295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46293" y="221449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81240" y="2197852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8300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40" dirty="0">
                <a:solidFill>
                  <a:srgbClr val="FFFFFF"/>
                </a:solidFill>
              </a:rPr>
              <a:t>Envoyer </a:t>
            </a:r>
            <a:r>
              <a:rPr sz="1700" spc="-195" dirty="0">
                <a:solidFill>
                  <a:srgbClr val="FFFFFF"/>
                </a:solidFill>
              </a:rPr>
              <a:t>des</a:t>
            </a:r>
            <a:r>
              <a:rPr sz="1700" spc="-120" dirty="0">
                <a:solidFill>
                  <a:srgbClr val="FFFFFF"/>
                </a:solidFill>
              </a:rPr>
              <a:t> </a:t>
            </a:r>
            <a:r>
              <a:rPr sz="1700" spc="-100" dirty="0">
                <a:solidFill>
                  <a:srgbClr val="FFFFFF"/>
                </a:solidFill>
              </a:rPr>
              <a:t>commits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94204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852384"/>
            <a:ext cx="3336925" cy="433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Envoyer 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des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commits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depuis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dépôt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local 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vers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sz="11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distant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0"/>
              </a:spcBef>
            </a:pP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b="1" i="1" spc="-75" dirty="0">
                <a:solidFill>
                  <a:srgbClr val="333333"/>
                </a:solidFill>
                <a:latin typeface="Arial-BoldItalicMT"/>
                <a:cs typeface="Arial-BoldItalicMT"/>
              </a:rPr>
              <a:t>push </a:t>
            </a:r>
            <a:r>
              <a:rPr sz="1000" i="1" spc="5" dirty="0">
                <a:solidFill>
                  <a:srgbClr val="333333"/>
                </a:solidFill>
                <a:latin typeface="Arial"/>
                <a:cs typeface="Arial"/>
              </a:rPr>
              <a:t>&lt;remote&gt; </a:t>
            </a:r>
            <a:r>
              <a:rPr sz="1000" i="1" spc="0" dirty="0">
                <a:solidFill>
                  <a:srgbClr val="333333"/>
                </a:solidFill>
                <a:latin typeface="Arial"/>
                <a:cs typeface="Arial"/>
              </a:rPr>
              <a:t>&lt;branch&gt;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1414716"/>
            <a:ext cx="3691890" cy="20129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B200"/>
                </a:solidFill>
                <a:latin typeface="Arial"/>
                <a:cs typeface="Arial"/>
              </a:rPr>
              <a:t>push</a:t>
            </a:r>
            <a:r>
              <a:rPr sz="800" b="1" spc="7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8780" y="193442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780" y="193442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742" y="2055157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82ea19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89" y="193442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8789" y="193442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34299" y="2056510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cd27e1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88798" y="193442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8798" y="193442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52059" y="2055157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98173c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28805" y="229443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8805" y="229443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92152" y="2416511"/>
            <a:ext cx="23367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40" dirty="0">
                <a:solidFill>
                  <a:srgbClr val="333333"/>
                </a:solidFill>
                <a:latin typeface="Arial"/>
                <a:cs typeface="Arial"/>
              </a:rPr>
              <a:t>ab716e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48813" y="229443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2" y="0"/>
                </a:move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8813" y="229443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12743" y="2415158"/>
            <a:ext cx="2324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5" dirty="0">
                <a:solidFill>
                  <a:srgbClr val="333333"/>
                </a:solidFill>
                <a:latin typeface="Arial"/>
                <a:cs typeface="Arial"/>
              </a:rPr>
              <a:t>716ea4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8353" y="2404264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solidFill>
            <a:srgbClr val="CCCCC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8353" y="2404264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61635" y="2409303"/>
            <a:ext cx="4146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origin/master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98368" y="2764268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98368" y="2764268"/>
            <a:ext cx="461009" cy="140970"/>
          </a:xfrm>
          <a:custGeom>
            <a:avLst/>
            <a:gdLst/>
            <a:ahLst/>
            <a:cxnLst/>
            <a:rect l="l" t="t" r="r" b="b"/>
            <a:pathLst>
              <a:path w="461010" h="140969">
                <a:moveTo>
                  <a:pt x="424895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04338"/>
                </a:lnTo>
                <a:lnTo>
                  <a:pt x="2829" y="118351"/>
                </a:lnTo>
                <a:lnTo>
                  <a:pt x="10544" y="129794"/>
                </a:lnTo>
                <a:lnTo>
                  <a:pt x="21987" y="137509"/>
                </a:lnTo>
                <a:lnTo>
                  <a:pt x="36000" y="140338"/>
                </a:lnTo>
                <a:lnTo>
                  <a:pt x="424895" y="140338"/>
                </a:lnTo>
                <a:lnTo>
                  <a:pt x="438908" y="137509"/>
                </a:lnTo>
                <a:lnTo>
                  <a:pt x="450351" y="129794"/>
                </a:lnTo>
                <a:lnTo>
                  <a:pt x="458066" y="118351"/>
                </a:lnTo>
                <a:lnTo>
                  <a:pt x="460895" y="104338"/>
                </a:lnTo>
                <a:lnTo>
                  <a:pt x="460895" y="36000"/>
                </a:lnTo>
                <a:lnTo>
                  <a:pt x="458066" y="21987"/>
                </a:lnTo>
                <a:lnTo>
                  <a:pt x="450351" y="10544"/>
                </a:lnTo>
                <a:lnTo>
                  <a:pt x="438908" y="2829"/>
                </a:lnTo>
                <a:lnTo>
                  <a:pt x="424895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21634" y="2769304"/>
            <a:ext cx="4146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333333"/>
                </a:solidFill>
                <a:latin typeface="Arial"/>
                <a:cs typeface="Arial"/>
              </a:rPr>
              <a:t>origin/master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95640" y="2058443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5640" y="2058443"/>
            <a:ext cx="266700" cy="112395"/>
          </a:xfrm>
          <a:custGeom>
            <a:avLst/>
            <a:gdLst/>
            <a:ahLst/>
            <a:cxnLst/>
            <a:rect l="l" t="t" r="r" b="b"/>
            <a:pathLst>
              <a:path w="266700" h="112394">
                <a:moveTo>
                  <a:pt x="23035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75971"/>
                </a:lnTo>
                <a:lnTo>
                  <a:pt x="2829" y="89984"/>
                </a:lnTo>
                <a:lnTo>
                  <a:pt x="10544" y="101427"/>
                </a:lnTo>
                <a:lnTo>
                  <a:pt x="21987" y="109142"/>
                </a:lnTo>
                <a:lnTo>
                  <a:pt x="36000" y="111971"/>
                </a:lnTo>
                <a:lnTo>
                  <a:pt x="230350" y="111971"/>
                </a:lnTo>
                <a:lnTo>
                  <a:pt x="244363" y="109142"/>
                </a:lnTo>
                <a:lnTo>
                  <a:pt x="255806" y="101427"/>
                </a:lnTo>
                <a:lnTo>
                  <a:pt x="263521" y="89984"/>
                </a:lnTo>
                <a:lnTo>
                  <a:pt x="266350" y="75971"/>
                </a:lnTo>
                <a:lnTo>
                  <a:pt x="266350" y="36000"/>
                </a:lnTo>
                <a:lnTo>
                  <a:pt x="263521" y="21987"/>
                </a:lnTo>
                <a:lnTo>
                  <a:pt x="255806" y="10544"/>
                </a:lnTo>
                <a:lnTo>
                  <a:pt x="244363" y="2829"/>
                </a:lnTo>
                <a:lnTo>
                  <a:pt x="23035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18909" y="2052440"/>
            <a:ext cx="22034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40150" y="2054375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0150" y="2054375"/>
            <a:ext cx="277495" cy="120650"/>
          </a:xfrm>
          <a:custGeom>
            <a:avLst/>
            <a:gdLst/>
            <a:ahLst/>
            <a:cxnLst/>
            <a:rect l="l" t="t" r="r" b="b"/>
            <a:pathLst>
              <a:path w="277495" h="120650">
                <a:moveTo>
                  <a:pt x="24132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84107"/>
                </a:lnTo>
                <a:lnTo>
                  <a:pt x="2829" y="98120"/>
                </a:lnTo>
                <a:lnTo>
                  <a:pt x="10544" y="109563"/>
                </a:lnTo>
                <a:lnTo>
                  <a:pt x="21987" y="117278"/>
                </a:lnTo>
                <a:lnTo>
                  <a:pt x="36000" y="120107"/>
                </a:lnTo>
                <a:lnTo>
                  <a:pt x="241320" y="120107"/>
                </a:lnTo>
                <a:lnTo>
                  <a:pt x="255333" y="117278"/>
                </a:lnTo>
                <a:lnTo>
                  <a:pt x="266776" y="109563"/>
                </a:lnTo>
                <a:lnTo>
                  <a:pt x="274491" y="98120"/>
                </a:lnTo>
                <a:lnTo>
                  <a:pt x="277320" y="84107"/>
                </a:lnTo>
                <a:lnTo>
                  <a:pt x="277320" y="36000"/>
                </a:lnTo>
                <a:lnTo>
                  <a:pt x="274491" y="21987"/>
                </a:lnTo>
                <a:lnTo>
                  <a:pt x="266776" y="10544"/>
                </a:lnTo>
                <a:lnTo>
                  <a:pt x="255333" y="2829"/>
                </a:lnTo>
                <a:lnTo>
                  <a:pt x="241320" y="0"/>
                </a:lnTo>
                <a:close/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63424" y="2056510"/>
            <a:ext cx="2311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1433" y="2114429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9585" y="209778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41442" y="2114429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39593" y="209778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29589" y="2221622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225982" y="150655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8046" y="2220593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5" h="30480">
                <a:moveTo>
                  <a:pt x="14796" y="29924"/>
                </a:moveTo>
                <a:lnTo>
                  <a:pt x="0" y="0"/>
                </a:lnTo>
                <a:lnTo>
                  <a:pt x="33313" y="2148"/>
                </a:lnTo>
              </a:path>
            </a:pathLst>
          </a:custGeom>
          <a:ln w="72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01458" y="2474433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343755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9609" y="2457793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28821" y="33280"/>
                </a:moveTo>
                <a:lnTo>
                  <a:pt x="0" y="16640"/>
                </a:lnTo>
                <a:lnTo>
                  <a:pt x="288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8816" y="217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67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12176" y="2254809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33280" y="0"/>
                </a:moveTo>
                <a:lnTo>
                  <a:pt x="16640" y="28821"/>
                </a:ln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8800" y="2307080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84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2160" y="2305231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8816" y="2667084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84"/>
                </a:moveTo>
                <a:lnTo>
                  <a:pt x="0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2176" y="2665236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0" y="28821"/>
                </a:moveTo>
                <a:lnTo>
                  <a:pt x="16640" y="0"/>
                </a:lnTo>
                <a:lnTo>
                  <a:pt x="33280" y="28821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21070" y="211442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1" y="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56018" y="2097789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28821" y="16640"/>
                </a:lnTo>
                <a:lnTo>
                  <a:pt x="0" y="33280"/>
                </a:lnTo>
              </a:path>
            </a:pathLst>
          </a:custGeom>
          <a:ln w="719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415904" y="3250571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878" y="883267"/>
            <a:ext cx="17335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333333"/>
                </a:solidFill>
                <a:latin typeface="Arial"/>
                <a:cs typeface="Arial"/>
              </a:rPr>
              <a:t>Quatrième </a:t>
            </a:r>
            <a:r>
              <a:rPr sz="1700" spc="-80" dirty="0">
                <a:solidFill>
                  <a:srgbClr val="333333"/>
                </a:solidFill>
                <a:latin typeface="Arial"/>
                <a:cs typeface="Arial"/>
              </a:rPr>
              <a:t>partie</a:t>
            </a:r>
            <a:r>
              <a:rPr sz="1700" spc="-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333333"/>
                </a:solidFill>
                <a:latin typeface="Arial"/>
                <a:cs typeface="Arial"/>
              </a:rPr>
              <a:t>IV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994" y="1308328"/>
            <a:ext cx="3888104" cy="707390"/>
          </a:xfrm>
          <a:prstGeom prst="rect">
            <a:avLst/>
          </a:prstGeom>
          <a:solidFill>
            <a:srgbClr val="4C66B2"/>
          </a:solidFill>
        </p:spPr>
        <p:txBody>
          <a:bodyPr vert="horz" wrap="square" lIns="0" tIns="212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sz="1700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Divers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2242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60" dirty="0">
                <a:solidFill>
                  <a:srgbClr val="FFFFFF"/>
                </a:solidFill>
              </a:rPr>
              <a:t>Définir </a:t>
            </a:r>
            <a:r>
              <a:rPr sz="1700" spc="-114" dirty="0">
                <a:solidFill>
                  <a:srgbClr val="FFFFFF"/>
                </a:solidFill>
              </a:rPr>
              <a:t>un</a:t>
            </a:r>
            <a:r>
              <a:rPr sz="1700" spc="125" dirty="0">
                <a:solidFill>
                  <a:srgbClr val="FFFFFF"/>
                </a:solidFill>
              </a:rPr>
              <a:t> </a:t>
            </a:r>
            <a:r>
              <a:rPr sz="1700" spc="-70" dirty="0">
                <a:solidFill>
                  <a:srgbClr val="FFFFFF"/>
                </a:solidFill>
              </a:rPr>
              <a:t>tag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73710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067" y="934078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607" y="91257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67" y="91509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95" y="91509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7997" y="91509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8485" y="91257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115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607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607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95" y="95559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6977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8485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9555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115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607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607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095" y="107579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6977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8485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075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8115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607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607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7095" y="119599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6977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8485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8485" y="119599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067" y="1337697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607" y="131619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067" y="135667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7095" y="135667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47997" y="135667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8485" y="131619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6247" y="165728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4067" y="1854257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607" y="183274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4067" y="183527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7095" y="183527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47997" y="183527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88485" y="183274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8115" y="187576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6607" y="187576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6607" y="187576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7095" y="1875764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66977" y="187576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88485" y="187576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88485" y="187576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8115" y="19959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6607" y="19959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6607" y="19959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7095" y="1995970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66977" y="19959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88485" y="19959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88485" y="199597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115" y="21161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6607" y="21161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6607" y="21161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7095" y="211616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66977" y="21161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88485" y="21161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88485" y="21161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8115" y="2236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6607" y="2236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6607" y="2236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7095" y="2236368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66977" y="2236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88485" y="2236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88485" y="223636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8115" y="23565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6607" y="23565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6607" y="23565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7095" y="235656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66977" y="23565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88485" y="23565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88485" y="23565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8115" y="2476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6607" y="2476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6607" y="2476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7095" y="2476766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66977" y="2476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88485" y="2476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88485" y="247676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8115" y="25969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6607" y="25969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6607" y="25969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7095" y="2596959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66977" y="25969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88485" y="25969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88485" y="25969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8115" y="2717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6607" y="2717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6607" y="2717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7095" y="271716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66977" y="2717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88485" y="2717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88485" y="27171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8115" y="28373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6607" y="28373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6607" y="28373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7095" y="283735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66977" y="28373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88485" y="28373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88485" y="28373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8115" y="2957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6607" y="2957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96607" y="2957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7095" y="295756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66977" y="2957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88485" y="2957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88485" y="2957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8115" y="30777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6607" y="30777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6607" y="30777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7095" y="3077756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66977" y="30777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88485" y="30777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88485" y="307775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8115" y="3197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96607" y="3197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96607" y="3197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7095" y="3197961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266977" y="3197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88485" y="3197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88485" y="319796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4067" y="3339662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96607" y="331815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94067" y="335864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7095" y="3358642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47997" y="335864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88485" y="331815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24395" y="647444"/>
            <a:ext cx="3924935" cy="2667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tag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sz="1100" spc="-8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étiquette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lisible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identifier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1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ts val="955"/>
              </a:lnSpc>
              <a:spcBef>
                <a:spcPts val="875"/>
              </a:spcBef>
              <a:tabLst>
                <a:tab pos="709295" algn="l"/>
              </a:tabLst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  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</a:t>
            </a:r>
            <a:r>
              <a:rPr sz="800" b="1" spc="-14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g	</a:t>
            </a:r>
            <a:r>
              <a:rPr sz="800" i="1" spc="2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è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r>
              <a:rPr sz="800" spc="3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V1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80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44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</a:t>
            </a:r>
            <a:r>
              <a:rPr sz="800" b="1" spc="-16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B200"/>
                </a:solidFill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  <a:p>
            <a:pPr marL="13335">
              <a:lnSpc>
                <a:spcPts val="955"/>
              </a:lnSpc>
            </a:pP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V1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peut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utiliser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tag </a:t>
            </a: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place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du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hash </a:t>
            </a: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SHA-1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1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100">
              <a:latin typeface="Arial"/>
              <a:cs typeface="Arial"/>
            </a:endParaRPr>
          </a:p>
          <a:p>
            <a:pPr marL="12700" marR="2950845" indent="5080">
              <a:lnSpc>
                <a:spcPts val="950"/>
              </a:lnSpc>
              <a:spcBef>
                <a:spcPts val="9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35" dirty="0">
                <a:solidFill>
                  <a:srgbClr val="00B200"/>
                </a:solidFill>
                <a:latin typeface="Arial"/>
                <a:cs typeface="Arial"/>
              </a:rPr>
              <a:t>show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V1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  </a:t>
            </a:r>
            <a:r>
              <a:rPr sz="800" dirty="0">
                <a:solidFill>
                  <a:srgbClr val="E5AF26"/>
                </a:solidFill>
                <a:latin typeface="Arial"/>
                <a:cs typeface="Arial"/>
              </a:rPr>
              <a:t>tag</a:t>
            </a:r>
            <a:r>
              <a:rPr sz="800" spc="4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5AF26"/>
                </a:solidFill>
                <a:latin typeface="Arial"/>
                <a:cs typeface="Arial"/>
              </a:rPr>
              <a:t>V1.0</a:t>
            </a:r>
            <a:endParaRPr sz="800">
              <a:latin typeface="Arial"/>
              <a:cs typeface="Arial"/>
            </a:endParaRPr>
          </a:p>
          <a:p>
            <a:pPr marL="22225">
              <a:lnSpc>
                <a:spcPts val="905"/>
              </a:lnSpc>
            </a:pP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Ta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&lt;s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0" dirty="0">
                <a:solidFill>
                  <a:srgbClr val="333333"/>
                </a:solidFill>
                <a:latin typeface="Arial"/>
                <a:cs typeface="Arial"/>
              </a:rPr>
              <a:t>@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com&gt;</a:t>
            </a:r>
            <a:endParaRPr sz="800">
              <a:latin typeface="Arial"/>
              <a:cs typeface="Arial"/>
            </a:endParaRPr>
          </a:p>
          <a:p>
            <a:pPr marL="20955">
              <a:lnSpc>
                <a:spcPts val="955"/>
              </a:lnSpc>
              <a:tabLst>
                <a:tab pos="546100" algn="l"/>
              </a:tabLst>
            </a:pP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Date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	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F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i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Oct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10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1 5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5 3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1 2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2014 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+0200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è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20955" marR="990600" indent="-3810">
              <a:lnSpc>
                <a:spcPts val="950"/>
              </a:lnSpc>
              <a:spcBef>
                <a:spcPts val="969"/>
              </a:spcBef>
              <a:tabLst>
                <a:tab pos="532765" algn="l"/>
              </a:tabLst>
            </a:pP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o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E5AF26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E5AF26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85" dirty="0">
                <a:solidFill>
                  <a:srgbClr val="E5AF26"/>
                </a:solidFill>
                <a:latin typeface="Arial"/>
                <a:cs typeface="Arial"/>
              </a:rPr>
              <a:t>it</a:t>
            </a:r>
            <a:r>
              <a:rPr sz="800" spc="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8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E5AF26"/>
                </a:solidFill>
                <a:latin typeface="Arial"/>
                <a:cs typeface="Arial"/>
              </a:rPr>
              <a:t>a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3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E5AF26"/>
                </a:solidFill>
                <a:latin typeface="Arial"/>
                <a:cs typeface="Arial"/>
              </a:rPr>
              <a:t>fb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3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1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4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E5AF26"/>
                </a:solidFill>
                <a:latin typeface="Arial"/>
                <a:cs typeface="Arial"/>
              </a:rPr>
              <a:t>fb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5AF26"/>
                </a:solidFill>
                <a:latin typeface="Arial"/>
                <a:cs typeface="Arial"/>
              </a:rPr>
              <a:t>b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1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2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3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6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E5AF26"/>
                </a:solidFill>
                <a:latin typeface="Arial"/>
                <a:cs typeface="Arial"/>
              </a:rPr>
              <a:t>f9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0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7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5AF26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E5AF26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E5AF26"/>
                </a:solidFill>
                <a:latin typeface="Arial"/>
                <a:cs typeface="Arial"/>
              </a:rPr>
              <a:t>e 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th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&lt;s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0" dirty="0">
                <a:solidFill>
                  <a:srgbClr val="333333"/>
                </a:solidFill>
                <a:latin typeface="Arial"/>
                <a:cs typeface="Arial"/>
              </a:rPr>
              <a:t>@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com&gt; 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Date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	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Tue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Oct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7 2 1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2 2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2 1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2014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+0200</a:t>
            </a:r>
            <a:endParaRPr sz="800">
              <a:latin typeface="Arial"/>
              <a:cs typeface="Arial"/>
            </a:endParaRPr>
          </a:p>
          <a:p>
            <a:pPr marL="283210">
              <a:lnSpc>
                <a:spcPct val="100000"/>
              </a:lnSpc>
              <a:spcBef>
                <a:spcPts val="894"/>
              </a:spcBef>
              <a:tabLst>
                <a:tab pos="3803650" algn="l"/>
              </a:tabLst>
            </a:pP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  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1200" spc="-37" baseline="-52083" dirty="0">
                <a:solidFill>
                  <a:srgbClr val="333333"/>
                </a:solidFill>
                <a:latin typeface="Arial"/>
                <a:cs typeface="Arial"/>
              </a:rPr>
              <a:t>47</a:t>
            </a:r>
            <a:endParaRPr sz="1200" baseline="-52083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2134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Prononciation</a:t>
            </a:r>
            <a:endParaRPr sz="1700"/>
          </a:p>
        </p:txBody>
      </p:sp>
      <p:sp>
        <p:nvSpPr>
          <p:cNvPr id="5" name="object 5"/>
          <p:cNvSpPr txBox="1"/>
          <p:nvPr/>
        </p:nvSpPr>
        <p:spPr>
          <a:xfrm>
            <a:off x="4469676" y="3250571"/>
            <a:ext cx="793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048" y="991358"/>
            <a:ext cx="1000125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50" spc="35" dirty="0">
                <a:solidFill>
                  <a:srgbClr val="333333"/>
                </a:solidFill>
                <a:latin typeface="Arial"/>
                <a:cs typeface="Arial"/>
              </a:rPr>
              <a:t>[ </a:t>
            </a:r>
            <a:r>
              <a:rPr sz="3250" spc="-5" dirty="0">
                <a:solidFill>
                  <a:srgbClr val="333333"/>
                </a:solidFill>
                <a:latin typeface="Arial"/>
                <a:cs typeface="Arial"/>
              </a:rPr>
              <a:t>gít</a:t>
            </a:r>
            <a:r>
              <a:rPr sz="3250" spc="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50" spc="3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3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3539" y="991358"/>
            <a:ext cx="902969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50" spc="35" dirty="0">
                <a:solidFill>
                  <a:srgbClr val="333333"/>
                </a:solidFill>
                <a:latin typeface="Arial"/>
                <a:cs typeface="Arial"/>
              </a:rPr>
              <a:t>[ </a:t>
            </a:r>
            <a:r>
              <a:rPr sz="3250" spc="90" dirty="0">
                <a:solidFill>
                  <a:srgbClr val="333333"/>
                </a:solidFill>
                <a:latin typeface="Arial"/>
                <a:cs typeface="Arial"/>
              </a:rPr>
              <a:t>jít</a:t>
            </a:r>
            <a:r>
              <a:rPr sz="3250" spc="2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50" spc="3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34696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Historique </a:t>
            </a:r>
            <a:r>
              <a:rPr sz="1700" spc="-195" dirty="0">
                <a:solidFill>
                  <a:srgbClr val="FFFFFF"/>
                </a:solidFill>
              </a:rPr>
              <a:t>des </a:t>
            </a:r>
            <a:r>
              <a:rPr sz="1700" spc="-80" dirty="0">
                <a:solidFill>
                  <a:srgbClr val="FFFFFF"/>
                </a:solidFill>
              </a:rPr>
              <a:t>modifications </a:t>
            </a:r>
            <a:r>
              <a:rPr sz="1700" spc="-75" dirty="0">
                <a:solidFill>
                  <a:srgbClr val="FFFFFF"/>
                </a:solidFill>
              </a:rPr>
              <a:t>d’un</a:t>
            </a:r>
            <a:r>
              <a:rPr sz="1700" spc="-65" dirty="0">
                <a:solidFill>
                  <a:srgbClr val="FFFFFF"/>
                </a:solidFill>
              </a:rPr>
              <a:t> </a:t>
            </a:r>
            <a:r>
              <a:rPr sz="1700" spc="-70" dirty="0">
                <a:solidFill>
                  <a:srgbClr val="FFFFFF"/>
                </a:solidFill>
              </a:rPr>
              <a:t>fichier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92332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833664"/>
            <a:ext cx="35826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commande « </a:t>
            </a:r>
            <a:r>
              <a:rPr sz="1100" b="1" i="1" spc="-10" dirty="0">
                <a:solidFill>
                  <a:srgbClr val="333333"/>
                </a:solidFill>
                <a:latin typeface="Arial-BoldItalicMT"/>
                <a:cs typeface="Arial-BoldItalicMT"/>
              </a:rPr>
              <a:t>git </a:t>
            </a:r>
            <a:r>
              <a:rPr sz="1100" i="1" spc="-85" dirty="0">
                <a:solidFill>
                  <a:srgbClr val="333333"/>
                </a:solidFill>
                <a:latin typeface="Arial"/>
                <a:cs typeface="Arial"/>
              </a:rPr>
              <a:t>show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»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permet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voir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fichier </a:t>
            </a:r>
            <a:r>
              <a:rPr sz="1100" spc="-85" dirty="0">
                <a:solidFill>
                  <a:srgbClr val="333333"/>
                </a:solidFill>
                <a:latin typeface="Arial"/>
                <a:cs typeface="Arial"/>
              </a:rPr>
              <a:t>dans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 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spécifié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1324000"/>
            <a:ext cx="3691890" cy="441959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5880" marR="1917700" indent="-10795">
              <a:lnSpc>
                <a:spcPts val="950"/>
              </a:lnSpc>
              <a:spcBef>
                <a:spcPts val="22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B200"/>
                </a:solidFill>
                <a:latin typeface="Arial"/>
                <a:cs typeface="Arial"/>
              </a:rPr>
              <a:t>show</a:t>
            </a:r>
            <a:r>
              <a:rPr sz="800" b="1" spc="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80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333333"/>
                </a:solidFill>
                <a:latin typeface="Arial"/>
                <a:cs typeface="Arial"/>
              </a:rPr>
              <a:t>World</a:t>
            </a:r>
            <a:r>
              <a:rPr sz="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  <a:endParaRPr sz="800">
              <a:latin typeface="Arial"/>
              <a:cs typeface="Arial"/>
            </a:endParaRPr>
          </a:p>
          <a:p>
            <a:pPr marL="52705">
              <a:lnSpc>
                <a:spcPts val="915"/>
              </a:lnSpc>
            </a:pP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show</a:t>
            </a:r>
            <a:r>
              <a:rPr sz="8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how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show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47" y="209149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067" y="2511151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607" y="2489644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067" y="2492171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7095" y="2492171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7997" y="2492171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8485" y="2489644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115" y="25326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607" y="25326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607" y="25326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095" y="2532659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6977" y="25326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8485" y="25326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8485" y="253265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115" y="26528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6607" y="26528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607" y="26528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7095" y="2652865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6977" y="26528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88485" y="26528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88485" y="265286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115" y="27730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607" y="27730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607" y="27730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7095" y="277305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6977" y="27730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88485" y="27730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88485" y="277305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4395" y="2001836"/>
            <a:ext cx="3494404" cy="888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78130">
              <a:lnSpc>
                <a:spcPct val="102600"/>
              </a:lnSpc>
              <a:spcBef>
                <a:spcPts val="55"/>
              </a:spcBef>
            </a:pP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commande « </a:t>
            </a:r>
            <a:r>
              <a:rPr sz="1100" b="1" i="1" spc="-10" dirty="0">
                <a:solidFill>
                  <a:srgbClr val="333333"/>
                </a:solidFill>
                <a:latin typeface="Arial-BoldItalicMT"/>
                <a:cs typeface="Arial-BoldItalicMT"/>
              </a:rPr>
              <a:t>git </a:t>
            </a:r>
            <a:r>
              <a:rPr sz="1100" i="1" spc="-65" dirty="0">
                <a:solidFill>
                  <a:srgbClr val="333333"/>
                </a:solidFill>
                <a:latin typeface="Arial"/>
                <a:cs typeface="Arial"/>
              </a:rPr>
              <a:t>blame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» 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donne </a:t>
            </a:r>
            <a:r>
              <a:rPr sz="1100" spc="-11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informations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de 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modification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fichier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ts val="955"/>
              </a:lnSpc>
              <a:spcBef>
                <a:spcPts val="1275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10" dirty="0">
                <a:solidFill>
                  <a:srgbClr val="00B200"/>
                </a:solidFill>
                <a:latin typeface="Arial"/>
                <a:cs typeface="Arial"/>
              </a:rPr>
              <a:t>blame</a:t>
            </a:r>
            <a:r>
              <a:rPr sz="800" b="1" spc="20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20320">
              <a:lnSpc>
                <a:spcPts val="944"/>
              </a:lnSpc>
            </a:pP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^400</a:t>
            </a:r>
            <a:r>
              <a:rPr sz="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2014</a:t>
            </a:r>
            <a:r>
              <a:rPr sz="800" i="1" spc="40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800" i="1" spc="40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  <a:p>
            <a:pPr marL="2027555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+0200</a:t>
            </a:r>
            <a:r>
              <a:rPr sz="8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800" spc="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4067" y="2914758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607" y="289325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067" y="293373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7095" y="293373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47997" y="293373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8485" y="289325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1463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Description </a:t>
            </a:r>
            <a:r>
              <a:rPr sz="1700" spc="-70" dirty="0">
                <a:solidFill>
                  <a:srgbClr val="FFFFFF"/>
                </a:solidFill>
              </a:rPr>
              <a:t>d’un</a:t>
            </a:r>
            <a:r>
              <a:rPr sz="1700" spc="-215" dirty="0">
                <a:solidFill>
                  <a:srgbClr val="FFFFFF"/>
                </a:solidFill>
              </a:rPr>
              <a:t> </a:t>
            </a:r>
            <a:r>
              <a:rPr sz="1700" spc="-75" dirty="0">
                <a:solidFill>
                  <a:srgbClr val="FFFFFF"/>
                </a:solidFill>
              </a:rPr>
              <a:t>commit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73710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647444"/>
            <a:ext cx="3636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Lorsqu’on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fait 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commit,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spécifie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son </a:t>
            </a:r>
            <a:r>
              <a:rPr sz="1100" spc="0" dirty="0">
                <a:solidFill>
                  <a:srgbClr val="FF0000"/>
                </a:solidFill>
                <a:latin typeface="Arial"/>
                <a:cs typeface="Arial"/>
              </a:rPr>
              <a:t>titre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l’option</a:t>
            </a:r>
            <a:r>
              <a:rPr sz="11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Courier New"/>
                <a:cs typeface="Courier New"/>
              </a:rPr>
              <a:t>-m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07" y="915098"/>
            <a:ext cx="3691890" cy="20129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00B200"/>
                </a:solidFill>
                <a:latin typeface="Arial"/>
                <a:cs typeface="Arial"/>
              </a:rPr>
              <a:t>commit</a:t>
            </a:r>
            <a:r>
              <a:rPr sz="800" b="1" spc="22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8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commit"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47" y="141688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327224"/>
            <a:ext cx="3241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ne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précisant </a:t>
            </a:r>
            <a:r>
              <a:rPr sz="1100" spc="-95" dirty="0">
                <a:solidFill>
                  <a:srgbClr val="333333"/>
                </a:solidFill>
                <a:latin typeface="Arial"/>
                <a:cs typeface="Arial"/>
              </a:rPr>
              <a:t>pas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100" spc="-65" dirty="0">
                <a:solidFill>
                  <a:srgbClr val="333333"/>
                </a:solidFill>
                <a:latin typeface="Courier New"/>
                <a:cs typeface="Courier New"/>
              </a:rPr>
              <a:t>-m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100" spc="-6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100" spc="-100" dirty="0">
                <a:solidFill>
                  <a:srgbClr val="333333"/>
                </a:solidFill>
                <a:latin typeface="Arial"/>
                <a:cs typeface="Arial"/>
              </a:rPr>
              <a:t>accès </a:t>
            </a: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l’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éditeur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0000"/>
                </a:solidFill>
                <a:latin typeface="Arial"/>
                <a:cs typeface="Arial"/>
              </a:rPr>
              <a:t>avancé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095" y="1518098"/>
            <a:ext cx="3059852" cy="1937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49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3558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Nettoyer </a:t>
            </a:r>
            <a:r>
              <a:rPr sz="1700" spc="-135" dirty="0">
                <a:solidFill>
                  <a:srgbClr val="FFFFFF"/>
                </a:solidFill>
              </a:rPr>
              <a:t>l’espace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35" dirty="0">
                <a:solidFill>
                  <a:srgbClr val="FFFFFF"/>
                </a:solidFill>
              </a:rPr>
              <a:t> </a:t>
            </a:r>
            <a:r>
              <a:rPr sz="1700" spc="-55" dirty="0">
                <a:solidFill>
                  <a:srgbClr val="FFFFFF"/>
                </a:solidFill>
              </a:rPr>
              <a:t>travail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103832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067" y="1280560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607" y="1259052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67" y="1261579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95" y="1261579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7997" y="1261579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8485" y="1259052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115" y="13020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607" y="13020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607" y="13020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95" y="1302067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6977" y="13020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8485" y="13020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130206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115" y="14222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607" y="14222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607" y="14222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095" y="1422273"/>
            <a:ext cx="3611245" cy="120650"/>
          </a:xfrm>
          <a:custGeom>
            <a:avLst/>
            <a:gdLst/>
            <a:ahLst/>
            <a:cxnLst/>
            <a:rect l="l" t="t" r="r" b="b"/>
            <a:pathLst>
              <a:path w="3611245" h="120650">
                <a:moveTo>
                  <a:pt x="0" y="120192"/>
                </a:moveTo>
                <a:lnTo>
                  <a:pt x="3610914" y="120192"/>
                </a:lnTo>
                <a:lnTo>
                  <a:pt x="3610914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6977" y="14222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8485" y="14222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42227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067" y="1563973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44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607" y="154246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067" y="158295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7095" y="158295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7997" y="158295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8485" y="154246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581" y="189397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4395" y="955337"/>
            <a:ext cx="2749550" cy="1033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Supprimer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modifications </a:t>
            </a:r>
            <a:r>
              <a:rPr sz="1000" spc="-75" dirty="0">
                <a:solidFill>
                  <a:srgbClr val="FF0000"/>
                </a:solidFill>
                <a:latin typeface="Arial"/>
                <a:cs typeface="Arial"/>
              </a:rPr>
              <a:t>dans </a:t>
            </a:r>
            <a:r>
              <a:rPr sz="1000" spc="-65" dirty="0">
                <a:solidFill>
                  <a:srgbClr val="FF0000"/>
                </a:solidFill>
                <a:latin typeface="Arial"/>
                <a:cs typeface="Arial"/>
              </a:rPr>
              <a:t>l’espace </a:t>
            </a:r>
            <a:r>
              <a:rPr sz="1000" spc="-8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travail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778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sz="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</a:t>
            </a:r>
            <a:r>
              <a:rPr sz="800" b="1" spc="-114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--ke</a:t>
            </a:r>
            <a:r>
              <a:rPr sz="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0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i="1" spc="100" dirty="0">
                <a:solidFill>
                  <a:srgbClr val="333333"/>
                </a:solidFill>
                <a:latin typeface="Arial"/>
                <a:cs typeface="Arial"/>
              </a:rPr>
              <a:t>−</a:t>
            </a:r>
            <a:r>
              <a:rPr sz="800" spc="100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  <a:p>
            <a:pPr marL="17780">
              <a:lnSpc>
                <a:spcPts val="955"/>
              </a:lnSpc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a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 </a:t>
            </a:r>
            <a:r>
              <a:rPr sz="800" b="1" spc="-45" dirty="0">
                <a:solidFill>
                  <a:srgbClr val="00B200"/>
                </a:solidFill>
                <a:latin typeface="Arial"/>
                <a:cs typeface="Arial"/>
              </a:rPr>
              <a:t>h</a:t>
            </a:r>
            <a:r>
              <a:rPr sz="800" b="1" spc="3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Revenir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juste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après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dernier</a:t>
            </a:r>
            <a:r>
              <a:rPr sz="10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607" y="2117217"/>
            <a:ext cx="3691890" cy="20129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800" b="1" spc="-15" dirty="0">
                <a:solidFill>
                  <a:srgbClr val="00B200"/>
                </a:solidFill>
                <a:latin typeface="Arial"/>
                <a:cs typeface="Arial"/>
              </a:rPr>
              <a:t>r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 </a:t>
            </a:r>
            <a:r>
              <a:rPr sz="800" b="1" spc="-110" dirty="0">
                <a:solidFill>
                  <a:srgbClr val="00B200"/>
                </a:solidFill>
                <a:latin typeface="Arial"/>
                <a:cs typeface="Arial"/>
              </a:rPr>
              <a:t>s </a:t>
            </a:r>
            <a:r>
              <a:rPr sz="800" b="1" spc="-40" dirty="0">
                <a:solidFill>
                  <a:srgbClr val="00B200"/>
                </a:solidFill>
                <a:latin typeface="Arial"/>
                <a:cs typeface="Arial"/>
              </a:rPr>
              <a:t>e </a:t>
            </a:r>
            <a:r>
              <a:rPr sz="800" b="1" spc="50" dirty="0">
                <a:solidFill>
                  <a:srgbClr val="00B200"/>
                </a:solidFill>
                <a:latin typeface="Arial"/>
                <a:cs typeface="Arial"/>
              </a:rPr>
              <a:t>t 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--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HEAD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8669" y="251268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8669" y="273650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1484" y="2357698"/>
            <a:ext cx="2880995" cy="47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Remet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pointeur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branche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courante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HEAD  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Remet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l’espace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15" dirty="0">
                <a:solidFill>
                  <a:srgbClr val="333333"/>
                </a:solidFill>
                <a:latin typeface="Arial"/>
                <a:cs typeface="Arial"/>
              </a:rPr>
              <a:t>travail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l’index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comme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sur</a:t>
            </a:r>
            <a:r>
              <a:rPr sz="10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HEAD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209486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0" dirty="0">
                <a:solidFill>
                  <a:srgbClr val="FFFFFF"/>
                </a:solidFill>
              </a:rPr>
              <a:t>Compresser </a:t>
            </a:r>
            <a:r>
              <a:rPr sz="1700" spc="-114" dirty="0">
                <a:solidFill>
                  <a:srgbClr val="FFFFFF"/>
                </a:solidFill>
              </a:rPr>
              <a:t>le </a:t>
            </a:r>
            <a:r>
              <a:rPr sz="1700" spc="-90" dirty="0">
                <a:solidFill>
                  <a:srgbClr val="FFFFFF"/>
                </a:solidFill>
              </a:rPr>
              <a:t>dépôt</a:t>
            </a:r>
            <a:r>
              <a:rPr sz="1700" spc="-254" dirty="0">
                <a:solidFill>
                  <a:srgbClr val="FFFFFF"/>
                </a:solidFill>
              </a:rPr>
              <a:t> </a:t>
            </a:r>
            <a:r>
              <a:rPr sz="1700" spc="-50" dirty="0">
                <a:solidFill>
                  <a:srgbClr val="FFFFFF"/>
                </a:solidFill>
              </a:rPr>
              <a:t>Git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112565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45747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669" y="167257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669" y="189640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669" y="212023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1042662"/>
            <a:ext cx="2958465" cy="117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Au </a:t>
            </a: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fur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1000" spc="-75" dirty="0">
                <a:solidFill>
                  <a:srgbClr val="333333"/>
                </a:solidFill>
                <a:latin typeface="Arial"/>
                <a:cs typeface="Arial"/>
              </a:rPr>
              <a:t>mesure </a:t>
            </a:r>
            <a:r>
              <a:rPr sz="1000" spc="-95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000" spc="-30" dirty="0">
                <a:solidFill>
                  <a:srgbClr val="333333"/>
                </a:solidFill>
                <a:latin typeface="Arial"/>
                <a:cs typeface="Arial"/>
              </a:rPr>
              <a:t>commits,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dépôt </a:t>
            </a: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Git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s’alourdit</a:t>
            </a:r>
            <a:endParaRPr sz="1000">
              <a:latin typeface="Arial"/>
              <a:cs typeface="Arial"/>
            </a:endParaRPr>
          </a:p>
          <a:p>
            <a:pPr marL="289560" marR="207010" indent="-277495">
              <a:lnSpc>
                <a:spcPct val="145000"/>
              </a:lnSpc>
              <a:spcBef>
                <a:spcPts val="875"/>
              </a:spcBef>
            </a:pP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spc="-85" dirty="0">
                <a:solidFill>
                  <a:srgbClr val="333333"/>
                </a:solidFill>
                <a:latin typeface="Arial"/>
                <a:cs typeface="Arial"/>
              </a:rPr>
              <a:t>possède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000" spc="-55" dirty="0">
                <a:solidFill>
                  <a:srgbClr val="FF0000"/>
                </a:solidFill>
                <a:latin typeface="Arial"/>
                <a:cs typeface="Arial"/>
              </a:rPr>
              <a:t>ramasse-miettes </a:t>
            </a:r>
            <a:r>
              <a:rPr sz="1000" spc="-5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00" i="1" spc="-55" dirty="0">
                <a:solidFill>
                  <a:srgbClr val="333333"/>
                </a:solidFill>
                <a:latin typeface="Arial"/>
                <a:cs typeface="Arial"/>
              </a:rPr>
              <a:t>garbage </a:t>
            </a:r>
            <a:r>
              <a:rPr sz="1000" i="1" spc="-25" dirty="0">
                <a:solidFill>
                  <a:srgbClr val="333333"/>
                </a:solidFill>
                <a:latin typeface="Arial"/>
                <a:cs typeface="Arial"/>
              </a:rPr>
              <a:t>collector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Nettoyage </a:t>
            </a:r>
            <a:r>
              <a:rPr sz="1000" spc="-95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fichiers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plus </a:t>
            </a:r>
            <a:r>
              <a:rPr sz="1000" spc="-85" dirty="0">
                <a:solidFill>
                  <a:srgbClr val="333333"/>
                </a:solidFill>
                <a:latin typeface="Arial"/>
                <a:cs typeface="Arial"/>
              </a:rPr>
              <a:t>nécessaires 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Optimisation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l’utilisation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spc="-65" dirty="0">
                <a:solidFill>
                  <a:srgbClr val="333333"/>
                </a:solidFill>
                <a:latin typeface="Arial"/>
                <a:cs typeface="Arial"/>
              </a:rPr>
              <a:t>l’espace disque  </a:t>
            </a: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Compression </a:t>
            </a:r>
            <a:r>
              <a:rPr sz="1000" spc="-95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fichiers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révision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51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607" y="2406751"/>
            <a:ext cx="3691890" cy="201295"/>
          </a:xfrm>
          <a:prstGeom prst="rect">
            <a:avLst/>
          </a:prstGeom>
          <a:solidFill>
            <a:srgbClr val="FFFFE5"/>
          </a:solidFill>
          <a:ln w="5054">
            <a:solidFill>
              <a:srgbClr val="3333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$ </a:t>
            </a:r>
            <a:r>
              <a:rPr sz="800" b="1" spc="-55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800" b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b="1" spc="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B200"/>
                </a:solidFill>
                <a:latin typeface="Arial"/>
                <a:cs typeface="Arial"/>
              </a:rPr>
              <a:t>gc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6281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FFFFFF"/>
                </a:solidFill>
              </a:rPr>
              <a:t>Ignorer </a:t>
            </a:r>
            <a:r>
              <a:rPr sz="1700" spc="-195" dirty="0">
                <a:solidFill>
                  <a:srgbClr val="FFFFFF"/>
                </a:solidFill>
              </a:rPr>
              <a:t>des</a:t>
            </a:r>
            <a:r>
              <a:rPr sz="1700" spc="-190" dirty="0">
                <a:solidFill>
                  <a:srgbClr val="FFFFFF"/>
                </a:solidFill>
              </a:rPr>
              <a:t> </a:t>
            </a:r>
            <a:r>
              <a:rPr sz="1700" spc="-90" dirty="0">
                <a:solidFill>
                  <a:srgbClr val="FFFFFF"/>
                </a:solidFill>
              </a:rPr>
              <a:t>fichiers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11581" y="86946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81" y="120129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6979" y="1443526"/>
            <a:ext cx="3974465" cy="0"/>
          </a:xfrm>
          <a:custGeom>
            <a:avLst/>
            <a:gdLst/>
            <a:ahLst/>
            <a:cxnLst/>
            <a:rect l="l" t="t" r="r" b="b"/>
            <a:pathLst>
              <a:path w="3974465">
                <a:moveTo>
                  <a:pt x="0" y="0"/>
                </a:moveTo>
                <a:lnTo>
                  <a:pt x="3974033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06" y="142201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79" y="1424546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142454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7997" y="1424546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8485" y="142201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026" y="146504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506" y="146504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9506" y="146504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994" y="1465046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6977" y="146504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485" y="146504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8485" y="146504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026" y="15852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506" y="15852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506" y="15852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94" y="1585239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6977" y="15852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485" y="15852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8485" y="158523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1026" y="17054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9506" y="17054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506" y="17054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994" y="1705444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6977" y="17054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8485" y="17054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88485" y="17054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1026" y="18256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9506" y="18256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506" y="18256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94" y="1825637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66977" y="18256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8485" y="18256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88485" y="182563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1026" y="19458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9506" y="19458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9506" y="19458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994" y="1945830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6977" y="19458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88485" y="19458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88485" y="19458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1026" y="206603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9506" y="206603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506" y="206603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9994" y="2066036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66977" y="206603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88485" y="206603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8485" y="206603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026" y="218622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06" y="218622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9506" y="218622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9994" y="2186228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66977" y="218622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88485" y="218622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8485" y="218622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1026" y="23064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9506" y="23064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9506" y="23064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9994" y="2306434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66977" y="23064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8485" y="23064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88485" y="23064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1026" y="24266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9506" y="24266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9506" y="24266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9994" y="2426627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66977" y="24266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88485" y="24266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88485" y="2426627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1026" y="25468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9506" y="25468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9506" y="25468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9994" y="2546832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66977" y="25468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88485" y="25468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88485" y="254683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1026" y="26670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9506" y="26670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9506" y="26670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9994" y="2667025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66977" y="26670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88485" y="26670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88485" y="266702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1026" y="27872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9506" y="27872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9506" y="27872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9994" y="2787231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66977" y="27872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88485" y="27872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88485" y="278723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1026" y="29074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9506" y="29074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9506" y="29074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9994" y="2907423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192"/>
                </a:moveTo>
                <a:lnTo>
                  <a:pt x="3888003" y="120192"/>
                </a:lnTo>
                <a:lnTo>
                  <a:pt x="3888003" y="0"/>
                </a:lnTo>
                <a:lnTo>
                  <a:pt x="0" y="0"/>
                </a:lnTo>
                <a:lnTo>
                  <a:pt x="0" y="120192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66977" y="29074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192"/>
                </a:lnTo>
              </a:path>
            </a:pathLst>
          </a:custGeom>
          <a:ln w="37960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88485" y="29074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88485" y="290742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47446" y="786478"/>
            <a:ext cx="3888740" cy="223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peut </a:t>
            </a: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ignorer </a:t>
            </a:r>
            <a:r>
              <a:rPr sz="1000" spc="-95" dirty="0">
                <a:solidFill>
                  <a:srgbClr val="FF0000"/>
                </a:solidFill>
                <a:latin typeface="Arial"/>
                <a:cs typeface="Arial"/>
              </a:rPr>
              <a:t>des 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fichiers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du </a:t>
            </a:r>
            <a:r>
              <a:rPr sz="1000" spc="-35" dirty="0">
                <a:solidFill>
                  <a:srgbClr val="333333"/>
                </a:solidFill>
                <a:latin typeface="Arial"/>
                <a:cs typeface="Arial"/>
              </a:rPr>
              <a:t>répertoire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0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333333"/>
                </a:solidFill>
                <a:latin typeface="Arial"/>
                <a:cs typeface="Arial"/>
              </a:rPr>
              <a:t>travail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sz="1000" spc="-7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sz="1000" spc="-25" dirty="0">
                <a:solidFill>
                  <a:srgbClr val="333333"/>
                </a:solidFill>
                <a:latin typeface="Arial"/>
                <a:cs typeface="Arial"/>
              </a:rPr>
              <a:t>fichier </a:t>
            </a:r>
            <a:r>
              <a:rPr sz="1000" spc="-80" dirty="0">
                <a:solidFill>
                  <a:srgbClr val="333333"/>
                </a:solidFill>
                <a:latin typeface="Courier New"/>
                <a:cs typeface="Courier New"/>
              </a:rPr>
              <a:t>.gitignore </a:t>
            </a:r>
            <a:r>
              <a:rPr sz="1000" spc="-20" dirty="0">
                <a:solidFill>
                  <a:srgbClr val="333333"/>
                </a:solidFill>
                <a:latin typeface="Arial"/>
                <a:cs typeface="Arial"/>
              </a:rPr>
              <a:t>contient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sz="1000" spc="-40" dirty="0">
                <a:solidFill>
                  <a:srgbClr val="333333"/>
                </a:solidFill>
                <a:latin typeface="Arial"/>
                <a:cs typeface="Arial"/>
              </a:rPr>
              <a:t>fichiers </a:t>
            </a:r>
            <a:r>
              <a:rPr sz="1000" spc="-80" dirty="0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sz="10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Arial"/>
                <a:cs typeface="Arial"/>
              </a:rPr>
              <a:t>ignorer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800" i="1" spc="-60" dirty="0">
                <a:solidFill>
                  <a:srgbClr val="333333"/>
                </a:solidFill>
                <a:latin typeface="Menlo"/>
                <a:cs typeface="Menlo"/>
              </a:rPr>
              <a:t>∗</a:t>
            </a:r>
            <a:r>
              <a:rPr sz="800" i="1" spc="-370" dirty="0">
                <a:solidFill>
                  <a:srgbClr val="333333"/>
                </a:solidFill>
                <a:latin typeface="Menlo"/>
                <a:cs typeface="Menlo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s s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  <a:spcBef>
                <a:spcPts val="930"/>
              </a:spcBef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r>
              <a:rPr sz="800" spc="27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00B2B2"/>
                </a:solidFill>
                <a:latin typeface="Arial"/>
                <a:cs typeface="Arial"/>
              </a:rPr>
              <a:t>M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b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1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1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f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9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 </a:t>
            </a:r>
            <a:r>
              <a:rPr sz="800" dirty="0">
                <a:solidFill>
                  <a:srgbClr val="00B2B2"/>
                </a:solidFill>
                <a:latin typeface="Arial"/>
                <a:cs typeface="Arial"/>
              </a:rPr>
              <a:t>J</a:t>
            </a:r>
            <a:r>
              <a:rPr sz="800" spc="-14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4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v</a:t>
            </a:r>
            <a:r>
              <a:rPr sz="800" spc="-14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8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00B2B2"/>
                </a:solidFill>
                <a:latin typeface="Arial"/>
                <a:cs typeface="Arial"/>
              </a:rPr>
              <a:t>(J2ME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00B2B2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29845">
              <a:lnSpc>
                <a:spcPts val="955"/>
              </a:lnSpc>
            </a:pP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00" dirty="0">
                <a:solidFill>
                  <a:srgbClr val="333333"/>
                </a:solidFill>
                <a:latin typeface="Arial"/>
                <a:cs typeface="Arial"/>
              </a:rPr>
              <a:t>tj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90" dirty="0">
                <a:solidFill>
                  <a:srgbClr val="333333"/>
                </a:solidFill>
                <a:latin typeface="Arial"/>
                <a:cs typeface="Arial"/>
              </a:rPr>
              <a:t>tmp/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  <a:spcBef>
                <a:spcPts val="935"/>
              </a:spcBef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 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P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k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g</a:t>
            </a:r>
            <a:r>
              <a:rPr sz="800" spc="-1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5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00B2B2"/>
                </a:solidFill>
                <a:latin typeface="Arial"/>
                <a:cs typeface="Arial"/>
              </a:rPr>
              <a:t>F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 e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  <a:p>
            <a:pPr marL="27305">
              <a:lnSpc>
                <a:spcPts val="944"/>
              </a:lnSpc>
            </a:pPr>
            <a:r>
              <a:rPr sz="800" i="1" spc="-60" dirty="0">
                <a:solidFill>
                  <a:srgbClr val="333333"/>
                </a:solidFill>
                <a:latin typeface="Menlo"/>
                <a:cs typeface="Menlo"/>
              </a:rPr>
              <a:t>∗</a:t>
            </a:r>
            <a:r>
              <a:rPr sz="800" i="1" spc="-385" dirty="0">
                <a:solidFill>
                  <a:srgbClr val="333333"/>
                </a:solidFill>
                <a:latin typeface="Menlo"/>
                <a:cs typeface="Menlo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800" spc="40" dirty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27305">
              <a:lnSpc>
                <a:spcPts val="944"/>
              </a:lnSpc>
            </a:pPr>
            <a:r>
              <a:rPr sz="800" i="1" spc="-60" dirty="0">
                <a:solidFill>
                  <a:srgbClr val="333333"/>
                </a:solidFill>
                <a:latin typeface="Menlo"/>
                <a:cs typeface="Menlo"/>
              </a:rPr>
              <a:t>∗</a:t>
            </a:r>
            <a:r>
              <a:rPr sz="800" i="1" spc="-400" dirty="0">
                <a:solidFill>
                  <a:srgbClr val="333333"/>
                </a:solidFill>
                <a:latin typeface="Menlo"/>
                <a:cs typeface="Menlo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Arial"/>
                <a:cs typeface="Arial"/>
              </a:rPr>
              <a:t>war</a:t>
            </a:r>
            <a:endParaRPr sz="800">
              <a:latin typeface="Arial"/>
              <a:cs typeface="Arial"/>
            </a:endParaRPr>
          </a:p>
          <a:p>
            <a:pPr marL="27305">
              <a:lnSpc>
                <a:spcPts val="955"/>
              </a:lnSpc>
            </a:pPr>
            <a:r>
              <a:rPr sz="800" i="1" spc="-60" dirty="0">
                <a:solidFill>
                  <a:srgbClr val="333333"/>
                </a:solidFill>
                <a:latin typeface="Menlo"/>
                <a:cs typeface="Menlo"/>
              </a:rPr>
              <a:t>∗</a:t>
            </a:r>
            <a:r>
              <a:rPr sz="800" i="1" spc="-385" dirty="0">
                <a:solidFill>
                  <a:srgbClr val="333333"/>
                </a:solidFill>
                <a:latin typeface="Menlo"/>
                <a:cs typeface="Menlo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55"/>
              </a:lnSpc>
              <a:spcBef>
                <a:spcPts val="935"/>
              </a:spcBef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r>
              <a:rPr sz="800" spc="34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v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u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3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00B2B2"/>
                </a:solidFill>
                <a:latin typeface="Arial"/>
                <a:cs typeface="Arial"/>
              </a:rPr>
              <a:t>m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i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-1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2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c</a:t>
            </a:r>
            <a:r>
              <a:rPr sz="800" spc="-1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12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12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g</a:t>
            </a:r>
            <a:r>
              <a:rPr sz="800" spc="-12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L="25400" marR="5080" indent="-26034">
              <a:lnSpc>
                <a:spcPts val="950"/>
              </a:lnSpc>
              <a:spcBef>
                <a:spcPts val="30"/>
              </a:spcBef>
            </a:pPr>
            <a:r>
              <a:rPr sz="800" spc="254" dirty="0">
                <a:solidFill>
                  <a:srgbClr val="00B2B2"/>
                </a:solidFill>
                <a:latin typeface="Arial"/>
                <a:cs typeface="Arial"/>
              </a:rPr>
              <a:t>#</a:t>
            </a:r>
            <a:r>
              <a:rPr sz="800" spc="3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-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p</a:t>
            </a:r>
            <a:r>
              <a:rPr sz="800" spc="-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:</a:t>
            </a:r>
            <a:r>
              <a:rPr sz="800" spc="-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00B2B2"/>
                </a:solidFill>
                <a:latin typeface="Arial"/>
                <a:cs typeface="Arial"/>
              </a:rPr>
              <a:t>/</a:t>
            </a:r>
            <a:r>
              <a:rPr sz="800" spc="-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/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  <a:hlinkClick r:id="rId2"/>
              </a:rPr>
              <a:t>www</a:t>
            </a:r>
            <a:r>
              <a:rPr sz="800" spc="-140" dirty="0">
                <a:solidFill>
                  <a:srgbClr val="00B2B2"/>
                </a:solidFill>
                <a:latin typeface="Arial"/>
                <a:cs typeface="Arial"/>
                <a:hlinkClick r:id="rId2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  <a:hlinkClick r:id="rId2"/>
              </a:rPr>
              <a:t>.</a:t>
            </a:r>
            <a:r>
              <a:rPr sz="800" spc="25" dirty="0">
                <a:solidFill>
                  <a:srgbClr val="00B2B2"/>
                </a:solidFill>
                <a:latin typeface="Arial"/>
                <a:cs typeface="Arial"/>
                <a:hlinkClick r:id="rId2"/>
              </a:rPr>
              <a:t> </a:t>
            </a:r>
            <a:r>
              <a:rPr sz="800" spc="40" dirty="0">
                <a:solidFill>
                  <a:srgbClr val="00B2B2"/>
                </a:solidFill>
                <a:latin typeface="Arial"/>
                <a:cs typeface="Arial"/>
              </a:rPr>
              <a:t>j</a:t>
            </a:r>
            <a:r>
              <a:rPr sz="800" spc="-10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0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v</a:t>
            </a:r>
            <a:r>
              <a:rPr sz="800" spc="-10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7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00B2B2"/>
                </a:solidFill>
                <a:latin typeface="Arial"/>
                <a:cs typeface="Arial"/>
              </a:rPr>
              <a:t>com/</a:t>
            </a:r>
            <a:r>
              <a:rPr sz="800" spc="-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en</a:t>
            </a:r>
            <a:r>
              <a:rPr sz="800" spc="-114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00B2B2"/>
                </a:solidFill>
                <a:latin typeface="Arial"/>
                <a:cs typeface="Arial"/>
              </a:rPr>
              <a:t>/</a:t>
            </a:r>
            <a:r>
              <a:rPr sz="800" spc="-10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d</a:t>
            </a:r>
            <a:r>
              <a:rPr sz="800" spc="-14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14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B2B2"/>
                </a:solidFill>
                <a:latin typeface="Arial"/>
                <a:cs typeface="Arial"/>
              </a:rPr>
              <a:t>w</a:t>
            </a:r>
            <a:r>
              <a:rPr sz="800" spc="-14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n</a:t>
            </a:r>
            <a:r>
              <a:rPr sz="800" spc="-14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lo</a:t>
            </a:r>
            <a:r>
              <a:rPr sz="800" spc="-14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00B2B2"/>
                </a:solidFill>
                <a:latin typeface="Arial"/>
                <a:cs typeface="Arial"/>
              </a:rPr>
              <a:t>a</a:t>
            </a:r>
            <a:r>
              <a:rPr sz="800" spc="-14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d</a:t>
            </a:r>
            <a:r>
              <a:rPr sz="800" spc="-10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00B2B2"/>
                </a:solidFill>
                <a:latin typeface="Arial"/>
                <a:cs typeface="Arial"/>
              </a:rPr>
              <a:t>/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-1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l</a:t>
            </a:r>
            <a:r>
              <a:rPr sz="800" spc="-11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p</a:t>
            </a:r>
            <a:r>
              <a:rPr sz="800" spc="-6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00B2B2"/>
                </a:solidFill>
                <a:latin typeface="Arial"/>
                <a:cs typeface="Arial"/>
              </a:rPr>
              <a:t>/</a:t>
            </a:r>
            <a:r>
              <a:rPr sz="800" spc="-6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00B2B2"/>
                </a:solidFill>
                <a:latin typeface="Arial"/>
                <a:cs typeface="Arial"/>
              </a:rPr>
              <a:t>e</a:t>
            </a:r>
            <a:r>
              <a:rPr sz="800" spc="-1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1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10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1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00B2B2"/>
                </a:solidFill>
                <a:latin typeface="Arial"/>
                <a:cs typeface="Arial"/>
              </a:rPr>
              <a:t>r</a:t>
            </a:r>
            <a:r>
              <a:rPr sz="800" spc="-1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110" dirty="0">
                <a:solidFill>
                  <a:srgbClr val="00B2B2"/>
                </a:solidFill>
                <a:latin typeface="Arial"/>
                <a:cs typeface="Arial"/>
              </a:rPr>
              <a:t>_</a:t>
            </a:r>
            <a:r>
              <a:rPr sz="800" spc="-1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h</a:t>
            </a:r>
            <a:r>
              <a:rPr sz="800" spc="-10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1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-1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00B2B2"/>
                </a:solidFill>
                <a:latin typeface="Arial"/>
                <a:cs typeface="Arial"/>
              </a:rPr>
              <a:t>s</a:t>
            </a:r>
            <a:r>
              <a:rPr sz="800" spc="-1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B2B2"/>
                </a:solidFill>
                <a:latin typeface="Arial"/>
                <a:cs typeface="Arial"/>
              </a:rPr>
              <a:t>p</a:t>
            </a:r>
            <a:r>
              <a:rPr sz="800" spc="-10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o</a:t>
            </a:r>
            <a:r>
              <a:rPr sz="800" spc="-10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B2B2"/>
                </a:solidFill>
                <a:latin typeface="Arial"/>
                <a:cs typeface="Arial"/>
              </a:rPr>
              <a:t>t</a:t>
            </a:r>
            <a:r>
              <a:rPr sz="800" spc="30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B2B2"/>
                </a:solidFill>
                <a:latin typeface="Arial"/>
                <a:cs typeface="Arial"/>
              </a:rPr>
              <a:t>.</a:t>
            </a:r>
            <a:r>
              <a:rPr sz="800" spc="-25" dirty="0">
                <a:solidFill>
                  <a:srgbClr val="00B2B2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00B2B2"/>
                </a:solidFill>
                <a:latin typeface="Arial"/>
                <a:cs typeface="Arial"/>
              </a:rPr>
              <a:t>xml 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10" dirty="0">
                <a:solidFill>
                  <a:srgbClr val="333333"/>
                </a:solidFill>
                <a:latin typeface="Arial"/>
                <a:cs typeface="Arial"/>
              </a:rPr>
              <a:t>_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10" dirty="0">
                <a:solidFill>
                  <a:srgbClr val="333333"/>
                </a:solidFill>
                <a:latin typeface="Arial"/>
                <a:cs typeface="Arial"/>
              </a:rPr>
              <a:t>_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8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333333"/>
                </a:solidFill>
                <a:latin typeface="Menlo"/>
                <a:cs typeface="Menlo"/>
              </a:rPr>
              <a:t>∗</a:t>
            </a:r>
            <a:endParaRPr sz="800">
              <a:latin typeface="Menlo"/>
              <a:cs typeface="Menlo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16979" y="3049136"/>
            <a:ext cx="3974465" cy="0"/>
          </a:xfrm>
          <a:custGeom>
            <a:avLst/>
            <a:gdLst/>
            <a:ahLst/>
            <a:cxnLst/>
            <a:rect l="l" t="t" r="r" b="b"/>
            <a:pathLst>
              <a:path w="3974465">
                <a:moveTo>
                  <a:pt x="0" y="0"/>
                </a:moveTo>
                <a:lnTo>
                  <a:pt x="3974033" y="0"/>
                </a:lnTo>
              </a:path>
            </a:pathLst>
          </a:custGeom>
          <a:ln w="43014">
            <a:solidFill>
              <a:srgbClr val="FFF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9506" y="302762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6979" y="306810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9994" y="306810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47997" y="306810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88485" y="302762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6205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4" dirty="0">
                <a:solidFill>
                  <a:srgbClr val="FFFFFF"/>
                </a:solidFill>
              </a:rPr>
              <a:t>Livres </a:t>
            </a:r>
            <a:r>
              <a:rPr sz="1700" spc="-175" dirty="0">
                <a:solidFill>
                  <a:srgbClr val="FFFFFF"/>
                </a:solidFill>
              </a:rPr>
              <a:t>de</a:t>
            </a:r>
            <a:r>
              <a:rPr sz="1700" spc="-160" dirty="0">
                <a:solidFill>
                  <a:srgbClr val="FFFFFF"/>
                </a:solidFill>
              </a:rPr>
              <a:t> </a:t>
            </a:r>
            <a:r>
              <a:rPr sz="1700" spc="-130" dirty="0">
                <a:solidFill>
                  <a:srgbClr val="FFFFFF"/>
                </a:solidFill>
              </a:rPr>
              <a:t>référence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359994" y="993895"/>
            <a:ext cx="1094416" cy="1440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8180" y="993895"/>
            <a:ext cx="1198097" cy="1440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479428"/>
            <a:ext cx="25755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333333"/>
                </a:solidFill>
                <a:latin typeface="Arial"/>
                <a:cs typeface="Arial"/>
              </a:rPr>
              <a:t>ISBN </a:t>
            </a:r>
            <a:r>
              <a:rPr sz="900" spc="-35" dirty="0">
                <a:solidFill>
                  <a:srgbClr val="333333"/>
                </a:solidFill>
                <a:latin typeface="Arial"/>
                <a:cs typeface="Arial"/>
              </a:rPr>
              <a:t>978-0-596-52012-0 </a:t>
            </a:r>
            <a:r>
              <a:rPr sz="900" spc="-20" dirty="0">
                <a:solidFill>
                  <a:srgbClr val="333333"/>
                </a:solidFill>
                <a:latin typeface="Arial"/>
                <a:cs typeface="Arial"/>
              </a:rPr>
              <a:t>ISBN</a:t>
            </a:r>
            <a:r>
              <a:rPr sz="9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333333"/>
                </a:solidFill>
                <a:latin typeface="Arial"/>
                <a:cs typeface="Arial"/>
              </a:rPr>
              <a:t>978-1-934-35615-9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6789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75" dirty="0">
                <a:solidFill>
                  <a:srgbClr val="FFFFFF"/>
                </a:solidFill>
              </a:rPr>
              <a:t>Ressources en</a:t>
            </a:r>
            <a:r>
              <a:rPr sz="1700" spc="-40" dirty="0">
                <a:solidFill>
                  <a:srgbClr val="FFFFFF"/>
                </a:solidFill>
              </a:rPr>
              <a:t> </a:t>
            </a:r>
            <a:r>
              <a:rPr sz="1700" spc="-100" dirty="0">
                <a:solidFill>
                  <a:srgbClr val="FFFFFF"/>
                </a:solidFill>
              </a:rPr>
              <a:t>ligne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110289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69904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247" y="229519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395" y="1013230"/>
            <a:ext cx="3350260" cy="1626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0" dirty="0">
                <a:solidFill>
                  <a:srgbClr val="333333"/>
                </a:solidFill>
                <a:latin typeface="Arial"/>
                <a:cs typeface="Arial"/>
                <a:hlinkClick r:id="rId2"/>
              </a:rPr>
              <a:t>http://www.git-scm.com/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0"/>
              </a:spcBef>
            </a:pPr>
            <a:r>
              <a:rPr sz="1000" i="1" spc="-40" dirty="0">
                <a:solidFill>
                  <a:srgbClr val="333333"/>
                </a:solidFill>
                <a:latin typeface="Arial"/>
                <a:cs typeface="Arial"/>
              </a:rPr>
              <a:t>Site </a:t>
            </a:r>
            <a:r>
              <a:rPr sz="1000" i="1" spc="-80" dirty="0">
                <a:solidFill>
                  <a:srgbClr val="333333"/>
                </a:solidFill>
                <a:latin typeface="Arial"/>
                <a:cs typeface="Arial"/>
              </a:rPr>
              <a:t>web</a:t>
            </a:r>
            <a:r>
              <a:rPr sz="1000" i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333333"/>
                </a:solidFill>
                <a:latin typeface="Arial"/>
                <a:cs typeface="Arial"/>
              </a:rPr>
              <a:t>officiel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  <a:hlinkClick r:id="rId3"/>
              </a:rPr>
              <a:t>http://pcottle.github.io/learnGitBranching/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5"/>
              </a:spcBef>
            </a:pPr>
            <a:r>
              <a:rPr sz="1000" i="1" spc="-50" dirty="0">
                <a:solidFill>
                  <a:srgbClr val="333333"/>
                </a:solidFill>
                <a:latin typeface="Arial"/>
                <a:cs typeface="Arial"/>
              </a:rPr>
              <a:t>Apprendre </a:t>
            </a:r>
            <a:r>
              <a:rPr sz="1000" i="1" spc="-10" dirty="0">
                <a:solidFill>
                  <a:srgbClr val="333333"/>
                </a:solidFill>
                <a:latin typeface="Arial"/>
                <a:cs typeface="Arial"/>
              </a:rPr>
              <a:t>Git </a:t>
            </a:r>
            <a:r>
              <a:rPr sz="1000" i="1" spc="-2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sz="1000" i="1" spc="-35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gestion </a:t>
            </a:r>
            <a:r>
              <a:rPr sz="1000" i="1" spc="-95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000" i="1" spc="-70" dirty="0">
                <a:solidFill>
                  <a:srgbClr val="333333"/>
                </a:solidFill>
                <a:latin typeface="Arial"/>
                <a:cs typeface="Arial"/>
              </a:rPr>
              <a:t>branches </a:t>
            </a:r>
            <a:r>
              <a:rPr sz="1000" i="1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i="1" spc="-55" dirty="0">
                <a:solidFill>
                  <a:srgbClr val="333333"/>
                </a:solidFill>
                <a:latin typeface="Arial"/>
                <a:cs typeface="Arial"/>
              </a:rPr>
              <a:t>manière</a:t>
            </a:r>
            <a:r>
              <a:rPr sz="1000" i="1" spc="-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-45" dirty="0">
                <a:solidFill>
                  <a:srgbClr val="333333"/>
                </a:solidFill>
                <a:latin typeface="Arial"/>
                <a:cs typeface="Arial"/>
              </a:rPr>
              <a:t>ludique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333333"/>
                </a:solidFill>
                <a:latin typeface="Arial"/>
                <a:cs typeface="Arial"/>
                <a:hlinkClick r:id="rId4"/>
              </a:rPr>
              <a:t>https://github.com/github/gitignore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700"/>
              </a:spcBef>
            </a:pPr>
            <a:r>
              <a:rPr sz="1000" i="1" spc="-70" dirty="0">
                <a:solidFill>
                  <a:srgbClr val="333333"/>
                </a:solidFill>
                <a:latin typeface="Arial"/>
                <a:cs typeface="Arial"/>
              </a:rPr>
              <a:t>Exemples </a:t>
            </a:r>
            <a:r>
              <a:rPr sz="1000" i="1" spc="-8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000" i="1" spc="-35" dirty="0">
                <a:solidFill>
                  <a:srgbClr val="333333"/>
                </a:solidFill>
                <a:latin typeface="Arial"/>
                <a:cs typeface="Arial"/>
              </a:rPr>
              <a:t>fichiers</a:t>
            </a:r>
            <a:r>
              <a:rPr sz="1000" i="1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i="1" spc="-80" dirty="0">
                <a:solidFill>
                  <a:srgbClr val="333333"/>
                </a:solidFill>
                <a:latin typeface="Courier New"/>
                <a:cs typeface="Courier New"/>
              </a:rPr>
              <a:t>.gitignore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625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0" dirty="0">
                <a:solidFill>
                  <a:srgbClr val="FFFFFF"/>
                </a:solidFill>
              </a:rPr>
              <a:t>Crédits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22833" y="76751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0" y="44983"/>
                </a:moveTo>
                <a:lnTo>
                  <a:pt x="44983" y="44983"/>
                </a:lnTo>
                <a:lnTo>
                  <a:pt x="44983" y="0"/>
                </a:lnTo>
                <a:lnTo>
                  <a:pt x="0" y="0"/>
                </a:lnTo>
                <a:lnTo>
                  <a:pt x="0" y="44983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833" y="92566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0" y="44983"/>
                </a:moveTo>
                <a:lnTo>
                  <a:pt x="44983" y="44983"/>
                </a:lnTo>
                <a:lnTo>
                  <a:pt x="44983" y="0"/>
                </a:lnTo>
                <a:lnTo>
                  <a:pt x="0" y="0"/>
                </a:lnTo>
                <a:lnTo>
                  <a:pt x="0" y="44983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833" y="108381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0" y="44983"/>
                </a:moveTo>
                <a:lnTo>
                  <a:pt x="44983" y="44983"/>
                </a:lnTo>
                <a:lnTo>
                  <a:pt x="44983" y="0"/>
                </a:lnTo>
                <a:lnTo>
                  <a:pt x="0" y="0"/>
                </a:lnTo>
                <a:lnTo>
                  <a:pt x="0" y="44983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833" y="124198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0" y="44983"/>
                </a:moveTo>
                <a:lnTo>
                  <a:pt x="44983" y="44983"/>
                </a:lnTo>
                <a:lnTo>
                  <a:pt x="44983" y="0"/>
                </a:lnTo>
                <a:lnTo>
                  <a:pt x="0" y="0"/>
                </a:lnTo>
                <a:lnTo>
                  <a:pt x="0" y="44983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661886"/>
            <a:ext cx="346964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700"/>
              </a:lnSpc>
              <a:spcBef>
                <a:spcPts val="100"/>
              </a:spcBef>
            </a:pPr>
            <a:r>
              <a:rPr sz="800" spc="10" dirty="0">
                <a:solidFill>
                  <a:srgbClr val="333333"/>
                </a:solidFill>
                <a:latin typeface="Arial"/>
                <a:cs typeface="Arial"/>
                <a:hlinkClick r:id="rId2"/>
              </a:rPr>
              <a:t>https://www.flickr.com/photos/landschaft/3658612324/ </a:t>
            </a:r>
            <a:r>
              <a:rPr sz="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  <a:hlinkClick r:id="rId3"/>
              </a:rPr>
              <a:t>https://openclipart.org/detail/36565/tango-network-server-by-warszawianka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  <a:hlinkClick r:id="rId4"/>
              </a:rPr>
              <a:t>https://openclipart.org/detail/34531/tango-computer-by-warszawianka </a:t>
            </a:r>
            <a:r>
              <a:rPr sz="800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Photos </a:t>
            </a:r>
            <a:r>
              <a:rPr sz="800" spc="-55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livres </a:t>
            </a:r>
            <a:r>
              <a:rPr sz="800" spc="-30" dirty="0">
                <a:solidFill>
                  <a:srgbClr val="333333"/>
                </a:solidFill>
                <a:latin typeface="Arial"/>
                <a:cs typeface="Arial"/>
              </a:rPr>
              <a:t>depuis</a:t>
            </a:r>
            <a:r>
              <a:rPr sz="8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Amazon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2192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0" dirty="0">
                <a:solidFill>
                  <a:srgbClr val="FFFFFF"/>
                </a:solidFill>
              </a:rPr>
              <a:t>Pourquoi </a:t>
            </a:r>
            <a:r>
              <a:rPr sz="1700" spc="-10" dirty="0">
                <a:solidFill>
                  <a:srgbClr val="FFFFFF"/>
                </a:solidFill>
              </a:rPr>
              <a:t>git</a:t>
            </a:r>
            <a:r>
              <a:rPr sz="1700" spc="-90" dirty="0">
                <a:solidFill>
                  <a:srgbClr val="FFFFFF"/>
                </a:solidFill>
              </a:rPr>
              <a:t> </a:t>
            </a:r>
            <a:r>
              <a:rPr sz="1700" spc="-185" dirty="0">
                <a:solidFill>
                  <a:srgbClr val="FFFFFF"/>
                </a:solidFill>
              </a:rPr>
              <a:t>?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312822" y="806301"/>
            <a:ext cx="3705949" cy="224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9676" y="3250571"/>
            <a:ext cx="793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85" y="206375"/>
            <a:ext cx="23298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FFFFFF"/>
                </a:solidFill>
              </a:rPr>
              <a:t>Git </a:t>
            </a:r>
            <a:r>
              <a:rPr sz="1700" spc="-165" dirty="0">
                <a:solidFill>
                  <a:srgbClr val="FFFFFF"/>
                </a:solidFill>
              </a:rPr>
              <a:t>avec </a:t>
            </a:r>
            <a:r>
              <a:rPr sz="1700" spc="-114" dirty="0">
                <a:solidFill>
                  <a:srgbClr val="FFFFFF"/>
                </a:solidFill>
              </a:rPr>
              <a:t>un </a:t>
            </a:r>
            <a:r>
              <a:rPr sz="1700" spc="-135" dirty="0">
                <a:solidFill>
                  <a:srgbClr val="FFFFFF"/>
                </a:solidFill>
              </a:rPr>
              <a:t>serveur</a:t>
            </a:r>
            <a:r>
              <a:rPr sz="1700" spc="-125" dirty="0">
                <a:solidFill>
                  <a:srgbClr val="FFFFFF"/>
                </a:solidFill>
              </a:rPr>
              <a:t> </a:t>
            </a:r>
            <a:r>
              <a:rPr sz="1700" spc="-85" dirty="0">
                <a:solidFill>
                  <a:srgbClr val="FFFFFF"/>
                </a:solidFill>
              </a:rPr>
              <a:t>central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95603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0231" y="1456531"/>
            <a:ext cx="587547" cy="536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866367"/>
            <a:ext cx="2593975" cy="543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Accès en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écriture pour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tous </a:t>
            </a:r>
            <a:r>
              <a:rPr sz="1100" spc="-85" dirty="0">
                <a:solidFill>
                  <a:srgbClr val="FF0000"/>
                </a:solidFill>
                <a:latin typeface="Arial"/>
                <a:cs typeface="Arial"/>
              </a:rPr>
              <a:t>les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développeurs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353185">
              <a:lnSpc>
                <a:spcPct val="100000"/>
              </a:lnSpc>
            </a:pPr>
            <a:r>
              <a:rPr sz="750" b="1" spc="-35" dirty="0">
                <a:solidFill>
                  <a:srgbClr val="333333"/>
                </a:solidFill>
                <a:latin typeface="Arial"/>
                <a:cs typeface="Arial"/>
              </a:rPr>
              <a:t>Serveur</a:t>
            </a:r>
            <a:r>
              <a:rPr sz="750" b="1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50" b="1" spc="-30" dirty="0">
                <a:solidFill>
                  <a:srgbClr val="333333"/>
                </a:solidFill>
                <a:latin typeface="Arial"/>
                <a:cs typeface="Arial"/>
              </a:rPr>
              <a:t>central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7857" y="2258860"/>
            <a:ext cx="434236" cy="439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5060" y="2730598"/>
            <a:ext cx="6686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30" dirty="0">
                <a:solidFill>
                  <a:srgbClr val="333333"/>
                </a:solidFill>
                <a:latin typeface="Arial"/>
                <a:cs typeface="Arial"/>
              </a:rPr>
              <a:t>Développeur</a:t>
            </a:r>
            <a:r>
              <a:rPr sz="750" b="1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7854" y="2258860"/>
            <a:ext cx="434236" cy="439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5057" y="2730598"/>
            <a:ext cx="6686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30" dirty="0">
                <a:solidFill>
                  <a:srgbClr val="333333"/>
                </a:solidFill>
                <a:latin typeface="Arial"/>
                <a:cs typeface="Arial"/>
              </a:rPr>
              <a:t>Développeur</a:t>
            </a:r>
            <a:r>
              <a:rPr sz="750" b="1" spc="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56889" y="1917652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0" y="288798"/>
                </a:moveTo>
                <a:lnTo>
                  <a:pt x="288823" y="0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287" y="191542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0" y="14643"/>
                </a:moveTo>
                <a:lnTo>
                  <a:pt x="54648" y="0"/>
                </a:lnTo>
                <a:lnTo>
                  <a:pt x="40005" y="54648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5609" y="1895086"/>
            <a:ext cx="20764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5" dirty="0">
                <a:solidFill>
                  <a:srgbClr val="333333"/>
                </a:solidFill>
                <a:latin typeface="Arial"/>
                <a:cs typeface="Arial"/>
              </a:rPr>
              <a:t>push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0769" y="2059776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88823" y="0"/>
                </a:moveTo>
                <a:lnTo>
                  <a:pt x="0" y="288798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8546" y="229614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54648" y="40005"/>
                </a:moveTo>
                <a:lnTo>
                  <a:pt x="0" y="54648"/>
                </a:lnTo>
                <a:lnTo>
                  <a:pt x="14643" y="0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83336" y="2204417"/>
            <a:ext cx="16827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0" dirty="0">
                <a:solidFill>
                  <a:srgbClr val="333333"/>
                </a:solidFill>
                <a:latin typeface="Arial"/>
                <a:cs typeface="Arial"/>
              </a:rPr>
              <a:t>pull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98400" y="2059776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0" y="0"/>
                </a:moveTo>
                <a:lnTo>
                  <a:pt x="288823" y="288798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4797" y="229614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40005" y="0"/>
                </a:moveTo>
                <a:lnTo>
                  <a:pt x="54648" y="54648"/>
                </a:lnTo>
                <a:lnTo>
                  <a:pt x="0" y="40005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56881" y="2204417"/>
            <a:ext cx="16827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0" dirty="0">
                <a:solidFill>
                  <a:srgbClr val="333333"/>
                </a:solidFill>
                <a:latin typeface="Arial"/>
                <a:cs typeface="Arial"/>
              </a:rPr>
              <a:t>pull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2279" y="1917652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88823" y="288798"/>
                </a:moveTo>
                <a:lnTo>
                  <a:pt x="0" y="0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0057" y="191542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14643" y="54648"/>
                </a:moveTo>
                <a:lnTo>
                  <a:pt x="0" y="0"/>
                </a:lnTo>
                <a:lnTo>
                  <a:pt x="54648" y="14643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24839" y="1895086"/>
            <a:ext cx="20764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5" dirty="0">
                <a:solidFill>
                  <a:srgbClr val="333333"/>
                </a:solidFill>
                <a:latin typeface="Arial"/>
                <a:cs typeface="Arial"/>
              </a:rPr>
              <a:t>push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770"/>
            <a:ext cx="13506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FFFFFF"/>
                </a:solidFill>
              </a:rPr>
              <a:t>Git</a:t>
            </a:r>
            <a:r>
              <a:rPr sz="1700" spc="-10" dirty="0">
                <a:solidFill>
                  <a:srgbClr val="FFFFFF"/>
                </a:solidFill>
              </a:rPr>
              <a:t> </a:t>
            </a:r>
            <a:r>
              <a:rPr sz="1700" spc="-114" dirty="0">
                <a:solidFill>
                  <a:srgbClr val="FFFFFF"/>
                </a:solidFill>
              </a:rPr>
              <a:t>décentralisé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506247" y="76528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47" y="111737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82"/>
                </a:moveTo>
                <a:lnTo>
                  <a:pt x="61582" y="61582"/>
                </a:lnTo>
                <a:lnTo>
                  <a:pt x="61582" y="0"/>
                </a:lnTo>
                <a:lnTo>
                  <a:pt x="0" y="0"/>
                </a:lnTo>
                <a:lnTo>
                  <a:pt x="0" y="61582"/>
                </a:lnTo>
                <a:close/>
              </a:path>
            </a:pathLst>
          </a:custGeom>
          <a:solidFill>
            <a:srgbClr val="4C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675626"/>
            <a:ext cx="288099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0" dirty="0">
                <a:solidFill>
                  <a:srgbClr val="333333"/>
                </a:solidFill>
                <a:latin typeface="Arial"/>
                <a:cs typeface="Arial"/>
              </a:rPr>
              <a:t>Accès en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écriture 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seulement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sz="1100" spc="-85" dirty="0">
                <a:solidFill>
                  <a:srgbClr val="FF0000"/>
                </a:solidFill>
                <a:latin typeface="Arial"/>
                <a:cs typeface="Arial"/>
              </a:rPr>
              <a:t>les</a:t>
            </a:r>
            <a:r>
              <a:rPr sz="11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Arial"/>
                <a:cs typeface="Arial"/>
              </a:rPr>
              <a:t>mainteneurs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FF0000"/>
                </a:solidFill>
                <a:latin typeface="Arial"/>
                <a:cs typeface="Arial"/>
              </a:rPr>
              <a:t>Les 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contributeurs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font </a:t>
            </a:r>
            <a:r>
              <a:rPr sz="1100" spc="-11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sz="1100" i="1" spc="-20" dirty="0">
                <a:solidFill>
                  <a:srgbClr val="333333"/>
                </a:solidFill>
                <a:latin typeface="Arial"/>
                <a:cs typeface="Arial"/>
              </a:rPr>
              <a:t>pull</a:t>
            </a:r>
            <a:r>
              <a:rPr sz="1100" i="1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333333"/>
                </a:solidFill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2901" y="1581851"/>
            <a:ext cx="587547" cy="536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41965" y="1396283"/>
            <a:ext cx="34988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35" dirty="0">
                <a:solidFill>
                  <a:srgbClr val="333333"/>
                </a:solidFill>
                <a:latin typeface="Arial"/>
                <a:cs typeface="Arial"/>
              </a:rPr>
              <a:t>Serveur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514" y="2537178"/>
            <a:ext cx="434236" cy="439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9956" y="3018080"/>
            <a:ext cx="5734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25" dirty="0">
                <a:solidFill>
                  <a:srgbClr val="333333"/>
                </a:solidFill>
                <a:latin typeface="Arial"/>
                <a:cs typeface="Arial"/>
              </a:rPr>
              <a:t>Contributeur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2898" y="1581851"/>
            <a:ext cx="587547" cy="536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5439" y="1387118"/>
            <a:ext cx="7429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35" dirty="0">
                <a:solidFill>
                  <a:srgbClr val="333333"/>
                </a:solidFill>
                <a:latin typeface="Arial"/>
                <a:cs typeface="Arial"/>
              </a:rPr>
              <a:t>Serveur</a:t>
            </a:r>
            <a:r>
              <a:rPr sz="75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50" b="1" spc="-35" dirty="0">
                <a:solidFill>
                  <a:srgbClr val="333333"/>
                </a:solidFill>
                <a:latin typeface="Arial"/>
                <a:cs typeface="Arial"/>
              </a:rPr>
              <a:t>principal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5522" y="2537178"/>
            <a:ext cx="434236" cy="439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87113" y="3018080"/>
            <a:ext cx="51943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20" dirty="0">
                <a:solidFill>
                  <a:srgbClr val="333333"/>
                </a:solidFill>
                <a:latin typeface="Arial"/>
                <a:cs typeface="Arial"/>
              </a:rPr>
              <a:t>Mainteneur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16644" y="2200475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284292"/>
                </a:moveTo>
                <a:lnTo>
                  <a:pt x="0" y="0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88356" y="2197332"/>
            <a:ext cx="57150" cy="49530"/>
          </a:xfrm>
          <a:custGeom>
            <a:avLst/>
            <a:gdLst/>
            <a:ahLst/>
            <a:cxnLst/>
            <a:rect l="l" t="t" r="r" b="b"/>
            <a:pathLst>
              <a:path w="57150" h="49530">
                <a:moveTo>
                  <a:pt x="0" y="48997"/>
                </a:moveTo>
                <a:lnTo>
                  <a:pt x="28288" y="0"/>
                </a:lnTo>
                <a:lnTo>
                  <a:pt x="56577" y="48997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85518" y="2251571"/>
            <a:ext cx="20764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5" dirty="0">
                <a:solidFill>
                  <a:srgbClr val="333333"/>
                </a:solidFill>
                <a:latin typeface="Arial"/>
                <a:cs typeface="Arial"/>
              </a:rPr>
              <a:t>push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64050" y="2045890"/>
            <a:ext cx="898525" cy="539750"/>
          </a:xfrm>
          <a:custGeom>
            <a:avLst/>
            <a:gdLst/>
            <a:ahLst/>
            <a:cxnLst/>
            <a:rect l="l" t="t" r="r" b="b"/>
            <a:pathLst>
              <a:path w="898525" h="539750">
                <a:moveTo>
                  <a:pt x="0" y="0"/>
                </a:moveTo>
                <a:lnTo>
                  <a:pt x="898517" y="539568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8681" y="2537589"/>
            <a:ext cx="57150" cy="49530"/>
          </a:xfrm>
          <a:custGeom>
            <a:avLst/>
            <a:gdLst/>
            <a:ahLst/>
            <a:cxnLst/>
            <a:rect l="l" t="t" r="r" b="b"/>
            <a:pathLst>
              <a:path w="57150" h="49530">
                <a:moveTo>
                  <a:pt x="29132" y="0"/>
                </a:moveTo>
                <a:lnTo>
                  <a:pt x="56581" y="49487"/>
                </a:lnTo>
                <a:lnTo>
                  <a:pt x="0" y="48514"/>
                </a:lnTo>
              </a:path>
            </a:pathLst>
          </a:custGeom>
          <a:ln w="1224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43504" y="2158108"/>
            <a:ext cx="16827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0" dirty="0">
                <a:solidFill>
                  <a:srgbClr val="333333"/>
                </a:solidFill>
                <a:latin typeface="Arial"/>
                <a:cs typeface="Arial"/>
              </a:rPr>
              <a:t>pull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6663" y="2200475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284292"/>
                </a:moveTo>
                <a:lnTo>
                  <a:pt x="0" y="0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8374" y="2197332"/>
            <a:ext cx="57150" cy="49530"/>
          </a:xfrm>
          <a:custGeom>
            <a:avLst/>
            <a:gdLst/>
            <a:ahLst/>
            <a:cxnLst/>
            <a:rect l="l" t="t" r="r" b="b"/>
            <a:pathLst>
              <a:path w="57150" h="49530">
                <a:moveTo>
                  <a:pt x="0" y="48997"/>
                </a:moveTo>
                <a:lnTo>
                  <a:pt x="28288" y="0"/>
                </a:lnTo>
                <a:lnTo>
                  <a:pt x="56577" y="48997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70256" y="2251571"/>
            <a:ext cx="20764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5" dirty="0">
                <a:solidFill>
                  <a:srgbClr val="333333"/>
                </a:solidFill>
                <a:latin typeface="Arial"/>
                <a:cs typeface="Arial"/>
              </a:rPr>
              <a:t>push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87549" y="2755684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5">
                <a:moveTo>
                  <a:pt x="0" y="0"/>
                </a:moveTo>
                <a:lnTo>
                  <a:pt x="972826" y="0"/>
                </a:lnTo>
              </a:path>
            </a:pathLst>
          </a:custGeom>
          <a:ln w="12239">
            <a:solidFill>
              <a:srgbClr val="3333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14521" y="2727395"/>
            <a:ext cx="49530" cy="57150"/>
          </a:xfrm>
          <a:custGeom>
            <a:avLst/>
            <a:gdLst/>
            <a:ahLst/>
            <a:cxnLst/>
            <a:rect l="l" t="t" r="r" b="b"/>
            <a:pathLst>
              <a:path w="49530" h="57150">
                <a:moveTo>
                  <a:pt x="0" y="0"/>
                </a:moveTo>
                <a:lnTo>
                  <a:pt x="48997" y="28288"/>
                </a:lnTo>
                <a:lnTo>
                  <a:pt x="0" y="56577"/>
                </a:lnTo>
              </a:path>
            </a:pathLst>
          </a:custGeom>
          <a:ln w="122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40359" y="2594150"/>
            <a:ext cx="4826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0" dirty="0">
                <a:solidFill>
                  <a:srgbClr val="333333"/>
                </a:solidFill>
                <a:latin typeface="Arial"/>
                <a:cs typeface="Arial"/>
              </a:rPr>
              <a:t>pull</a:t>
            </a:r>
            <a:r>
              <a:rPr sz="75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50" spc="-45" dirty="0">
                <a:solidFill>
                  <a:srgbClr val="333333"/>
                </a:solidFill>
                <a:latin typeface="Arial"/>
                <a:cs typeface="Arial"/>
              </a:rPr>
              <a:t>request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4538</Words>
  <Application>Microsoft Macintosh PowerPoint</Application>
  <PresentationFormat>Personnalisé</PresentationFormat>
  <Paragraphs>744</Paragraphs>
  <Slides>67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75" baseType="lpstr">
      <vt:lpstr>Arial</vt:lpstr>
      <vt:lpstr>Arial-BoldItalicMT</vt:lpstr>
      <vt:lpstr>Calibri</vt:lpstr>
      <vt:lpstr>Courier New</vt:lpstr>
      <vt:lpstr>Menlo</vt:lpstr>
      <vt:lpstr>Monaco</vt:lpstr>
      <vt:lpstr>Times New Roman</vt:lpstr>
      <vt:lpstr>Office Theme</vt:lpstr>
      <vt:lpstr>Présentation PowerPoint</vt:lpstr>
      <vt:lpstr>Source Code Management</vt:lpstr>
      <vt:lpstr>Historique des gestionnaires de version</vt:lpstr>
      <vt:lpstr>Buts d’un gestionnaire de versions</vt:lpstr>
      <vt:lpstr>Système inventé par Linus Torvalds pour le kernel Linux  Git a vu le jour en avril 2005 Premier commit le 8 avril</vt:lpstr>
      <vt:lpstr>Prononciation</vt:lpstr>
      <vt:lpstr>Pourquoi git ?</vt:lpstr>
      <vt:lpstr>Git avec un serveur central</vt:lpstr>
      <vt:lpstr>Git décentralisé</vt:lpstr>
      <vt:lpstr>Présentation PowerPoint</vt:lpstr>
      <vt:lpstr>Dépôt local</vt:lpstr>
      <vt:lpstr>Répertoire .git</vt:lpstr>
      <vt:lpstr>États des fichiers I</vt:lpstr>
      <vt:lpstr>États des fichiers II</vt:lpstr>
      <vt:lpstr>Ajout d’un fichier au dépôt</vt:lpstr>
      <vt:lpstr>Ajout d’un fichier au dépôt</vt:lpstr>
      <vt:lpstr>Ajout d’un fichier au dépôt</vt:lpstr>
      <vt:lpstr>Commandes de base</vt:lpstr>
      <vt:lpstr>Modifier des fichiers dans le dépôt</vt:lpstr>
      <vt:lpstr>Informations sur un commit</vt:lpstr>
      <vt:lpstr>Résumé des commandes</vt:lpstr>
      <vt:lpstr>Configuration de Git</vt:lpstr>
      <vt:lpstr>Dans les coulisses</vt:lpstr>
      <vt:lpstr>Les objets Git</vt:lpstr>
      <vt:lpstr>Les objets Git</vt:lpstr>
      <vt:lpstr>Système de stockage adressable par contenu</vt:lpstr>
      <vt:lpstr>Présentation PowerPoint</vt:lpstr>
      <vt:lpstr>Le concept de branche</vt:lpstr>
      <vt:lpstr>Le concept de branche</vt:lpstr>
      <vt:lpstr>Le concept de branche</vt:lpstr>
      <vt:lpstr>Création d’une nouvelle branche</vt:lpstr>
      <vt:lpstr>Branche courante</vt:lpstr>
      <vt:lpstr>Changer de branche</vt:lpstr>
      <vt:lpstr>Commit sur une branche</vt:lpstr>
      <vt:lpstr>Commit sur une branche</vt:lpstr>
      <vt:lpstr>Commit sur une branche</vt:lpstr>
      <vt:lpstr>Commit sur une branche</vt:lpstr>
      <vt:lpstr>Commit sur une branche</vt:lpstr>
      <vt:lpstr>Opérations de base sur une branche</vt:lpstr>
      <vt:lpstr>Fusion de branches</vt:lpstr>
      <vt:lpstr>Fusion de branches</vt:lpstr>
      <vt:lpstr>Gestion de conflits I</vt:lpstr>
      <vt:lpstr>Gestion de conflits II</vt:lpstr>
      <vt:lpstr>Gestion de conflits III</vt:lpstr>
      <vt:lpstr>Checkout interdit</vt:lpstr>
      <vt:lpstr>Stash</vt:lpstr>
      <vt:lpstr>Modifier le dernier commit</vt:lpstr>
      <vt:lpstr>Rebase</vt:lpstr>
      <vt:lpstr>Rebase</vt:lpstr>
      <vt:lpstr>Comment utiliser les branches ?</vt:lpstr>
      <vt:lpstr>Présentation PowerPoint</vt:lpstr>
      <vt:lpstr>Dépôt distant</vt:lpstr>
      <vt:lpstr>Charger des commits</vt:lpstr>
      <vt:lpstr>Charger des commits</vt:lpstr>
      <vt:lpstr>Charger des commits</vt:lpstr>
      <vt:lpstr>Envoyer des commits</vt:lpstr>
      <vt:lpstr>Envoyer des commits</vt:lpstr>
      <vt:lpstr>Présentation PowerPoint</vt:lpstr>
      <vt:lpstr>Définir un tag</vt:lpstr>
      <vt:lpstr>Historique des modifications d’un fichier</vt:lpstr>
      <vt:lpstr>Description d’un commit</vt:lpstr>
      <vt:lpstr>Nettoyer l’espace de travail</vt:lpstr>
      <vt:lpstr>Compresser le dépôt Git</vt:lpstr>
      <vt:lpstr>Ignorer des fichiers</vt:lpstr>
      <vt:lpstr>Livres de référence</vt:lpstr>
      <vt:lpstr>Ressources en ligne</vt:lpstr>
      <vt:lpstr>Crédits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Découvrir et utiliser Git - Le logiciel de gestion de versions décentralisé</dc:title>
  <dc:creator>Sébastien Combéfis, Julien Gomez</dc:creator>
  <cp:lastModifiedBy>Utilisateur de Microsoft Office</cp:lastModifiedBy>
  <cp:revision>2</cp:revision>
  <dcterms:created xsi:type="dcterms:W3CDTF">2018-09-17T12:49:38Z</dcterms:created>
  <dcterms:modified xsi:type="dcterms:W3CDTF">2018-09-17T13:28:55Z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2015-01-31T00:00:00Z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2018-09-17T00:00:00Z</vt:filetime>
  </property>
</Properties>
</file>