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5" r:id="rId4"/>
    <p:sldId id="264" r:id="rId5"/>
    <p:sldId id="268" r:id="rId6"/>
    <p:sldId id="266" r:id="rId7"/>
    <p:sldId id="267" r:id="rId8"/>
    <p:sldId id="26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110" autoAdjust="0"/>
    <p:restoredTop sz="86374"/>
  </p:normalViewPr>
  <p:slideViewPr>
    <p:cSldViewPr snapToGrid="0">
      <p:cViewPr>
        <p:scale>
          <a:sx n="120" d="100"/>
          <a:sy n="120" d="100"/>
        </p:scale>
        <p:origin x="80" y="4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EBC0A-E4BB-8440-A6F6-4A60532D039E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04410-4FE4-4347-B86F-E35518DA4A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1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04410-4FE4-4347-B86F-E35518DA4A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76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B84B-5DD2-4A22-AD20-5DBB7FC58A24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457C-771A-4BED-973D-D2822767B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54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B84B-5DD2-4A22-AD20-5DBB7FC58A24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457C-771A-4BED-973D-D2822767B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45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B84B-5DD2-4A22-AD20-5DBB7FC58A24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457C-771A-4BED-973D-D2822767B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30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B84B-5DD2-4A22-AD20-5DBB7FC58A24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457C-771A-4BED-973D-D2822767B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62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B84B-5DD2-4A22-AD20-5DBB7FC58A24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457C-771A-4BED-973D-D2822767B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6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B84B-5DD2-4A22-AD20-5DBB7FC58A24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457C-771A-4BED-973D-D2822767B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B84B-5DD2-4A22-AD20-5DBB7FC58A24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457C-771A-4BED-973D-D2822767B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92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B84B-5DD2-4A22-AD20-5DBB7FC58A24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457C-771A-4BED-973D-D2822767B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91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B84B-5DD2-4A22-AD20-5DBB7FC58A24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457C-771A-4BED-973D-D2822767B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56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B84B-5DD2-4A22-AD20-5DBB7FC58A24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457C-771A-4BED-973D-D2822767B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53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B84B-5DD2-4A22-AD20-5DBB7FC58A24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457C-771A-4BED-973D-D2822767B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01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9;g3055242573f_0_64">
            <a:extLst>
              <a:ext uri="{FF2B5EF4-FFF2-40B4-BE49-F238E27FC236}">
                <a16:creationId xmlns:a16="http://schemas.microsoft.com/office/drawing/2014/main" id="{15CEFB9C-FDFD-7A1F-9245-2A3E18C39A16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;p12"/>
          <p:cNvSpPr txBox="1">
            <a:spLocks/>
          </p:cNvSpPr>
          <p:nvPr userDrawn="1"/>
        </p:nvSpPr>
        <p:spPr>
          <a:xfrm>
            <a:off x="9448800" y="653140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ru-RU"/>
            </a:defPPr>
            <a:lvl1pPr marL="0" marR="0" lvl="0" indent="0" algn="r" defTabSz="914400" rtl="0" eaLnBrk="1" latinLnBrk="0" hangingPunct="1">
              <a:spcBef>
                <a:spcPts val="0"/>
              </a:spcBef>
              <a:buNone/>
              <a:defRPr sz="1200" b="1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defTabSz="914400" rtl="0" eaLnBrk="1" latinLnBrk="0" hangingPunct="1">
              <a:spcBef>
                <a:spcPts val="0"/>
              </a:spcBef>
              <a:buNone/>
              <a:defRPr sz="1200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defTabSz="914400" rtl="0" eaLnBrk="1" latinLnBrk="0" hangingPunct="1">
              <a:spcBef>
                <a:spcPts val="0"/>
              </a:spcBef>
              <a:buNone/>
              <a:defRPr sz="1200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defTabSz="914400" rtl="0" eaLnBrk="1" latinLnBrk="0" hangingPunct="1">
              <a:spcBef>
                <a:spcPts val="0"/>
              </a:spcBef>
              <a:buNone/>
              <a:defRPr sz="1200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defTabSz="914400" rtl="0" eaLnBrk="1" latinLnBrk="0" hangingPunct="1">
              <a:spcBef>
                <a:spcPts val="0"/>
              </a:spcBef>
              <a:buNone/>
              <a:defRPr sz="1200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defTabSz="914400" rtl="0" eaLnBrk="1" latinLnBrk="0" hangingPunct="1">
              <a:spcBef>
                <a:spcPts val="0"/>
              </a:spcBef>
              <a:buNone/>
              <a:defRPr sz="1200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defTabSz="914400" rtl="0" eaLnBrk="1" latinLnBrk="0" hangingPunct="1">
              <a:spcBef>
                <a:spcPts val="0"/>
              </a:spcBef>
              <a:buNone/>
              <a:defRPr sz="1200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defTabSz="914400" rtl="0" eaLnBrk="1" latinLnBrk="0" hangingPunct="1">
              <a:spcBef>
                <a:spcPts val="0"/>
              </a:spcBef>
              <a:buNone/>
              <a:defRPr sz="1200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defTabSz="914400" rtl="0" eaLnBrk="1" latinLnBrk="0" hangingPunct="1">
              <a:spcBef>
                <a:spcPts val="0"/>
              </a:spcBef>
              <a:buNone/>
              <a:defRPr sz="1200" b="0" i="0" u="none" strike="noStrike" kern="1200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0B84B-5DD2-4A22-AD20-5DBB7FC58A24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9457C-771A-4BED-973D-D2822767B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23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307264"/>
            <a:ext cx="9144000" cy="2315535"/>
          </a:xfrm>
        </p:spPr>
        <p:txBody>
          <a:bodyPr anchor="ctr">
            <a:normAutofit/>
          </a:bodyPr>
          <a:lstStyle/>
          <a:p>
            <a:r>
              <a:rPr lang="ru-RU" sz="4800" b="1" dirty="0"/>
              <a:t>Дневник поездок жителя Москвы</a:t>
            </a:r>
            <a:br>
              <a:rPr lang="ru-RU" sz="3200" b="1" dirty="0"/>
            </a:br>
            <a:r>
              <a:rPr lang="ru-RU" sz="2700" dirty="0"/>
              <a:t>Определение вида транспорта, используемого владельцем мобильного телефона с помощью нейронной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211472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98D23B-C20C-624D-BE02-B962C7393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167" y="369334"/>
            <a:ext cx="8087832" cy="33331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F9BF56-B2B1-0B4D-A012-FB4501A6EA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Достигнутые результаты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15E1A3-3EBF-1541-B590-144A52B62C43}"/>
              </a:ext>
            </a:extLst>
          </p:cNvPr>
          <p:cNvSpPr txBox="1"/>
          <p:nvPr/>
        </p:nvSpPr>
        <p:spPr>
          <a:xfrm>
            <a:off x="356231" y="369332"/>
            <a:ext cx="411029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Достигнуто к моменту защиты</a:t>
            </a:r>
            <a:r>
              <a:rPr lang="en-US" sz="2400" b="1" dirty="0"/>
              <a:t>:</a:t>
            </a:r>
          </a:p>
          <a:p>
            <a:pPr marL="342900" indent="-342900">
              <a:buAutoNum type="arabicPeriod"/>
            </a:pPr>
            <a:r>
              <a:rPr lang="ru-RU" dirty="0"/>
              <a:t>Настроен, запущен удаленный сервер для обучения модели и хранения данных </a:t>
            </a:r>
          </a:p>
          <a:p>
            <a:pPr marL="342900" indent="-342900">
              <a:buAutoNum type="arabicPeriod"/>
            </a:pPr>
            <a:r>
              <a:rPr lang="ru-RU" dirty="0"/>
              <a:t>Настроено, запущено хранилище данных</a:t>
            </a:r>
          </a:p>
          <a:p>
            <a:pPr marL="342900" indent="-342900">
              <a:buAutoNum type="arabicPeriod"/>
            </a:pPr>
            <a:r>
              <a:rPr lang="ru-RU" dirty="0"/>
              <a:t>Модель готова к обучению</a:t>
            </a:r>
          </a:p>
          <a:p>
            <a:pPr marL="342900" indent="-342900">
              <a:buAutoNum type="arabicPeriod"/>
            </a:pPr>
            <a:r>
              <a:rPr lang="ru-RU" dirty="0"/>
              <a:t>Данные </a:t>
            </a:r>
            <a:r>
              <a:rPr lang="ru-RU" dirty="0" err="1"/>
              <a:t>предобработаны</a:t>
            </a:r>
            <a:r>
              <a:rPr lang="ru-RU" dirty="0"/>
              <a:t>, разбиты на тренировочную, </a:t>
            </a:r>
            <a:r>
              <a:rPr lang="ru-RU" dirty="0" err="1"/>
              <a:t>валидационную</a:t>
            </a:r>
            <a:r>
              <a:rPr lang="ru-RU" dirty="0"/>
              <a:t> тестовую выборки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C32D32-8672-934E-B165-C0FA9DF64F27}"/>
              </a:ext>
            </a:extLst>
          </p:cNvPr>
          <p:cNvSpPr txBox="1"/>
          <p:nvPr/>
        </p:nvSpPr>
        <p:spPr>
          <a:xfrm>
            <a:off x="356230" y="3970318"/>
            <a:ext cx="41102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Планы на следующий семестр</a:t>
            </a:r>
            <a:r>
              <a:rPr lang="en-US" sz="2400" b="1" dirty="0"/>
              <a:t>:</a:t>
            </a:r>
          </a:p>
          <a:p>
            <a:pPr marL="342900" indent="-342900">
              <a:buAutoNum type="arabicPeriod"/>
            </a:pPr>
            <a:r>
              <a:rPr lang="ru-RU" dirty="0"/>
              <a:t>Обучить, протестировать модель на имеющихся данных</a:t>
            </a:r>
          </a:p>
          <a:p>
            <a:pPr marL="342900" indent="-342900">
              <a:buAutoNum type="arabicPeriod"/>
            </a:pPr>
            <a:r>
              <a:rPr lang="ru-RU" dirty="0"/>
              <a:t>Собрать новые данные с помощью приложения, протестировать модель на них</a:t>
            </a:r>
          </a:p>
        </p:txBody>
      </p:sp>
    </p:spTree>
    <p:extLst>
      <p:ext uri="{BB962C8B-B14F-4D97-AF65-F5344CB8AC3E}">
        <p14:creationId xmlns:p14="http://schemas.microsoft.com/office/powerpoint/2010/main" val="425190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7B975-0EC1-3EF1-229A-1A5BFC268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8618C5-A980-A167-A1B4-BE19720703F5}"/>
              </a:ext>
            </a:extLst>
          </p:cNvPr>
          <p:cNvSpPr txBox="1"/>
          <p:nvPr/>
        </p:nvSpPr>
        <p:spPr>
          <a:xfrm>
            <a:off x="5960224" y="2319251"/>
            <a:ext cx="5403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МЕСТО ДЛЯ ОПИСАНИЯ ЛИЧНОГО ВКЛАДА И ЛИЧНОГО РЕЗУЛЬТАТА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CD24D-C21D-E74E-A9FE-1BDDC91F34D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Малышев Андрей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991AD-D72C-A3D4-FD60-7A710CF505D1}"/>
              </a:ext>
            </a:extLst>
          </p:cNvPr>
          <p:cNvSpPr txBox="1"/>
          <p:nvPr/>
        </p:nvSpPr>
        <p:spPr>
          <a:xfrm>
            <a:off x="388129" y="638294"/>
            <a:ext cx="41102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Моя деятельность в общей архитектуре</a:t>
            </a:r>
            <a:r>
              <a:rPr lang="en-US" sz="2400" b="1" dirty="0"/>
              <a:t>:</a:t>
            </a:r>
          </a:p>
          <a:p>
            <a:r>
              <a:rPr lang="en-US" dirty="0"/>
              <a:t>1. </a:t>
            </a:r>
            <a:r>
              <a:rPr lang="ru-RU" dirty="0"/>
              <a:t>Написал </a:t>
            </a:r>
            <a:r>
              <a:rPr lang="en-US" dirty="0"/>
              <a:t>CRUD</a:t>
            </a:r>
            <a:r>
              <a:rPr lang="ru-RU" dirty="0"/>
              <a:t>-сервер обработки данных с датчиков</a:t>
            </a:r>
            <a:r>
              <a:rPr lang="en-US" dirty="0"/>
              <a:t>.</a:t>
            </a:r>
          </a:p>
          <a:p>
            <a:r>
              <a:rPr lang="en-US" dirty="0"/>
              <a:t>2. </a:t>
            </a:r>
            <a:r>
              <a:rPr lang="ru-RU" dirty="0"/>
              <a:t>Разработал </a:t>
            </a:r>
            <a:r>
              <a:rPr lang="en-US" dirty="0"/>
              <a:t>data flow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3. </a:t>
            </a:r>
            <a:r>
              <a:rPr lang="ru-RU" dirty="0"/>
              <a:t>Поднял и настроил базу данных.</a:t>
            </a:r>
            <a:endParaRPr lang="en-US" dirty="0"/>
          </a:p>
          <a:p>
            <a:r>
              <a:rPr lang="en-US" dirty="0"/>
              <a:t>4. </a:t>
            </a:r>
            <a:r>
              <a:rPr lang="ru-RU" dirty="0"/>
              <a:t>Настроил выполнение скриптов по расписанию</a:t>
            </a:r>
            <a:endParaRPr lang="en-US" dirty="0"/>
          </a:p>
          <a:p>
            <a:r>
              <a:rPr lang="ru-RU" dirty="0"/>
              <a:t>5</a:t>
            </a:r>
            <a:r>
              <a:rPr lang="en-US" dirty="0"/>
              <a:t>. </a:t>
            </a:r>
            <a:r>
              <a:rPr lang="ru-RU" dirty="0"/>
              <a:t>Развернул тестовый и продуктивный инстансы приложений.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1175B52-994D-5F4A-6E09-5CC00208F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879" y="342209"/>
            <a:ext cx="7343121" cy="33067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AEFE1A-F7E7-734A-9AA0-D7D2F862010E}"/>
              </a:ext>
            </a:extLst>
          </p:cNvPr>
          <p:cNvSpPr txBox="1"/>
          <p:nvPr/>
        </p:nvSpPr>
        <p:spPr>
          <a:xfrm>
            <a:off x="388129" y="3954244"/>
            <a:ext cx="41102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Стек технологий</a:t>
            </a:r>
            <a:r>
              <a:rPr lang="en-US" sz="2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Docker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71BEDA3-12E4-57C8-8D6E-1F311AE907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5383"/>
          <a:stretch/>
        </p:blipFill>
        <p:spPr>
          <a:xfrm>
            <a:off x="7827239" y="4271326"/>
            <a:ext cx="4262627" cy="176016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FB87610-2A47-BC8F-E6A9-747305DFD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139" y="3483670"/>
            <a:ext cx="8301861" cy="6531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8734D1E-F935-58A6-90D4-CC54281D2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190" y="4248998"/>
            <a:ext cx="3073833" cy="22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7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7B975-0EC1-3EF1-229A-1A5BFC268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8618C5-A980-A167-A1B4-BE19720703F5}"/>
              </a:ext>
            </a:extLst>
          </p:cNvPr>
          <p:cNvSpPr txBox="1"/>
          <p:nvPr/>
        </p:nvSpPr>
        <p:spPr>
          <a:xfrm>
            <a:off x="5960224" y="2319251"/>
            <a:ext cx="5403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МЕСТО ДЛЯ ОПИСАНИЯ ЛИЧНОГО ВКЛАДА И ЛИЧНОГО РЕЗУЛЬТАТА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CD24D-C21D-E74E-A9FE-1BDDC91F34D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Кафтаранов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Тимур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991AD-D72C-A3D4-FD60-7A710CF505D1}"/>
              </a:ext>
            </a:extLst>
          </p:cNvPr>
          <p:cNvSpPr txBox="1"/>
          <p:nvPr/>
        </p:nvSpPr>
        <p:spPr>
          <a:xfrm>
            <a:off x="388129" y="638294"/>
            <a:ext cx="411029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Моя деятельность в общей архитектуре</a:t>
            </a:r>
            <a:r>
              <a:rPr lang="en-US" sz="2400" b="1" dirty="0"/>
              <a:t>:</a:t>
            </a:r>
          </a:p>
          <a:p>
            <a:pPr marL="342900" indent="-342900">
              <a:buAutoNum type="arabicPeriod"/>
            </a:pPr>
            <a:r>
              <a:rPr lang="ru-RU" dirty="0"/>
              <a:t>Реализовал </a:t>
            </a:r>
            <a:r>
              <a:rPr lang="ru-RU" dirty="0" err="1"/>
              <a:t>пайплайн</a:t>
            </a:r>
            <a:r>
              <a:rPr lang="ru-RU" dirty="0"/>
              <a:t> доставки данных в модель</a:t>
            </a:r>
          </a:p>
          <a:p>
            <a:pPr marL="342900" indent="-342900">
              <a:buAutoNum type="arabicPeriod"/>
            </a:pPr>
            <a:r>
              <a:rPr lang="ru-RU" dirty="0"/>
              <a:t>Реализовал описанную архитектуру модели с помощью </a:t>
            </a:r>
            <a:r>
              <a:rPr lang="ru-RU" dirty="0" err="1"/>
              <a:t>фреймворка</a:t>
            </a:r>
            <a:r>
              <a:rPr lang="ru-RU" dirty="0"/>
              <a:t> </a:t>
            </a:r>
            <a:r>
              <a:rPr lang="en-US" dirty="0" err="1"/>
              <a:t>tensorflow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1175B52-994D-5F4A-6E09-5CC00208F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879" y="342209"/>
            <a:ext cx="7343121" cy="33067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AEFE1A-F7E7-734A-9AA0-D7D2F862010E}"/>
              </a:ext>
            </a:extLst>
          </p:cNvPr>
          <p:cNvSpPr txBox="1"/>
          <p:nvPr/>
        </p:nvSpPr>
        <p:spPr>
          <a:xfrm>
            <a:off x="388129" y="3954244"/>
            <a:ext cx="41102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Стек технологий</a:t>
            </a:r>
            <a:r>
              <a:rPr lang="en-US" sz="2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Tensorflow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F69FD17-031D-D04F-8611-443FC6136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429" y="394040"/>
            <a:ext cx="7693572" cy="340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1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AC2B3F-45F2-FED4-4F3A-4EFBFEE71C0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Фитц Артемий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27F14-3583-FF4A-74BD-B199E4DD79C7}"/>
              </a:ext>
            </a:extLst>
          </p:cNvPr>
          <p:cNvSpPr txBox="1"/>
          <p:nvPr/>
        </p:nvSpPr>
        <p:spPr>
          <a:xfrm>
            <a:off x="388129" y="638294"/>
            <a:ext cx="41102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Моя деятельность в общей архитектуре</a:t>
            </a:r>
            <a:r>
              <a:rPr lang="en-US" sz="2400" b="1" dirty="0"/>
              <a:t>:</a:t>
            </a:r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592429-6090-5C92-C4BA-D3C5489E076D}"/>
              </a:ext>
            </a:extLst>
          </p:cNvPr>
          <p:cNvSpPr txBox="1"/>
          <p:nvPr/>
        </p:nvSpPr>
        <p:spPr>
          <a:xfrm>
            <a:off x="388128" y="3853874"/>
            <a:ext cx="41102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Стек технологий</a:t>
            </a:r>
            <a:r>
              <a:rPr lang="en-US" sz="2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Android 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SQLite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B7400-C1EB-B0A3-589D-D3E808F29385}"/>
              </a:ext>
            </a:extLst>
          </p:cNvPr>
          <p:cNvSpPr txBox="1"/>
          <p:nvPr/>
        </p:nvSpPr>
        <p:spPr>
          <a:xfrm>
            <a:off x="388129" y="638294"/>
            <a:ext cx="41102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Моя деятельность в общей архитектуре</a:t>
            </a:r>
            <a:r>
              <a:rPr lang="en-US" sz="2400" b="1" dirty="0"/>
              <a:t>:</a:t>
            </a:r>
          </a:p>
          <a:p>
            <a:pPr marL="342900" indent="-342900">
              <a:buAutoNum type="arabicPeriod"/>
            </a:pPr>
            <a:r>
              <a:rPr lang="ru-RU" dirty="0"/>
              <a:t>Разработал архитектуру сбора данных при помощи датчиков мобильного устройства</a:t>
            </a:r>
          </a:p>
          <a:p>
            <a:pPr marL="342900" indent="-342900">
              <a:buAutoNum type="arabicPeriod"/>
            </a:pPr>
            <a:r>
              <a:rPr lang="ru-RU" dirty="0"/>
              <a:t>Настроил сбор данных по нажатию кнопки в мобильном приложении</a:t>
            </a:r>
          </a:p>
          <a:p>
            <a:pPr marL="342900" indent="-342900">
              <a:buAutoNum type="arabicPeriod"/>
            </a:pPr>
            <a:r>
              <a:rPr lang="ru-RU" dirty="0"/>
              <a:t>Сделал обработку данных и выгрузку их в базу данных </a:t>
            </a:r>
            <a:r>
              <a:rPr lang="en-US" dirty="0"/>
              <a:t>SQLite</a:t>
            </a:r>
            <a:endParaRPr lang="ru-RU" dirty="0"/>
          </a:p>
          <a:p>
            <a:pPr marL="342900" indent="-342900">
              <a:buAutoNum type="arabicPeriod"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12B526-6643-609B-09AB-B6115F42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118" y="369332"/>
            <a:ext cx="6130908" cy="255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755077-40AA-53C2-20D7-805C0475C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129" y="3376818"/>
            <a:ext cx="6644886" cy="302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AC251D-E9BD-7BF7-261E-DB3E856382DA}"/>
              </a:ext>
            </a:extLst>
          </p:cNvPr>
          <p:cNvSpPr txBox="1"/>
          <p:nvPr/>
        </p:nvSpPr>
        <p:spPr>
          <a:xfrm>
            <a:off x="5931915" y="3109971"/>
            <a:ext cx="531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Архитектура работы мобильного приложения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40ED2C6-7E34-FBE8-2C5C-8276604E303F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3407076" y="-325503"/>
            <a:ext cx="1327402" cy="3254997"/>
          </a:xfrm>
          <a:prstGeom prst="bentConnector4">
            <a:avLst>
              <a:gd name="adj1" fmla="val -17222"/>
              <a:gd name="adj2" fmla="val 8156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3">
            <a:extLst>
              <a:ext uri="{FF2B5EF4-FFF2-40B4-BE49-F238E27FC236}">
                <a16:creationId xmlns:a16="http://schemas.microsoft.com/office/drawing/2014/main" id="{4F159F71-075C-B5F2-DA0A-70C0196F6E8C}"/>
              </a:ext>
            </a:extLst>
          </p:cNvPr>
          <p:cNvCxnSpPr>
            <a:cxnSpLocks/>
            <a:stCxn id="12" idx="1"/>
            <a:endCxn id="1028" idx="1"/>
          </p:cNvCxnSpPr>
          <p:nvPr/>
        </p:nvCxnSpPr>
        <p:spPr>
          <a:xfrm rot="10800000" flipV="1">
            <a:off x="5265129" y="3294636"/>
            <a:ext cx="666786" cy="1596565"/>
          </a:xfrm>
          <a:prstGeom prst="bentConnector3">
            <a:avLst>
              <a:gd name="adj1" fmla="val 13428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04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AC2B3F-45F2-FED4-4F3A-4EFBFEE71C01}"/>
              </a:ext>
            </a:extLst>
          </p:cNvPr>
          <p:cNvSpPr txBox="1"/>
          <p:nvPr/>
        </p:nvSpPr>
        <p:spPr>
          <a:xfrm>
            <a:off x="0" y="17662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Вохмин Артур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592429-6090-5C92-C4BA-D3C5489E076D}"/>
              </a:ext>
            </a:extLst>
          </p:cNvPr>
          <p:cNvSpPr txBox="1"/>
          <p:nvPr/>
        </p:nvSpPr>
        <p:spPr>
          <a:xfrm>
            <a:off x="7738051" y="1193978"/>
            <a:ext cx="41102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Стек технологий</a:t>
            </a:r>
            <a:r>
              <a:rPr lang="en-US" sz="2400" b="1" dirty="0"/>
              <a:t>:</a:t>
            </a:r>
            <a:endParaRPr lang="ru-RU" sz="2400" b="1" dirty="0"/>
          </a:p>
          <a:p>
            <a:endParaRPr lang="en-US" sz="2400" b="1" dirty="0"/>
          </a:p>
          <a:p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•</a:t>
            </a:r>
            <a:r>
              <a:rPr lang="ru-RU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Python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• Pandas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• NumPy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SQLAlchemy</a:t>
            </a:r>
            <a:endParaRPr lang="en-GB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• PostgreSQL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B7400-C1EB-B0A3-589D-D3E808F29385}"/>
              </a:ext>
            </a:extLst>
          </p:cNvPr>
          <p:cNvSpPr txBox="1"/>
          <p:nvPr/>
        </p:nvSpPr>
        <p:spPr>
          <a:xfrm>
            <a:off x="793241" y="1193978"/>
            <a:ext cx="62094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E0E0E"/>
                </a:solidFill>
                <a:effectLst/>
              </a:rPr>
              <a:t>Мой вклад в работу над проектом:</a:t>
            </a:r>
            <a:endParaRPr lang="ru-RU" sz="2400" b="1" dirty="0">
              <a:solidFill>
                <a:srgbClr val="0E0E0E"/>
              </a:solidFill>
            </a:endParaRPr>
          </a:p>
          <a:p>
            <a:br>
              <a:rPr lang="ru-RU" dirty="0">
                <a:solidFill>
                  <a:srgbClr val="0E0E0E"/>
                </a:solidFill>
                <a:effectLst/>
              </a:rPr>
            </a:br>
            <a:r>
              <a:rPr lang="ru-RU" dirty="0">
                <a:solidFill>
                  <a:srgbClr val="0E0E0E"/>
                </a:solidFill>
                <a:effectLst/>
              </a:rPr>
              <a:t>1. </a:t>
            </a:r>
            <a:r>
              <a:rPr lang="ru-RU" b="1" dirty="0">
                <a:solidFill>
                  <a:srgbClr val="0E0E0E"/>
                </a:solidFill>
                <a:effectLst/>
              </a:rPr>
              <a:t>125 000 000 строк </a:t>
            </a:r>
            <a:r>
              <a:rPr lang="ru-RU" dirty="0">
                <a:solidFill>
                  <a:srgbClr val="0E0E0E"/>
                </a:solidFill>
                <a:effectLst/>
              </a:rPr>
              <a:t>разбил на </a:t>
            </a:r>
            <a:r>
              <a:rPr lang="ru-RU" dirty="0" err="1">
                <a:solidFill>
                  <a:srgbClr val="0E0E0E"/>
                </a:solidFill>
                <a:effectLst/>
              </a:rPr>
              <a:t>батчи</a:t>
            </a:r>
            <a:r>
              <a:rPr lang="ru-RU" dirty="0">
                <a:solidFill>
                  <a:srgbClr val="0E0E0E"/>
                </a:solidFill>
                <a:effectLst/>
              </a:rPr>
              <a:t>, перемешал и подготовил для обучения, разделив на выборки.</a:t>
            </a:r>
          </a:p>
          <a:p>
            <a:r>
              <a:rPr lang="ru-RU" dirty="0">
                <a:solidFill>
                  <a:srgbClr val="0E0E0E"/>
                </a:solidFill>
              </a:rPr>
              <a:t>2. Файл объёмом в </a:t>
            </a:r>
            <a:r>
              <a:rPr lang="ru-RU" b="1" dirty="0">
                <a:solidFill>
                  <a:srgbClr val="0E0E0E"/>
                </a:solidFill>
              </a:rPr>
              <a:t>65 гигабайт  </a:t>
            </a:r>
            <a:r>
              <a:rPr lang="ru-RU" dirty="0">
                <a:solidFill>
                  <a:srgbClr val="0E0E0E"/>
                </a:solidFill>
              </a:rPr>
              <a:t>был успешно перегружен и оптимизирован для </a:t>
            </a:r>
            <a:r>
              <a:rPr lang="en-GB" dirty="0">
                <a:solidFill>
                  <a:srgbClr val="0E0E0E"/>
                </a:solidFill>
              </a:rPr>
              <a:t>PostgreSQL.</a:t>
            </a:r>
            <a:br>
              <a:rPr lang="en-US" dirty="0">
                <a:solidFill>
                  <a:srgbClr val="0E0E0E"/>
                </a:solidFill>
              </a:rPr>
            </a:br>
            <a:r>
              <a:rPr lang="ru-RU" dirty="0">
                <a:solidFill>
                  <a:srgbClr val="0E0E0E"/>
                </a:solidFill>
                <a:latin typeface=".AppleSystemUIFont"/>
              </a:rPr>
              <a:t>3</a:t>
            </a:r>
            <a:r>
              <a:rPr lang="ru-RU" dirty="0">
                <a:solidFill>
                  <a:srgbClr val="0E0E0E"/>
                </a:solidFill>
                <a:effectLst/>
                <a:latin typeface=".AppleSystemUIFont"/>
              </a:rPr>
              <a:t>. Настроил очистку пропусков в данных. </a:t>
            </a:r>
            <a:br>
              <a:rPr lang="ru-RU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ru-RU" dirty="0">
                <a:solidFill>
                  <a:srgbClr val="0E0E0E"/>
                </a:solidFill>
                <a:effectLst/>
                <a:latin typeface=".AppleSystemUIFont"/>
              </a:rPr>
              <a:t>4. Подготовил структурированный </a:t>
            </a:r>
            <a:r>
              <a:rPr lang="ru-RU" dirty="0" err="1">
                <a:solidFill>
                  <a:srgbClr val="0E0E0E"/>
                </a:solidFill>
                <a:effectLst/>
                <a:latin typeface=".AppleSystemUIFont"/>
              </a:rPr>
              <a:t>датасет</a:t>
            </a:r>
            <a:r>
              <a:rPr lang="ru-RU" dirty="0">
                <a:solidFill>
                  <a:srgbClr val="0E0E0E"/>
                </a:solidFill>
                <a:effectLst/>
                <a:latin typeface=".AppleSystemUIFont"/>
              </a:rPr>
              <a:t> для обучения модели машинного 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369372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AC2B3F-45F2-FED4-4F3A-4EFBFEE71C01}"/>
              </a:ext>
            </a:extLst>
          </p:cNvPr>
          <p:cNvSpPr txBox="1"/>
          <p:nvPr/>
        </p:nvSpPr>
        <p:spPr>
          <a:xfrm>
            <a:off x="0" y="17662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Баранов Владимир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592429-6090-5C92-C4BA-D3C5489E076D}"/>
              </a:ext>
            </a:extLst>
          </p:cNvPr>
          <p:cNvSpPr txBox="1"/>
          <p:nvPr/>
        </p:nvSpPr>
        <p:spPr>
          <a:xfrm>
            <a:off x="7738051" y="1193978"/>
            <a:ext cx="41102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Стек технологий</a:t>
            </a:r>
            <a:r>
              <a:rPr lang="en-US" sz="2400" b="1" dirty="0"/>
              <a:t>:</a:t>
            </a:r>
            <a:endParaRPr lang="ru-RU" sz="2400" b="1" dirty="0"/>
          </a:p>
          <a:p>
            <a:endParaRPr lang="en-US" sz="2400" b="1" dirty="0"/>
          </a:p>
          <a:p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•</a:t>
            </a:r>
            <a:r>
              <a:rPr lang="ru-RU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Python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• Pandas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• NumPy</a:t>
            </a:r>
          </a:p>
          <a:p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GB" dirty="0" err="1">
                <a:solidFill>
                  <a:srgbClr val="0E0E0E"/>
                </a:solidFill>
                <a:effectLst/>
                <a:latin typeface=".AppleSystemUIFont"/>
              </a:rPr>
              <a:t>SQLAlchemy</a:t>
            </a:r>
            <a:endParaRPr lang="en-GB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B7400-C1EB-B0A3-589D-D3E808F29385}"/>
              </a:ext>
            </a:extLst>
          </p:cNvPr>
          <p:cNvSpPr txBox="1"/>
          <p:nvPr/>
        </p:nvSpPr>
        <p:spPr>
          <a:xfrm>
            <a:off x="793241" y="1193978"/>
            <a:ext cx="620944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E0E0E"/>
                </a:solidFill>
                <a:effectLst/>
              </a:rPr>
              <a:t>Моя </a:t>
            </a:r>
            <a:r>
              <a:rPr lang="ru-RU" sz="2400" b="1" dirty="0">
                <a:solidFill>
                  <a:srgbClr val="0E0E0E"/>
                </a:solidFill>
              </a:rPr>
              <a:t>вклад в работу над проектом:</a:t>
            </a:r>
          </a:p>
          <a:p>
            <a:br>
              <a:rPr lang="ru-RU" dirty="0">
                <a:solidFill>
                  <a:srgbClr val="0E0E0E"/>
                </a:solidFill>
                <a:effectLst/>
              </a:rPr>
            </a:br>
            <a:r>
              <a:rPr lang="ru-RU" dirty="0">
                <a:solidFill>
                  <a:srgbClr val="0E0E0E"/>
                </a:solidFill>
                <a:effectLst/>
              </a:rPr>
              <a:t>1. Написал генератор для выгрузки данных из базы, эффективной для обучения модели</a:t>
            </a:r>
          </a:p>
          <a:p>
            <a:r>
              <a:rPr lang="ru-RU" dirty="0">
                <a:solidFill>
                  <a:srgbClr val="0E0E0E"/>
                </a:solidFill>
                <a:latin typeface=".AppleSystemUIFont"/>
              </a:rPr>
              <a:t>2. Для работы модели добавил дополнительные столбцы, такие как среднее и стандартное отклонение</a:t>
            </a:r>
          </a:p>
          <a:p>
            <a:r>
              <a:rPr lang="ru-RU" dirty="0">
                <a:solidFill>
                  <a:srgbClr val="0E0E0E"/>
                </a:solidFill>
                <a:effectLst/>
                <a:latin typeface=".AppleSystemUIFont"/>
              </a:rPr>
              <a:t>3</a:t>
            </a:r>
            <a:r>
              <a:rPr lang="ru-RU" dirty="0">
                <a:solidFill>
                  <a:srgbClr val="0E0E0E"/>
                </a:solidFill>
                <a:latin typeface=".AppleSystemUIFont"/>
              </a:rPr>
              <a:t>. Провел дополнительные расчеты с массивом данных</a:t>
            </a:r>
            <a:endParaRPr lang="ru-RU" dirty="0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310189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5309D5-E5CC-2346-948D-91554E927C3E}"/>
              </a:ext>
            </a:extLst>
          </p:cNvPr>
          <p:cNvSpPr txBox="1"/>
          <p:nvPr/>
        </p:nvSpPr>
        <p:spPr>
          <a:xfrm>
            <a:off x="0" y="17662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Планы по развитию проекта на следующий семестр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1E117-48B2-9A45-828E-DB5B136D6BF2}"/>
              </a:ext>
            </a:extLst>
          </p:cNvPr>
          <p:cNvSpPr txBox="1"/>
          <p:nvPr/>
        </p:nvSpPr>
        <p:spPr>
          <a:xfrm>
            <a:off x="793241" y="1193978"/>
            <a:ext cx="620944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E0E0E"/>
                </a:solidFill>
              </a:rPr>
              <a:t>План работ по технической части:</a:t>
            </a:r>
          </a:p>
          <a:p>
            <a:endParaRPr lang="ru-RU" sz="2400" b="1" dirty="0">
              <a:solidFill>
                <a:srgbClr val="0E0E0E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E0E0E"/>
                </a:solidFill>
                <a:effectLst/>
              </a:rPr>
              <a:t>Тестирование </a:t>
            </a:r>
            <a:r>
              <a:rPr lang="ru-RU" dirty="0" err="1">
                <a:solidFill>
                  <a:srgbClr val="0E0E0E"/>
                </a:solidFill>
                <a:effectLst/>
              </a:rPr>
              <a:t>нейросети</a:t>
            </a:r>
            <a:r>
              <a:rPr lang="ru-RU" dirty="0">
                <a:solidFill>
                  <a:srgbClr val="0E0E0E"/>
                </a:solidFill>
                <a:effectLst/>
              </a:rPr>
              <a:t>, доработка, если необходимо</a:t>
            </a:r>
            <a:r>
              <a:rPr lang="en-US" dirty="0">
                <a:solidFill>
                  <a:srgbClr val="0E0E0E"/>
                </a:solidFill>
                <a:effectLst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E0E0E"/>
                </a:solidFill>
              </a:rPr>
              <a:t>Реализация алгоритма сопоставления реального маршрута пользователя с предсказываемым</a:t>
            </a:r>
            <a:r>
              <a:rPr lang="en-US" dirty="0">
                <a:solidFill>
                  <a:srgbClr val="0E0E0E"/>
                </a:solidFill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E0E0E"/>
                </a:solidFill>
              </a:rPr>
              <a:t>Доработка мобильного приложения для массового использования</a:t>
            </a:r>
            <a:r>
              <a:rPr lang="en-US" dirty="0">
                <a:solidFill>
                  <a:srgbClr val="0E0E0E"/>
                </a:solidFill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E0E0E"/>
                </a:solidFill>
                <a:effectLst/>
              </a:rPr>
              <a:t>Реализация </a:t>
            </a:r>
            <a:r>
              <a:rPr lang="ru-RU" dirty="0" err="1">
                <a:solidFill>
                  <a:srgbClr val="0E0E0E"/>
                </a:solidFill>
                <a:effectLst/>
              </a:rPr>
              <a:t>пайплайна</a:t>
            </a:r>
            <a:r>
              <a:rPr lang="ru-RU" dirty="0">
                <a:solidFill>
                  <a:srgbClr val="0E0E0E"/>
                </a:solidFill>
                <a:effectLst/>
              </a:rPr>
              <a:t> об</a:t>
            </a:r>
            <a:r>
              <a:rPr lang="ru-RU" dirty="0">
                <a:solidFill>
                  <a:srgbClr val="0E0E0E"/>
                </a:solidFill>
              </a:rPr>
              <a:t>работки поступающих данных, реализация представления для использования данных бизнесом</a:t>
            </a:r>
            <a:r>
              <a:rPr lang="en-US" dirty="0">
                <a:solidFill>
                  <a:srgbClr val="0E0E0E"/>
                </a:solidFill>
              </a:rPr>
              <a:t>.</a:t>
            </a:r>
            <a:endParaRPr lang="ru-RU" dirty="0">
              <a:solidFill>
                <a:srgbClr val="0E0E0E"/>
              </a:solidFill>
              <a:effectLst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rgbClr val="0E0E0E"/>
              </a:solidFill>
              <a:latin typeface=".AppleSystemUIFont"/>
            </a:endParaRPr>
          </a:p>
          <a:p>
            <a:endParaRPr lang="ru-RU" dirty="0">
              <a:solidFill>
                <a:srgbClr val="0E0E0E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FC797-7F84-4141-A9C2-FB4AE3CF7713}"/>
              </a:ext>
            </a:extLst>
          </p:cNvPr>
          <p:cNvSpPr txBox="1"/>
          <p:nvPr/>
        </p:nvSpPr>
        <p:spPr>
          <a:xfrm>
            <a:off x="7272014" y="1193978"/>
            <a:ext cx="479594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E0E0E"/>
                </a:solidFill>
              </a:rPr>
              <a:t>План не технических задач:</a:t>
            </a:r>
          </a:p>
          <a:p>
            <a:endParaRPr lang="ru-RU" sz="2400" b="1" dirty="0">
              <a:solidFill>
                <a:srgbClr val="0E0E0E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E0E0E"/>
                </a:solidFill>
                <a:effectLst/>
              </a:rPr>
              <a:t>Поиск иных приложений технологии</a:t>
            </a:r>
            <a:r>
              <a:rPr lang="en-US" dirty="0">
                <a:solidFill>
                  <a:srgbClr val="0E0E0E"/>
                </a:solidFill>
                <a:effectLst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E0E0E"/>
                </a:solidFill>
              </a:rPr>
              <a:t>Поиск дополнительных заказчиков</a:t>
            </a:r>
            <a:r>
              <a:rPr lang="en-US" dirty="0">
                <a:solidFill>
                  <a:srgbClr val="0E0E0E"/>
                </a:solidFill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0E0E0E"/>
                </a:solidFill>
              </a:rPr>
              <a:t>Протоколирование полученного опыта в виде статей произвольного формата</a:t>
            </a:r>
            <a:r>
              <a:rPr lang="en-US" dirty="0">
                <a:solidFill>
                  <a:srgbClr val="0E0E0E"/>
                </a:solidFill>
              </a:rPr>
              <a:t>;</a:t>
            </a:r>
            <a:endParaRPr lang="en-US" dirty="0">
              <a:solidFill>
                <a:srgbClr val="0E0E0E"/>
              </a:solidFill>
              <a:effectLst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rgbClr val="0E0E0E"/>
              </a:solidFill>
              <a:latin typeface=".AppleSystemUIFont"/>
            </a:endParaRPr>
          </a:p>
          <a:p>
            <a:endParaRPr lang="ru-RU" dirty="0">
              <a:solidFill>
                <a:srgbClr val="0E0E0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37457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331</Words>
  <Application>Microsoft Macintosh PowerPoint</Application>
  <PresentationFormat>Широкоэкранный</PresentationFormat>
  <Paragraphs>77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.AppleSystemUIFont</vt:lpstr>
      <vt:lpstr>Arial</vt:lpstr>
      <vt:lpstr>Calibri</vt:lpstr>
      <vt:lpstr>Calibri Light</vt:lpstr>
      <vt:lpstr>Roboto</vt:lpstr>
      <vt:lpstr>Тема Office</vt:lpstr>
      <vt:lpstr>Дневник поездок жителя Москвы Определение вида транспорта, используемого владельцем мобильного телефона с помощью нейронной сети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Зачет по проектной деятельности</dc:title>
  <dc:creator>Проневич Ольга Борисовна</dc:creator>
  <cp:lastModifiedBy>Microsoft Office User</cp:lastModifiedBy>
  <cp:revision>17</cp:revision>
  <dcterms:created xsi:type="dcterms:W3CDTF">2024-12-10T07:04:47Z</dcterms:created>
  <dcterms:modified xsi:type="dcterms:W3CDTF">2024-12-16T16:15:35Z</dcterms:modified>
</cp:coreProperties>
</file>