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21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66"/>
    <p:restoredTop sz="96959"/>
  </p:normalViewPr>
  <p:slideViewPr>
    <p:cSldViewPr snapToGrid="0" snapToObjects="1">
      <p:cViewPr varScale="1">
        <p:scale>
          <a:sx n="144" d="100"/>
          <a:sy n="144" d="100"/>
        </p:scale>
        <p:origin x="21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Точность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4983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70F-B74C-B95D-09E2870D801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Лист1!$A$2:$A$9</c:f>
              <c:strCache>
                <c:ptCount val="8"/>
                <c:pt idx="0">
                  <c:v>TCMH</c:v>
                </c:pt>
                <c:pt idx="1">
                  <c:v>CNN</c:v>
                </c:pt>
                <c:pt idx="2">
                  <c:v>MSRLSTM</c:v>
                </c:pt>
                <c:pt idx="3">
                  <c:v>CNN+LSTM</c:v>
                </c:pt>
                <c:pt idx="4">
                  <c:v>LSTM</c:v>
                </c:pt>
                <c:pt idx="5">
                  <c:v>RF</c:v>
                </c:pt>
                <c:pt idx="6">
                  <c:v>SVM</c:v>
                </c:pt>
                <c:pt idx="7">
                  <c:v>DT</c:v>
                </c:pt>
              </c:strCache>
            </c:strRef>
          </c:cat>
          <c:val>
            <c:numRef>
              <c:f>Лист1!$B$2:$B$9</c:f>
              <c:numCache>
                <c:formatCode>0%</c:formatCode>
                <c:ptCount val="8"/>
                <c:pt idx="0">
                  <c:v>0.90249999999999997</c:v>
                </c:pt>
                <c:pt idx="1">
                  <c:v>0.85799999999999998</c:v>
                </c:pt>
                <c:pt idx="2">
                  <c:v>0.83450000000000002</c:v>
                </c:pt>
                <c:pt idx="3">
                  <c:v>0.83399999999999996</c:v>
                </c:pt>
                <c:pt idx="4">
                  <c:v>0.77249999999999996</c:v>
                </c:pt>
                <c:pt idx="5">
                  <c:v>0.77229999999999999</c:v>
                </c:pt>
                <c:pt idx="6">
                  <c:v>0.65800000000000003</c:v>
                </c:pt>
                <c:pt idx="7">
                  <c:v>0.65200000000000002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70F-B74C-B95D-09E2870D801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92"/>
        <c:overlap val="-27"/>
        <c:axId val="1067794751"/>
        <c:axId val="1067627599"/>
      </c:barChart>
      <c:catAx>
        <c:axId val="10677947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67627599"/>
        <c:crosses val="autoZero"/>
        <c:auto val="1"/>
        <c:lblAlgn val="ctr"/>
        <c:lblOffset val="100"/>
        <c:noMultiLvlLbl val="0"/>
      </c:catAx>
      <c:valAx>
        <c:axId val="1067627599"/>
        <c:scaling>
          <c:orientation val="minMax"/>
          <c:max val="1"/>
          <c:min val="0"/>
        </c:scaling>
        <c:delete val="1"/>
        <c:axPos val="l"/>
        <c:numFmt formatCode="0%" sourceLinked="1"/>
        <c:majorTickMark val="none"/>
        <c:minorTickMark val="none"/>
        <c:tickLblPos val="nextTo"/>
        <c:crossAx val="10677947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301E9-D911-6C46-A634-850DB8180AEC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6201C7-1BAA-DE47-8F60-E057E646E8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677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CBE9D8-2F4F-6641-BDC3-111758E96BC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24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85E571-F5A1-9441-9B4F-AC15C99CE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A1366C-908A-144F-88B0-308BB0DAE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DDF2C2-8E13-DF4B-B785-1D18ECF57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D7E7-182C-7041-8F39-1C7320436F05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BF5A02-2CE0-8B4A-AA5C-94093006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FE2B04-5B13-BB4D-B9F3-D5A218B18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FB1F9-567C-ED48-95D3-4763AFD5E6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73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9C41B2-3D42-A343-84C0-2874F86B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D6F6955-99F5-7349-B22C-7F6A77C24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7899BD-E168-0347-BEED-6AF35C482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D7E7-182C-7041-8F39-1C7320436F05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85D83B-3FAB-A744-91ED-81AB2A724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665188-8F26-214F-8A20-D0EDF31D3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FB1F9-567C-ED48-95D3-4763AFD5E6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0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1C2C0EE-54A0-D645-8914-D44214877F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71ED965-499E-1448-81B5-E79DDA220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3104CA-63D6-E442-9BBD-ACAA3C83A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D7E7-182C-7041-8F39-1C7320436F05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36A275-D7D3-F248-A658-0F33CF000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B94739-EAB7-DB4D-BD40-6249A32D2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FB1F9-567C-ED48-95D3-4763AFD5E6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666663-0148-CF49-A77C-5D4607FFD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0BF09F-3F7C-5E4B-9D4A-A9885A571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B37CDF-9F69-2D41-A2FA-CBAEA360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D7E7-182C-7041-8F39-1C7320436F05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67DA15-920F-8C49-9870-85FD048E5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80C3EB-77F1-2A4A-945D-D6185599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FB1F9-567C-ED48-95D3-4763AFD5E6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15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EB1F5D-E95B-C147-A471-E98ACB0F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0D4D22-3036-5247-A6DC-4B0805551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22F916-3DD1-0347-840C-64103E1F9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D7E7-182C-7041-8F39-1C7320436F05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58D759-02B1-D847-B5EB-AEF267455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5B967D-E2EC-AA43-AF1B-0D176F8B9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FB1F9-567C-ED48-95D3-4763AFD5E6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15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E07396-5EDA-E547-970E-7B630445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0802C6-959F-2345-AF3E-F328FAD58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878926-1906-B042-B35E-50BC9553C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31D1BF-0CA6-6F4F-88E2-F7DB9BFD8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D7E7-182C-7041-8F39-1C7320436F05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2C9DB7-55EB-0443-9050-F42B4CB8E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206DC3-1D64-824B-8D8F-60A26BFE0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FB1F9-567C-ED48-95D3-4763AFD5E6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7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1A6FB9-E249-0D40-B63A-C2D0838F8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7755CC-D980-2447-9282-D191FB867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194BE9-A193-0B49-8F66-40487110D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00F51ED-434E-F94E-BB83-6C2AD0E0EC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E183397-521A-3147-AA8F-9610040DB9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A799557-F242-4145-94C1-06BDD7441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D7E7-182C-7041-8F39-1C7320436F05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CBAB206-DCA2-E842-A524-AD0CD20B3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176FCF5-9A66-6A4F-8042-48A8FE907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FB1F9-567C-ED48-95D3-4763AFD5E6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18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73E97B-3CFC-EC40-81DA-B6CC87E2D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9CBC169-BE30-C54C-AF99-1723B5FF1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D7E7-182C-7041-8F39-1C7320436F05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EB81C5C-50C7-B94B-B3E0-91B7CE2BF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F9DF3F3-972B-4446-9AC5-E7309064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FB1F9-567C-ED48-95D3-4763AFD5E6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486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4F69067-66C7-8B45-A20F-545E6372C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D7E7-182C-7041-8F39-1C7320436F05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0C6C2B3-4917-CC4B-8ECE-1B779C722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868790C-8296-BB4B-8204-D2A25C588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FB1F9-567C-ED48-95D3-4763AFD5E6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27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793E43-DA16-E540-AFA2-67A879F94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9C2273-1038-B94C-9374-17D75E81E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FF0574B-D588-2140-8064-200D6B443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0CC66D-854B-2243-B06D-B67BF7DC3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D7E7-182C-7041-8F39-1C7320436F05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43B861-8A3D-634E-B9BB-D48D6BA9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237655-6639-234E-B025-7C666B782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FB1F9-567C-ED48-95D3-4763AFD5E6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51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897797-AC55-0B49-B151-904778E8E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A21E1AD-47FC-9A40-982B-345E8790E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75A938B-0011-1941-8840-33FE5A9E6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439B7E-2B63-0C4F-BBCF-4D5D2F835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D7E7-182C-7041-8F39-1C7320436F05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BF7967-B815-8B4E-BF88-47E3B56E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EE925F-1AED-9342-B060-2A8DA3A4E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FB1F9-567C-ED48-95D3-4763AFD5E6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992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A906A5-E0DB-F749-A5EF-D3CBE3AE6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6FAF0D-1D84-2741-A668-4F4FEF81D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536D17-AFAD-F04A-9A6D-BBEE231BD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AD7E7-182C-7041-8F39-1C7320436F05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D34C5B-A465-B64C-9D62-814AEDAD3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6F4307-78DA-0A4E-A020-833B5CE6E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FB1F9-567C-ED48-95D3-4763AFD5E6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67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svg"/><Relationship Id="rId10" Type="http://schemas.openxmlformats.org/officeDocument/2006/relationships/image" Target="../media/image7.sv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Группа 82">
            <a:extLst>
              <a:ext uri="{FF2B5EF4-FFF2-40B4-BE49-F238E27FC236}">
                <a16:creationId xmlns:a16="http://schemas.microsoft.com/office/drawing/2014/main" id="{A2A14147-A30D-364E-846F-3B6A47F6B7B6}"/>
              </a:ext>
            </a:extLst>
          </p:cNvPr>
          <p:cNvGrpSpPr/>
          <p:nvPr/>
        </p:nvGrpSpPr>
        <p:grpSpPr>
          <a:xfrm>
            <a:off x="0" y="1463629"/>
            <a:ext cx="4923127" cy="3064399"/>
            <a:chOff x="5971309" y="734291"/>
            <a:chExt cx="5920654" cy="3685309"/>
          </a:xfrm>
        </p:grpSpPr>
        <p:cxnSp>
          <p:nvCxnSpPr>
            <p:cNvPr id="84" name="Прямая соединительная линия 83">
              <a:extLst>
                <a:ext uri="{FF2B5EF4-FFF2-40B4-BE49-F238E27FC236}">
                  <a16:creationId xmlns:a16="http://schemas.microsoft.com/office/drawing/2014/main" id="{96A7B471-3BE5-0941-A20A-46592BF5A655}"/>
                </a:ext>
              </a:extLst>
            </p:cNvPr>
            <p:cNvCxnSpPr/>
            <p:nvPr/>
          </p:nvCxnSpPr>
          <p:spPr>
            <a:xfrm>
              <a:off x="6442364" y="734291"/>
              <a:ext cx="0" cy="3685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единительная линия 84">
              <a:extLst>
                <a:ext uri="{FF2B5EF4-FFF2-40B4-BE49-F238E27FC236}">
                  <a16:creationId xmlns:a16="http://schemas.microsoft.com/office/drawing/2014/main" id="{A150A450-C931-B24B-8FD6-8769CC64F969}"/>
                </a:ext>
              </a:extLst>
            </p:cNvPr>
            <p:cNvCxnSpPr/>
            <p:nvPr/>
          </p:nvCxnSpPr>
          <p:spPr>
            <a:xfrm>
              <a:off x="7620000" y="734291"/>
              <a:ext cx="0" cy="3685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единительная линия 85">
              <a:extLst>
                <a:ext uri="{FF2B5EF4-FFF2-40B4-BE49-F238E27FC236}">
                  <a16:creationId xmlns:a16="http://schemas.microsoft.com/office/drawing/2014/main" id="{31B9B4A5-B2F3-4147-96FD-AD2B5962BFFF}"/>
                </a:ext>
              </a:extLst>
            </p:cNvPr>
            <p:cNvCxnSpPr/>
            <p:nvPr/>
          </p:nvCxnSpPr>
          <p:spPr>
            <a:xfrm>
              <a:off x="8797636" y="734291"/>
              <a:ext cx="0" cy="3685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единительная линия 86">
              <a:extLst>
                <a:ext uri="{FF2B5EF4-FFF2-40B4-BE49-F238E27FC236}">
                  <a16:creationId xmlns:a16="http://schemas.microsoft.com/office/drawing/2014/main" id="{2AA0CFDE-2758-F84C-9873-EF0922F5AB66}"/>
                </a:ext>
              </a:extLst>
            </p:cNvPr>
            <p:cNvCxnSpPr/>
            <p:nvPr/>
          </p:nvCxnSpPr>
          <p:spPr>
            <a:xfrm>
              <a:off x="9975272" y="734291"/>
              <a:ext cx="0" cy="3685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>
              <a:extLst>
                <a:ext uri="{FF2B5EF4-FFF2-40B4-BE49-F238E27FC236}">
                  <a16:creationId xmlns:a16="http://schemas.microsoft.com/office/drawing/2014/main" id="{88A3E9EC-6923-3940-84F2-9A522FD27879}"/>
                </a:ext>
              </a:extLst>
            </p:cNvPr>
            <p:cNvCxnSpPr/>
            <p:nvPr/>
          </p:nvCxnSpPr>
          <p:spPr>
            <a:xfrm>
              <a:off x="11152910" y="734291"/>
              <a:ext cx="0" cy="3685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>
              <a:extLst>
                <a:ext uri="{FF2B5EF4-FFF2-40B4-BE49-F238E27FC236}">
                  <a16:creationId xmlns:a16="http://schemas.microsoft.com/office/drawing/2014/main" id="{E208FC98-7592-0F4D-ADA7-15FEA93142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1309" y="1233055"/>
              <a:ext cx="59206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единительная линия 89">
              <a:extLst>
                <a:ext uri="{FF2B5EF4-FFF2-40B4-BE49-F238E27FC236}">
                  <a16:creationId xmlns:a16="http://schemas.microsoft.com/office/drawing/2014/main" id="{C9D0FFEF-DD6E-B34A-A831-61BC612092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1309" y="2256804"/>
              <a:ext cx="59206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единительная линия 90">
              <a:extLst>
                <a:ext uri="{FF2B5EF4-FFF2-40B4-BE49-F238E27FC236}">
                  <a16:creationId xmlns:a16="http://schemas.microsoft.com/office/drawing/2014/main" id="{1CF8F328-86DA-B54B-AB65-0DC866E887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1309" y="3280553"/>
              <a:ext cx="59206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91">
              <a:extLst>
                <a:ext uri="{FF2B5EF4-FFF2-40B4-BE49-F238E27FC236}">
                  <a16:creationId xmlns:a16="http://schemas.microsoft.com/office/drawing/2014/main" id="{B82D2770-1618-4D4B-8D4D-749701E351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1309" y="4304302"/>
              <a:ext cx="59206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Прямоугольник 112">
            <a:extLst>
              <a:ext uri="{FF2B5EF4-FFF2-40B4-BE49-F238E27FC236}">
                <a16:creationId xmlns:a16="http://schemas.microsoft.com/office/drawing/2014/main" id="{0C02C420-C4D5-5048-A1BC-847A49D1292D}"/>
              </a:ext>
            </a:extLst>
          </p:cNvPr>
          <p:cNvSpPr/>
          <p:nvPr/>
        </p:nvSpPr>
        <p:spPr>
          <a:xfrm>
            <a:off x="10533119" y="-240594"/>
            <a:ext cx="1658880" cy="3803374"/>
          </a:xfrm>
          <a:prstGeom prst="rect">
            <a:avLst/>
          </a:prstGeom>
          <a:solidFill>
            <a:srgbClr val="A3F69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4" name="Группа 123">
            <a:extLst>
              <a:ext uri="{FF2B5EF4-FFF2-40B4-BE49-F238E27FC236}">
                <a16:creationId xmlns:a16="http://schemas.microsoft.com/office/drawing/2014/main" id="{F4687B37-829B-D54E-89B9-ACFBF167590A}"/>
              </a:ext>
            </a:extLst>
          </p:cNvPr>
          <p:cNvGrpSpPr/>
          <p:nvPr/>
        </p:nvGrpSpPr>
        <p:grpSpPr>
          <a:xfrm>
            <a:off x="654729" y="1861768"/>
            <a:ext cx="10655170" cy="4277714"/>
            <a:chOff x="5444836" y="1814945"/>
            <a:chExt cx="6360738" cy="4234912"/>
          </a:xfrm>
        </p:grpSpPr>
        <p:sp>
          <p:nvSpPr>
            <p:cNvPr id="125" name="Прямоугольник 124">
              <a:extLst>
                <a:ext uri="{FF2B5EF4-FFF2-40B4-BE49-F238E27FC236}">
                  <a16:creationId xmlns:a16="http://schemas.microsoft.com/office/drawing/2014/main" id="{69438AF5-184E-F348-9A67-D5F822BBE811}"/>
                </a:ext>
              </a:extLst>
            </p:cNvPr>
            <p:cNvSpPr/>
            <p:nvPr/>
          </p:nvSpPr>
          <p:spPr>
            <a:xfrm>
              <a:off x="5615385" y="1948911"/>
              <a:ext cx="6190189" cy="4100946"/>
            </a:xfrm>
            <a:prstGeom prst="rect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Прямоугольник 125">
              <a:extLst>
                <a:ext uri="{FF2B5EF4-FFF2-40B4-BE49-F238E27FC236}">
                  <a16:creationId xmlns:a16="http://schemas.microsoft.com/office/drawing/2014/main" id="{B001A50E-391A-9544-BE2B-377B622C9319}"/>
                </a:ext>
              </a:extLst>
            </p:cNvPr>
            <p:cNvSpPr/>
            <p:nvPr/>
          </p:nvSpPr>
          <p:spPr>
            <a:xfrm>
              <a:off x="5444836" y="1814945"/>
              <a:ext cx="6276578" cy="4100946"/>
            </a:xfrm>
            <a:prstGeom prst="rect">
              <a:avLst/>
            </a:prstGeom>
            <a:solidFill>
              <a:srgbClr val="F4F8FB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2" name="Прямоугольник 111">
            <a:extLst>
              <a:ext uri="{FF2B5EF4-FFF2-40B4-BE49-F238E27FC236}">
                <a16:creationId xmlns:a16="http://schemas.microsoft.com/office/drawing/2014/main" id="{29360212-4F8C-F040-91F7-8488EB826515}"/>
              </a:ext>
            </a:extLst>
          </p:cNvPr>
          <p:cNvSpPr/>
          <p:nvPr/>
        </p:nvSpPr>
        <p:spPr>
          <a:xfrm>
            <a:off x="11641138" y="0"/>
            <a:ext cx="550862" cy="6858000"/>
          </a:xfrm>
          <a:prstGeom prst="rect">
            <a:avLst/>
          </a:prstGeom>
          <a:solidFill>
            <a:srgbClr val="EE4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61715F4-E3CA-2C4E-8F0E-5D45F82AC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377412"/>
            <a:ext cx="1129068" cy="24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708BD27-3235-CF4F-8BC4-41A4593A6264}"/>
              </a:ext>
            </a:extLst>
          </p:cNvPr>
          <p:cNvCxnSpPr/>
          <p:nvPr/>
        </p:nvCxnSpPr>
        <p:spPr>
          <a:xfrm>
            <a:off x="5655212" y="6663397"/>
            <a:ext cx="5627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60660F6-B3C8-494E-9A4B-A5DEB3012D49}"/>
              </a:ext>
            </a:extLst>
          </p:cNvPr>
          <p:cNvSpPr txBox="1"/>
          <p:nvPr/>
        </p:nvSpPr>
        <p:spPr>
          <a:xfrm>
            <a:off x="6217920" y="6532592"/>
            <a:ext cx="599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АВИШ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7B9AC9-D411-8844-BA6E-0E6BB6786CFA}"/>
              </a:ext>
            </a:extLst>
          </p:cNvPr>
          <p:cNvSpPr txBox="1"/>
          <p:nvPr/>
        </p:nvSpPr>
        <p:spPr>
          <a:xfrm>
            <a:off x="128083" y="6532592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1100">
                <a:latin typeface="IBM Plex Sans" panose="020B0503050203000203" pitchFamily="34" charset="0"/>
              </a:defRPr>
            </a:lvl1pPr>
          </a:lstStyle>
          <a:p>
            <a:pPr algn="ctr"/>
            <a:fld id="{9BA6C945-386A-C144-9F41-5DDBAAC07174}" type="slidenum">
              <a:rPr lang="ru-RU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1</a:t>
            </a:fld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F15FCC82-5396-D44C-A96C-98E84D435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1" y="860999"/>
            <a:ext cx="9644103" cy="50689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Анализ аналогов решения проблемы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8971AD66-5B7F-E144-9DD0-1F69A48FD55C}"/>
              </a:ext>
            </a:extLst>
          </p:cNvPr>
          <p:cNvCxnSpPr>
            <a:cxnSpLocks/>
          </p:cNvCxnSpPr>
          <p:nvPr/>
        </p:nvCxnSpPr>
        <p:spPr>
          <a:xfrm>
            <a:off x="262896" y="2143420"/>
            <a:ext cx="0" cy="25711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54D2AB5-9F45-924F-A184-54530C1D2B70}"/>
              </a:ext>
            </a:extLst>
          </p:cNvPr>
          <p:cNvSpPr txBox="1"/>
          <p:nvPr/>
        </p:nvSpPr>
        <p:spPr>
          <a:xfrm>
            <a:off x="11757150" y="6532592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1100">
                <a:latin typeface="IBM Plex Sans" panose="020B0503050203000203" pitchFamily="34" charset="0"/>
              </a:defRPr>
            </a:lvl1pPr>
          </a:lstStyle>
          <a:p>
            <a:pPr algn="ctr"/>
            <a:fld id="{9BA6C945-386A-C144-9F41-5DDBAAC07174}" type="slidenum">
              <a:rPr lang="ru-RU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1</a:t>
            </a:fld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Группа 58">
            <a:extLst>
              <a:ext uri="{FF2B5EF4-FFF2-40B4-BE49-F238E27FC236}">
                <a16:creationId xmlns:a16="http://schemas.microsoft.com/office/drawing/2014/main" id="{655CC65F-FB4E-4A4A-B3B7-0960E9E776B3}"/>
              </a:ext>
            </a:extLst>
          </p:cNvPr>
          <p:cNvGrpSpPr/>
          <p:nvPr/>
        </p:nvGrpSpPr>
        <p:grpSpPr>
          <a:xfrm>
            <a:off x="9286272" y="806784"/>
            <a:ext cx="615326" cy="615326"/>
            <a:chOff x="10792224" y="4918039"/>
            <a:chExt cx="748145" cy="748145"/>
          </a:xfrm>
          <a:solidFill>
            <a:srgbClr val="A3F699"/>
          </a:solidFill>
        </p:grpSpPr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id="{0AEE6330-5C29-B343-B288-2E34811AC143}"/>
                </a:ext>
              </a:extLst>
            </p:cNvPr>
            <p:cNvSpPr/>
            <p:nvPr/>
          </p:nvSpPr>
          <p:spPr>
            <a:xfrm>
              <a:off x="10792224" y="4918039"/>
              <a:ext cx="748145" cy="748145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2" name="Объект 5">
              <a:extLst>
                <a:ext uri="{FF2B5EF4-FFF2-40B4-BE49-F238E27FC236}">
                  <a16:creationId xmlns:a16="http://schemas.microsoft.com/office/drawing/2014/main" id="{D5CA77C2-B0E4-5749-8EE5-FEE32CE71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60582" y="5086397"/>
              <a:ext cx="411428" cy="411428"/>
            </a:xfrm>
            <a:prstGeom prst="rect">
              <a:avLst/>
            </a:prstGeom>
          </p:spPr>
        </p:pic>
      </p:grpSp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357C39B8-D74D-E04E-9878-94724941CD9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57619"/>
          <a:stretch/>
        </p:blipFill>
        <p:spPr>
          <a:xfrm>
            <a:off x="10915356" y="250065"/>
            <a:ext cx="757592" cy="681108"/>
          </a:xfrm>
          <a:prstGeom prst="rect">
            <a:avLst/>
          </a:prstGeom>
        </p:spPr>
      </p:pic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B243CD7-F7DB-3C47-90CA-389C2DEA2462}"/>
              </a:ext>
            </a:extLst>
          </p:cNvPr>
          <p:cNvGrpSpPr/>
          <p:nvPr/>
        </p:nvGrpSpPr>
        <p:grpSpPr>
          <a:xfrm>
            <a:off x="744335" y="1961767"/>
            <a:ext cx="3329738" cy="3958740"/>
            <a:chOff x="933021" y="2181286"/>
            <a:chExt cx="4858366" cy="3573325"/>
          </a:xfrm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3279B1E3-9AD9-444C-8AED-5E0DAF478E8B}"/>
                </a:ext>
              </a:extLst>
            </p:cNvPr>
            <p:cNvSpPr/>
            <p:nvPr/>
          </p:nvSpPr>
          <p:spPr>
            <a:xfrm>
              <a:off x="933021" y="2181286"/>
              <a:ext cx="4858366" cy="357332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Объект 2">
              <a:extLst>
                <a:ext uri="{FF2B5EF4-FFF2-40B4-BE49-F238E27FC236}">
                  <a16:creationId xmlns:a16="http://schemas.microsoft.com/office/drawing/2014/main" id="{913A9349-1590-F64E-A886-7AA6B106EAC6}"/>
                </a:ext>
              </a:extLst>
            </p:cNvPr>
            <p:cNvSpPr txBox="1">
              <a:spLocks/>
            </p:cNvSpPr>
            <p:nvPr/>
          </p:nvSpPr>
          <p:spPr>
            <a:xfrm>
              <a:off x="1034705" y="2228146"/>
              <a:ext cx="4570571" cy="34380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400" b="1" dirty="0">
                  <a:solidFill>
                    <a:srgbClr val="F498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TCMH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400" dirty="0">
                  <a:latin typeface="Arial" panose="020B0604020202020204" pitchFamily="34" charset="0"/>
                  <a:cs typeface="Arial" panose="020B0604020202020204" pitchFamily="34" charset="0"/>
                </a:rPr>
                <a:t>сейчас – самый точный алгоритм классификации вида транспорта по датчиками смартфона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ru-RU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42" name="Диаграмма 41">
            <a:extLst>
              <a:ext uri="{FF2B5EF4-FFF2-40B4-BE49-F238E27FC236}">
                <a16:creationId xmlns:a16="http://schemas.microsoft.com/office/drawing/2014/main" id="{A5634FC4-E872-C04D-8844-FC3355B333CF}"/>
              </a:ext>
            </a:extLst>
          </p:cNvPr>
          <p:cNvGraphicFramePr/>
          <p:nvPr/>
        </p:nvGraphicFramePr>
        <p:xfrm>
          <a:off x="4142608" y="1882877"/>
          <a:ext cx="7023688" cy="4037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pSp>
        <p:nvGrpSpPr>
          <p:cNvPr id="104" name="Группа 103">
            <a:extLst>
              <a:ext uri="{FF2B5EF4-FFF2-40B4-BE49-F238E27FC236}">
                <a16:creationId xmlns:a16="http://schemas.microsoft.com/office/drawing/2014/main" id="{DC6A3663-8969-5E4A-9EF8-193711EB1D71}"/>
              </a:ext>
            </a:extLst>
          </p:cNvPr>
          <p:cNvGrpSpPr/>
          <p:nvPr/>
        </p:nvGrpSpPr>
        <p:grpSpPr>
          <a:xfrm>
            <a:off x="10792224" y="4918039"/>
            <a:ext cx="748145" cy="748145"/>
            <a:chOff x="10792224" y="4918039"/>
            <a:chExt cx="748145" cy="748145"/>
          </a:xfrm>
        </p:grpSpPr>
        <p:sp>
          <p:nvSpPr>
            <p:cNvPr id="105" name="Овал 104">
              <a:extLst>
                <a:ext uri="{FF2B5EF4-FFF2-40B4-BE49-F238E27FC236}">
                  <a16:creationId xmlns:a16="http://schemas.microsoft.com/office/drawing/2014/main" id="{3268C97F-CAA3-B841-9227-988018B73BED}"/>
                </a:ext>
              </a:extLst>
            </p:cNvPr>
            <p:cNvSpPr/>
            <p:nvPr/>
          </p:nvSpPr>
          <p:spPr>
            <a:xfrm>
              <a:off x="10792224" y="4918039"/>
              <a:ext cx="748145" cy="748145"/>
            </a:xfrm>
            <a:prstGeom prst="ellipse">
              <a:avLst/>
            </a:prstGeom>
            <a:solidFill>
              <a:srgbClr val="1B365D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6" name="Объект 5">
              <a:extLst>
                <a:ext uri="{FF2B5EF4-FFF2-40B4-BE49-F238E27FC236}">
                  <a16:creationId xmlns:a16="http://schemas.microsoft.com/office/drawing/2014/main" id="{A75F1DB7-F235-A64F-9AC3-6E7C07053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960582" y="5086397"/>
              <a:ext cx="411428" cy="411428"/>
            </a:xfrm>
            <a:prstGeom prst="rect">
              <a:avLst/>
            </a:prstGeom>
          </p:spPr>
        </p:pic>
      </p:grp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7DDE063E-7487-734B-9D38-C56087AF86E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80750" y="4432155"/>
            <a:ext cx="1461476" cy="146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3957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Macintosh PowerPoint</Application>
  <PresentationFormat>Широкоэкранный</PresentationFormat>
  <Paragraphs>7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Анализ аналогов решения проблемы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аналогов решения проблемы</dc:title>
  <dc:creator>Microsoft Office User</dc:creator>
  <cp:lastModifiedBy>Microsoft Office User</cp:lastModifiedBy>
  <cp:revision>1</cp:revision>
  <dcterms:created xsi:type="dcterms:W3CDTF">2024-10-18T09:55:25Z</dcterms:created>
  <dcterms:modified xsi:type="dcterms:W3CDTF">2024-10-18T09:55:51Z</dcterms:modified>
</cp:coreProperties>
</file>