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5E7C-BCB9-1C1A-C6C1-E0C9461FD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F8D0D-14B5-373F-79FB-312D11375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80B99-EAAF-1B4E-3F7B-96653C59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D25E-5391-48FB-AFF9-DE5416305E60}" type="datetimeFigureOut">
              <a:rPr lang="en-PK" smtClean="0"/>
              <a:t>29/12/2024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6866A-935D-FEB2-6305-D99A3F6A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1A2EB-E80B-8AB1-B3FA-09CC540E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EBDC-7331-4070-A399-5F82438FBE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7631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F4E4-C424-198E-B681-DF9B8B84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75278-A0E5-485C-7232-66C44D246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52B10-75A8-B1B3-4ABF-2016DD95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D25E-5391-48FB-AFF9-DE5416305E60}" type="datetimeFigureOut">
              <a:rPr lang="en-PK" smtClean="0"/>
              <a:t>29/12/2024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E0BCA-33F8-CBC3-B6BB-B287DAC1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1AFD-325D-8B78-7224-6F977B47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EBDC-7331-4070-A399-5F82438FBE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4646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E04ED-B26F-7EBC-2526-000B07607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2D9E0-EAD0-A7AA-89A7-ADF795938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1CEF3-99C2-2481-FEED-2EDA69BEF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D25E-5391-48FB-AFF9-DE5416305E60}" type="datetimeFigureOut">
              <a:rPr lang="en-PK" smtClean="0"/>
              <a:t>29/12/2024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5DA3-A880-8888-D443-9AA28029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04E62-6BAC-E453-9FF6-53BBF5FF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EBDC-7331-4070-A399-5F82438FBE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5200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ACA1-7B8C-DF35-3863-3BBA11BF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356EC-5964-598A-44EB-87A8FCBEA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B14E0-9066-5727-D296-5EA8F620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D25E-5391-48FB-AFF9-DE5416305E60}" type="datetimeFigureOut">
              <a:rPr lang="en-PK" smtClean="0"/>
              <a:t>29/12/2024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53E95-4854-EB5C-7CE3-760DB2AC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A4619-72F5-004B-FE3D-D4BD1A29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EBDC-7331-4070-A399-5F82438FBE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5045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D537-0FF3-4DDD-B860-A73F5FB3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28E8B-8058-03AC-0406-0CDBED0EB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BEFDC-CDCD-18FC-85CF-829D0C98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D25E-5391-48FB-AFF9-DE5416305E60}" type="datetimeFigureOut">
              <a:rPr lang="en-PK" smtClean="0"/>
              <a:t>29/12/2024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42A38-6316-B8FF-3A22-64FE3832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E88CC-F889-B55D-1FC6-F653329B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EBDC-7331-4070-A399-5F82438FBE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191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C9BE-975E-F3A1-37E7-8817A3AB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874C-7527-678B-63E1-AA3423AFC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FF9C6-F391-EF10-60F4-1AB189EDF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DCEF3-9F9D-2B52-27CD-036FD8359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D25E-5391-48FB-AFF9-DE5416305E60}" type="datetimeFigureOut">
              <a:rPr lang="en-PK" smtClean="0"/>
              <a:t>29/12/2024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E4D46-8ACB-7920-CFCE-F26EF795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0AE09-98DA-7C56-9FE4-15248D6C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EBDC-7331-4070-A399-5F82438FBE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460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BD59-CC8E-83DC-593E-7B23373E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F6566-4BC5-5B9F-5AC4-3F4232599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5D75C-5689-73DB-229D-0508773F3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7D256-30B6-A059-8816-692D19AC2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CD159-661F-C6B5-BE77-0B5AE445B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C18729-6E58-CFF8-36E5-34497D8B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D25E-5391-48FB-AFF9-DE5416305E60}" type="datetimeFigureOut">
              <a:rPr lang="en-PK" smtClean="0"/>
              <a:t>29/12/2024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79CBC-E1A5-66F3-70DF-5976EE6D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5A825-FC34-809C-1C49-4878F007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EBDC-7331-4070-A399-5F82438FBE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8475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DC71-EAF0-6599-1049-59C7285B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BDCE9-DE2C-8550-1073-7250E1E4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D25E-5391-48FB-AFF9-DE5416305E60}" type="datetimeFigureOut">
              <a:rPr lang="en-PK" smtClean="0"/>
              <a:t>29/12/2024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6CBB6-E8A3-82FF-644F-C7523ABE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44B33-953A-00BF-82F6-B4BB4C60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EBDC-7331-4070-A399-5F82438FBE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1473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8F3CD-9254-CBD9-6873-C297F5FF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D25E-5391-48FB-AFF9-DE5416305E60}" type="datetimeFigureOut">
              <a:rPr lang="en-PK" smtClean="0"/>
              <a:t>29/12/2024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A0965-9009-7C57-F81C-792B26BF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2018A-9AD7-71FF-7F55-95A5627B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EBDC-7331-4070-A399-5F82438FBE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4859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F544-BF95-67DC-6ADF-268D2D1E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3B7A-A3D8-101C-74C6-D014A666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71E38-4A1D-0825-0E98-38E7DD811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AC2EF-1D51-8A0F-F65E-45DB8606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D25E-5391-48FB-AFF9-DE5416305E60}" type="datetimeFigureOut">
              <a:rPr lang="en-PK" smtClean="0"/>
              <a:t>29/12/2024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9E1C-F0A1-223B-AF78-27E09EE7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03012-5878-0A7F-AA7C-859085B9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EBDC-7331-4070-A399-5F82438FBE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2324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038E-92A9-0795-010C-2D9DF8392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83642-055D-C30D-A69E-466845B44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BC751-4474-41DA-3942-C6223A937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EE0B8-1014-5BF5-4CC5-8A2FCAB0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D25E-5391-48FB-AFF9-DE5416305E60}" type="datetimeFigureOut">
              <a:rPr lang="en-PK" smtClean="0"/>
              <a:t>29/12/2024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F9E4B-3461-1147-BD54-BADA354E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065D8-60E5-E95B-DBA1-B0BAAA03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2EBDC-7331-4070-A399-5F82438FBE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8048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5B8E9-7BEC-8768-D561-D1998419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53984-50D7-D5EF-334E-580661B07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543E7-2C08-0C53-E972-F87BFC99A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37D25E-5391-48FB-AFF9-DE5416305E60}" type="datetimeFigureOut">
              <a:rPr lang="en-PK" smtClean="0"/>
              <a:t>29/12/2024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3FFE1-922B-3F9B-8875-DED054652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F413D-C503-F222-64CC-7EE28402D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A2EBDC-7331-4070-A399-5F82438FBE3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1947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8826-E55F-432E-88BF-614DEA0F8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11916" cy="4364038"/>
          </a:xfrm>
        </p:spPr>
        <p:txBody>
          <a:bodyPr>
            <a:normAutofit/>
          </a:bodyPr>
          <a:lstStyle/>
          <a:p>
            <a:r>
              <a:rPr lang="en-US" sz="4000" dirty="0"/>
              <a:t>Title: </a:t>
            </a:r>
            <a:br>
              <a:rPr lang="en-US" sz="4000" dirty="0"/>
            </a:br>
            <a:r>
              <a:rPr lang="en-US" sz="4000" dirty="0"/>
              <a:t>ANN &amp; CNN Model Implementation for Classification and Regression Tasks</a:t>
            </a:r>
            <a:br>
              <a:rPr lang="en-US" sz="4000" dirty="0"/>
            </a:br>
            <a:r>
              <a:rPr lang="en-US" sz="4000" dirty="0"/>
              <a:t>Group Members:</a:t>
            </a:r>
            <a:br>
              <a:rPr lang="en-US" sz="4000" dirty="0"/>
            </a:br>
            <a:r>
              <a:rPr lang="en-US" sz="4000" dirty="0"/>
              <a:t>Cybil Fatima (SP23-BAI-013)</a:t>
            </a:r>
            <a:br>
              <a:rPr lang="en-US" sz="4000" dirty="0"/>
            </a:br>
            <a:r>
              <a:rPr lang="en-US" sz="4000" dirty="0"/>
              <a:t>Esha Alvi (SP23-BAI-015)</a:t>
            </a:r>
            <a:endParaRPr lang="en-PK" sz="4000" dirty="0"/>
          </a:p>
        </p:txBody>
      </p:sp>
    </p:spTree>
    <p:extLst>
      <p:ext uri="{BB962C8B-B14F-4D97-AF65-F5344CB8AC3E}">
        <p14:creationId xmlns:p14="http://schemas.microsoft.com/office/powerpoint/2010/main" val="1957921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79D3-480B-48BA-B5A2-2F960F13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Regression: Key Observations &amp; Results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9CB01B-9C86-C094-695F-1465EA80F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" t="5926" r="6539" b="10428"/>
          <a:stretch>
            <a:fillRect/>
          </a:stretch>
        </p:blipFill>
        <p:spPr>
          <a:xfrm>
            <a:off x="1123908" y="2395074"/>
            <a:ext cx="4457783" cy="2795346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340227-AB51-553A-4F5F-EF99D32D83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821" t="6838" r="7691" b="12249"/>
          <a:stretch>
            <a:fillRect/>
          </a:stretch>
        </p:blipFill>
        <p:spPr>
          <a:xfrm>
            <a:off x="6046512" y="2440197"/>
            <a:ext cx="5021580" cy="27051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531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CBB8-F69F-A1AD-CBB5-06367988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with Classification - Overview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8E868E-4F82-AD3F-0746-6F799FF5D7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08632"/>
            <a:ext cx="1059777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CIFAR-10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60,000 32x32 </a:t>
            </a:r>
            <a:r>
              <a:rPr kumimoji="0" lang="en-PK" altLang="en-P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images, 10 classes, 50,000 training, 10,000 test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Convolutional layers with max-pooling, batch normalization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with different optimizers: Adam, SGD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Preprocessing: Image normalization and one-hot encoding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35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F203-0298-0DD6-B01A-4CFA9A5B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Classification: Optimizer &amp; Kernel Size Comparison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3C048-BEF3-9DCE-61B8-C288C09E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722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Architecture</a:t>
            </a:r>
            <a:r>
              <a:rPr lang="en-US" dirty="0"/>
              <a:t>: 3 convolutional layers, max-pooling, batch normalization, fully connected output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Optimizers</a:t>
            </a:r>
            <a:r>
              <a:rPr lang="en-US" dirty="0"/>
              <a:t>: Adam, SGD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Kernel Size</a:t>
            </a:r>
            <a:r>
              <a:rPr lang="en-US" dirty="0"/>
              <a:t>: 3x3 (Best performance)</a:t>
            </a:r>
          </a:p>
          <a:p>
            <a:r>
              <a:rPr lang="en-US" b="1" dirty="0"/>
              <a:t>Results: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Adam Optimizer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Test Accuracy</a:t>
            </a:r>
            <a:r>
              <a:rPr lang="en-US" dirty="0"/>
              <a:t>: 0.7597, </a:t>
            </a:r>
            <a:r>
              <a:rPr lang="en-US" b="1" dirty="0"/>
              <a:t>Test Loss</a:t>
            </a:r>
            <a:r>
              <a:rPr lang="en-US" dirty="0"/>
              <a:t>: 0.7882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Training Accuracy</a:t>
            </a:r>
            <a:r>
              <a:rPr lang="en-US" dirty="0"/>
              <a:t>: 0.8942, </a:t>
            </a:r>
            <a:r>
              <a:rPr lang="en-US" b="1" dirty="0"/>
              <a:t>Training Loss</a:t>
            </a:r>
            <a:r>
              <a:rPr lang="en-US" dirty="0"/>
              <a:t>: 0.3025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SGD Optimizer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Test Accuracy</a:t>
            </a:r>
            <a:r>
              <a:rPr lang="en-US" dirty="0"/>
              <a:t>: 0.7511, </a:t>
            </a:r>
            <a:r>
              <a:rPr lang="en-US" b="1" dirty="0"/>
              <a:t>Test Loss</a:t>
            </a:r>
            <a:r>
              <a:rPr lang="en-US" dirty="0"/>
              <a:t>: 0.7614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Training Accuracy</a:t>
            </a:r>
            <a:r>
              <a:rPr lang="en-US" dirty="0"/>
              <a:t>: 0.8636, </a:t>
            </a:r>
            <a:r>
              <a:rPr lang="en-US" b="1" dirty="0"/>
              <a:t>Training Loss</a:t>
            </a:r>
            <a:r>
              <a:rPr lang="en-US" dirty="0"/>
              <a:t>: 0.3838</a:t>
            </a:r>
          </a:p>
          <a:p>
            <a:r>
              <a:rPr lang="en-US" b="1" dirty="0"/>
              <a:t>Key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Adam</a:t>
            </a:r>
            <a:r>
              <a:rPr lang="en-US" dirty="0"/>
              <a:t> consistently outperforms </a:t>
            </a:r>
            <a:r>
              <a:rPr lang="en-US" b="1" dirty="0"/>
              <a:t>SGD</a:t>
            </a:r>
            <a:r>
              <a:rPr lang="en-US" dirty="0"/>
              <a:t> in accuracy and loss.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3x3 Kernel</a:t>
            </a:r>
            <a:r>
              <a:rPr lang="en-US" dirty="0"/>
              <a:t> strikes the best balance between performance and efficiency.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3926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9FE9-A02A-61D2-E53A-EE435D2D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Classification - Optimizer Comparison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94944D-541F-402F-BB90-0856188FD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035203"/>
              </p:ext>
            </p:extLst>
          </p:nvPr>
        </p:nvGraphicFramePr>
        <p:xfrm>
          <a:off x="838200" y="2438400"/>
          <a:ext cx="10515600" cy="31602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0461036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2692939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70495112"/>
                    </a:ext>
                  </a:extLst>
                </a:gridCol>
              </a:tblGrid>
              <a:tr h="4062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Metric/Optimizer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Adam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SGD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1445825"/>
                  </a:ext>
                </a:extLst>
              </a:tr>
              <a:tr h="3912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Test Loss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0">
                          <a:effectLst/>
                        </a:rPr>
                        <a:t>0.7882</a:t>
                      </a:r>
                      <a:endParaRPr lang="en-PK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0">
                          <a:effectLst/>
                        </a:rPr>
                        <a:t>0.7614</a:t>
                      </a:r>
                      <a:endParaRPr lang="en-PK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41697833"/>
                  </a:ext>
                </a:extLst>
              </a:tr>
              <a:tr h="3912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Test Accuracy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0">
                          <a:effectLst/>
                        </a:rPr>
                        <a:t>0.7597</a:t>
                      </a:r>
                      <a:endParaRPr lang="en-PK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0">
                          <a:effectLst/>
                        </a:rPr>
                        <a:t>0.7511</a:t>
                      </a:r>
                      <a:endParaRPr lang="en-PK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40078352"/>
                  </a:ext>
                </a:extLst>
              </a:tr>
              <a:tr h="3912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Training Accuracy (Final Epoch)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0">
                          <a:effectLst/>
                        </a:rPr>
                        <a:t>0.8942</a:t>
                      </a:r>
                      <a:endParaRPr lang="en-PK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0">
                          <a:effectLst/>
                        </a:rPr>
                        <a:t>0.8636</a:t>
                      </a:r>
                      <a:endParaRPr lang="en-PK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18283050"/>
                  </a:ext>
                </a:extLst>
              </a:tr>
              <a:tr h="3912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Training Loss (Final Epoch)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0">
                          <a:effectLst/>
                        </a:rPr>
                        <a:t>0.3025</a:t>
                      </a:r>
                      <a:endParaRPr lang="en-PK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0">
                          <a:effectLst/>
                        </a:rPr>
                        <a:t>0.3838</a:t>
                      </a:r>
                      <a:endParaRPr lang="en-PK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07492235"/>
                  </a:ext>
                </a:extLst>
              </a:tr>
              <a:tr h="3912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Val Accuracy (Final Epoch)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0">
                          <a:effectLst/>
                        </a:rPr>
                        <a:t>0.7090</a:t>
                      </a:r>
                      <a:endParaRPr lang="en-PK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0">
                          <a:effectLst/>
                        </a:rPr>
                        <a:t>0.7167</a:t>
                      </a:r>
                      <a:endParaRPr lang="en-PK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97089265"/>
                  </a:ext>
                </a:extLst>
              </a:tr>
              <a:tr h="39129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Val Loss (Final Epoch)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0">
                          <a:effectLst/>
                        </a:rPr>
                        <a:t>1.2553</a:t>
                      </a:r>
                      <a:endParaRPr lang="en-PK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0">
                          <a:effectLst/>
                        </a:rPr>
                        <a:t>0.9743</a:t>
                      </a:r>
                      <a:endParaRPr lang="en-PK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8308675"/>
                  </a:ext>
                </a:extLst>
              </a:tr>
              <a:tr h="40626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Training Time (per Epoch)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~443s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~442s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476245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7A42956-5FCA-7A5B-7646-1E031B728F2F}"/>
              </a:ext>
            </a:extLst>
          </p:cNvPr>
          <p:cNvSpPr txBox="1"/>
          <p:nvPr/>
        </p:nvSpPr>
        <p:spPr>
          <a:xfrm>
            <a:off x="2277979" y="570007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Adam Optimizer</a:t>
            </a:r>
            <a:r>
              <a:rPr lang="en-US" dirty="0"/>
              <a:t> outperforms </a:t>
            </a:r>
            <a:r>
              <a:rPr lang="en-US" b="1" dirty="0"/>
              <a:t>SGD</a:t>
            </a:r>
            <a:r>
              <a:rPr lang="en-US" dirty="0"/>
              <a:t> in terms of test accuracy and loss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6916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43F11-9186-CD0E-FC73-CBA18D36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Classification - Classification Report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C3F8-922E-0F92-923F-DFEC921C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Adam</a:t>
            </a:r>
            <a:r>
              <a:rPr lang="en-US" dirty="0"/>
              <a:t>: Precision = 0.77, Recall = 0.76, F1-score = 0.76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SGD</a:t>
            </a:r>
            <a:r>
              <a:rPr lang="en-US" dirty="0"/>
              <a:t>: Precision = 0.75, Recall = 0.75, F1-score = 0.75</a:t>
            </a:r>
          </a:p>
          <a:p>
            <a:endParaRPr lang="en-PK" dirty="0"/>
          </a:p>
        </p:txBody>
      </p:sp>
      <p:pic>
        <p:nvPicPr>
          <p:cNvPr id="4" name="Picture 3" descr="cnn">
            <a:extLst>
              <a:ext uri="{FF2B5EF4-FFF2-40B4-BE49-F238E27FC236}">
                <a16:creationId xmlns:a16="http://schemas.microsoft.com/office/drawing/2014/main" id="{F53A57BE-6BD1-2F1E-3543-0FEE4F015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5830720" cy="28829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A0A316-7376-F52D-84F8-58522AD02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110835"/>
              </p:ext>
            </p:extLst>
          </p:nvPr>
        </p:nvGraphicFramePr>
        <p:xfrm>
          <a:off x="7684168" y="4312567"/>
          <a:ext cx="4010530" cy="19993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2106">
                  <a:extLst>
                    <a:ext uri="{9D8B030D-6E8A-4147-A177-3AD203B41FA5}">
                      <a16:colId xmlns:a16="http://schemas.microsoft.com/office/drawing/2014/main" val="273583651"/>
                    </a:ext>
                  </a:extLst>
                </a:gridCol>
                <a:gridCol w="802106">
                  <a:extLst>
                    <a:ext uri="{9D8B030D-6E8A-4147-A177-3AD203B41FA5}">
                      <a16:colId xmlns:a16="http://schemas.microsoft.com/office/drawing/2014/main" val="2215759757"/>
                    </a:ext>
                  </a:extLst>
                </a:gridCol>
                <a:gridCol w="802106">
                  <a:extLst>
                    <a:ext uri="{9D8B030D-6E8A-4147-A177-3AD203B41FA5}">
                      <a16:colId xmlns:a16="http://schemas.microsoft.com/office/drawing/2014/main" val="2963378821"/>
                    </a:ext>
                  </a:extLst>
                </a:gridCol>
                <a:gridCol w="802106">
                  <a:extLst>
                    <a:ext uri="{9D8B030D-6E8A-4147-A177-3AD203B41FA5}">
                      <a16:colId xmlns:a16="http://schemas.microsoft.com/office/drawing/2014/main" val="1584044828"/>
                    </a:ext>
                  </a:extLst>
                </a:gridCol>
                <a:gridCol w="802106">
                  <a:extLst>
                    <a:ext uri="{9D8B030D-6E8A-4147-A177-3AD203B41FA5}">
                      <a16:colId xmlns:a16="http://schemas.microsoft.com/office/drawing/2014/main" val="1351989976"/>
                    </a:ext>
                  </a:extLst>
                </a:gridCol>
              </a:tblGrid>
              <a:tr h="12865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Class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Adam: True Positives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 dirty="0">
                          <a:effectLst/>
                        </a:rPr>
                        <a:t>Adam: False Negatives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SGD: True Positives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</a:rPr>
                        <a:t>SGD: False Negatives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82233817"/>
                  </a:ext>
                </a:extLst>
              </a:tr>
              <a:tr h="71273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0">
                          <a:effectLst/>
                        </a:rPr>
                        <a:t>0</a:t>
                      </a:r>
                      <a:endParaRPr lang="en-PK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0" dirty="0">
                          <a:effectLst/>
                        </a:rPr>
                        <a:t>815</a:t>
                      </a:r>
                      <a:endParaRPr lang="en-PK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0" dirty="0">
                          <a:effectLst/>
                        </a:rPr>
                        <a:t>185</a:t>
                      </a:r>
                      <a:endParaRPr lang="en-PK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0">
                          <a:effectLst/>
                        </a:rPr>
                        <a:t>790</a:t>
                      </a:r>
                      <a:endParaRPr lang="en-PK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0" dirty="0">
                          <a:effectLst/>
                        </a:rPr>
                        <a:t>210</a:t>
                      </a:r>
                      <a:endParaRPr lang="en-PK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6498171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E688E7D8-3CAA-6F30-735A-70974AEBA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208" y="3772755"/>
            <a:ext cx="915719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Confusion Matrix </a:t>
            </a:r>
            <a:endParaRPr kumimoji="0" lang="en-PK" altLang="en-P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8B2D-2CF4-6C29-1E8B-7CEE5CAB1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Discussion &amp; Conclusion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6645C-1FC9-7882-4CCD-5E9205D55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ANN Classification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Adam provides faster convergence and better results than SGD.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Linear Regression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Mini-Batch Gradient Descent offers optimal performance with fewer epochs.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CNN Classification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Adam optimizer outperforms SGD in terms of accuracy, training time, and loss.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223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81D0-1714-1500-351F-7BF9A918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with Classification - Overview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5589C2-26D5-0C45-09E1-911F6E10A9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08523"/>
            <a:ext cx="9888669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Breast Cancer Wisconsin (Diagnostic)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569 samples, 30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labels: Malignant (1) or Benign (0)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layer, two hidden layers (</a:t>
            </a:r>
            <a:r>
              <a:rPr kumimoji="0" lang="en-PK" altLang="en-P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output layer (sigmoid)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Binary Cross-Entropy Loss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Optimizers: Adam vs. SGD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0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9E86-A2E9-FBB3-AA6B-BE812582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Classification - Training Performance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2CA39-C01C-95D5-6554-F9CE85BA6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Adam Optimizer</a:t>
            </a:r>
            <a:r>
              <a:rPr lang="en-US" dirty="0"/>
              <a:t> outperforms </a:t>
            </a:r>
            <a:r>
              <a:rPr lang="en-US" b="1" dirty="0"/>
              <a:t>SGD</a:t>
            </a:r>
            <a:r>
              <a:rPr lang="en-US" dirty="0"/>
              <a:t> in training and testing metrics.</a:t>
            </a:r>
          </a:p>
          <a:p>
            <a:endParaRPr lang="en-PK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F66484-3F13-1A7B-EADD-02878680632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148952"/>
          <a:ext cx="10515600" cy="1704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9657">
                  <a:extLst>
                    <a:ext uri="{9D8B030D-6E8A-4147-A177-3AD203B41FA5}">
                      <a16:colId xmlns:a16="http://schemas.microsoft.com/office/drawing/2014/main" val="584840044"/>
                    </a:ext>
                  </a:extLst>
                </a:gridCol>
                <a:gridCol w="1798735">
                  <a:extLst>
                    <a:ext uri="{9D8B030D-6E8A-4147-A177-3AD203B41FA5}">
                      <a16:colId xmlns:a16="http://schemas.microsoft.com/office/drawing/2014/main" val="3032258133"/>
                    </a:ext>
                  </a:extLst>
                </a:gridCol>
                <a:gridCol w="1178299">
                  <a:extLst>
                    <a:ext uri="{9D8B030D-6E8A-4147-A177-3AD203B41FA5}">
                      <a16:colId xmlns:a16="http://schemas.microsoft.com/office/drawing/2014/main" val="2630780291"/>
                    </a:ext>
                  </a:extLst>
                </a:gridCol>
                <a:gridCol w="1759493">
                  <a:extLst>
                    <a:ext uri="{9D8B030D-6E8A-4147-A177-3AD203B41FA5}">
                      <a16:colId xmlns:a16="http://schemas.microsoft.com/office/drawing/2014/main" val="3420456786"/>
                    </a:ext>
                  </a:extLst>
                </a:gridCol>
                <a:gridCol w="1734040">
                  <a:extLst>
                    <a:ext uri="{9D8B030D-6E8A-4147-A177-3AD203B41FA5}">
                      <a16:colId xmlns:a16="http://schemas.microsoft.com/office/drawing/2014/main" val="3479839117"/>
                    </a:ext>
                  </a:extLst>
                </a:gridCol>
                <a:gridCol w="1259963">
                  <a:extLst>
                    <a:ext uri="{9D8B030D-6E8A-4147-A177-3AD203B41FA5}">
                      <a16:colId xmlns:a16="http://schemas.microsoft.com/office/drawing/2014/main" val="1725968225"/>
                    </a:ext>
                  </a:extLst>
                </a:gridCol>
                <a:gridCol w="1425413">
                  <a:extLst>
                    <a:ext uri="{9D8B030D-6E8A-4147-A177-3AD203B41FA5}">
                      <a16:colId xmlns:a16="http://schemas.microsoft.com/office/drawing/2014/main" val="2289339670"/>
                    </a:ext>
                  </a:extLst>
                </a:gridCol>
              </a:tblGrid>
              <a:tr h="6525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EPOCHS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7" marR="61287" marT="40858" marB="408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OPTIMIZER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7" marR="61287" marT="40858" marB="408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LR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7" marR="61287" marT="40858" marB="408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ACCURACY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7" marR="61287" marT="40858" marB="408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PRECISION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7" marR="61287" marT="40858" marB="408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RECALL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7" marR="61287" marT="40858" marB="408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F1_SCRE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7" marR="61287" marT="40858" marB="40858"/>
                </a:tc>
                <a:extLst>
                  <a:ext uri="{0D108BD9-81ED-4DB2-BD59-A6C34878D82A}">
                    <a16:rowId xmlns:a16="http://schemas.microsoft.com/office/drawing/2014/main" val="579304150"/>
                  </a:ext>
                </a:extLst>
              </a:tr>
              <a:tr h="6525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 kern="100">
                          <a:effectLst/>
                        </a:rPr>
                        <a:t>40</a:t>
                      </a:r>
                      <a:endParaRPr lang="en-PK" sz="10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7" marR="61287" marT="40858" marB="408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ADAM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7" marR="61287" marT="40858" marB="408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O.OO1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7" marR="61287" marT="40858" marB="408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 kern="100">
                          <a:effectLst/>
                        </a:rPr>
                        <a:t>91</a:t>
                      </a:r>
                      <a:endParaRPr lang="en-PK" sz="10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7" marR="61287" marT="40858" marB="408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 kern="100">
                          <a:effectLst/>
                        </a:rPr>
                        <a:t>89</a:t>
                      </a:r>
                      <a:endParaRPr lang="en-PK" sz="10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7" marR="61287" marT="40858" marB="408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 kern="100">
                          <a:effectLst/>
                        </a:rPr>
                        <a:t>98</a:t>
                      </a:r>
                      <a:endParaRPr lang="en-PK" sz="10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7" marR="61287" marT="40858" marB="408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 kern="100">
                          <a:effectLst/>
                        </a:rPr>
                        <a:t>93</a:t>
                      </a:r>
                      <a:endParaRPr lang="en-PK" sz="10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7" marR="61287" marT="40858" marB="40858"/>
                </a:tc>
                <a:extLst>
                  <a:ext uri="{0D108BD9-81ED-4DB2-BD59-A6C34878D82A}">
                    <a16:rowId xmlns:a16="http://schemas.microsoft.com/office/drawing/2014/main" val="3005577520"/>
                  </a:ext>
                </a:extLst>
              </a:tr>
              <a:tr h="399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 kern="100">
                          <a:effectLst/>
                        </a:rPr>
                        <a:t>40</a:t>
                      </a:r>
                      <a:endParaRPr lang="en-PK" sz="10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7" marR="61287" marT="40858" marB="408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SGD</a:t>
                      </a:r>
                      <a:endParaRPr lang="en-US" sz="10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7" marR="61287" marT="40858" marB="408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 kern="100">
                          <a:effectLst/>
                        </a:rPr>
                        <a:t>0.01</a:t>
                      </a:r>
                      <a:endParaRPr lang="en-PK" sz="10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7" marR="61287" marT="40858" marB="408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 kern="100">
                          <a:effectLst/>
                        </a:rPr>
                        <a:t>87</a:t>
                      </a:r>
                      <a:endParaRPr lang="en-PK" sz="10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7" marR="61287" marT="40858" marB="408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 kern="100">
                          <a:effectLst/>
                        </a:rPr>
                        <a:t>85</a:t>
                      </a:r>
                      <a:endParaRPr lang="en-PK" sz="10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7" marR="61287" marT="40858" marB="408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 kern="100">
                          <a:effectLst/>
                        </a:rPr>
                        <a:t>90</a:t>
                      </a:r>
                      <a:endParaRPr lang="en-PK" sz="10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7" marR="61287" marT="40858" marB="40858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400" kern="100" dirty="0">
                          <a:effectLst/>
                        </a:rPr>
                        <a:t>87</a:t>
                      </a:r>
                      <a:endParaRPr lang="en-PK" sz="10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87" marR="61287" marT="40858" marB="40858"/>
                </a:tc>
                <a:extLst>
                  <a:ext uri="{0D108BD9-81ED-4DB2-BD59-A6C34878D82A}">
                    <a16:rowId xmlns:a16="http://schemas.microsoft.com/office/drawing/2014/main" val="3898127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57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E262-0176-4193-F29F-3BD09E7B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Classification - Training Performance RESULTS</a:t>
            </a:r>
            <a:endParaRPr lang="en-PK" dirty="0"/>
          </a:p>
        </p:txBody>
      </p:sp>
      <p:pic>
        <p:nvPicPr>
          <p:cNvPr id="4" name="Content Placeholder 3" descr="f1">
            <a:extLst>
              <a:ext uri="{FF2B5EF4-FFF2-40B4-BE49-F238E27FC236}">
                <a16:creationId xmlns:a16="http://schemas.microsoft.com/office/drawing/2014/main" id="{C0C3B749-B741-9EB2-97AA-8DF64BDBC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566" y="1782930"/>
            <a:ext cx="4040687" cy="4003560"/>
          </a:xfrm>
          <a:prstGeom prst="rect">
            <a:avLst/>
          </a:prstGeom>
        </p:spPr>
      </p:pic>
      <p:pic>
        <p:nvPicPr>
          <p:cNvPr id="5" name="Picture 4" descr="f2">
            <a:extLst>
              <a:ext uri="{FF2B5EF4-FFF2-40B4-BE49-F238E27FC236}">
                <a16:creationId xmlns:a16="http://schemas.microsoft.com/office/drawing/2014/main" id="{347D9266-590E-BD3E-771C-0F25F9F2B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537" y="1782930"/>
            <a:ext cx="3676169" cy="400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1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56F4-F64A-DE1A-8E76-254D4C26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Classification - Training Performance RESULTS</a:t>
            </a:r>
            <a:endParaRPr lang="en-PK" dirty="0"/>
          </a:p>
        </p:txBody>
      </p:sp>
      <p:pic>
        <p:nvPicPr>
          <p:cNvPr id="4" name="Content Placeholder 3" descr="f12">
            <a:extLst>
              <a:ext uri="{FF2B5EF4-FFF2-40B4-BE49-F238E27FC236}">
                <a16:creationId xmlns:a16="http://schemas.microsoft.com/office/drawing/2014/main" id="{26A22CEC-C3F4-DF83-7FC1-6B79FE211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011" y="2398466"/>
            <a:ext cx="3551635" cy="2510418"/>
          </a:xfrm>
          <a:prstGeom prst="rect">
            <a:avLst/>
          </a:prstGeom>
        </p:spPr>
      </p:pic>
      <p:pic>
        <p:nvPicPr>
          <p:cNvPr id="5" name="Picture 4" descr="f23">
            <a:extLst>
              <a:ext uri="{FF2B5EF4-FFF2-40B4-BE49-F238E27FC236}">
                <a16:creationId xmlns:a16="http://schemas.microsoft.com/office/drawing/2014/main" id="{80A63698-AC2F-4F4F-B03E-23E9E2ADC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645" y="2398467"/>
            <a:ext cx="3465212" cy="2510417"/>
          </a:xfrm>
          <a:prstGeom prst="rect">
            <a:avLst/>
          </a:prstGeom>
        </p:spPr>
      </p:pic>
      <p:pic>
        <p:nvPicPr>
          <p:cNvPr id="6" name="Picture 5" descr="f22">
            <a:extLst>
              <a:ext uri="{FF2B5EF4-FFF2-40B4-BE49-F238E27FC236}">
                <a16:creationId xmlns:a16="http://schemas.microsoft.com/office/drawing/2014/main" id="{70022C82-8CCE-810F-95E0-C27FF0451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0194" y="2398466"/>
            <a:ext cx="2359938" cy="251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B474-1F53-265F-7464-CBA018E9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Classification - Observations &amp; Conclusion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070783-5C53-099F-3F85-0F54BB3F3D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9390" y="2663055"/>
            <a:ext cx="10515601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and Convergence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Adam converges faster, showing lower loss after 40 epochs (0.2456 vs 0.3265 with SGD).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&amp; Testing Performance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Adam: Higher accuracy (91% vs 87%), recall (98% vs 90%), F1-score (93% vs 87%).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Adam provides better generalization, especially for testing data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5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7F57-60BE-85E1-3FD5-C997B8B0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Linear Regression Task - Overview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4672C4-3B15-56CD-1A8D-CF31A45E9A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23966"/>
            <a:ext cx="11117146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California Housing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 features, training size: 16,512, test size: 4,128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range: 0.14999 - 5.00001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Approaches: Batch, Mini-Batch, Stochastic Gradient Descent (SGD)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Convergence achieved by early stopping (10 epochs)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8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2F71-E561-0503-D116-2298E699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- Performance Metrics (Batch/Mini-Batch)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13C9B2-7D78-C28C-A91A-08D50CCEC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3315635"/>
              </p:ext>
            </p:extLst>
          </p:nvPr>
        </p:nvGraphicFramePr>
        <p:xfrm>
          <a:off x="1363579" y="2838069"/>
          <a:ext cx="9272337" cy="18735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4035">
                  <a:extLst>
                    <a:ext uri="{9D8B030D-6E8A-4147-A177-3AD203B41FA5}">
                      <a16:colId xmlns:a16="http://schemas.microsoft.com/office/drawing/2014/main" val="158233104"/>
                    </a:ext>
                  </a:extLst>
                </a:gridCol>
                <a:gridCol w="934015">
                  <a:extLst>
                    <a:ext uri="{9D8B030D-6E8A-4147-A177-3AD203B41FA5}">
                      <a16:colId xmlns:a16="http://schemas.microsoft.com/office/drawing/2014/main" val="441244729"/>
                    </a:ext>
                  </a:extLst>
                </a:gridCol>
                <a:gridCol w="1440354">
                  <a:extLst>
                    <a:ext uri="{9D8B030D-6E8A-4147-A177-3AD203B41FA5}">
                      <a16:colId xmlns:a16="http://schemas.microsoft.com/office/drawing/2014/main" val="3521921483"/>
                    </a:ext>
                  </a:extLst>
                </a:gridCol>
                <a:gridCol w="1546143">
                  <a:extLst>
                    <a:ext uri="{9D8B030D-6E8A-4147-A177-3AD203B41FA5}">
                      <a16:colId xmlns:a16="http://schemas.microsoft.com/office/drawing/2014/main" val="2275769454"/>
                    </a:ext>
                  </a:extLst>
                </a:gridCol>
                <a:gridCol w="1057887">
                  <a:extLst>
                    <a:ext uri="{9D8B030D-6E8A-4147-A177-3AD203B41FA5}">
                      <a16:colId xmlns:a16="http://schemas.microsoft.com/office/drawing/2014/main" val="489832070"/>
                    </a:ext>
                  </a:extLst>
                </a:gridCol>
                <a:gridCol w="1139263">
                  <a:extLst>
                    <a:ext uri="{9D8B030D-6E8A-4147-A177-3AD203B41FA5}">
                      <a16:colId xmlns:a16="http://schemas.microsoft.com/office/drawing/2014/main" val="3485271998"/>
                    </a:ext>
                  </a:extLst>
                </a:gridCol>
                <a:gridCol w="1220640">
                  <a:extLst>
                    <a:ext uri="{9D8B030D-6E8A-4147-A177-3AD203B41FA5}">
                      <a16:colId xmlns:a16="http://schemas.microsoft.com/office/drawing/2014/main" val="1584033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Training Technique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Epochs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Training Loss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Validation Loss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MSE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MAE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Training Time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514589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Batch/Mini-Batch Gradient Descent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K" sz="1400" kern="100">
                          <a:effectLst/>
                        </a:rPr>
                        <a:t> </a:t>
                      </a:r>
                      <a:endParaRPr lang="en-PK" sz="1100" kern="1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K" sz="1400" kern="100">
                          <a:effectLst/>
                        </a:rPr>
                        <a:t>10</a:t>
                      </a:r>
                      <a:endParaRPr lang="en-PK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K" sz="1400" kern="100">
                          <a:effectLst/>
                        </a:rPr>
                        <a:t>0.0071</a:t>
                      </a:r>
                      <a:endParaRPr lang="en-PK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K" sz="1400" kern="100">
                          <a:effectLst/>
                        </a:rPr>
                        <a:t>0.4556</a:t>
                      </a:r>
                      <a:endParaRPr lang="en-PK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K" sz="1400" kern="100">
                          <a:effectLst/>
                        </a:rPr>
                        <a:t>0.2841</a:t>
                      </a:r>
                      <a:endParaRPr lang="en-PK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K" sz="1400" kern="100">
                          <a:effectLst/>
                        </a:rPr>
                        <a:t>0.3659</a:t>
                      </a:r>
                      <a:endParaRPr lang="en-PK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3.83 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672824199"/>
                  </a:ext>
                </a:extLst>
              </a:tr>
              <a:tr h="1022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Stochastic Gradient Descent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K" sz="1400" kern="100">
                          <a:effectLst/>
                        </a:rPr>
                        <a:t>100</a:t>
                      </a:r>
                      <a:endParaRPr lang="en-PK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K" sz="1400" kern="100">
                          <a:effectLst/>
                        </a:rPr>
                        <a:t>0.2593</a:t>
                      </a:r>
                      <a:endParaRPr lang="en-PK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N/A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K" sz="1400" kern="100">
                          <a:effectLst/>
                        </a:rPr>
                        <a:t>0.2829</a:t>
                      </a:r>
                      <a:endParaRPr lang="en-PK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PK" sz="1400" kern="100">
                          <a:effectLst/>
                        </a:rPr>
                        <a:t>0.3666</a:t>
                      </a:r>
                      <a:endParaRPr lang="en-PK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978.03 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330710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1C95F5-71D3-140C-D4C8-4F1D38696013}"/>
              </a:ext>
            </a:extLst>
          </p:cNvPr>
          <p:cNvSpPr txBox="1"/>
          <p:nvPr/>
        </p:nvSpPr>
        <p:spPr>
          <a:xfrm>
            <a:off x="1363578" y="4938645"/>
            <a:ext cx="8325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Mini-Batch Gradient Descent</a:t>
            </a:r>
            <a:r>
              <a:rPr lang="en-US" dirty="0"/>
              <a:t> is faster and more efficient than </a:t>
            </a:r>
            <a:r>
              <a:rPr lang="en-US" b="1" dirty="0"/>
              <a:t>SGD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309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495C5-9705-1322-3006-A4C4C06D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Regression: Key Observations &amp; Results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B678F-A455-A5CC-60E0-338811570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Training Metrics: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Batch/Mini-Batch Gradient Descent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Training Loss</a:t>
            </a:r>
            <a:r>
              <a:rPr lang="en-US" dirty="0"/>
              <a:t>: 0.0071, </a:t>
            </a:r>
            <a:r>
              <a:rPr lang="en-US" b="1" dirty="0"/>
              <a:t>Validation Loss</a:t>
            </a:r>
            <a:r>
              <a:rPr lang="en-US" dirty="0"/>
              <a:t>: 0.4556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MSE</a:t>
            </a:r>
            <a:r>
              <a:rPr lang="en-US" dirty="0"/>
              <a:t>: 0.2841, </a:t>
            </a:r>
            <a:r>
              <a:rPr lang="en-US" b="1" dirty="0"/>
              <a:t>MAE</a:t>
            </a:r>
            <a:r>
              <a:rPr lang="en-US" dirty="0"/>
              <a:t>: 0.3659, </a:t>
            </a:r>
            <a:r>
              <a:rPr lang="en-US" b="1" dirty="0"/>
              <a:t>Training Time</a:t>
            </a:r>
            <a:r>
              <a:rPr lang="en-US" dirty="0"/>
              <a:t>: 3.83s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SGD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Training Loss</a:t>
            </a:r>
            <a:r>
              <a:rPr lang="en-US" dirty="0"/>
              <a:t>: 0.2593, </a:t>
            </a:r>
            <a:r>
              <a:rPr lang="en-US" b="1" dirty="0"/>
              <a:t>MSE</a:t>
            </a:r>
            <a:r>
              <a:rPr lang="en-US" dirty="0"/>
              <a:t>: 0.2829, </a:t>
            </a:r>
            <a:r>
              <a:rPr lang="en-US" b="1" dirty="0"/>
              <a:t>MAE</a:t>
            </a:r>
            <a:r>
              <a:rPr lang="en-US" dirty="0"/>
              <a:t>: 0.3666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Training Time</a:t>
            </a:r>
            <a:r>
              <a:rPr lang="en-US" dirty="0"/>
              <a:t>: 978.03s</a:t>
            </a:r>
          </a:p>
          <a:p>
            <a:r>
              <a:rPr lang="en-US" b="1" dirty="0"/>
              <a:t>Hyperparameter Tuning: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Learning Rate</a:t>
            </a:r>
            <a:r>
              <a:rPr lang="en-US" dirty="0"/>
              <a:t>: 0.0001/0.0005, </a:t>
            </a:r>
            <a:r>
              <a:rPr lang="en-US" b="1" dirty="0"/>
              <a:t>Epochs</a:t>
            </a:r>
            <a:r>
              <a:rPr lang="en-US" dirty="0"/>
              <a:t>: 32, </a:t>
            </a:r>
            <a:r>
              <a:rPr lang="en-US" b="1" dirty="0"/>
              <a:t>Batch Size</a:t>
            </a:r>
            <a:r>
              <a:rPr lang="en-US" dirty="0"/>
              <a:t>: 64</a:t>
            </a:r>
          </a:p>
          <a:p>
            <a:r>
              <a:rPr lang="en-US" b="1" dirty="0"/>
              <a:t>Key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Batch/Mini-Batch</a:t>
            </a:r>
            <a:r>
              <a:rPr lang="en-US" dirty="0"/>
              <a:t>: Faster, smoother convergence in fewer epochs.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SGD</a:t>
            </a:r>
            <a:r>
              <a:rPr lang="en-US" dirty="0"/>
              <a:t>: Slower convergence, requires more epochs.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Optimization</a:t>
            </a:r>
            <a:r>
              <a:rPr lang="en-US" dirty="0"/>
              <a:t>: Combining Batch into Mini-Batch balances performance &amp; efficiency.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5819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749</Words>
  <Application>Microsoft Office PowerPoint</Application>
  <PresentationFormat>Widescreen</PresentationFormat>
  <Paragraphs>157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Times New Roman</vt:lpstr>
      <vt:lpstr>Office Theme</vt:lpstr>
      <vt:lpstr>Title:  ANN &amp; CNN Model Implementation for Classification and Regression Tasks Group Members: Cybil Fatima (SP23-BAI-013) Esha Alvi (SP23-BAI-015)</vt:lpstr>
      <vt:lpstr>ANN with Classification - Overview</vt:lpstr>
      <vt:lpstr>ANN Classification - Training Performance</vt:lpstr>
      <vt:lpstr>ANN Classification - Training Performance RESULTS</vt:lpstr>
      <vt:lpstr>ANN Classification - Training Performance RESULTS</vt:lpstr>
      <vt:lpstr>ANN Classification - Observations &amp; Conclusion</vt:lpstr>
      <vt:lpstr>ANN Linear Regression Task - Overview</vt:lpstr>
      <vt:lpstr>Linear Regression - Performance Metrics (Batch/Mini-Batch)</vt:lpstr>
      <vt:lpstr>Linear Regression: Key Observations &amp; Results</vt:lpstr>
      <vt:lpstr>Linear Regression: Key Observations &amp; Results</vt:lpstr>
      <vt:lpstr>CNN with Classification - Overview</vt:lpstr>
      <vt:lpstr>CNN Classification: Optimizer &amp; Kernel Size Comparison</vt:lpstr>
      <vt:lpstr>CNN Classification - Optimizer Comparison</vt:lpstr>
      <vt:lpstr>CNN Classification - Classification Report</vt:lpstr>
      <vt:lpstr>Final Discussion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Esha Alvi</dc:creator>
  <cp:lastModifiedBy>Esha Alvi</cp:lastModifiedBy>
  <cp:revision>1</cp:revision>
  <dcterms:created xsi:type="dcterms:W3CDTF">2024-12-29T14:31:14Z</dcterms:created>
  <dcterms:modified xsi:type="dcterms:W3CDTF">2024-12-29T14:48:59Z</dcterms:modified>
</cp:coreProperties>
</file>