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ha Verma" initials="EV" lastIdx="1" clrIdx="0">
    <p:extLst>
      <p:ext uri="{19B8F6BF-5375-455C-9EA6-DF929625EA0E}">
        <p15:presenceInfo xmlns:p15="http://schemas.microsoft.com/office/powerpoint/2012/main" userId="S::101280739@georgebrown.ca::52257875-1f4e-49db-bd96-acaac289fd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CEBB-6874-4A50-B2A1-51098D480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0704A-6F79-43E0-AFAD-FAB05B295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555C3-2378-4EB4-9E45-2D8849BA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E00C-F04D-4BA0-B297-1F6BE35FAF9B}" type="datetimeFigureOut">
              <a:rPr lang="en-CA" smtClean="0"/>
              <a:t>2020-07-23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BF762-3601-48D7-BA68-E798B731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5263B-6FE4-4DA2-A1D3-861FDD21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DD-DFCB-4E41-B479-CD69DF90FFD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156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4752-B724-4228-8E10-B5BA40D5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93E61-57D9-476A-842B-49BFC7C9D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3085A-B79E-4877-8877-29E09766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E00C-F04D-4BA0-B297-1F6BE35FAF9B}" type="datetimeFigureOut">
              <a:rPr lang="en-CA" smtClean="0"/>
              <a:t>2020-07-23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8AFE3-564C-4766-B0CE-DA9537DA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9A872-89A9-42CD-9146-469FD3D8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DD-DFCB-4E41-B479-CD69DF90FFD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9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B58E9-6C6A-4270-8B83-A18015B07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4AB01-F180-4437-9ECD-556474D71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5171-A7AB-40BA-B247-CE1A4D9A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E00C-F04D-4BA0-B297-1F6BE35FAF9B}" type="datetimeFigureOut">
              <a:rPr lang="en-CA" smtClean="0"/>
              <a:t>2020-07-23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4299D-BC48-45BF-9F3C-638432FB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38871-4492-48D7-B7DA-DD2C6F51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DD-DFCB-4E41-B479-CD69DF90FFD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523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0652-4369-4BD0-9551-291DB09D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B4364-5907-42EF-9C59-E03513AC3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68CE3-84F6-4C2B-BE5F-2AD979AC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E00C-F04D-4BA0-B297-1F6BE35FAF9B}" type="datetimeFigureOut">
              <a:rPr lang="en-CA" smtClean="0"/>
              <a:t>2020-07-23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7B4B4-A176-4612-A4F7-53699809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5F19A-337C-4CC2-A9A0-B0B43165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DD-DFCB-4E41-B479-CD69DF90FFD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033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36AA-BD6A-458F-93FB-04D51C4D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272E1-03A3-4F88-A0BD-8710AC8B0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C636A-5D48-40F4-AB0D-9CFD21ED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E00C-F04D-4BA0-B297-1F6BE35FAF9B}" type="datetimeFigureOut">
              <a:rPr lang="en-CA" smtClean="0"/>
              <a:t>2020-07-23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CEA9E-9668-4DED-995A-908148DD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01F0A-A319-44D5-B585-9DDE98E4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DD-DFCB-4E41-B479-CD69DF90FFD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007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95FF-E3ED-4136-8D35-2DE31401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7BC88-FE5D-430D-9E0B-EBC457517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6E3A2-290E-4004-A8BB-5E919BBC6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7F997-CFD6-4DD6-BBDC-D46F008C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E00C-F04D-4BA0-B297-1F6BE35FAF9B}" type="datetimeFigureOut">
              <a:rPr lang="en-CA" smtClean="0"/>
              <a:t>2020-07-23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4A851-D6F8-4C59-9233-12DD04AA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37CA0-5FFB-42BB-9CEB-83A62C77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DD-DFCB-4E41-B479-CD69DF90FFD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222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96B8-D889-4F84-953D-9BAF78DA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B5DD8-5C4E-49F7-A41A-A2AE572D0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156D8-1B6A-469E-BA3D-B7986A306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F5D13-124B-46C9-B2A5-2F04AA3B5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5EDF2-9045-46C2-A9CB-52F889534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C0C36-F68E-457A-9BE8-52CE6A83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E00C-F04D-4BA0-B297-1F6BE35FAF9B}" type="datetimeFigureOut">
              <a:rPr lang="en-CA" smtClean="0"/>
              <a:t>2020-07-23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9A982-38B3-4EF4-BEDA-3EB639AA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60A8B-1D22-454E-AD8D-B2248650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DD-DFCB-4E41-B479-CD69DF90FFD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444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3B74-8038-4D1A-896D-B6A49576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B7269-27E1-428B-9709-77B6BCBD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E00C-F04D-4BA0-B297-1F6BE35FAF9B}" type="datetimeFigureOut">
              <a:rPr lang="en-CA" smtClean="0"/>
              <a:t>2020-07-23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2026B-5AE2-4BBE-B2E4-50A5FF9C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8BA39-F5CC-4232-9A76-1240A833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DD-DFCB-4E41-B479-CD69DF90FFD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781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F6C36-E318-4ACB-B2E3-BCA0C3A8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E00C-F04D-4BA0-B297-1F6BE35FAF9B}" type="datetimeFigureOut">
              <a:rPr lang="en-CA" smtClean="0"/>
              <a:t>2020-07-23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86FB9-68A3-4FE1-A8AC-824E8883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892CF-2A20-4567-8E3A-75C71395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DD-DFCB-4E41-B479-CD69DF90FFD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086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E921-A33C-4DA6-97C8-48BE0701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E6D44-7686-46AB-9A3C-A027FD3E5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9CC93-A188-4483-888B-4355DBD60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EF7E-8A81-41F4-99C0-AC525389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E00C-F04D-4BA0-B297-1F6BE35FAF9B}" type="datetimeFigureOut">
              <a:rPr lang="en-CA" smtClean="0"/>
              <a:t>2020-07-23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3B373-3624-48BC-BC2A-75D87E2A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60CBA-6F44-4A22-A5EA-952094E0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DD-DFCB-4E41-B479-CD69DF90FFD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570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2F3C-667A-425F-B15F-A6104230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2E0E4-022C-4EA4-BEA1-07D7391D4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97FD2-A480-4CC7-A97F-0B7FE6D61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C0CFB-DE77-4245-9312-2A48657F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E00C-F04D-4BA0-B297-1F6BE35FAF9B}" type="datetimeFigureOut">
              <a:rPr lang="en-CA" smtClean="0"/>
              <a:t>2020-07-23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FF8D1-52DE-4A6C-BFBA-AA16732A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F6C04-A202-4B65-BE8B-DD99EB35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DD-DFCB-4E41-B479-CD69DF90FFD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541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3BDBB-270D-4F0C-BAED-C67B3BFA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9497F-91FF-4C1A-9B35-1E0395999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D1FEE-48D0-452E-A858-B9D81D5F2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7E00C-F04D-4BA0-B297-1F6BE35FAF9B}" type="datetimeFigureOut">
              <a:rPr lang="en-CA" smtClean="0"/>
              <a:t>2020-07-23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BE029-8931-4491-BC21-EB38D603B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75343-254C-439D-A2EE-224818B8A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3CDD-DFCB-4E41-B479-CD69DF90FFD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663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3F8B-6923-4E8C-8DA8-F53F17074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894" y="1371599"/>
            <a:ext cx="11313041" cy="3478067"/>
          </a:xfrm>
        </p:spPr>
        <p:txBody>
          <a:bodyPr>
            <a:noAutofit/>
          </a:bodyPr>
          <a:lstStyle/>
          <a:p>
            <a:r>
              <a:rPr lang="en-CA" sz="11500" b="1" dirty="0"/>
              <a:t>Case Study</a:t>
            </a:r>
            <a:br>
              <a:rPr lang="en-CA" sz="8800" b="1" dirty="0"/>
            </a:br>
            <a:br>
              <a:rPr lang="en-CA" sz="7200" dirty="0"/>
            </a:br>
            <a:r>
              <a:rPr lang="en-CA" sz="7500" i="1" dirty="0"/>
              <a:t>The Pearlsburg Rescue Squad</a:t>
            </a:r>
          </a:p>
        </p:txBody>
      </p:sp>
    </p:spTree>
    <p:extLst>
      <p:ext uri="{BB962C8B-B14F-4D97-AF65-F5344CB8AC3E}">
        <p14:creationId xmlns:p14="http://schemas.microsoft.com/office/powerpoint/2010/main" val="124782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A5A585-6D78-4924-8DDD-7BD19210699F}"/>
                  </a:ext>
                </a:extLst>
              </p:cNvPr>
              <p:cNvSpPr txBox="1"/>
              <p:nvPr/>
            </p:nvSpPr>
            <p:spPr>
              <a:xfrm>
                <a:off x="85060" y="378510"/>
                <a:ext cx="12106940" cy="20809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GB" sz="1600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Pearlsburg (West Virginia) Rescue Squad serves a mountainous, rural area in southern West Virginia. The only access to the homes, farms, and small crossroad communities and villages is a network of dirt, gravel, and poorly paved roads. </a:t>
                </a:r>
                <a:r>
                  <a:rPr lang="en-GB" sz="16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They want to determine the shortest routes from Pearlsburg to all the different communities and farms visited by the rescue squad which means it is a time minimization problem represented as follows through the Objective Function:</a:t>
                </a:r>
              </a:p>
              <a:p>
                <a:pPr algn="just"/>
                <a:endParaRPr lang="en-GB" sz="1400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CA" sz="1400" b="1" i="1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Minimize Z</a:t>
                </a:r>
                <a:r>
                  <a:rPr lang="en-CA" sz="1400" i="1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CA" sz="1400" i="1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sz="1400" i="1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r>
                  <a:rPr lang="en-US" sz="1400" i="1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+ 8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sz="1400" i="1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2,5</m:t>
                        </m:r>
                      </m:sub>
                    </m:sSub>
                  </m:oMath>
                </a14:m>
                <a:r>
                  <a:rPr lang="en-US" sz="1400" i="1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+ 20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2,7</m:t>
                        </m:r>
                      </m:sub>
                    </m:sSub>
                  </m:oMath>
                </a14:m>
                <a:r>
                  <a:rPr lang="en-US" sz="1400" i="1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3,6</m:t>
                        </m:r>
                      </m:sub>
                    </m:sSub>
                  </m:oMath>
                </a14:m>
                <a:r>
                  <a:rPr lang="en-US" sz="1400" i="1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en-US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3,8</m:t>
                        </m:r>
                      </m:sub>
                    </m:sSub>
                  </m:oMath>
                </a14:m>
                <a:r>
                  <a:rPr lang="en-US" sz="1400" i="1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4,3</m:t>
                        </m:r>
                      </m:sub>
                    </m:sSub>
                  </m:oMath>
                </a14:m>
                <a:r>
                  <a:rPr lang="en-US" sz="1400" i="1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+ 7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4,6</m:t>
                        </m:r>
                      </m:sub>
                    </m:sSub>
                  </m:oMath>
                </a14:m>
                <a:r>
                  <a:rPr lang="en-CA" sz="1400" i="1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+ 18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4,9</m:t>
                        </m:r>
                      </m:sub>
                    </m:sSub>
                  </m:oMath>
                </a14:m>
                <a:r>
                  <a:rPr lang="en-US" sz="1400" i="1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+ 11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4,10</m:t>
                        </m:r>
                      </m:sub>
                    </m:sSub>
                  </m:oMath>
                </a14:m>
                <a:r>
                  <a:rPr lang="en-US" sz="1400" i="1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5,7</m:t>
                        </m:r>
                      </m:sub>
                    </m:sSub>
                  </m:oMath>
                </a14:m>
                <a:r>
                  <a:rPr lang="en-US" sz="1400" i="1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5,8</m:t>
                        </m:r>
                      </m:sub>
                    </m:sSub>
                  </m:oMath>
                </a14:m>
                <a:r>
                  <a:rPr lang="en-US" sz="1400" i="1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6,8</m:t>
                        </m:r>
                      </m:sub>
                    </m:sSub>
                    <m:r>
                      <a:rPr lang="en-CA" sz="1400" b="0" i="1">
                        <a:solidFill>
                          <a:schemeClr val="dk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i="1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6,9</m:t>
                        </m:r>
                      </m:sub>
                    </m:sSub>
                  </m:oMath>
                </a14:m>
                <a:r>
                  <a:rPr lang="en-CA" sz="1400" i="1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+ 17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6,12</m:t>
                        </m:r>
                      </m:sub>
                    </m:sSub>
                  </m:oMath>
                </a14:m>
                <a:r>
                  <a:rPr lang="en-US" sz="1400" i="1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7,8</m:t>
                        </m:r>
                      </m:sub>
                    </m:sSub>
                  </m:oMath>
                </a14:m>
                <a:r>
                  <a:rPr lang="en-US" sz="1400" i="1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7,11</m:t>
                        </m:r>
                      </m:sub>
                    </m:sSub>
                  </m:oMath>
                </a14:m>
                <a:r>
                  <a:rPr lang="en-US" sz="1400" i="1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8,11</m:t>
                        </m:r>
                      </m:sub>
                    </m:sSub>
                  </m:oMath>
                </a14:m>
                <a:r>
                  <a:rPr lang="en-CA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+ 9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8,12</m:t>
                        </m:r>
                      </m:sub>
                    </m:sSub>
                  </m:oMath>
                </a14:m>
                <a:r>
                  <a:rPr lang="en-CA" sz="1400" i="1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8,13</m:t>
                        </m:r>
                      </m:sub>
                    </m:sSub>
                  </m:oMath>
                </a14:m>
                <a:r>
                  <a:rPr lang="en-CA" sz="1400" i="1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en-CA" sz="1400" i="1" baseline="0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8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9,10</m:t>
                        </m:r>
                      </m:sub>
                    </m:sSub>
                  </m:oMath>
                </a14:m>
                <a:r>
                  <a:rPr lang="en-CA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+ 11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9,12</m:t>
                        </m:r>
                      </m:sub>
                    </m:sSub>
                  </m:oMath>
                </a14:m>
                <a:r>
                  <a:rPr lang="en-CA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+ 21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10,12</m:t>
                        </m:r>
                      </m:sub>
                    </m:sSub>
                  </m:oMath>
                </a14:m>
                <a:r>
                  <a:rPr lang="en-CA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+12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11,13</m:t>
                        </m:r>
                      </m:sub>
                    </m:sSub>
                  </m:oMath>
                </a14:m>
                <a:r>
                  <a:rPr lang="en-CA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 </a:t>
                </a:r>
                <a:r>
                  <a:rPr lang="en-CA" sz="1400" i="1" dirty="0">
                    <a:solidFill>
                      <a:schemeClr val="dk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1400" b="0" i="1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12,13</m:t>
                        </m:r>
                      </m:sub>
                    </m:sSub>
                  </m:oMath>
                </a14:m>
                <a:endParaRPr lang="en-CA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1100" b="0" i="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1100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A5A585-6D78-4924-8DDD-7BD192106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0" y="378510"/>
                <a:ext cx="12106940" cy="2080954"/>
              </a:xfrm>
              <a:prstGeom prst="rect">
                <a:avLst/>
              </a:prstGeom>
              <a:blipFill>
                <a:blip r:embed="rId2"/>
                <a:stretch>
                  <a:fillRect l="-302" t="-880" r="-2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8C4DC67-822E-40B4-A010-5F4DCAA5FAE8}"/>
              </a:ext>
            </a:extLst>
          </p:cNvPr>
          <p:cNvSpPr txBox="1"/>
          <p:nvPr/>
        </p:nvSpPr>
        <p:spPr>
          <a:xfrm>
            <a:off x="4327451" y="30444"/>
            <a:ext cx="5805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CA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CA" sz="16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3080B-6075-4C40-837E-4B79E5C73020}"/>
              </a:ext>
            </a:extLst>
          </p:cNvPr>
          <p:cNvSpPr txBox="1"/>
          <p:nvPr/>
        </p:nvSpPr>
        <p:spPr>
          <a:xfrm>
            <a:off x="7572153" y="3455579"/>
            <a:ext cx="4043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diagram shows the time taken to travel between different communities by the Pearlsburg Rescue Squad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E1ED9B-A17F-4D97-B948-1733E3DE50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09" t="3000" r="7242" b="3094"/>
          <a:stretch/>
        </p:blipFill>
        <p:spPr>
          <a:xfrm>
            <a:off x="613144" y="2115405"/>
            <a:ext cx="6383079" cy="47116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C3E6C4-B0A4-4F28-98C8-1E9313CD4CFE}"/>
              </a:ext>
            </a:extLst>
          </p:cNvPr>
          <p:cNvCxnSpPr>
            <a:cxnSpLocks/>
          </p:cNvCxnSpPr>
          <p:nvPr/>
        </p:nvCxnSpPr>
        <p:spPr>
          <a:xfrm>
            <a:off x="613144" y="2115405"/>
            <a:ext cx="63830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0CB197-F778-4BA6-8F97-76B28F224CF9}"/>
              </a:ext>
            </a:extLst>
          </p:cNvPr>
          <p:cNvCxnSpPr>
            <a:cxnSpLocks/>
          </p:cNvCxnSpPr>
          <p:nvPr/>
        </p:nvCxnSpPr>
        <p:spPr>
          <a:xfrm>
            <a:off x="613144" y="6808887"/>
            <a:ext cx="63830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6376B3-C727-4353-885B-401F515BE0F9}"/>
              </a:ext>
            </a:extLst>
          </p:cNvPr>
          <p:cNvCxnSpPr>
            <a:cxnSpLocks/>
          </p:cNvCxnSpPr>
          <p:nvPr/>
        </p:nvCxnSpPr>
        <p:spPr>
          <a:xfrm>
            <a:off x="613144" y="2115404"/>
            <a:ext cx="0" cy="4675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2DAD0A-B6D1-46E4-AF2B-28676CC84729}"/>
              </a:ext>
            </a:extLst>
          </p:cNvPr>
          <p:cNvCxnSpPr>
            <a:cxnSpLocks/>
          </p:cNvCxnSpPr>
          <p:nvPr/>
        </p:nvCxnSpPr>
        <p:spPr>
          <a:xfrm>
            <a:off x="6996223" y="2133598"/>
            <a:ext cx="0" cy="4675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30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BB1BB5-2AF7-48D4-946A-D1FC6DA8513C}"/>
              </a:ext>
            </a:extLst>
          </p:cNvPr>
          <p:cNvSpPr txBox="1"/>
          <p:nvPr/>
        </p:nvSpPr>
        <p:spPr>
          <a:xfrm>
            <a:off x="717406" y="145774"/>
            <a:ext cx="10515599" cy="3162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CONSTRAINTS FACED BY THE RESCUE SQUAD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43D5B-AA85-418B-8742-8E6AA3F544DF}"/>
              </a:ext>
            </a:extLst>
          </p:cNvPr>
          <p:cNvSpPr txBox="1"/>
          <p:nvPr/>
        </p:nvSpPr>
        <p:spPr>
          <a:xfrm>
            <a:off x="717406" y="607772"/>
            <a:ext cx="11155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Node 1 =</a:t>
            </a:r>
            <a:r>
              <a:rPr lang="en-CA" sz="1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Pearlsburg,</a:t>
            </a:r>
            <a:r>
              <a:rPr lang="en-CA" sz="1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2</a:t>
            </a:r>
            <a:r>
              <a:rPr lang="en-CA" sz="1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Kitchen Corner, Node 3 = Quarry, Node 4 = Morgan Creek, Node 5 = Stone House, Node 6 = Cedar Creek, Node 7 = Cutter's Store, Node 8 = Blake's Crossing, Node 9 = Homer, Node 10 = McKinney Farm, Node 11= Bottom Town, Node 12 =  Wellis Farm, Node 13 = Holbrook</a:t>
            </a:r>
          </a:p>
          <a:p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8B4880-F73B-404A-A9BB-AFA26F5BD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513881"/>
              </p:ext>
            </p:extLst>
          </p:nvPr>
        </p:nvGraphicFramePr>
        <p:xfrm>
          <a:off x="713001" y="1798035"/>
          <a:ext cx="7853621" cy="4537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390">
                  <a:extLst>
                    <a:ext uri="{9D8B030D-6E8A-4147-A177-3AD203B41FA5}">
                      <a16:colId xmlns:a16="http://schemas.microsoft.com/office/drawing/2014/main" val="1806422503"/>
                    </a:ext>
                  </a:extLst>
                </a:gridCol>
                <a:gridCol w="1318437">
                  <a:extLst>
                    <a:ext uri="{9D8B030D-6E8A-4147-A177-3AD203B41FA5}">
                      <a16:colId xmlns:a16="http://schemas.microsoft.com/office/drawing/2014/main" val="2394590467"/>
                    </a:ext>
                  </a:extLst>
                </a:gridCol>
                <a:gridCol w="5291794">
                  <a:extLst>
                    <a:ext uri="{9D8B030D-6E8A-4147-A177-3AD203B41FA5}">
                      <a16:colId xmlns:a16="http://schemas.microsoft.com/office/drawing/2014/main" val="636543973"/>
                    </a:ext>
                  </a:extLst>
                </a:gridCol>
              </a:tblGrid>
              <a:tr h="63854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effectLst/>
                        </a:rPr>
                        <a:t>Node</a:t>
                      </a:r>
                      <a:endParaRPr lang="en-CA" sz="18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effectLst/>
                        </a:rPr>
                        <a:t>Network</a:t>
                      </a:r>
                      <a:br>
                        <a:rPr lang="en-CA" sz="1800" b="1" u="none" strike="noStrike" dirty="0">
                          <a:effectLst/>
                        </a:rPr>
                      </a:br>
                      <a:r>
                        <a:rPr lang="en-CA" sz="1800" b="1" u="none" strike="noStrike" dirty="0">
                          <a:effectLst/>
                        </a:rPr>
                        <a:t> Flow</a:t>
                      </a:r>
                      <a:endParaRPr lang="en-CA" sz="18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300000"/>
                        </a:lnSpc>
                      </a:pPr>
                      <a:r>
                        <a:rPr lang="en-CA" sz="1800" b="1" u="none" strike="noStrike" dirty="0">
                          <a:effectLst/>
                        </a:rPr>
                        <a:t>Description 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0" marB="0" anchorCtr="1"/>
                </a:tc>
                <a:extLst>
                  <a:ext uri="{0D108BD9-81ED-4DB2-BD59-A6C34878D82A}">
                    <a16:rowId xmlns:a16="http://schemas.microsoft.com/office/drawing/2014/main" val="683996207"/>
                  </a:ext>
                </a:extLst>
              </a:tr>
              <a:tr h="30744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effectLst/>
                        </a:rPr>
                        <a:t>1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                All possible outflows from starting Node 1 (Pearlsburg)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605334"/>
                  </a:ext>
                </a:extLst>
              </a:tr>
              <a:tr h="29562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effectLst/>
                        </a:rPr>
                        <a:t>2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effectLst/>
                        </a:rPr>
                        <a:t>0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                Net flow through Node 2 (Kitchen Corner)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59178"/>
                  </a:ext>
                </a:extLst>
              </a:tr>
              <a:tr h="30744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effectLst/>
                        </a:rPr>
                        <a:t>3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effectLst/>
                        </a:rPr>
                        <a:t>0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Net flow through Node 3 (Quarry)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9183548"/>
                  </a:ext>
                </a:extLst>
              </a:tr>
              <a:tr h="29562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effectLst/>
                        </a:rPr>
                        <a:t>4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>
                          <a:effectLst/>
                        </a:rPr>
                        <a:t>0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Net flow through Node 4 (Morgan Creek)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3595304"/>
                  </a:ext>
                </a:extLst>
              </a:tr>
              <a:tr h="29562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effectLst/>
                        </a:rPr>
                        <a:t>5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effectLst/>
                        </a:rPr>
                        <a:t>0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Net flow through Node 5 (Stone House)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6746120"/>
                  </a:ext>
                </a:extLst>
              </a:tr>
              <a:tr h="29562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effectLst/>
                        </a:rPr>
                        <a:t>6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effectLst/>
                        </a:rPr>
                        <a:t>0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Net flow through Node 6 (Cedar Creek)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55791"/>
                  </a:ext>
                </a:extLst>
              </a:tr>
              <a:tr h="29562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effectLst/>
                        </a:rPr>
                        <a:t>7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effectLst/>
                        </a:rPr>
                        <a:t>0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Net flow through Node 7 (Cutter's Store)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505930"/>
                  </a:ext>
                </a:extLst>
              </a:tr>
              <a:tr h="29562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effectLst/>
                        </a:rPr>
                        <a:t>8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effectLst/>
                        </a:rPr>
                        <a:t>0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Net flow through Node 8 (Blake's Crossing)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1303775"/>
                  </a:ext>
                </a:extLst>
              </a:tr>
              <a:tr h="29562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effectLst/>
                        </a:rPr>
                        <a:t>9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effectLst/>
                        </a:rPr>
                        <a:t>0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Net flow through Node 9 (Homer)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0743903"/>
                  </a:ext>
                </a:extLst>
              </a:tr>
              <a:tr h="30744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>
                          <a:effectLst/>
                        </a:rPr>
                        <a:t>10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effectLst/>
                        </a:rPr>
                        <a:t>0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Net flow through Node 10 (McKinney Farm)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8016772"/>
                  </a:ext>
                </a:extLst>
              </a:tr>
              <a:tr h="29562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>
                          <a:effectLst/>
                        </a:rPr>
                        <a:t>11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effectLst/>
                        </a:rPr>
                        <a:t>0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Net flow through Node 11 (Bottom Town)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6426074"/>
                  </a:ext>
                </a:extLst>
              </a:tr>
              <a:tr h="29562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>
                          <a:effectLst/>
                        </a:rPr>
                        <a:t>12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effectLst/>
                        </a:rPr>
                        <a:t>0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Net flow through Node 12 (</a:t>
                      </a:r>
                      <a:r>
                        <a:rPr lang="en-GB" sz="1300" u="none" strike="noStrike" dirty="0" err="1">
                          <a:effectLst/>
                        </a:rPr>
                        <a:t>Wellis</a:t>
                      </a:r>
                      <a:r>
                        <a:rPr lang="en-GB" sz="1300" u="none" strike="noStrike" dirty="0">
                          <a:effectLst/>
                        </a:rPr>
                        <a:t> Farm)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211034"/>
                  </a:ext>
                </a:extLst>
              </a:tr>
              <a:tr h="30744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>
                          <a:effectLst/>
                        </a:rPr>
                        <a:t>13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effectLst/>
                        </a:rPr>
                        <a:t>1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All possible inflows to terminal Node 13 (Holbrook)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0146204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AD2E176-05C3-45D9-BBC6-A65A4D9C6479}"/>
              </a:ext>
            </a:extLst>
          </p:cNvPr>
          <p:cNvSpPr/>
          <p:nvPr/>
        </p:nvSpPr>
        <p:spPr>
          <a:xfrm>
            <a:off x="8566622" y="2415874"/>
            <a:ext cx="1122635" cy="178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1D6E505-9D77-4B61-B327-64D0071194B3}"/>
              </a:ext>
            </a:extLst>
          </p:cNvPr>
          <p:cNvSpPr/>
          <p:nvPr/>
        </p:nvSpPr>
        <p:spPr>
          <a:xfrm>
            <a:off x="8566622" y="6062762"/>
            <a:ext cx="1229670" cy="228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80E4A1EF-346C-4EF2-AEF9-76989D2574FE}"/>
              </a:ext>
            </a:extLst>
          </p:cNvPr>
          <p:cNvSpPr/>
          <p:nvPr/>
        </p:nvSpPr>
        <p:spPr>
          <a:xfrm>
            <a:off x="9689257" y="1999593"/>
            <a:ext cx="2076353" cy="549031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Must depart or return from Pearlsburg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6FCB7491-AF2B-452A-AF52-1DECCAADD112}"/>
              </a:ext>
            </a:extLst>
          </p:cNvPr>
          <p:cNvSpPr/>
          <p:nvPr/>
        </p:nvSpPr>
        <p:spPr>
          <a:xfrm>
            <a:off x="9796292" y="6017042"/>
            <a:ext cx="2076353" cy="549031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Must connect to Holbrook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685929D5-44B5-40F8-9805-EB4FAC6B27B1}"/>
              </a:ext>
            </a:extLst>
          </p:cNvPr>
          <p:cNvSpPr/>
          <p:nvPr/>
        </p:nvSpPr>
        <p:spPr>
          <a:xfrm>
            <a:off x="9430922" y="3623632"/>
            <a:ext cx="2668929" cy="1047307"/>
          </a:xfrm>
          <a:prstGeom prst="wedgeRoundRectCallou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/>
              <a:t>Flows be flows from </a:t>
            </a:r>
            <a:r>
              <a:rPr lang="en-CA" sz="1600" dirty="0">
                <a:solidFill>
                  <a:schemeClr val="tx1"/>
                </a:solidFill>
              </a:rPr>
              <a:t>Flows into each node must equal flows from each node ( Net Flows = 0)</a:t>
            </a:r>
            <a:r>
              <a:rPr lang="en-CA" sz="1800" dirty="0"/>
              <a:t>each node</a:t>
            </a:r>
          </a:p>
          <a:p>
            <a:pPr algn="ctr"/>
            <a:r>
              <a:rPr lang="en-CA" sz="1800" dirty="0"/>
              <a:t>(Network Flow =0)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AFA3E8-E829-41B0-A4B2-CBB5ED698B30}"/>
              </a:ext>
            </a:extLst>
          </p:cNvPr>
          <p:cNvCxnSpPr>
            <a:cxnSpLocks/>
          </p:cNvCxnSpPr>
          <p:nvPr/>
        </p:nvCxnSpPr>
        <p:spPr>
          <a:xfrm>
            <a:off x="8566622" y="2838893"/>
            <a:ext cx="864300" cy="12235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5FCB69-0108-43E6-B705-A31E9800CCA6}"/>
              </a:ext>
            </a:extLst>
          </p:cNvPr>
          <p:cNvCxnSpPr/>
          <p:nvPr/>
        </p:nvCxnSpPr>
        <p:spPr>
          <a:xfrm flipV="1">
            <a:off x="8566622" y="4062485"/>
            <a:ext cx="864300" cy="17991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F0D504-23D3-4B8F-8320-14B3046D818B}"/>
              </a:ext>
            </a:extLst>
          </p:cNvPr>
          <p:cNvCxnSpPr>
            <a:cxnSpLocks/>
          </p:cNvCxnSpPr>
          <p:nvPr/>
        </p:nvCxnSpPr>
        <p:spPr>
          <a:xfrm>
            <a:off x="713001" y="1798035"/>
            <a:ext cx="0" cy="45289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A7912D-8DE3-469D-AA79-82FCFEB4710D}"/>
              </a:ext>
            </a:extLst>
          </p:cNvPr>
          <p:cNvCxnSpPr>
            <a:cxnSpLocks/>
          </p:cNvCxnSpPr>
          <p:nvPr/>
        </p:nvCxnSpPr>
        <p:spPr>
          <a:xfrm>
            <a:off x="8566622" y="1798035"/>
            <a:ext cx="0" cy="45188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FF8878-E926-4F09-91E3-C809B8784827}"/>
              </a:ext>
            </a:extLst>
          </p:cNvPr>
          <p:cNvCxnSpPr>
            <a:cxnSpLocks/>
          </p:cNvCxnSpPr>
          <p:nvPr/>
        </p:nvCxnSpPr>
        <p:spPr>
          <a:xfrm>
            <a:off x="713001" y="1798035"/>
            <a:ext cx="7853621" cy="10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30AAD6-27A9-432D-B085-8F6B1A3B4F85}"/>
              </a:ext>
            </a:extLst>
          </p:cNvPr>
          <p:cNvCxnSpPr>
            <a:cxnSpLocks/>
          </p:cNvCxnSpPr>
          <p:nvPr/>
        </p:nvCxnSpPr>
        <p:spPr>
          <a:xfrm flipV="1">
            <a:off x="713001" y="6316869"/>
            <a:ext cx="7853621" cy="100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98D050-102A-42D5-8A38-7B8F81186486}"/>
              </a:ext>
            </a:extLst>
          </p:cNvPr>
          <p:cNvCxnSpPr/>
          <p:nvPr/>
        </p:nvCxnSpPr>
        <p:spPr>
          <a:xfrm>
            <a:off x="1945758" y="1808101"/>
            <a:ext cx="0" cy="45188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E7FCFA-1C53-47A3-B4DC-E8C5F083A416}"/>
              </a:ext>
            </a:extLst>
          </p:cNvPr>
          <p:cNvCxnSpPr/>
          <p:nvPr/>
        </p:nvCxnSpPr>
        <p:spPr>
          <a:xfrm>
            <a:off x="3267740" y="1808101"/>
            <a:ext cx="0" cy="45188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2E5738-D76A-4FA2-9A50-BED145E4E472}"/>
              </a:ext>
            </a:extLst>
          </p:cNvPr>
          <p:cNvCxnSpPr>
            <a:cxnSpLocks/>
          </p:cNvCxnSpPr>
          <p:nvPr/>
        </p:nvCxnSpPr>
        <p:spPr>
          <a:xfrm>
            <a:off x="713001" y="2431072"/>
            <a:ext cx="78498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08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F1603E-92EA-4154-971C-B0DFE43727C2}"/>
              </a:ext>
            </a:extLst>
          </p:cNvPr>
          <p:cNvSpPr txBox="1"/>
          <p:nvPr/>
        </p:nvSpPr>
        <p:spPr>
          <a:xfrm>
            <a:off x="2700844" y="17300"/>
            <a:ext cx="7500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highlight>
                  <a:srgbClr val="FFFF00"/>
                </a:highlight>
                <a:latin typeface="Times Neue Roman" panose="020B0604020202020204" charset="0"/>
              </a:rPr>
              <a:t>SOLUTION</a:t>
            </a:r>
            <a:r>
              <a:rPr lang="en-CA" b="1" dirty="0">
                <a:highlight>
                  <a:srgbClr val="FFFF00"/>
                </a:highlight>
                <a:latin typeface="Times Neue Roman" panose="020B0604020202020204" charset="0"/>
              </a:rPr>
              <a:t> </a:t>
            </a:r>
            <a:r>
              <a:rPr lang="en-CA" sz="2000" b="1" dirty="0">
                <a:highlight>
                  <a:srgbClr val="FFFF00"/>
                </a:highlight>
                <a:latin typeface="Times Neue Roman" panose="020B0604020202020204" charset="0"/>
              </a:rPr>
              <a:t>SYNOPSIS</a:t>
            </a:r>
            <a:r>
              <a:rPr lang="en-CA" b="1" dirty="0">
                <a:highlight>
                  <a:srgbClr val="FFFF00"/>
                </a:highlight>
                <a:latin typeface="Times Neue Roman" panose="020B0604020202020204" charset="0"/>
              </a:rPr>
              <a:t>: Shortest Routes to different locations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AD01A8E-03ED-48D4-9C0A-7021F98577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2778" y="421796"/>
            <a:ext cx="959726" cy="687513"/>
          </a:xfrm>
          <a:prstGeom prst="rect">
            <a:avLst/>
          </a:prstGeom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C82C690E-2EE8-4BA9-B5CF-344AC328B20F}"/>
              </a:ext>
            </a:extLst>
          </p:cNvPr>
          <p:cNvSpPr txBox="1"/>
          <p:nvPr/>
        </p:nvSpPr>
        <p:spPr>
          <a:xfrm>
            <a:off x="-34244" y="405095"/>
            <a:ext cx="1361006" cy="5200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1600" dirty="0">
                <a:solidFill>
                  <a:srgbClr val="000000"/>
                </a:solidFill>
                <a:latin typeface="Times Neue Roman"/>
              </a:rPr>
              <a:t>Pearlsburg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448F2A1-37F4-4BF1-86A2-430AD332D4B3}"/>
              </a:ext>
            </a:extLst>
          </p:cNvPr>
          <p:cNvSpPr txBox="1"/>
          <p:nvPr/>
        </p:nvSpPr>
        <p:spPr>
          <a:xfrm>
            <a:off x="2192408" y="473427"/>
            <a:ext cx="1475036" cy="508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1600" dirty="0">
                <a:solidFill>
                  <a:srgbClr val="000000"/>
                </a:solidFill>
                <a:latin typeface="Times Neue Roman"/>
              </a:rPr>
              <a:t>Kitchen Corner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7F73DB39-76B9-43A0-8BAF-033EAF05C1A3}"/>
              </a:ext>
            </a:extLst>
          </p:cNvPr>
          <p:cNvSpPr txBox="1"/>
          <p:nvPr/>
        </p:nvSpPr>
        <p:spPr>
          <a:xfrm>
            <a:off x="1202778" y="301118"/>
            <a:ext cx="689222" cy="8301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29"/>
              </a:lnSpc>
            </a:pPr>
            <a:r>
              <a:rPr lang="en-US" sz="2000" b="1" dirty="0">
                <a:solidFill>
                  <a:srgbClr val="000000"/>
                </a:solidFill>
                <a:latin typeface="+mj-lt"/>
              </a:rPr>
              <a:t>10 </a:t>
            </a:r>
            <a:r>
              <a:rPr lang="en-US" sz="1000" dirty="0">
                <a:solidFill>
                  <a:srgbClr val="000000"/>
                </a:solidFill>
                <a:latin typeface="+mj-lt"/>
              </a:rPr>
              <a:t>min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algn="ctr">
              <a:lnSpc>
                <a:spcPts val="2365"/>
              </a:lnSpc>
            </a:pPr>
            <a:endParaRPr lang="en-US" sz="1200" dirty="0">
              <a:solidFill>
                <a:srgbClr val="000000"/>
              </a:solidFill>
              <a:latin typeface="Times Neue Roman" panose="020B0604020202020204" charset="0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7F0115B3-078B-4572-BF2C-343705B8EA85}"/>
              </a:ext>
            </a:extLst>
          </p:cNvPr>
          <p:cNvSpPr txBox="1"/>
          <p:nvPr/>
        </p:nvSpPr>
        <p:spPr>
          <a:xfrm>
            <a:off x="-518921" y="1365978"/>
            <a:ext cx="2410921" cy="520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1600" dirty="0">
                <a:solidFill>
                  <a:srgbClr val="000000"/>
                </a:solidFill>
                <a:latin typeface="Times Neue Roman"/>
              </a:rPr>
              <a:t>Pearlsburg</a:t>
            </a:r>
          </a:p>
        </p:txBody>
      </p:sp>
      <p:pic>
        <p:nvPicPr>
          <p:cNvPr id="17" name="Picture 7">
            <a:extLst>
              <a:ext uri="{FF2B5EF4-FFF2-40B4-BE49-F238E27FC236}">
                <a16:creationId xmlns:a16="http://schemas.microsoft.com/office/drawing/2014/main" id="{5757C6F3-B965-4BE9-BAD1-3432A688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48786" y="1434914"/>
            <a:ext cx="1037845" cy="743474"/>
          </a:xfrm>
          <a:prstGeom prst="rect">
            <a:avLst/>
          </a:prstGeom>
        </p:spPr>
      </p:pic>
      <p:sp>
        <p:nvSpPr>
          <p:cNvPr id="18" name="TextBox 8">
            <a:extLst>
              <a:ext uri="{FF2B5EF4-FFF2-40B4-BE49-F238E27FC236}">
                <a16:creationId xmlns:a16="http://schemas.microsoft.com/office/drawing/2014/main" id="{0E572748-741E-4066-8C55-7DBDB1679E45}"/>
              </a:ext>
            </a:extLst>
          </p:cNvPr>
          <p:cNvSpPr txBox="1"/>
          <p:nvPr/>
        </p:nvSpPr>
        <p:spPr>
          <a:xfrm>
            <a:off x="1480452" y="1492198"/>
            <a:ext cx="2410921" cy="520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1600" dirty="0">
                <a:solidFill>
                  <a:srgbClr val="000000"/>
                </a:solidFill>
                <a:latin typeface="Times Neue Roman"/>
              </a:rPr>
              <a:t>Quarry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B9439749-49D8-461F-A498-D327C48850B6}"/>
              </a:ext>
            </a:extLst>
          </p:cNvPr>
          <p:cNvSpPr txBox="1"/>
          <p:nvPr/>
        </p:nvSpPr>
        <p:spPr>
          <a:xfrm>
            <a:off x="1096312" y="1375727"/>
            <a:ext cx="959726" cy="1361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2000" b="1" dirty="0">
                <a:solidFill>
                  <a:srgbClr val="000000"/>
                </a:solidFill>
                <a:latin typeface="+mj-lt"/>
              </a:rPr>
              <a:t>15 </a:t>
            </a:r>
            <a:r>
              <a:rPr lang="en-US" sz="1000" dirty="0">
                <a:solidFill>
                  <a:srgbClr val="000000"/>
                </a:solidFill>
                <a:latin typeface="Open Sans Light Bold"/>
              </a:rPr>
              <a:t>min</a:t>
            </a:r>
            <a:endParaRPr lang="en-US" sz="900" dirty="0">
              <a:solidFill>
                <a:srgbClr val="000000"/>
              </a:solidFill>
              <a:latin typeface="Open Sans Light Bold"/>
            </a:endParaRPr>
          </a:p>
          <a:p>
            <a:pPr algn="ctr">
              <a:lnSpc>
                <a:spcPts val="1960"/>
              </a:lnSpc>
            </a:pPr>
            <a:endParaRPr lang="en-US" sz="1200" dirty="0">
              <a:solidFill>
                <a:srgbClr val="000000"/>
              </a:solidFill>
              <a:latin typeface="Open Sans Light Bold"/>
            </a:endParaRPr>
          </a:p>
          <a:p>
            <a:pPr algn="ctr">
              <a:lnSpc>
                <a:spcPts val="5040"/>
              </a:lnSpc>
            </a:pPr>
            <a:endParaRPr lang="en-US" sz="1600" dirty="0">
              <a:solidFill>
                <a:srgbClr val="000000"/>
              </a:solidFill>
              <a:latin typeface="Open Sans Light Bold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A62E99-239C-41E8-8CD1-D5BC51AA5DCB}"/>
              </a:ext>
            </a:extLst>
          </p:cNvPr>
          <p:cNvSpPr txBox="1"/>
          <p:nvPr/>
        </p:nvSpPr>
        <p:spPr>
          <a:xfrm>
            <a:off x="-99043" y="2428204"/>
            <a:ext cx="1580920" cy="617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1600" dirty="0">
                <a:solidFill>
                  <a:srgbClr val="000000"/>
                </a:solidFill>
                <a:latin typeface="Times Neue Roman"/>
              </a:rPr>
              <a:t>Pearlsburg</a:t>
            </a:r>
            <a:endParaRPr lang="en-US" sz="1800" dirty="0">
              <a:solidFill>
                <a:srgbClr val="000000"/>
              </a:solidFill>
              <a:latin typeface="Times Neue Roman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42E1F1A8-3991-49B1-B5D3-87579E3914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26905" y="2523602"/>
            <a:ext cx="959726" cy="68751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72EC151-05C0-4874-AB80-D0EA08E3ECA8}"/>
              </a:ext>
            </a:extLst>
          </p:cNvPr>
          <p:cNvSpPr txBox="1"/>
          <p:nvPr/>
        </p:nvSpPr>
        <p:spPr>
          <a:xfrm>
            <a:off x="2232888" y="2498348"/>
            <a:ext cx="1580920" cy="60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1600" dirty="0">
                <a:solidFill>
                  <a:srgbClr val="000000"/>
                </a:solidFill>
                <a:latin typeface="Times Neue Roman"/>
              </a:rPr>
              <a:t>Morgan Creek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946F5B-DB36-44AD-9928-0DD1009BF6CA}"/>
              </a:ext>
            </a:extLst>
          </p:cNvPr>
          <p:cNvSpPr txBox="1"/>
          <p:nvPr/>
        </p:nvSpPr>
        <p:spPr>
          <a:xfrm>
            <a:off x="1326762" y="2573882"/>
            <a:ext cx="711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12</a:t>
            </a:r>
            <a:r>
              <a:rPr lang="en-CA" dirty="0"/>
              <a:t> </a:t>
            </a:r>
            <a:r>
              <a:rPr lang="en-CA" sz="1000" dirty="0"/>
              <a:t>min</a:t>
            </a:r>
            <a:endParaRPr lang="en-CA" sz="900" dirty="0"/>
          </a:p>
        </p:txBody>
      </p:sp>
      <p:pic>
        <p:nvPicPr>
          <p:cNvPr id="33" name="Picture 7">
            <a:extLst>
              <a:ext uri="{FF2B5EF4-FFF2-40B4-BE49-F238E27FC236}">
                <a16:creationId xmlns:a16="http://schemas.microsoft.com/office/drawing/2014/main" id="{43F52816-11D7-4C02-ABBA-F07772E7C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26762" y="3491788"/>
            <a:ext cx="1037845" cy="74347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25E884A-A85A-419C-A1A8-75642C2DEF41}"/>
              </a:ext>
            </a:extLst>
          </p:cNvPr>
          <p:cNvSpPr txBox="1"/>
          <p:nvPr/>
        </p:nvSpPr>
        <p:spPr>
          <a:xfrm>
            <a:off x="-99043" y="3437416"/>
            <a:ext cx="1580920" cy="617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1600" dirty="0">
                <a:solidFill>
                  <a:srgbClr val="000000"/>
                </a:solidFill>
                <a:latin typeface="Times Neue Roman"/>
              </a:rPr>
              <a:t>Pearlsburg</a:t>
            </a:r>
            <a:endParaRPr lang="en-US" sz="1800" dirty="0">
              <a:solidFill>
                <a:srgbClr val="000000"/>
              </a:solidFill>
              <a:latin typeface="Times Neue Roman"/>
            </a:endParaRPr>
          </a:p>
        </p:txBody>
      </p:sp>
      <p:sp>
        <p:nvSpPr>
          <p:cNvPr id="35" name="TextBox 4">
            <a:extLst>
              <a:ext uri="{FF2B5EF4-FFF2-40B4-BE49-F238E27FC236}">
                <a16:creationId xmlns:a16="http://schemas.microsoft.com/office/drawing/2014/main" id="{6DC839B4-2594-4761-9152-EE6CD4A8BC98}"/>
              </a:ext>
            </a:extLst>
          </p:cNvPr>
          <p:cNvSpPr txBox="1"/>
          <p:nvPr/>
        </p:nvSpPr>
        <p:spPr>
          <a:xfrm>
            <a:off x="2301427" y="3546419"/>
            <a:ext cx="1475036" cy="508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1600" dirty="0">
                <a:solidFill>
                  <a:srgbClr val="000000"/>
                </a:solidFill>
                <a:latin typeface="Times Neue Roman"/>
              </a:rPr>
              <a:t>Stone House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3BC474-10EF-45FF-9F12-F06BDA636CFB}"/>
              </a:ext>
            </a:extLst>
          </p:cNvPr>
          <p:cNvSpPr txBox="1"/>
          <p:nvPr/>
        </p:nvSpPr>
        <p:spPr>
          <a:xfrm>
            <a:off x="1376446" y="3569770"/>
            <a:ext cx="786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24</a:t>
            </a:r>
            <a:r>
              <a:rPr lang="en-CA" sz="2000" dirty="0"/>
              <a:t> </a:t>
            </a:r>
            <a:r>
              <a:rPr lang="en-CA" sz="1000" dirty="0"/>
              <a:t>min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A5C7CC-B529-451A-A62D-ECA9A7D835BF}"/>
              </a:ext>
            </a:extLst>
          </p:cNvPr>
          <p:cNvSpPr txBox="1"/>
          <p:nvPr/>
        </p:nvSpPr>
        <p:spPr>
          <a:xfrm>
            <a:off x="1295917" y="4184707"/>
            <a:ext cx="2390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i="1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Via </a:t>
            </a:r>
            <a:r>
              <a:rPr lang="en-CA" sz="1100" b="1" i="1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Kitchen</a:t>
            </a:r>
            <a:r>
              <a:rPr lang="en-CA" sz="1200" b="1" i="1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Corner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6D3AE8-312B-4AF0-BB6B-6633B36AD2A7}"/>
              </a:ext>
            </a:extLst>
          </p:cNvPr>
          <p:cNvSpPr txBox="1"/>
          <p:nvPr/>
        </p:nvSpPr>
        <p:spPr>
          <a:xfrm>
            <a:off x="-34244" y="4489789"/>
            <a:ext cx="1580920" cy="617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1600" dirty="0">
                <a:solidFill>
                  <a:srgbClr val="000000"/>
                </a:solidFill>
                <a:latin typeface="Times Neue Roman"/>
              </a:rPr>
              <a:t>Pearlsburg</a:t>
            </a:r>
            <a:endParaRPr lang="en-US" sz="1800" dirty="0">
              <a:solidFill>
                <a:srgbClr val="000000"/>
              </a:solidFill>
              <a:latin typeface="Times Neue Roman"/>
            </a:endParaRPr>
          </a:p>
        </p:txBody>
      </p:sp>
      <p:pic>
        <p:nvPicPr>
          <p:cNvPr id="39" name="Picture 7">
            <a:extLst>
              <a:ext uri="{FF2B5EF4-FFF2-40B4-BE49-F238E27FC236}">
                <a16:creationId xmlns:a16="http://schemas.microsoft.com/office/drawing/2014/main" id="{C84F533A-F65F-4F5F-83F0-6772298EF8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94625" y="4630218"/>
            <a:ext cx="1037845" cy="74347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FD97083-B7D3-4320-8904-AF5B3D0F413B}"/>
              </a:ext>
            </a:extLst>
          </p:cNvPr>
          <p:cNvSpPr txBox="1"/>
          <p:nvPr/>
        </p:nvSpPr>
        <p:spPr>
          <a:xfrm>
            <a:off x="2379099" y="4934966"/>
            <a:ext cx="15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Times Neue Roman" panose="020B0604020202020204" charset="0"/>
              </a:rPr>
              <a:t>Cedar Creek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D0C933-AE80-4341-93BD-BB9C80E9E678}"/>
              </a:ext>
            </a:extLst>
          </p:cNvPr>
          <p:cNvSpPr txBox="1"/>
          <p:nvPr/>
        </p:nvSpPr>
        <p:spPr>
          <a:xfrm>
            <a:off x="1433123" y="5334124"/>
            <a:ext cx="1393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i="1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Via Morgan Creek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295FCD-7692-4322-A31C-961A3F9C997C}"/>
              </a:ext>
            </a:extLst>
          </p:cNvPr>
          <p:cNvSpPr txBox="1"/>
          <p:nvPr/>
        </p:nvSpPr>
        <p:spPr>
          <a:xfrm>
            <a:off x="1433123" y="4630919"/>
            <a:ext cx="75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19</a:t>
            </a:r>
            <a:r>
              <a:rPr lang="en-CA" dirty="0"/>
              <a:t> </a:t>
            </a:r>
            <a:r>
              <a:rPr lang="en-CA" sz="1000" dirty="0"/>
              <a:t>min</a:t>
            </a:r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620483-57E9-4467-B8FD-A0E8BFCD2EDC}"/>
              </a:ext>
            </a:extLst>
          </p:cNvPr>
          <p:cNvSpPr txBox="1"/>
          <p:nvPr/>
        </p:nvSpPr>
        <p:spPr>
          <a:xfrm>
            <a:off x="153282" y="5959600"/>
            <a:ext cx="1393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Times Neue Roman" panose="020B0604020202020204" charset="0"/>
              </a:rPr>
              <a:t>Pearlsburg</a:t>
            </a:r>
            <a:endParaRPr lang="en-CA" dirty="0">
              <a:latin typeface="Times Neue Roman" panose="020B0604020202020204" charset="0"/>
            </a:endParaRPr>
          </a:p>
        </p:txBody>
      </p:sp>
      <p:pic>
        <p:nvPicPr>
          <p:cNvPr id="44" name="Picture 7">
            <a:extLst>
              <a:ext uri="{FF2B5EF4-FFF2-40B4-BE49-F238E27FC236}">
                <a16:creationId xmlns:a16="http://schemas.microsoft.com/office/drawing/2014/main" id="{16A46466-E57C-42E6-AB72-722BA57A6D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6406" y="5818695"/>
            <a:ext cx="1037845" cy="74347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E61A1C9-836F-4B3D-A6E3-206223A24BEC}"/>
              </a:ext>
            </a:extLst>
          </p:cNvPr>
          <p:cNvSpPr txBox="1"/>
          <p:nvPr/>
        </p:nvSpPr>
        <p:spPr>
          <a:xfrm>
            <a:off x="2444251" y="6104482"/>
            <a:ext cx="1515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Times Neue Roman" panose="020B0604020202020204" charset="0"/>
              </a:rPr>
              <a:t>Cutter’s Store</a:t>
            </a:r>
            <a:endParaRPr lang="en-CA" dirty="0">
              <a:latin typeface="Times Neue Roman" panose="020B060402020202020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A257FD-B8EF-4AE6-9EA2-3366882BD491}"/>
              </a:ext>
            </a:extLst>
          </p:cNvPr>
          <p:cNvSpPr txBox="1"/>
          <p:nvPr/>
        </p:nvSpPr>
        <p:spPr>
          <a:xfrm>
            <a:off x="1437124" y="5888688"/>
            <a:ext cx="7216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1" dirty="0"/>
              <a:t>30</a:t>
            </a:r>
            <a:r>
              <a:rPr lang="en-CA" dirty="0"/>
              <a:t> </a:t>
            </a:r>
            <a:r>
              <a:rPr lang="en-CA" sz="1000" dirty="0"/>
              <a:t>min</a:t>
            </a:r>
            <a:endParaRPr lang="en-CA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B9BBB1-07A0-4FF8-8AD9-8CC1E8922A46}"/>
              </a:ext>
            </a:extLst>
          </p:cNvPr>
          <p:cNvSpPr txBox="1"/>
          <p:nvPr/>
        </p:nvSpPr>
        <p:spPr>
          <a:xfrm>
            <a:off x="1313877" y="6564788"/>
            <a:ext cx="2460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i="1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Via Kitchen Corner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D21F189-0508-4511-BFA1-0D8F5AD24CC8}"/>
              </a:ext>
            </a:extLst>
          </p:cNvPr>
          <p:cNvCxnSpPr>
            <a:cxnSpLocks/>
          </p:cNvCxnSpPr>
          <p:nvPr/>
        </p:nvCxnSpPr>
        <p:spPr>
          <a:xfrm>
            <a:off x="6015210" y="405095"/>
            <a:ext cx="0" cy="6452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6">
            <a:extLst>
              <a:ext uri="{FF2B5EF4-FFF2-40B4-BE49-F238E27FC236}">
                <a16:creationId xmlns:a16="http://schemas.microsoft.com/office/drawing/2014/main" id="{DE1C2FCA-EB13-4B0D-8B11-2D05ECF723F5}"/>
              </a:ext>
            </a:extLst>
          </p:cNvPr>
          <p:cNvSpPr txBox="1"/>
          <p:nvPr/>
        </p:nvSpPr>
        <p:spPr>
          <a:xfrm>
            <a:off x="6693217" y="412372"/>
            <a:ext cx="2410921" cy="520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1600" dirty="0">
                <a:solidFill>
                  <a:srgbClr val="000000"/>
                </a:solidFill>
                <a:latin typeface="Times Neue Roman"/>
              </a:rPr>
              <a:t>Pearlsburg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172C4FDC-1E0D-4267-806D-21096721E2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20881" y="410779"/>
            <a:ext cx="1261263" cy="730213"/>
          </a:xfrm>
          <a:prstGeom prst="rect">
            <a:avLst/>
          </a:prstGeom>
        </p:spPr>
      </p:pic>
      <p:sp>
        <p:nvSpPr>
          <p:cNvPr id="57" name="TextBox 6">
            <a:extLst>
              <a:ext uri="{FF2B5EF4-FFF2-40B4-BE49-F238E27FC236}">
                <a16:creationId xmlns:a16="http://schemas.microsoft.com/office/drawing/2014/main" id="{169C8CD2-D41E-4E2D-B62B-508684F10D00}"/>
              </a:ext>
            </a:extLst>
          </p:cNvPr>
          <p:cNvSpPr txBox="1"/>
          <p:nvPr/>
        </p:nvSpPr>
        <p:spPr>
          <a:xfrm>
            <a:off x="9743790" y="2740443"/>
            <a:ext cx="2410921" cy="520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1600" dirty="0">
                <a:solidFill>
                  <a:srgbClr val="000000"/>
                </a:solidFill>
                <a:latin typeface="Times Neue Roman"/>
              </a:rPr>
              <a:t>Blake’s Crossing</a:t>
            </a:r>
          </a:p>
        </p:txBody>
      </p:sp>
      <p:sp>
        <p:nvSpPr>
          <p:cNvPr id="59" name="TextBox 6">
            <a:extLst>
              <a:ext uri="{FF2B5EF4-FFF2-40B4-BE49-F238E27FC236}">
                <a16:creationId xmlns:a16="http://schemas.microsoft.com/office/drawing/2014/main" id="{A2BDE237-6BB8-4F2F-8ED6-0F4BB48717D4}"/>
              </a:ext>
            </a:extLst>
          </p:cNvPr>
          <p:cNvSpPr txBox="1"/>
          <p:nvPr/>
        </p:nvSpPr>
        <p:spPr>
          <a:xfrm>
            <a:off x="7790654" y="318591"/>
            <a:ext cx="2410921" cy="520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000" b="1" dirty="0">
                <a:solidFill>
                  <a:srgbClr val="000000"/>
                </a:solidFill>
                <a:latin typeface="Times Neue Roman"/>
              </a:rPr>
              <a:t>23</a:t>
            </a:r>
            <a:r>
              <a:rPr lang="en-US" sz="1600" dirty="0">
                <a:solidFill>
                  <a:srgbClr val="000000"/>
                </a:solidFill>
                <a:latin typeface="Times Neue Roman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Times Neue Roman"/>
              </a:rPr>
              <a:t>min</a:t>
            </a:r>
            <a:endParaRPr lang="en-US" sz="1600" dirty="0">
              <a:solidFill>
                <a:srgbClr val="000000"/>
              </a:solidFill>
              <a:latin typeface="Times Neue Roman"/>
            </a:endParaRPr>
          </a:p>
        </p:txBody>
      </p:sp>
      <p:sp>
        <p:nvSpPr>
          <p:cNvPr id="60" name="TextBox 6">
            <a:extLst>
              <a:ext uri="{FF2B5EF4-FFF2-40B4-BE49-F238E27FC236}">
                <a16:creationId xmlns:a16="http://schemas.microsoft.com/office/drawing/2014/main" id="{3A70818D-DC38-4866-A773-E9886869E884}"/>
              </a:ext>
            </a:extLst>
          </p:cNvPr>
          <p:cNvSpPr txBox="1"/>
          <p:nvPr/>
        </p:nvSpPr>
        <p:spPr>
          <a:xfrm>
            <a:off x="7808405" y="803985"/>
            <a:ext cx="2859247" cy="5025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1100" b="1" i="1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Via Morgan Creek </a:t>
            </a:r>
          </a:p>
        </p:txBody>
      </p:sp>
      <p:sp>
        <p:nvSpPr>
          <p:cNvPr id="61" name="TextBox 6">
            <a:extLst>
              <a:ext uri="{FF2B5EF4-FFF2-40B4-BE49-F238E27FC236}">
                <a16:creationId xmlns:a16="http://schemas.microsoft.com/office/drawing/2014/main" id="{895806A1-C57F-4FB6-A362-6AC6CE86ABF1}"/>
              </a:ext>
            </a:extLst>
          </p:cNvPr>
          <p:cNvSpPr txBox="1"/>
          <p:nvPr/>
        </p:nvSpPr>
        <p:spPr>
          <a:xfrm>
            <a:off x="6768158" y="1390849"/>
            <a:ext cx="2410921" cy="520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1600" dirty="0">
                <a:solidFill>
                  <a:srgbClr val="000000"/>
                </a:solidFill>
                <a:latin typeface="Times Neue Roman"/>
              </a:rPr>
              <a:t>Pearlsburg</a:t>
            </a:r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id="{EC0B43D2-A727-4473-ABD1-E4DEDF4EA5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20881" y="1451897"/>
            <a:ext cx="1635975" cy="760132"/>
          </a:xfrm>
          <a:prstGeom prst="rect">
            <a:avLst/>
          </a:prstGeom>
        </p:spPr>
      </p:pic>
      <p:sp>
        <p:nvSpPr>
          <p:cNvPr id="63" name="TextBox 6">
            <a:extLst>
              <a:ext uri="{FF2B5EF4-FFF2-40B4-BE49-F238E27FC236}">
                <a16:creationId xmlns:a16="http://schemas.microsoft.com/office/drawing/2014/main" id="{88887B2A-487D-4F9A-9C96-265CB23D5EA2}"/>
              </a:ext>
            </a:extLst>
          </p:cNvPr>
          <p:cNvSpPr txBox="1"/>
          <p:nvPr/>
        </p:nvSpPr>
        <p:spPr>
          <a:xfrm>
            <a:off x="9328228" y="1546611"/>
            <a:ext cx="2410921" cy="520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1600" dirty="0">
                <a:solidFill>
                  <a:srgbClr val="000000"/>
                </a:solidFill>
                <a:latin typeface="Times Neue Roman"/>
              </a:rPr>
              <a:t>Homer</a:t>
            </a:r>
          </a:p>
        </p:txBody>
      </p:sp>
      <p:sp>
        <p:nvSpPr>
          <p:cNvPr id="64" name="TextBox 6">
            <a:extLst>
              <a:ext uri="{FF2B5EF4-FFF2-40B4-BE49-F238E27FC236}">
                <a16:creationId xmlns:a16="http://schemas.microsoft.com/office/drawing/2014/main" id="{877F2EDD-E790-4719-AF67-6C122778ECAA}"/>
              </a:ext>
            </a:extLst>
          </p:cNvPr>
          <p:cNvSpPr txBox="1"/>
          <p:nvPr/>
        </p:nvSpPr>
        <p:spPr>
          <a:xfrm>
            <a:off x="7971890" y="1362621"/>
            <a:ext cx="2410921" cy="520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000" b="1" dirty="0">
                <a:solidFill>
                  <a:srgbClr val="000000"/>
                </a:solidFill>
                <a:latin typeface="Times Neue Roman"/>
              </a:rPr>
              <a:t>24</a:t>
            </a:r>
            <a:r>
              <a:rPr lang="en-US" sz="1600" dirty="0">
                <a:solidFill>
                  <a:srgbClr val="000000"/>
                </a:solidFill>
                <a:latin typeface="Times Neue Roman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Times Neue Roman"/>
              </a:rPr>
              <a:t>min</a:t>
            </a:r>
            <a:endParaRPr lang="en-US" sz="1600" dirty="0">
              <a:solidFill>
                <a:srgbClr val="000000"/>
              </a:solidFill>
              <a:latin typeface="Times Neue Roman"/>
            </a:endParaRPr>
          </a:p>
        </p:txBody>
      </p:sp>
      <p:sp>
        <p:nvSpPr>
          <p:cNvPr id="65" name="TextBox 6">
            <a:extLst>
              <a:ext uri="{FF2B5EF4-FFF2-40B4-BE49-F238E27FC236}">
                <a16:creationId xmlns:a16="http://schemas.microsoft.com/office/drawing/2014/main" id="{2F6C8291-1689-4C74-9119-B2DAB19F732A}"/>
              </a:ext>
            </a:extLst>
          </p:cNvPr>
          <p:cNvSpPr txBox="1"/>
          <p:nvPr/>
        </p:nvSpPr>
        <p:spPr>
          <a:xfrm>
            <a:off x="8014583" y="1885227"/>
            <a:ext cx="2859247" cy="5025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1100" b="1" i="1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Via Morgan Creek &amp; Cedar Creek</a:t>
            </a:r>
          </a:p>
        </p:txBody>
      </p:sp>
      <p:sp>
        <p:nvSpPr>
          <p:cNvPr id="66" name="TextBox 6">
            <a:extLst>
              <a:ext uri="{FF2B5EF4-FFF2-40B4-BE49-F238E27FC236}">
                <a16:creationId xmlns:a16="http://schemas.microsoft.com/office/drawing/2014/main" id="{4281BA6A-C7AB-43ED-9F30-5EF44AE2C588}"/>
              </a:ext>
            </a:extLst>
          </p:cNvPr>
          <p:cNvSpPr txBox="1"/>
          <p:nvPr/>
        </p:nvSpPr>
        <p:spPr>
          <a:xfrm>
            <a:off x="6829219" y="2561846"/>
            <a:ext cx="2410921" cy="520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1600" dirty="0">
                <a:solidFill>
                  <a:srgbClr val="000000"/>
                </a:solidFill>
                <a:latin typeface="Times Neue Roman"/>
              </a:rPr>
              <a:t>Pearlsburg</a:t>
            </a: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13B346EF-AEBB-4001-B6E6-6D8E9017BE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15195" y="2593926"/>
            <a:ext cx="1541658" cy="760132"/>
          </a:xfrm>
          <a:prstGeom prst="rect">
            <a:avLst/>
          </a:prstGeom>
        </p:spPr>
      </p:pic>
      <p:sp>
        <p:nvSpPr>
          <p:cNvPr id="69" name="TextBox 6">
            <a:extLst>
              <a:ext uri="{FF2B5EF4-FFF2-40B4-BE49-F238E27FC236}">
                <a16:creationId xmlns:a16="http://schemas.microsoft.com/office/drawing/2014/main" id="{0E06EC4E-762F-4852-BF7A-DCC5B10C97B2}"/>
              </a:ext>
            </a:extLst>
          </p:cNvPr>
          <p:cNvSpPr txBox="1"/>
          <p:nvPr/>
        </p:nvSpPr>
        <p:spPr>
          <a:xfrm>
            <a:off x="7957814" y="2476798"/>
            <a:ext cx="2410921" cy="520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000" b="1" dirty="0">
                <a:solidFill>
                  <a:srgbClr val="000000"/>
                </a:solidFill>
                <a:latin typeface="Times Neue Roman"/>
              </a:rPr>
              <a:t>29</a:t>
            </a:r>
            <a:r>
              <a:rPr lang="en-US" sz="1600" dirty="0">
                <a:solidFill>
                  <a:srgbClr val="000000"/>
                </a:solidFill>
                <a:latin typeface="Times Neue Roman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Times Neue Roman"/>
              </a:rPr>
              <a:t>min</a:t>
            </a:r>
            <a:endParaRPr lang="en-US" sz="1600" dirty="0">
              <a:solidFill>
                <a:srgbClr val="000000"/>
              </a:solidFill>
              <a:latin typeface="Times Neue Roman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6E47D5-CC51-42DC-9263-F8282DDE9007}"/>
              </a:ext>
            </a:extLst>
          </p:cNvPr>
          <p:cNvSpPr txBox="1"/>
          <p:nvPr/>
        </p:nvSpPr>
        <p:spPr>
          <a:xfrm>
            <a:off x="8417784" y="3300049"/>
            <a:ext cx="2238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i="1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Via Morgan Creek &amp; Cedar Creek</a:t>
            </a:r>
          </a:p>
        </p:txBody>
      </p:sp>
      <p:sp>
        <p:nvSpPr>
          <p:cNvPr id="71" name="TextBox 6">
            <a:extLst>
              <a:ext uri="{FF2B5EF4-FFF2-40B4-BE49-F238E27FC236}">
                <a16:creationId xmlns:a16="http://schemas.microsoft.com/office/drawing/2014/main" id="{3D554210-EADF-443A-B032-3320031166CD}"/>
              </a:ext>
            </a:extLst>
          </p:cNvPr>
          <p:cNvSpPr txBox="1"/>
          <p:nvPr/>
        </p:nvSpPr>
        <p:spPr>
          <a:xfrm>
            <a:off x="6773856" y="3631547"/>
            <a:ext cx="2410921" cy="520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1600" dirty="0">
                <a:solidFill>
                  <a:srgbClr val="000000"/>
                </a:solidFill>
                <a:latin typeface="Times Neue Roman"/>
              </a:rPr>
              <a:t>Pearlsburg</a:t>
            </a:r>
          </a:p>
        </p:txBody>
      </p:sp>
      <p:pic>
        <p:nvPicPr>
          <p:cNvPr id="72" name="Picture 2">
            <a:extLst>
              <a:ext uri="{FF2B5EF4-FFF2-40B4-BE49-F238E27FC236}">
                <a16:creationId xmlns:a16="http://schemas.microsoft.com/office/drawing/2014/main" id="{FFDD5C63-B3C7-4132-936A-F00E29B1E2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15195" y="3674619"/>
            <a:ext cx="1541658" cy="76013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718673E4-F083-4197-AB87-5789B4513C38}"/>
              </a:ext>
            </a:extLst>
          </p:cNvPr>
          <p:cNvSpPr txBox="1"/>
          <p:nvPr/>
        </p:nvSpPr>
        <p:spPr>
          <a:xfrm>
            <a:off x="10156856" y="3987937"/>
            <a:ext cx="170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Times Neue Roman" panose="020B0604020202020204" charset="0"/>
              </a:rPr>
              <a:t>Bottom Town</a:t>
            </a:r>
          </a:p>
        </p:txBody>
      </p:sp>
      <p:sp>
        <p:nvSpPr>
          <p:cNvPr id="74" name="TextBox 6">
            <a:extLst>
              <a:ext uri="{FF2B5EF4-FFF2-40B4-BE49-F238E27FC236}">
                <a16:creationId xmlns:a16="http://schemas.microsoft.com/office/drawing/2014/main" id="{82517671-18C4-4F44-8CDD-5CA7F7548EBC}"/>
              </a:ext>
            </a:extLst>
          </p:cNvPr>
          <p:cNvSpPr txBox="1"/>
          <p:nvPr/>
        </p:nvSpPr>
        <p:spPr>
          <a:xfrm>
            <a:off x="7998443" y="3575090"/>
            <a:ext cx="2410921" cy="520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000" b="1" dirty="0">
                <a:solidFill>
                  <a:srgbClr val="000000"/>
                </a:solidFill>
                <a:latin typeface="Times Neue Roman"/>
              </a:rPr>
              <a:t>35</a:t>
            </a:r>
            <a:r>
              <a:rPr lang="en-US" sz="1600" dirty="0">
                <a:solidFill>
                  <a:srgbClr val="000000"/>
                </a:solidFill>
                <a:latin typeface="Times Neue Roman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Times Neue Roman"/>
              </a:rPr>
              <a:t>min</a:t>
            </a:r>
            <a:endParaRPr lang="en-US" sz="1600" dirty="0">
              <a:solidFill>
                <a:srgbClr val="000000"/>
              </a:solidFill>
              <a:latin typeface="Times Neue Roman"/>
            </a:endParaRPr>
          </a:p>
        </p:txBody>
      </p:sp>
      <p:sp>
        <p:nvSpPr>
          <p:cNvPr id="75" name="TextBox 6">
            <a:extLst>
              <a:ext uri="{FF2B5EF4-FFF2-40B4-BE49-F238E27FC236}">
                <a16:creationId xmlns:a16="http://schemas.microsoft.com/office/drawing/2014/main" id="{732B275F-6198-403E-80EA-E54CC09737C1}"/>
              </a:ext>
            </a:extLst>
          </p:cNvPr>
          <p:cNvSpPr txBox="1"/>
          <p:nvPr/>
        </p:nvSpPr>
        <p:spPr>
          <a:xfrm>
            <a:off x="8107657" y="4137236"/>
            <a:ext cx="3129544" cy="498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1100" b="1" i="1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Via Morgan Creek &amp; Cedar Creek &amp; Blake’s Crossing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28CC95-508E-46B7-8E1E-A6BF2250224A}"/>
              </a:ext>
            </a:extLst>
          </p:cNvPr>
          <p:cNvSpPr txBox="1"/>
          <p:nvPr/>
        </p:nvSpPr>
        <p:spPr>
          <a:xfrm>
            <a:off x="9743790" y="715244"/>
            <a:ext cx="170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Times Neue Roman" panose="020B0604020202020204" charset="0"/>
              </a:rPr>
              <a:t>McKinney Farm</a:t>
            </a:r>
          </a:p>
        </p:txBody>
      </p:sp>
      <p:sp>
        <p:nvSpPr>
          <p:cNvPr id="77" name="TextBox 6">
            <a:extLst>
              <a:ext uri="{FF2B5EF4-FFF2-40B4-BE49-F238E27FC236}">
                <a16:creationId xmlns:a16="http://schemas.microsoft.com/office/drawing/2014/main" id="{B6E56FBC-31B0-4707-B7F6-9193043A4BC4}"/>
              </a:ext>
            </a:extLst>
          </p:cNvPr>
          <p:cNvSpPr txBox="1"/>
          <p:nvPr/>
        </p:nvSpPr>
        <p:spPr>
          <a:xfrm>
            <a:off x="6997464" y="4798423"/>
            <a:ext cx="2410921" cy="520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1600" dirty="0">
                <a:solidFill>
                  <a:srgbClr val="000000"/>
                </a:solidFill>
                <a:latin typeface="Times Neue Roman"/>
              </a:rPr>
              <a:t>Pearlsburg</a:t>
            </a:r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id="{2FC85D87-A863-4A39-8407-D0DC7887C6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725362" y="4830974"/>
            <a:ext cx="1616970" cy="760132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B3F354BF-2EAB-4E0A-A92D-08BD746F1FB1}"/>
              </a:ext>
            </a:extLst>
          </p:cNvPr>
          <p:cNvSpPr txBox="1"/>
          <p:nvPr/>
        </p:nvSpPr>
        <p:spPr>
          <a:xfrm>
            <a:off x="10342332" y="5135812"/>
            <a:ext cx="170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Times Neue Roman" panose="020B0604020202020204" charset="0"/>
              </a:rPr>
              <a:t>Wellis Farm</a:t>
            </a:r>
          </a:p>
        </p:txBody>
      </p:sp>
      <p:sp>
        <p:nvSpPr>
          <p:cNvPr id="80" name="TextBox 6">
            <a:extLst>
              <a:ext uri="{FF2B5EF4-FFF2-40B4-BE49-F238E27FC236}">
                <a16:creationId xmlns:a16="http://schemas.microsoft.com/office/drawing/2014/main" id="{3DE39EE7-F268-4C89-9D40-2522A849C65F}"/>
              </a:ext>
            </a:extLst>
          </p:cNvPr>
          <p:cNvSpPr txBox="1"/>
          <p:nvPr/>
        </p:nvSpPr>
        <p:spPr>
          <a:xfrm>
            <a:off x="8124286" y="4728535"/>
            <a:ext cx="2410921" cy="520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000" b="1" dirty="0">
                <a:solidFill>
                  <a:srgbClr val="000000"/>
                </a:solidFill>
                <a:latin typeface="Times Neue Roman"/>
              </a:rPr>
              <a:t>35</a:t>
            </a:r>
            <a:r>
              <a:rPr lang="en-US" sz="1600" dirty="0">
                <a:solidFill>
                  <a:srgbClr val="000000"/>
                </a:solidFill>
                <a:latin typeface="Times Neue Roman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Times Neue Roman"/>
              </a:rPr>
              <a:t>min</a:t>
            </a:r>
            <a:endParaRPr lang="en-US" sz="1600" dirty="0">
              <a:solidFill>
                <a:srgbClr val="000000"/>
              </a:solidFill>
              <a:latin typeface="Times Neue Roman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24069E-086D-4C4A-8F1B-546C622E8F75}"/>
              </a:ext>
            </a:extLst>
          </p:cNvPr>
          <p:cNvSpPr txBox="1"/>
          <p:nvPr/>
        </p:nvSpPr>
        <p:spPr>
          <a:xfrm>
            <a:off x="8362977" y="5544254"/>
            <a:ext cx="267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i="1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Via Morgan Creek &amp; Cedar Creek &amp; Homer</a:t>
            </a:r>
          </a:p>
        </p:txBody>
      </p:sp>
      <p:sp>
        <p:nvSpPr>
          <p:cNvPr id="82" name="TextBox 6">
            <a:extLst>
              <a:ext uri="{FF2B5EF4-FFF2-40B4-BE49-F238E27FC236}">
                <a16:creationId xmlns:a16="http://schemas.microsoft.com/office/drawing/2014/main" id="{E2BB2226-7698-47CF-AEB6-759F53123F06}"/>
              </a:ext>
            </a:extLst>
          </p:cNvPr>
          <p:cNvSpPr txBox="1"/>
          <p:nvPr/>
        </p:nvSpPr>
        <p:spPr>
          <a:xfrm>
            <a:off x="7126360" y="5854158"/>
            <a:ext cx="2410921" cy="520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1600" dirty="0">
                <a:solidFill>
                  <a:srgbClr val="000000"/>
                </a:solidFill>
                <a:latin typeface="Times Neue Roman"/>
              </a:rPr>
              <a:t>Pearlsburg</a:t>
            </a:r>
          </a:p>
        </p:txBody>
      </p:sp>
      <p:pic>
        <p:nvPicPr>
          <p:cNvPr id="83" name="Picture 2">
            <a:extLst>
              <a:ext uri="{FF2B5EF4-FFF2-40B4-BE49-F238E27FC236}">
                <a16:creationId xmlns:a16="http://schemas.microsoft.com/office/drawing/2014/main" id="{30D50641-98FD-4944-AD80-2B0F60E730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33319" y="5891843"/>
            <a:ext cx="1701887" cy="760132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2B213C5F-A297-4238-AB1B-ECB9E7339106}"/>
              </a:ext>
            </a:extLst>
          </p:cNvPr>
          <p:cNvSpPr txBox="1"/>
          <p:nvPr/>
        </p:nvSpPr>
        <p:spPr>
          <a:xfrm>
            <a:off x="10515915" y="6223615"/>
            <a:ext cx="170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Times Neue Roman" panose="020B0604020202020204" charset="0"/>
              </a:rPr>
              <a:t>Holbrook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46FBF00-F893-43B2-A72F-1C50BC70E53A}"/>
              </a:ext>
            </a:extLst>
          </p:cNvPr>
          <p:cNvSpPr txBox="1"/>
          <p:nvPr/>
        </p:nvSpPr>
        <p:spPr>
          <a:xfrm>
            <a:off x="6538851" y="6271909"/>
            <a:ext cx="6367748" cy="591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1000" b="1" i="1" dirty="0">
                <a:solidFill>
                  <a:srgbClr val="000000"/>
                </a:solidFill>
                <a:highlight>
                  <a:srgbClr val="00FFFF"/>
                </a:highlight>
              </a:rPr>
              <a:t>Via Morgan Creek &amp; </a:t>
            </a:r>
            <a:r>
              <a:rPr lang="en-US" sz="1000" b="1" i="1" dirty="0">
                <a:solidFill>
                  <a:srgbClr val="000000"/>
                </a:solidFill>
                <a:highlight>
                  <a:srgbClr val="00FFFF"/>
                </a:highlight>
                <a:cs typeface="Calibri" panose="020F0502020204030204" pitchFamily="34" charset="0"/>
              </a:rPr>
              <a:t>Cedar</a:t>
            </a:r>
            <a:r>
              <a:rPr lang="en-US" sz="1000" b="1" i="1" dirty="0">
                <a:solidFill>
                  <a:srgbClr val="000000"/>
                </a:solidFill>
                <a:highlight>
                  <a:srgbClr val="00FFFF"/>
                </a:highlight>
              </a:rPr>
              <a:t> Creek &amp; Blake’s Crossing</a:t>
            </a:r>
          </a:p>
        </p:txBody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FE7A048-F502-4A96-9AF9-AD49E2145D71}"/>
              </a:ext>
            </a:extLst>
          </p:cNvPr>
          <p:cNvSpPr txBox="1"/>
          <p:nvPr/>
        </p:nvSpPr>
        <p:spPr>
          <a:xfrm>
            <a:off x="8343843" y="5770006"/>
            <a:ext cx="2410921" cy="520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000" b="1" dirty="0">
                <a:solidFill>
                  <a:srgbClr val="000000"/>
                </a:solidFill>
                <a:latin typeface="Times Neue Roman"/>
              </a:rPr>
              <a:t>44</a:t>
            </a:r>
            <a:r>
              <a:rPr lang="en-US" sz="1600" dirty="0">
                <a:solidFill>
                  <a:srgbClr val="000000"/>
                </a:solidFill>
                <a:latin typeface="Times Neue Roman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Times Neue Roman"/>
              </a:rPr>
              <a:t>min</a:t>
            </a:r>
            <a:endParaRPr lang="en-US" sz="1600" dirty="0">
              <a:solidFill>
                <a:srgbClr val="000000"/>
              </a:solidFill>
              <a:latin typeface="Times Neue Roman"/>
            </a:endParaRPr>
          </a:p>
        </p:txBody>
      </p:sp>
    </p:spTree>
    <p:extLst>
      <p:ext uri="{BB962C8B-B14F-4D97-AF65-F5344CB8AC3E}">
        <p14:creationId xmlns:p14="http://schemas.microsoft.com/office/powerpoint/2010/main" val="58460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CD1E7F-D2B7-4D4E-AE95-43A1B7BE69EE}"/>
              </a:ext>
            </a:extLst>
          </p:cNvPr>
          <p:cNvSpPr txBox="1"/>
          <p:nvPr/>
        </p:nvSpPr>
        <p:spPr>
          <a:xfrm>
            <a:off x="2349796" y="91781"/>
            <a:ext cx="711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highlight>
                  <a:srgbClr val="FFFF00"/>
                </a:highlight>
                <a:latin typeface="Times Neue Roman"/>
              </a:rPr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C45FB6-A9E0-4324-814F-FEDEBD3E7417}"/>
              </a:ext>
            </a:extLst>
          </p:cNvPr>
          <p:cNvSpPr txBox="1"/>
          <p:nvPr/>
        </p:nvSpPr>
        <p:spPr>
          <a:xfrm>
            <a:off x="435713" y="754912"/>
            <a:ext cx="1121757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dirty="0"/>
              <a:t> </a:t>
            </a:r>
            <a:r>
              <a:rPr lang="en-CA" b="1" i="1" dirty="0">
                <a:highlight>
                  <a:srgbClr val="00FF00"/>
                </a:highlight>
              </a:rPr>
              <a:t>Common Route</a:t>
            </a:r>
            <a:r>
              <a:rPr lang="en-CA" dirty="0"/>
              <a:t>: From the solution synopsis, we can see that the shortest rote to most destinations requires going via Morgan Creek and Cedar Creek. So, to reduce travel time </a:t>
            </a:r>
            <a:r>
              <a:rPr lang="en-CA" dirty="0" err="1"/>
              <a:t>Pearlsburg</a:t>
            </a:r>
            <a:r>
              <a:rPr lang="en-CA" dirty="0"/>
              <a:t> Rescue Squad should consider taking Morgan Creek &amp; Cedar Creek on their way as per the route map to reach various communities in shortest time.</a:t>
            </a:r>
          </a:p>
          <a:p>
            <a:endParaRPr lang="en-CA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 </a:t>
            </a:r>
            <a:r>
              <a:rPr lang="en-CA" b="1" i="1" dirty="0">
                <a:highlight>
                  <a:srgbClr val="00FF00"/>
                </a:highlight>
              </a:rPr>
              <a:t>Squad Station</a:t>
            </a:r>
            <a:r>
              <a:rPr lang="en-CA" b="1" i="1" dirty="0"/>
              <a:t>: </a:t>
            </a:r>
            <a:r>
              <a:rPr lang="en-CA" dirty="0"/>
              <a:t>Since Morgan Creek &amp; Cedar Creek are common routes taken to reach further locations like Homer, Blake’s Crossing, Bottom Town, </a:t>
            </a:r>
            <a:r>
              <a:rPr lang="en-CA" dirty="0" err="1"/>
              <a:t>Wellis</a:t>
            </a:r>
            <a:r>
              <a:rPr lang="en-CA" dirty="0"/>
              <a:t> Farm and Holbrook, so the rescue squad should consider having a team stationed at Morgan Creek &amp; Cedar Creek to save additional 12 to 20 minutes approximately.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dirty="0"/>
              <a:t>  </a:t>
            </a:r>
            <a:r>
              <a:rPr lang="en-CA" b="1" i="1" dirty="0">
                <a:highlight>
                  <a:srgbClr val="00FF00"/>
                </a:highlight>
              </a:rPr>
              <a:t>Optimal Time</a:t>
            </a:r>
            <a:r>
              <a:rPr lang="en-CA" dirty="0"/>
              <a:t>: The Rescue Squad can reach Holbrook (furthest community) from Pearlsburg in 44 minutes which is the minimum time if it follows this route: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/>
              <a:t>          </a:t>
            </a:r>
            <a:r>
              <a:rPr lang="en-CA" i="1" dirty="0"/>
              <a:t>Pearlsburg	        Morgan Creek	             Cedar Creek	            Blake’s Crossing	   Holbrook</a:t>
            </a:r>
          </a:p>
          <a:p>
            <a:endParaRPr lang="en-CA" dirty="0"/>
          </a:p>
          <a:p>
            <a:r>
              <a:rPr lang="en-CA" dirty="0"/>
              <a:t>If there is a team stationed at Morgan Creek, then travel time to reach Holbrook will be 32 minutes which means they are saving additional 12 minutes.</a:t>
            </a:r>
          </a:p>
          <a:p>
            <a:endParaRPr lang="en-CA" dirty="0"/>
          </a:p>
          <a:p>
            <a:r>
              <a:rPr lang="en-CA" dirty="0"/>
              <a:t>If there is a team stationed at Cedar Creek, then the rescue squad can reach Holbrook in 25 minutes and hence, saving 19 minutes.</a:t>
            </a:r>
          </a:p>
          <a:p>
            <a:endParaRPr lang="en-CA" dirty="0"/>
          </a:p>
          <a:p>
            <a:pPr marL="342900" indent="-342900">
              <a:buFont typeface="+mj-lt"/>
              <a:buAutoNum type="arabicPeriod"/>
            </a:pPr>
            <a:endParaRPr lang="en-CA" i="1" dirty="0"/>
          </a:p>
          <a:p>
            <a:endParaRPr lang="en-CA" i="1" dirty="0"/>
          </a:p>
          <a:p>
            <a:r>
              <a:rPr lang="en-CA" dirty="0"/>
              <a:t>       </a:t>
            </a:r>
          </a:p>
          <a:p>
            <a:r>
              <a:rPr lang="en-CA" dirty="0"/>
              <a:t>  </a:t>
            </a:r>
          </a:p>
          <a:p>
            <a:r>
              <a:rPr lang="en-CA" dirty="0"/>
              <a:t>        </a:t>
            </a:r>
          </a:p>
          <a:p>
            <a:r>
              <a:rPr lang="en-CA" dirty="0"/>
              <a:t>         </a:t>
            </a:r>
          </a:p>
          <a:p>
            <a:endParaRPr lang="en-C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F68AF4-857C-4E1D-83D7-1C2617C34AB5}"/>
              </a:ext>
            </a:extLst>
          </p:cNvPr>
          <p:cNvCxnSpPr>
            <a:cxnSpLocks/>
          </p:cNvCxnSpPr>
          <p:nvPr/>
        </p:nvCxnSpPr>
        <p:spPr>
          <a:xfrm>
            <a:off x="2105247" y="4619426"/>
            <a:ext cx="595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8EE955-22E5-4E15-95DC-44023DF499FE}"/>
              </a:ext>
            </a:extLst>
          </p:cNvPr>
          <p:cNvCxnSpPr>
            <a:cxnSpLocks/>
          </p:cNvCxnSpPr>
          <p:nvPr/>
        </p:nvCxnSpPr>
        <p:spPr>
          <a:xfrm flipV="1">
            <a:off x="4170288" y="4587212"/>
            <a:ext cx="648586" cy="1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FB04E0-8BB6-4679-81F7-4FA23DF24861}"/>
              </a:ext>
            </a:extLst>
          </p:cNvPr>
          <p:cNvCxnSpPr>
            <a:cxnSpLocks/>
          </p:cNvCxnSpPr>
          <p:nvPr/>
        </p:nvCxnSpPr>
        <p:spPr>
          <a:xfrm>
            <a:off x="6049701" y="4597424"/>
            <a:ext cx="538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0D9478-0F49-414F-B252-DE3B0CA2362B}"/>
              </a:ext>
            </a:extLst>
          </p:cNvPr>
          <p:cNvCxnSpPr>
            <a:cxnSpLocks/>
          </p:cNvCxnSpPr>
          <p:nvPr/>
        </p:nvCxnSpPr>
        <p:spPr>
          <a:xfrm flipV="1">
            <a:off x="8169789" y="4619426"/>
            <a:ext cx="648586" cy="1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ED4D0B-64B1-4E31-B85E-33E41860C55A}"/>
              </a:ext>
            </a:extLst>
          </p:cNvPr>
          <p:cNvSpPr txBox="1"/>
          <p:nvPr/>
        </p:nvSpPr>
        <p:spPr>
          <a:xfrm>
            <a:off x="2105247" y="4321266"/>
            <a:ext cx="906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i="1" dirty="0">
                <a:highlight>
                  <a:srgbClr val="00FFFF"/>
                </a:highlight>
              </a:rPr>
              <a:t>12 min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67CAEF-B9A3-4C7D-8512-6C3A4286FF47}"/>
              </a:ext>
            </a:extLst>
          </p:cNvPr>
          <p:cNvSpPr txBox="1"/>
          <p:nvPr/>
        </p:nvSpPr>
        <p:spPr>
          <a:xfrm>
            <a:off x="6036413" y="4311148"/>
            <a:ext cx="906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i="1" dirty="0">
                <a:highlight>
                  <a:srgbClr val="00FFFF"/>
                </a:highlight>
              </a:rPr>
              <a:t>10 min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25BF18-626F-4AB1-B8E5-F0CD02AFD3BF}"/>
              </a:ext>
            </a:extLst>
          </p:cNvPr>
          <p:cNvSpPr txBox="1"/>
          <p:nvPr/>
        </p:nvSpPr>
        <p:spPr>
          <a:xfrm>
            <a:off x="4176378" y="4311149"/>
            <a:ext cx="906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i="1" dirty="0">
                <a:highlight>
                  <a:srgbClr val="00FFFF"/>
                </a:highlight>
              </a:rPr>
              <a:t>7 min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AF1275-839C-4EC8-B81A-E67107EAFF61}"/>
              </a:ext>
            </a:extLst>
          </p:cNvPr>
          <p:cNvSpPr txBox="1"/>
          <p:nvPr/>
        </p:nvSpPr>
        <p:spPr>
          <a:xfrm>
            <a:off x="8141104" y="4350654"/>
            <a:ext cx="906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i="1" dirty="0">
                <a:highlight>
                  <a:srgbClr val="00FFFF"/>
                </a:highlight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7242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807</Words>
  <Application>Microsoft Office PowerPoint</Application>
  <PresentationFormat>Widescreen</PresentationFormat>
  <Paragraphs>125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Open Sans Light Bold</vt:lpstr>
      <vt:lpstr>Times Neue Roman</vt:lpstr>
      <vt:lpstr>Times New Roman</vt:lpstr>
      <vt:lpstr>Wingdings</vt:lpstr>
      <vt:lpstr>Office Theme</vt:lpstr>
      <vt:lpstr>Case Study  The Pearlsburg Rescue Squad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Pearlsburg Rescue Squad</dc:title>
  <dc:creator>Esha Verma</dc:creator>
  <cp:lastModifiedBy>Esha Verma</cp:lastModifiedBy>
  <cp:revision>10</cp:revision>
  <dcterms:created xsi:type="dcterms:W3CDTF">2020-07-15T02:13:38Z</dcterms:created>
  <dcterms:modified xsi:type="dcterms:W3CDTF">2020-07-23T14:30:04Z</dcterms:modified>
</cp:coreProperties>
</file>