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layfair Displ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rIns="91425"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400" cy="701400"/>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rIns="91425"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rIns="91425"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rIns="91425"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627200"/>
            <a:ext cx="2951400" cy="1584300"/>
          </a:xfrm>
          <a:prstGeom prst="rect">
            <a:avLst/>
          </a:prstGeom>
        </p:spPr>
        <p:txBody>
          <a:bodyPr anchorCtr="0" anchor="ctr" bIns="91425" lIns="91425" rIns="91425" tIns="91425">
            <a:noAutofit/>
          </a:bodyPr>
          <a:lstStyle/>
          <a:p>
            <a:pPr lvl="0">
              <a:spcBef>
                <a:spcPts val="0"/>
              </a:spcBef>
              <a:buNone/>
            </a:pPr>
            <a:r>
              <a:rPr lang="en"/>
              <a:t>Speed Dating Analysis</a:t>
            </a:r>
          </a:p>
        </p:txBody>
      </p:sp>
      <p:sp>
        <p:nvSpPr>
          <p:cNvPr id="60" name="Shape 60"/>
          <p:cNvSpPr txBox="1"/>
          <p:nvPr>
            <p:ph idx="1" type="subTitle"/>
          </p:nvPr>
        </p:nvSpPr>
        <p:spPr>
          <a:xfrm>
            <a:off x="3096375" y="2839196"/>
            <a:ext cx="2951400" cy="1129200"/>
          </a:xfrm>
          <a:prstGeom prst="rect">
            <a:avLst/>
          </a:prstGeom>
        </p:spPr>
        <p:txBody>
          <a:bodyPr anchorCtr="0" anchor="b" bIns="91425" lIns="91425" rIns="91425" tIns="91425">
            <a:noAutofit/>
          </a:bodyPr>
          <a:lstStyle/>
          <a:p>
            <a:pPr lvl="0">
              <a:spcBef>
                <a:spcPts val="0"/>
              </a:spcBef>
              <a:buNone/>
            </a:pPr>
            <a:r>
              <a:rPr lang="en" sz="1200"/>
              <a:t>By:</a:t>
            </a:r>
            <a:r>
              <a:rPr lang="en" sz="1400"/>
              <a:t> </a:t>
            </a:r>
          </a:p>
          <a:p>
            <a:pPr lvl="0">
              <a:spcBef>
                <a:spcPts val="0"/>
              </a:spcBef>
              <a:buNone/>
            </a:pPr>
            <a:r>
              <a:rPr lang="en" sz="1400"/>
              <a:t>Onyinye Ihedoro</a:t>
            </a:r>
          </a:p>
          <a:p>
            <a:pPr lvl="0">
              <a:spcBef>
                <a:spcPts val="0"/>
              </a:spcBef>
              <a:buNone/>
            </a:pPr>
            <a:r>
              <a:rPr lang="en" sz="1400"/>
              <a:t>Sai Gaddipati</a:t>
            </a:r>
          </a:p>
          <a:p>
            <a:pPr lvl="0">
              <a:spcBef>
                <a:spcPts val="0"/>
              </a:spcBef>
              <a:buNone/>
            </a:pPr>
            <a:r>
              <a:rPr lang="en" sz="1400"/>
              <a:t>Esha Somavarapu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59225"/>
            <a:ext cx="8520600" cy="626100"/>
          </a:xfrm>
          <a:prstGeom prst="rect">
            <a:avLst/>
          </a:prstGeom>
        </p:spPr>
        <p:txBody>
          <a:bodyPr anchorCtr="0" anchor="t" bIns="91425" lIns="91425" rIns="91425" tIns="91425">
            <a:noAutofit/>
          </a:bodyPr>
          <a:lstStyle/>
          <a:p>
            <a:pPr lvl="0">
              <a:spcBef>
                <a:spcPts val="0"/>
              </a:spcBef>
              <a:buNone/>
            </a:pPr>
            <a:r>
              <a:rPr lang="en"/>
              <a:t>Results</a:t>
            </a:r>
          </a:p>
        </p:txBody>
      </p:sp>
      <p:pic>
        <p:nvPicPr>
          <p:cNvPr id="123" name="Shape 123"/>
          <p:cNvPicPr preferRelativeResize="0"/>
          <p:nvPr/>
        </p:nvPicPr>
        <p:blipFill>
          <a:blip r:embed="rId3">
            <a:alphaModFix/>
          </a:blip>
          <a:stretch>
            <a:fillRect/>
          </a:stretch>
        </p:blipFill>
        <p:spPr>
          <a:xfrm>
            <a:off x="672674" y="1303674"/>
            <a:ext cx="5681550" cy="3424124"/>
          </a:xfrm>
          <a:prstGeom prst="rect">
            <a:avLst/>
          </a:prstGeom>
          <a:noFill/>
          <a:ln>
            <a:noFill/>
          </a:ln>
        </p:spPr>
      </p:pic>
      <p:sp>
        <p:nvSpPr>
          <p:cNvPr id="124" name="Shape 124"/>
          <p:cNvSpPr txBox="1"/>
          <p:nvPr/>
        </p:nvSpPr>
        <p:spPr>
          <a:xfrm>
            <a:off x="6661850" y="464850"/>
            <a:ext cx="1979100" cy="888900"/>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lang="en" sz="1100">
                <a:solidFill>
                  <a:schemeClr val="dk2"/>
                </a:solidFill>
                <a:latin typeface="Lato"/>
                <a:ea typeface="Lato"/>
                <a:cs typeface="Lato"/>
                <a:sym typeface="Lato"/>
              </a:rPr>
              <a:t>Race 0 = Female </a:t>
            </a:r>
          </a:p>
          <a:p>
            <a:pPr lvl="0" rtl="0">
              <a:lnSpc>
                <a:spcPct val="115000"/>
              </a:lnSpc>
              <a:spcBef>
                <a:spcPts val="0"/>
              </a:spcBef>
              <a:spcAft>
                <a:spcPts val="0"/>
              </a:spcAft>
              <a:buNone/>
            </a:pPr>
            <a:r>
              <a:rPr lang="en" sz="1100">
                <a:solidFill>
                  <a:schemeClr val="dk2"/>
                </a:solidFill>
                <a:latin typeface="Lato"/>
                <a:ea typeface="Lato"/>
                <a:cs typeface="Lato"/>
                <a:sym typeface="Lato"/>
              </a:rPr>
              <a:t>Race 1 = Male </a:t>
            </a:r>
          </a:p>
        </p:txBody>
      </p:sp>
      <p:sp>
        <p:nvSpPr>
          <p:cNvPr id="125" name="Shape 125"/>
          <p:cNvSpPr txBox="1"/>
          <p:nvPr/>
        </p:nvSpPr>
        <p:spPr>
          <a:xfrm>
            <a:off x="1173275" y="985325"/>
            <a:ext cx="5748000" cy="402000"/>
          </a:xfrm>
          <a:prstGeom prst="rect">
            <a:avLst/>
          </a:prstGeom>
          <a:noFill/>
          <a:ln>
            <a:noFill/>
          </a:ln>
        </p:spPr>
        <p:txBody>
          <a:bodyPr anchorCtr="0" anchor="t" bIns="91425" lIns="91425" rIns="91425" tIns="91425">
            <a:noAutofit/>
          </a:bodyPr>
          <a:lstStyle/>
          <a:p>
            <a:pPr lvl="0">
              <a:spcBef>
                <a:spcPts val="0"/>
              </a:spcBef>
              <a:buNone/>
            </a:pPr>
            <a:r>
              <a:rPr lang="en" sz="1200">
                <a:latin typeface="Lato"/>
                <a:ea typeface="Lato"/>
                <a:cs typeface="Lato"/>
                <a:sym typeface="Lato"/>
              </a:rPr>
              <a:t>Partner’s Career by Gender</a:t>
            </a:r>
          </a:p>
        </p:txBody>
      </p:sp>
      <p:pic>
        <p:nvPicPr>
          <p:cNvPr id="126" name="Shape 126"/>
          <p:cNvPicPr preferRelativeResize="0"/>
          <p:nvPr/>
        </p:nvPicPr>
        <p:blipFill rotWithShape="1">
          <a:blip r:embed="rId4">
            <a:alphaModFix/>
          </a:blip>
          <a:srcRect b="0" l="0" r="0" t="1912"/>
          <a:stretch/>
        </p:blipFill>
        <p:spPr>
          <a:xfrm>
            <a:off x="6661850" y="1473275"/>
            <a:ext cx="2170449" cy="331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Results</a:t>
            </a:r>
          </a:p>
        </p:txBody>
      </p:sp>
      <p:sp>
        <p:nvSpPr>
          <p:cNvPr id="132" name="Shape 132"/>
          <p:cNvSpPr txBox="1"/>
          <p:nvPr/>
        </p:nvSpPr>
        <p:spPr>
          <a:xfrm>
            <a:off x="7241175" y="391350"/>
            <a:ext cx="1056300" cy="10563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sz="1100">
                <a:solidFill>
                  <a:schemeClr val="dk2"/>
                </a:solidFill>
                <a:latin typeface="Lato"/>
                <a:ea typeface="Lato"/>
                <a:cs typeface="Lato"/>
                <a:sym typeface="Lato"/>
              </a:rPr>
              <a:t>0 = Female </a:t>
            </a:r>
          </a:p>
          <a:p>
            <a:pPr lvl="0" rtl="0">
              <a:lnSpc>
                <a:spcPct val="115000"/>
              </a:lnSpc>
              <a:spcBef>
                <a:spcPts val="0"/>
              </a:spcBef>
              <a:buNone/>
            </a:pPr>
            <a:r>
              <a:rPr lang="en" sz="1100">
                <a:solidFill>
                  <a:schemeClr val="dk2"/>
                </a:solidFill>
                <a:latin typeface="Lato"/>
                <a:ea typeface="Lato"/>
                <a:cs typeface="Lato"/>
                <a:sym typeface="Lato"/>
              </a:rPr>
              <a:t>1 = Male </a:t>
            </a:r>
          </a:p>
          <a:p>
            <a:pPr lvl="0" rtl="0">
              <a:lnSpc>
                <a:spcPct val="115000"/>
              </a:lnSpc>
              <a:spcBef>
                <a:spcPts val="0"/>
              </a:spcBef>
              <a:buNone/>
            </a:pPr>
            <a:r>
              <a:t/>
            </a:r>
            <a:endParaRPr sz="1100">
              <a:solidFill>
                <a:schemeClr val="dk2"/>
              </a:solidFill>
              <a:latin typeface="Lato"/>
              <a:ea typeface="Lato"/>
              <a:cs typeface="Lato"/>
              <a:sym typeface="Lato"/>
            </a:endParaRPr>
          </a:p>
        </p:txBody>
      </p:sp>
      <p:sp>
        <p:nvSpPr>
          <p:cNvPr id="133" name="Shape 133"/>
          <p:cNvSpPr txBox="1"/>
          <p:nvPr/>
        </p:nvSpPr>
        <p:spPr>
          <a:xfrm>
            <a:off x="7103100" y="1626475"/>
            <a:ext cx="1874400" cy="14046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100">
                <a:solidFill>
                  <a:schemeClr val="dk2"/>
                </a:solidFill>
                <a:latin typeface="Lato"/>
                <a:ea typeface="Lato"/>
                <a:cs typeface="Lato"/>
                <a:sym typeface="Lato"/>
              </a:rPr>
              <a:t>Attr7_2 = Attraction</a:t>
            </a:r>
          </a:p>
          <a:p>
            <a:pPr lvl="0" rtl="0">
              <a:lnSpc>
                <a:spcPct val="115000"/>
              </a:lnSpc>
              <a:spcBef>
                <a:spcPts val="0"/>
              </a:spcBef>
              <a:buNone/>
            </a:pPr>
            <a:r>
              <a:rPr lang="en" sz="1100">
                <a:solidFill>
                  <a:schemeClr val="dk2"/>
                </a:solidFill>
                <a:latin typeface="Lato"/>
                <a:ea typeface="Lato"/>
                <a:cs typeface="Lato"/>
                <a:sym typeface="Lato"/>
              </a:rPr>
              <a:t>Amb7_2 = Ambition</a:t>
            </a:r>
          </a:p>
          <a:p>
            <a:pPr lvl="0" rtl="0">
              <a:lnSpc>
                <a:spcPct val="115000"/>
              </a:lnSpc>
              <a:spcBef>
                <a:spcPts val="0"/>
              </a:spcBef>
              <a:buNone/>
            </a:pPr>
            <a:r>
              <a:rPr lang="en" sz="1100">
                <a:solidFill>
                  <a:schemeClr val="dk2"/>
                </a:solidFill>
                <a:latin typeface="Lato"/>
                <a:ea typeface="Lato"/>
                <a:cs typeface="Lato"/>
                <a:sym typeface="Lato"/>
              </a:rPr>
              <a:t>Fun7_2 = Fun</a:t>
            </a:r>
          </a:p>
          <a:p>
            <a:pPr lvl="0" rtl="0">
              <a:lnSpc>
                <a:spcPct val="115000"/>
              </a:lnSpc>
              <a:spcBef>
                <a:spcPts val="0"/>
              </a:spcBef>
              <a:buNone/>
            </a:pPr>
            <a:r>
              <a:rPr lang="en" sz="1100">
                <a:solidFill>
                  <a:schemeClr val="dk2"/>
                </a:solidFill>
                <a:latin typeface="Lato"/>
                <a:ea typeface="Lato"/>
                <a:cs typeface="Lato"/>
                <a:sym typeface="Lato"/>
              </a:rPr>
              <a:t>Intel7_2 = Intelligent</a:t>
            </a:r>
          </a:p>
          <a:p>
            <a:pPr lvl="0" rtl="0">
              <a:lnSpc>
                <a:spcPct val="115000"/>
              </a:lnSpc>
              <a:spcBef>
                <a:spcPts val="0"/>
              </a:spcBef>
              <a:buNone/>
            </a:pPr>
            <a:r>
              <a:rPr lang="en" sz="1100">
                <a:solidFill>
                  <a:schemeClr val="dk2"/>
                </a:solidFill>
                <a:latin typeface="Lato"/>
                <a:ea typeface="Lato"/>
                <a:cs typeface="Lato"/>
                <a:sym typeface="Lato"/>
              </a:rPr>
              <a:t>Sinc7_2 = Sincere</a:t>
            </a:r>
          </a:p>
          <a:p>
            <a:pPr lvl="0" rtl="0">
              <a:lnSpc>
                <a:spcPct val="115000"/>
              </a:lnSpc>
              <a:spcBef>
                <a:spcPts val="0"/>
              </a:spcBef>
              <a:buNone/>
            </a:pPr>
            <a:r>
              <a:rPr lang="en" sz="1100">
                <a:solidFill>
                  <a:schemeClr val="dk2"/>
                </a:solidFill>
                <a:latin typeface="Lato"/>
                <a:ea typeface="Lato"/>
                <a:cs typeface="Lato"/>
                <a:sym typeface="Lato"/>
              </a:rPr>
              <a:t>Shar7_2 = Shared Interests</a:t>
            </a:r>
          </a:p>
          <a:p>
            <a:pPr lvl="0" rtl="0">
              <a:lnSpc>
                <a:spcPct val="115000"/>
              </a:lnSpc>
              <a:spcBef>
                <a:spcPts val="0"/>
              </a:spcBef>
              <a:buNone/>
            </a:pPr>
            <a:r>
              <a:t/>
            </a:r>
            <a:endParaRPr sz="1100">
              <a:solidFill>
                <a:schemeClr val="dk2"/>
              </a:solidFill>
              <a:latin typeface="Lato"/>
              <a:ea typeface="Lato"/>
              <a:cs typeface="Lato"/>
              <a:sym typeface="Lato"/>
            </a:endParaRPr>
          </a:p>
        </p:txBody>
      </p:sp>
      <p:pic>
        <p:nvPicPr>
          <p:cNvPr id="134" name="Shape 134"/>
          <p:cNvPicPr preferRelativeResize="0"/>
          <p:nvPr/>
        </p:nvPicPr>
        <p:blipFill>
          <a:blip r:embed="rId3">
            <a:alphaModFix/>
          </a:blip>
          <a:stretch>
            <a:fillRect/>
          </a:stretch>
        </p:blipFill>
        <p:spPr>
          <a:xfrm>
            <a:off x="1594325" y="1135800"/>
            <a:ext cx="4814343" cy="3821249"/>
          </a:xfrm>
          <a:prstGeom prst="rect">
            <a:avLst/>
          </a:prstGeom>
          <a:noFill/>
          <a:ln>
            <a:noFill/>
          </a:ln>
        </p:spPr>
      </p:pic>
      <p:sp>
        <p:nvSpPr>
          <p:cNvPr id="135" name="Shape 135"/>
          <p:cNvSpPr txBox="1"/>
          <p:nvPr/>
        </p:nvSpPr>
        <p:spPr>
          <a:xfrm>
            <a:off x="2259725" y="779550"/>
            <a:ext cx="3949200" cy="279900"/>
          </a:xfrm>
          <a:prstGeom prst="rect">
            <a:avLst/>
          </a:prstGeom>
          <a:noFill/>
          <a:ln>
            <a:noFill/>
          </a:ln>
        </p:spPr>
        <p:txBody>
          <a:bodyPr anchorCtr="0" anchor="t" bIns="91425" lIns="91425" rIns="91425" tIns="91425">
            <a:noAutofit/>
          </a:bodyPr>
          <a:lstStyle/>
          <a:p>
            <a:pPr lvl="0">
              <a:spcBef>
                <a:spcPts val="0"/>
              </a:spcBef>
              <a:buNone/>
            </a:pPr>
            <a:r>
              <a:rPr lang="en">
                <a:latin typeface="Lato"/>
                <a:ea typeface="Lato"/>
                <a:cs typeface="Lato"/>
                <a:sym typeface="Lato"/>
              </a:rPr>
              <a:t>Desired Attributes by Gender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Satisfaction by Age/Gender</a:t>
            </a:r>
          </a:p>
        </p:txBody>
      </p:sp>
      <p:sp>
        <p:nvSpPr>
          <p:cNvPr id="141" name="Shape 141"/>
          <p:cNvSpPr txBox="1"/>
          <p:nvPr>
            <p:ph idx="1" type="body"/>
          </p:nvPr>
        </p:nvSpPr>
        <p:spPr>
          <a:xfrm>
            <a:off x="5738800" y="1152475"/>
            <a:ext cx="3093600" cy="3416400"/>
          </a:xfrm>
          <a:prstGeom prst="rect">
            <a:avLst/>
          </a:prstGeom>
        </p:spPr>
        <p:txBody>
          <a:bodyPr anchorCtr="0" anchor="t" bIns="91425" lIns="91425" rIns="91425" tIns="91425">
            <a:noAutofit/>
          </a:bodyPr>
          <a:lstStyle/>
          <a:p>
            <a:pPr lvl="0">
              <a:spcBef>
                <a:spcPts val="0"/>
              </a:spcBef>
              <a:buNone/>
            </a:pPr>
            <a:r>
              <a:rPr lang="en"/>
              <a:t>Women aged 34 are more satisfied</a:t>
            </a:r>
          </a:p>
          <a:p>
            <a:pPr lvl="0">
              <a:spcBef>
                <a:spcPts val="0"/>
              </a:spcBef>
              <a:buNone/>
            </a:pPr>
            <a:r>
              <a:rPr lang="en"/>
              <a:t>Overall, men</a:t>
            </a:r>
            <a:r>
              <a:rPr lang="en"/>
              <a:t> aged 20 are more satisfied with the speed date</a:t>
            </a:r>
          </a:p>
        </p:txBody>
      </p:sp>
      <p:pic>
        <p:nvPicPr>
          <p:cNvPr id="142" name="Shape 142"/>
          <p:cNvPicPr preferRelativeResize="0"/>
          <p:nvPr/>
        </p:nvPicPr>
        <p:blipFill rotWithShape="1">
          <a:blip r:embed="rId3">
            <a:alphaModFix/>
          </a:blip>
          <a:srcRect b="12171" l="28252" r="23177" t="25758"/>
          <a:stretch/>
        </p:blipFill>
        <p:spPr>
          <a:xfrm>
            <a:off x="214300" y="1017450"/>
            <a:ext cx="5524500" cy="3906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48" name="Shape 148"/>
          <p:cNvSpPr txBox="1"/>
          <p:nvPr>
            <p:ph idx="1" type="body"/>
          </p:nvPr>
        </p:nvSpPr>
        <p:spPr>
          <a:xfrm>
            <a:off x="311700" y="1152475"/>
            <a:ext cx="8520600" cy="3744300"/>
          </a:xfrm>
          <a:prstGeom prst="rect">
            <a:avLst/>
          </a:prstGeom>
        </p:spPr>
        <p:txBody>
          <a:bodyPr anchorCtr="0" anchor="t" bIns="91425" lIns="91425" rIns="91425" tIns="91425">
            <a:noAutofit/>
          </a:bodyPr>
          <a:lstStyle/>
          <a:p>
            <a:pPr lvl="0">
              <a:spcBef>
                <a:spcPts val="0"/>
              </a:spcBef>
              <a:buNone/>
            </a:pPr>
            <a:r>
              <a:rPr lang="en" sz="1400"/>
              <a:t>On signup, the male participants’ desired attribute is attractiveness to females, and for females it is intelligence. Men are more interested in attractive women, not those with shared interests</a:t>
            </a:r>
          </a:p>
          <a:p>
            <a:pPr lvl="0">
              <a:spcBef>
                <a:spcPts val="0"/>
              </a:spcBef>
              <a:buNone/>
            </a:pPr>
            <a:r>
              <a:rPr lang="en" sz="1400"/>
              <a:t>Halfway through, there is a slight dip in Male preference in attraction, and women have an increase in Attraction attribute</a:t>
            </a:r>
          </a:p>
          <a:p>
            <a:pPr lvl="0">
              <a:spcBef>
                <a:spcPts val="0"/>
              </a:spcBef>
              <a:buNone/>
            </a:pPr>
            <a:r>
              <a:rPr lang="en" sz="1400"/>
              <a:t>The final survey shows that in Males the attraction remains the same while a dip in intelligence and preferring women who are more fun. In Females there are a lot of changes with increase in requirement for attractiveness, increase in fun and a dip in ambitiousness.</a:t>
            </a:r>
          </a:p>
          <a:p>
            <a:pPr lvl="0">
              <a:spcBef>
                <a:spcPts val="0"/>
              </a:spcBef>
              <a:buNone/>
            </a:pPr>
            <a:r>
              <a:rPr lang="en" sz="1400"/>
              <a:t>At the end of the survey, 20 year old males and 34 year old females were more  satisfied with the outcome of the speed date. This shows it would probably be advantageous to target individuals within those age ranges.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The Speed Dating Experiment contains data generated from a series of experimental dating events which involve 4-minute interactions with the opposite sex. </a:t>
            </a:r>
          </a:p>
          <a:p>
            <a:pPr lvl="0">
              <a:spcBef>
                <a:spcPts val="0"/>
              </a:spcBef>
              <a:buNone/>
            </a:pPr>
            <a:r>
              <a:t/>
            </a:r>
            <a:endParaRPr/>
          </a:p>
          <a:p>
            <a:pPr indent="-228600" lvl="0" marL="457200" rtl="0">
              <a:spcBef>
                <a:spcPts val="0"/>
              </a:spcBef>
              <a:buChar char="-"/>
            </a:pPr>
            <a:r>
              <a:rPr lang="en"/>
              <a:t>Data is related to age, gender,  habits, desired attributes in form of a questionnaire in different parts.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Data Exploration Ideas</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What are the largest age groups that have participated in the experiment?</a:t>
            </a:r>
          </a:p>
          <a:p>
            <a:pPr indent="-228600" lvl="0" marL="457200" rtl="0">
              <a:spcBef>
                <a:spcPts val="0"/>
              </a:spcBef>
            </a:pPr>
            <a:r>
              <a:rPr lang="en"/>
              <a:t>Different Demographics? Education/Career Background?</a:t>
            </a:r>
          </a:p>
          <a:p>
            <a:pPr indent="-228600" lvl="0" marL="457200" rtl="0">
              <a:spcBef>
                <a:spcPts val="0"/>
              </a:spcBef>
            </a:pPr>
            <a:r>
              <a:rPr lang="en"/>
              <a:t>Which race is more attractive to females?</a:t>
            </a:r>
          </a:p>
          <a:p>
            <a:pPr indent="-228600" lvl="0" marL="457200" rtl="0">
              <a:spcBef>
                <a:spcPts val="0"/>
              </a:spcBef>
            </a:pPr>
            <a:r>
              <a:rPr lang="en"/>
              <a:t>Desirable attributes based on Gender?</a:t>
            </a:r>
          </a:p>
          <a:p>
            <a:pPr indent="-228600" lvl="0" marL="457200" rtl="0">
              <a:spcBef>
                <a:spcPts val="0"/>
              </a:spcBef>
            </a:pPr>
            <a:r>
              <a:rPr lang="en"/>
              <a:t>Different age groups interested in dating people their own race?</a:t>
            </a:r>
          </a:p>
          <a:p>
            <a:pPr indent="-228600" lvl="0" marL="457200" rtl="0">
              <a:spcBef>
                <a:spcPts val="0"/>
              </a:spcBef>
            </a:pPr>
            <a:r>
              <a:rPr lang="en"/>
              <a:t>Does income play a role in being attracted to the opposite sex?</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Data Preparation</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Converted the .csv dataset to a UTF-8 encoding in order to import in python</a:t>
            </a:r>
          </a:p>
          <a:p>
            <a:pPr lvl="0" rtl="0">
              <a:spcBef>
                <a:spcPts val="0"/>
              </a:spcBef>
              <a:buNone/>
            </a:pPr>
            <a:r>
              <a:t/>
            </a:r>
            <a:endParaRPr/>
          </a:p>
          <a:p>
            <a:pPr indent="-228600" lvl="0" marL="457200" rtl="0">
              <a:spcBef>
                <a:spcPts val="0"/>
              </a:spcBef>
              <a:buChar char="-"/>
            </a:pPr>
            <a:r>
              <a:rPr lang="en"/>
              <a:t>Observed  the variables  to determine relevant variables for visualization</a:t>
            </a:r>
          </a:p>
          <a:p>
            <a:pPr lvl="0" rtl="0">
              <a:spcBef>
                <a:spcPts val="0"/>
              </a:spcBef>
              <a:buNone/>
            </a:pPr>
            <a:r>
              <a:t/>
            </a:r>
            <a:endParaRPr/>
          </a:p>
          <a:p>
            <a:pPr indent="-228600" lvl="0" marL="457200" rtl="0">
              <a:spcBef>
                <a:spcPts val="0"/>
              </a:spcBef>
              <a:buChar char="-"/>
            </a:pPr>
            <a:r>
              <a:rPr lang="en"/>
              <a:t>Deleted the missing values from our dataset in order to produce better results</a:t>
            </a:r>
          </a:p>
          <a:p>
            <a:pPr lvl="0" rtl="0">
              <a:spcBef>
                <a:spcPts val="0"/>
              </a:spcBef>
              <a:buNone/>
            </a:pPr>
            <a:r>
              <a:t/>
            </a:r>
            <a:endParaRPr/>
          </a:p>
          <a:p>
            <a:pPr indent="-228600" lvl="0" marL="457200" rtl="0">
              <a:spcBef>
                <a:spcPts val="0"/>
              </a:spcBef>
              <a:buChar char="-"/>
            </a:pPr>
            <a:r>
              <a:rPr lang="en"/>
              <a:t>Exported newly created dataset as CSV and connected to Tableau Dashboard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Race as a factor of selecting a partner.</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How important is it for someone to date a person from their own race?</a:t>
            </a:r>
          </a:p>
          <a:p>
            <a:pPr lvl="0">
              <a:spcBef>
                <a:spcPts val="0"/>
              </a:spcBef>
              <a:buNone/>
            </a:pPr>
            <a:r>
              <a:t/>
            </a:r>
            <a:endParaRPr/>
          </a:p>
        </p:txBody>
      </p:sp>
      <p:pic>
        <p:nvPicPr>
          <p:cNvPr id="85" name="Shape 85"/>
          <p:cNvPicPr preferRelativeResize="0"/>
          <p:nvPr/>
        </p:nvPicPr>
        <p:blipFill>
          <a:blip r:embed="rId3">
            <a:alphaModFix/>
          </a:blip>
          <a:stretch>
            <a:fillRect/>
          </a:stretch>
        </p:blipFill>
        <p:spPr>
          <a:xfrm>
            <a:off x="461975" y="1574137"/>
            <a:ext cx="5486400" cy="2924175"/>
          </a:xfrm>
          <a:prstGeom prst="rect">
            <a:avLst/>
          </a:prstGeom>
          <a:noFill/>
          <a:ln>
            <a:noFill/>
          </a:ln>
        </p:spPr>
      </p:pic>
      <p:pic>
        <p:nvPicPr>
          <p:cNvPr id="86" name="Shape 86"/>
          <p:cNvPicPr preferRelativeResize="0"/>
          <p:nvPr/>
        </p:nvPicPr>
        <p:blipFill>
          <a:blip r:embed="rId4">
            <a:alphaModFix/>
          </a:blip>
          <a:stretch>
            <a:fillRect/>
          </a:stretch>
        </p:blipFill>
        <p:spPr>
          <a:xfrm>
            <a:off x="1798100" y="3415153"/>
            <a:ext cx="2724150" cy="1083174"/>
          </a:xfrm>
          <a:prstGeom prst="rect">
            <a:avLst/>
          </a:prstGeom>
          <a:noFill/>
          <a:ln>
            <a:noFill/>
          </a:ln>
        </p:spPr>
      </p:pic>
      <p:pic>
        <p:nvPicPr>
          <p:cNvPr id="87" name="Shape 87"/>
          <p:cNvPicPr preferRelativeResize="0"/>
          <p:nvPr/>
        </p:nvPicPr>
        <p:blipFill rotWithShape="1">
          <a:blip r:embed="rId5">
            <a:alphaModFix/>
          </a:blip>
          <a:srcRect b="0" l="1130" r="9118" t="7995"/>
          <a:stretch/>
        </p:blipFill>
        <p:spPr>
          <a:xfrm>
            <a:off x="4686175" y="2978175"/>
            <a:ext cx="3968274" cy="159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The effect of Age on Race importance</a:t>
            </a:r>
          </a:p>
        </p:txBody>
      </p:sp>
      <p:sp>
        <p:nvSpPr>
          <p:cNvPr id="93" name="Shape 93"/>
          <p:cNvSpPr txBox="1"/>
          <p:nvPr>
            <p:ph idx="1" type="body"/>
          </p:nvPr>
        </p:nvSpPr>
        <p:spPr>
          <a:xfrm>
            <a:off x="248600" y="1719425"/>
            <a:ext cx="3978000" cy="1982700"/>
          </a:xfrm>
          <a:prstGeom prst="rect">
            <a:avLst/>
          </a:prstGeom>
        </p:spPr>
        <p:txBody>
          <a:bodyPr anchorCtr="0" anchor="t" bIns="91425" lIns="91425" rIns="91425" tIns="91425">
            <a:noAutofit/>
          </a:bodyPr>
          <a:lstStyle/>
          <a:p>
            <a:pPr indent="-304800" lvl="0" marL="457200" rtl="0">
              <a:spcBef>
                <a:spcPts val="0"/>
              </a:spcBef>
              <a:buSzPct val="100000"/>
            </a:pPr>
            <a:r>
              <a:rPr lang="en" sz="1200"/>
              <a:t>The number of participants with age beyond 30 are very less when compared to ages before 30.</a:t>
            </a:r>
          </a:p>
          <a:p>
            <a:pPr indent="-304800" lvl="0" marL="457200">
              <a:spcBef>
                <a:spcPts val="0"/>
              </a:spcBef>
              <a:buSzPct val="100000"/>
            </a:pPr>
            <a:r>
              <a:rPr lang="en" sz="1200"/>
              <a:t>People are a little concerned about the race of their partner about 40% of the time but they are not afraid to explore a little.</a:t>
            </a:r>
          </a:p>
        </p:txBody>
      </p:sp>
      <p:pic>
        <p:nvPicPr>
          <p:cNvPr id="94" name="Shape 94"/>
          <p:cNvPicPr preferRelativeResize="0"/>
          <p:nvPr/>
        </p:nvPicPr>
        <p:blipFill>
          <a:blip r:embed="rId3">
            <a:alphaModFix/>
          </a:blip>
          <a:stretch>
            <a:fillRect/>
          </a:stretch>
        </p:blipFill>
        <p:spPr>
          <a:xfrm>
            <a:off x="5028975" y="1442487"/>
            <a:ext cx="3837500" cy="2536574"/>
          </a:xfrm>
          <a:prstGeom prst="rect">
            <a:avLst/>
          </a:prstGeom>
          <a:noFill/>
          <a:ln>
            <a:noFill/>
          </a:ln>
        </p:spPr>
      </p:pic>
      <p:pic>
        <p:nvPicPr>
          <p:cNvPr id="95" name="Shape 95"/>
          <p:cNvPicPr preferRelativeResize="0"/>
          <p:nvPr/>
        </p:nvPicPr>
        <p:blipFill rotWithShape="1">
          <a:blip r:embed="rId4">
            <a:alphaModFix/>
          </a:blip>
          <a:srcRect b="0" l="12671" r="0" t="0"/>
          <a:stretch/>
        </p:blipFill>
        <p:spPr>
          <a:xfrm>
            <a:off x="389350" y="3381575"/>
            <a:ext cx="4467250" cy="116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Age vs Importance of </a:t>
            </a:r>
            <a:r>
              <a:rPr lang="en"/>
              <a:t>Religion</a:t>
            </a:r>
          </a:p>
        </p:txBody>
      </p:sp>
      <p:sp>
        <p:nvSpPr>
          <p:cNvPr id="101" name="Shape 101"/>
          <p:cNvSpPr txBox="1"/>
          <p:nvPr>
            <p:ph idx="1" type="body"/>
          </p:nvPr>
        </p:nvSpPr>
        <p:spPr>
          <a:xfrm>
            <a:off x="311700" y="1152475"/>
            <a:ext cx="4333200" cy="3416400"/>
          </a:xfrm>
          <a:prstGeom prst="rect">
            <a:avLst/>
          </a:prstGeom>
        </p:spPr>
        <p:txBody>
          <a:bodyPr anchorCtr="0" anchor="t" bIns="91425" lIns="91425" rIns="91425" tIns="91425">
            <a:noAutofit/>
          </a:bodyPr>
          <a:lstStyle/>
          <a:p>
            <a:pPr indent="-304800" lvl="0" marL="457200" rtl="0">
              <a:spcBef>
                <a:spcPts val="0"/>
              </a:spcBef>
              <a:buSzPct val="100000"/>
            </a:pPr>
            <a:r>
              <a:rPr lang="en" sz="1200"/>
              <a:t>From the graph it is evident that the importance of religion increases after the age of 35. </a:t>
            </a:r>
          </a:p>
          <a:p>
            <a:pPr indent="-304800" lvl="0" marL="457200" rtl="0">
              <a:spcBef>
                <a:spcPts val="0"/>
              </a:spcBef>
              <a:buSzPct val="100000"/>
            </a:pPr>
            <a:r>
              <a:rPr lang="en" sz="1200"/>
              <a:t>There is an outlier at the age 36 that has some sort of disturbance in every graph.</a:t>
            </a:r>
          </a:p>
          <a:p>
            <a:pPr indent="-304800" lvl="0" marL="457200" rtl="0">
              <a:spcBef>
                <a:spcPts val="0"/>
              </a:spcBef>
              <a:buSzPct val="100000"/>
            </a:pPr>
            <a:r>
              <a:rPr lang="en" sz="1200"/>
              <a:t>This graph is similar to importance of same race Vs. age as seen earlier but religion seems to be of a bit more importance when it comes to relationships.</a:t>
            </a:r>
          </a:p>
          <a:p>
            <a:pPr indent="-304800" lvl="0" marL="457200">
              <a:spcBef>
                <a:spcPts val="0"/>
              </a:spcBef>
              <a:buSzPct val="100000"/>
            </a:pPr>
            <a:r>
              <a:rPr lang="en" sz="1200"/>
              <a:t>People are religious in their earlier stages of life and in the end but not in their late 20’s and early 30’s. (Probably adventure time)</a:t>
            </a:r>
          </a:p>
        </p:txBody>
      </p:sp>
      <p:pic>
        <p:nvPicPr>
          <p:cNvPr id="102" name="Shape 102"/>
          <p:cNvPicPr preferRelativeResize="0"/>
          <p:nvPr/>
        </p:nvPicPr>
        <p:blipFill>
          <a:blip r:embed="rId3">
            <a:alphaModFix/>
          </a:blip>
          <a:stretch>
            <a:fillRect/>
          </a:stretch>
        </p:blipFill>
        <p:spPr>
          <a:xfrm>
            <a:off x="4918098" y="1323848"/>
            <a:ext cx="3836974" cy="3201549"/>
          </a:xfrm>
          <a:prstGeom prst="rect">
            <a:avLst/>
          </a:prstGeom>
          <a:noFill/>
          <a:ln>
            <a:noFill/>
          </a:ln>
        </p:spPr>
      </p:pic>
      <p:pic>
        <p:nvPicPr>
          <p:cNvPr id="103" name="Shape 103"/>
          <p:cNvPicPr preferRelativeResize="0"/>
          <p:nvPr/>
        </p:nvPicPr>
        <p:blipFill>
          <a:blip r:embed="rId4">
            <a:alphaModFix/>
          </a:blip>
          <a:stretch>
            <a:fillRect/>
          </a:stretch>
        </p:blipFill>
        <p:spPr>
          <a:xfrm>
            <a:off x="343547" y="3702275"/>
            <a:ext cx="4239825" cy="66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0" y="391350"/>
            <a:ext cx="9003000" cy="626100"/>
          </a:xfrm>
          <a:prstGeom prst="rect">
            <a:avLst/>
          </a:prstGeom>
        </p:spPr>
        <p:txBody>
          <a:bodyPr anchorCtr="0" anchor="t" bIns="91425" lIns="91425" rIns="91425" tIns="91425">
            <a:noAutofit/>
          </a:bodyPr>
          <a:lstStyle/>
          <a:p>
            <a:pPr lvl="0">
              <a:spcBef>
                <a:spcPts val="0"/>
              </a:spcBef>
              <a:buNone/>
            </a:pPr>
            <a:r>
              <a:rPr lang="en"/>
              <a:t>Signup- Highest Desirable Attribute by Gender</a:t>
            </a:r>
          </a:p>
        </p:txBody>
      </p:sp>
      <p:sp>
        <p:nvSpPr>
          <p:cNvPr id="109" name="Shape 109"/>
          <p:cNvSpPr txBox="1"/>
          <p:nvPr/>
        </p:nvSpPr>
        <p:spPr>
          <a:xfrm>
            <a:off x="7086600" y="1152475"/>
            <a:ext cx="2057400" cy="38760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a:solidFill>
                  <a:schemeClr val="dk2"/>
                </a:solidFill>
                <a:latin typeface="Lato"/>
                <a:ea typeface="Lato"/>
                <a:cs typeface="Lato"/>
                <a:sym typeface="Lato"/>
              </a:rPr>
              <a:t>Using trend lines and annotations.</a:t>
            </a:r>
          </a:p>
          <a:p>
            <a:pPr lvl="0" rtl="0">
              <a:lnSpc>
                <a:spcPct val="115000"/>
              </a:lnSpc>
              <a:spcBef>
                <a:spcPts val="0"/>
              </a:spcBef>
              <a:buNone/>
            </a:pPr>
            <a:r>
              <a:rPr lang="en">
                <a:solidFill>
                  <a:schemeClr val="dk2"/>
                </a:solidFill>
                <a:latin typeface="Lato"/>
                <a:ea typeface="Lato"/>
                <a:cs typeface="Lato"/>
                <a:sym typeface="Lato"/>
              </a:rPr>
              <a:t>0 = Female </a:t>
            </a:r>
          </a:p>
          <a:p>
            <a:pPr lvl="0" rtl="0">
              <a:lnSpc>
                <a:spcPct val="115000"/>
              </a:lnSpc>
              <a:spcBef>
                <a:spcPts val="0"/>
              </a:spcBef>
              <a:buNone/>
            </a:pPr>
            <a:r>
              <a:rPr lang="en">
                <a:solidFill>
                  <a:schemeClr val="dk2"/>
                </a:solidFill>
                <a:latin typeface="Lato"/>
                <a:ea typeface="Lato"/>
                <a:cs typeface="Lato"/>
                <a:sym typeface="Lato"/>
              </a:rPr>
              <a:t>1 = Male </a:t>
            </a:r>
          </a:p>
          <a:p>
            <a:pPr lvl="0" rtl="0">
              <a:lnSpc>
                <a:spcPct val="115000"/>
              </a:lnSpc>
              <a:spcBef>
                <a:spcPts val="0"/>
              </a:spcBef>
              <a:buNone/>
            </a:pPr>
            <a:r>
              <a:t/>
            </a:r>
            <a:endParaRPr>
              <a:solidFill>
                <a:schemeClr val="dk2"/>
              </a:solidFill>
              <a:latin typeface="Lato"/>
              <a:ea typeface="Lato"/>
              <a:cs typeface="Lato"/>
              <a:sym typeface="Lato"/>
            </a:endParaRPr>
          </a:p>
          <a:p>
            <a:pPr lvl="0" rtl="0">
              <a:lnSpc>
                <a:spcPct val="115000"/>
              </a:lnSpc>
              <a:spcBef>
                <a:spcPts val="0"/>
              </a:spcBef>
              <a:buNone/>
            </a:pPr>
            <a:r>
              <a:rPr lang="en">
                <a:solidFill>
                  <a:schemeClr val="dk2"/>
                </a:solidFill>
                <a:latin typeface="Lato"/>
                <a:ea typeface="Lato"/>
                <a:cs typeface="Lato"/>
                <a:sym typeface="Lato"/>
              </a:rPr>
              <a:t>Attr1_1 = Attraction</a:t>
            </a:r>
          </a:p>
          <a:p>
            <a:pPr lvl="0" rtl="0">
              <a:lnSpc>
                <a:spcPct val="115000"/>
              </a:lnSpc>
              <a:spcBef>
                <a:spcPts val="0"/>
              </a:spcBef>
              <a:buNone/>
            </a:pPr>
            <a:r>
              <a:rPr lang="en">
                <a:solidFill>
                  <a:schemeClr val="dk2"/>
                </a:solidFill>
                <a:latin typeface="Lato"/>
                <a:ea typeface="Lato"/>
                <a:cs typeface="Lato"/>
                <a:sym typeface="Lato"/>
              </a:rPr>
              <a:t>Amb1_1 = Ambition</a:t>
            </a:r>
          </a:p>
          <a:p>
            <a:pPr lvl="0" rtl="0">
              <a:lnSpc>
                <a:spcPct val="115000"/>
              </a:lnSpc>
              <a:spcBef>
                <a:spcPts val="0"/>
              </a:spcBef>
              <a:buNone/>
            </a:pPr>
            <a:r>
              <a:rPr lang="en">
                <a:solidFill>
                  <a:schemeClr val="dk2"/>
                </a:solidFill>
                <a:latin typeface="Lato"/>
                <a:ea typeface="Lato"/>
                <a:cs typeface="Lato"/>
                <a:sym typeface="Lato"/>
              </a:rPr>
              <a:t>Fun1_1 = Fun</a:t>
            </a:r>
          </a:p>
          <a:p>
            <a:pPr lvl="0" rtl="0">
              <a:lnSpc>
                <a:spcPct val="115000"/>
              </a:lnSpc>
              <a:spcBef>
                <a:spcPts val="0"/>
              </a:spcBef>
              <a:buNone/>
            </a:pPr>
            <a:r>
              <a:rPr lang="en">
                <a:solidFill>
                  <a:schemeClr val="dk2"/>
                </a:solidFill>
                <a:latin typeface="Lato"/>
                <a:ea typeface="Lato"/>
                <a:cs typeface="Lato"/>
                <a:sym typeface="Lato"/>
              </a:rPr>
              <a:t>Intel1_1 = Intelligent</a:t>
            </a:r>
          </a:p>
          <a:p>
            <a:pPr lvl="0" rtl="0">
              <a:lnSpc>
                <a:spcPct val="115000"/>
              </a:lnSpc>
              <a:spcBef>
                <a:spcPts val="0"/>
              </a:spcBef>
              <a:buNone/>
            </a:pPr>
            <a:r>
              <a:rPr lang="en">
                <a:solidFill>
                  <a:schemeClr val="dk2"/>
                </a:solidFill>
                <a:latin typeface="Lato"/>
                <a:ea typeface="Lato"/>
                <a:cs typeface="Lato"/>
                <a:sym typeface="Lato"/>
              </a:rPr>
              <a:t>Sinc1_1 = Sincere</a:t>
            </a:r>
          </a:p>
          <a:p>
            <a:pPr lvl="0" rtl="0">
              <a:lnSpc>
                <a:spcPct val="115000"/>
              </a:lnSpc>
              <a:spcBef>
                <a:spcPts val="0"/>
              </a:spcBef>
              <a:buNone/>
            </a:pPr>
            <a:r>
              <a:rPr lang="en">
                <a:solidFill>
                  <a:schemeClr val="dk2"/>
                </a:solidFill>
                <a:latin typeface="Lato"/>
                <a:ea typeface="Lato"/>
                <a:cs typeface="Lato"/>
                <a:sym typeface="Lato"/>
              </a:rPr>
              <a:t>Shar1_1 = Shared Interests</a:t>
            </a:r>
          </a:p>
          <a:p>
            <a:pPr lvl="0" rtl="0">
              <a:lnSpc>
                <a:spcPct val="115000"/>
              </a:lnSpc>
              <a:spcBef>
                <a:spcPts val="0"/>
              </a:spcBef>
              <a:buNone/>
            </a:pPr>
            <a:r>
              <a:t/>
            </a:r>
            <a:endParaRPr>
              <a:solidFill>
                <a:schemeClr val="dk2"/>
              </a:solidFill>
              <a:latin typeface="Lato"/>
              <a:ea typeface="Lato"/>
              <a:cs typeface="Lato"/>
              <a:sym typeface="Lato"/>
            </a:endParaRPr>
          </a:p>
          <a:p>
            <a:pPr lvl="0" rtl="0">
              <a:lnSpc>
                <a:spcPct val="115000"/>
              </a:lnSpc>
              <a:spcBef>
                <a:spcPts val="0"/>
              </a:spcBef>
              <a:buNone/>
            </a:pPr>
            <a:r>
              <a:rPr lang="en">
                <a:solidFill>
                  <a:schemeClr val="dk2"/>
                </a:solidFill>
                <a:latin typeface="Lato"/>
                <a:ea typeface="Lato"/>
                <a:cs typeface="Lato"/>
                <a:sym typeface="Lato"/>
              </a:rPr>
              <a:t>Highest Attributes-</a:t>
            </a:r>
          </a:p>
          <a:p>
            <a:pPr lvl="0" rtl="0">
              <a:lnSpc>
                <a:spcPct val="115000"/>
              </a:lnSpc>
              <a:spcBef>
                <a:spcPts val="0"/>
              </a:spcBef>
              <a:buNone/>
            </a:pPr>
            <a:r>
              <a:rPr lang="en">
                <a:solidFill>
                  <a:schemeClr val="dk2"/>
                </a:solidFill>
                <a:latin typeface="Lato"/>
                <a:ea typeface="Lato"/>
                <a:cs typeface="Lato"/>
                <a:sym typeface="Lato"/>
              </a:rPr>
              <a:t>Male-Attraction</a:t>
            </a:r>
          </a:p>
          <a:p>
            <a:pPr lvl="0" rtl="0">
              <a:lnSpc>
                <a:spcPct val="115000"/>
              </a:lnSpc>
              <a:spcBef>
                <a:spcPts val="0"/>
              </a:spcBef>
              <a:buNone/>
            </a:pPr>
            <a:r>
              <a:rPr lang="en">
                <a:solidFill>
                  <a:schemeClr val="dk2"/>
                </a:solidFill>
                <a:latin typeface="Lato"/>
                <a:ea typeface="Lato"/>
                <a:cs typeface="Lato"/>
                <a:sym typeface="Lato"/>
              </a:rPr>
              <a:t>Female-Intelligence</a:t>
            </a:r>
          </a:p>
        </p:txBody>
      </p:sp>
      <p:pic>
        <p:nvPicPr>
          <p:cNvPr id="110" name="Shape 110"/>
          <p:cNvPicPr preferRelativeResize="0"/>
          <p:nvPr/>
        </p:nvPicPr>
        <p:blipFill rotWithShape="1">
          <a:blip r:embed="rId3">
            <a:alphaModFix/>
          </a:blip>
          <a:srcRect b="14115" l="27452" r="0" t="20716"/>
          <a:stretch/>
        </p:blipFill>
        <p:spPr>
          <a:xfrm>
            <a:off x="78750" y="1099500"/>
            <a:ext cx="6826875" cy="376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71400" y="93675"/>
            <a:ext cx="9286800" cy="626100"/>
          </a:xfrm>
          <a:prstGeom prst="rect">
            <a:avLst/>
          </a:prstGeom>
        </p:spPr>
        <p:txBody>
          <a:bodyPr anchorCtr="0" anchor="t" bIns="91425" lIns="91425" rIns="91425" tIns="91425">
            <a:noAutofit/>
          </a:bodyPr>
          <a:lstStyle/>
          <a:p>
            <a:pPr lvl="0" rtl="0">
              <a:spcBef>
                <a:spcPts val="0"/>
              </a:spcBef>
              <a:buNone/>
            </a:pPr>
            <a:r>
              <a:rPr lang="en"/>
              <a:t>Halfway</a:t>
            </a:r>
            <a:r>
              <a:rPr lang="en"/>
              <a:t>- Highest Desirable Attribute by Gender</a:t>
            </a:r>
          </a:p>
        </p:txBody>
      </p:sp>
      <p:sp>
        <p:nvSpPr>
          <p:cNvPr id="116" name="Shape 116"/>
          <p:cNvSpPr txBox="1"/>
          <p:nvPr/>
        </p:nvSpPr>
        <p:spPr>
          <a:xfrm>
            <a:off x="7086600" y="1152475"/>
            <a:ext cx="2057400" cy="38523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n">
                <a:solidFill>
                  <a:schemeClr val="dk2"/>
                </a:solidFill>
                <a:latin typeface="Lato"/>
                <a:ea typeface="Lato"/>
                <a:cs typeface="Lato"/>
                <a:sym typeface="Lato"/>
              </a:rPr>
              <a:t>Using trend lines and annotations.</a:t>
            </a:r>
          </a:p>
          <a:p>
            <a:pPr lvl="0" rtl="0">
              <a:lnSpc>
                <a:spcPct val="115000"/>
              </a:lnSpc>
              <a:spcBef>
                <a:spcPts val="0"/>
              </a:spcBef>
              <a:buNone/>
            </a:pPr>
            <a:r>
              <a:rPr lang="en">
                <a:solidFill>
                  <a:schemeClr val="dk2"/>
                </a:solidFill>
                <a:latin typeface="Lato"/>
                <a:ea typeface="Lato"/>
                <a:cs typeface="Lato"/>
                <a:sym typeface="Lato"/>
              </a:rPr>
              <a:t>0 = Female </a:t>
            </a:r>
          </a:p>
          <a:p>
            <a:pPr lvl="0" rtl="0">
              <a:lnSpc>
                <a:spcPct val="115000"/>
              </a:lnSpc>
              <a:spcBef>
                <a:spcPts val="0"/>
              </a:spcBef>
              <a:buNone/>
            </a:pPr>
            <a:r>
              <a:rPr lang="en">
                <a:solidFill>
                  <a:schemeClr val="dk2"/>
                </a:solidFill>
                <a:latin typeface="Lato"/>
                <a:ea typeface="Lato"/>
                <a:cs typeface="Lato"/>
                <a:sym typeface="Lato"/>
              </a:rPr>
              <a:t>1 = Male </a:t>
            </a:r>
          </a:p>
          <a:p>
            <a:pPr lvl="0" rtl="0">
              <a:lnSpc>
                <a:spcPct val="115000"/>
              </a:lnSpc>
              <a:spcBef>
                <a:spcPts val="0"/>
              </a:spcBef>
              <a:buNone/>
            </a:pPr>
            <a:r>
              <a:t/>
            </a:r>
            <a:endParaRPr>
              <a:solidFill>
                <a:schemeClr val="dk2"/>
              </a:solidFill>
              <a:latin typeface="Lato"/>
              <a:ea typeface="Lato"/>
              <a:cs typeface="Lato"/>
              <a:sym typeface="Lato"/>
            </a:endParaRPr>
          </a:p>
          <a:p>
            <a:pPr lvl="0" rtl="0">
              <a:lnSpc>
                <a:spcPct val="115000"/>
              </a:lnSpc>
              <a:spcBef>
                <a:spcPts val="0"/>
              </a:spcBef>
              <a:buNone/>
            </a:pPr>
            <a:r>
              <a:rPr lang="en">
                <a:solidFill>
                  <a:schemeClr val="dk2"/>
                </a:solidFill>
                <a:latin typeface="Lato"/>
                <a:ea typeface="Lato"/>
                <a:cs typeface="Lato"/>
                <a:sym typeface="Lato"/>
              </a:rPr>
              <a:t>Attr1_1 = Attraction</a:t>
            </a:r>
          </a:p>
          <a:p>
            <a:pPr lvl="0" rtl="0">
              <a:lnSpc>
                <a:spcPct val="115000"/>
              </a:lnSpc>
              <a:spcBef>
                <a:spcPts val="0"/>
              </a:spcBef>
              <a:buNone/>
            </a:pPr>
            <a:r>
              <a:rPr lang="en">
                <a:solidFill>
                  <a:schemeClr val="dk2"/>
                </a:solidFill>
                <a:latin typeface="Lato"/>
                <a:ea typeface="Lato"/>
                <a:cs typeface="Lato"/>
                <a:sym typeface="Lato"/>
              </a:rPr>
              <a:t>Amb1_1 = Ambition</a:t>
            </a:r>
          </a:p>
          <a:p>
            <a:pPr lvl="0" rtl="0">
              <a:lnSpc>
                <a:spcPct val="115000"/>
              </a:lnSpc>
              <a:spcBef>
                <a:spcPts val="0"/>
              </a:spcBef>
              <a:buNone/>
            </a:pPr>
            <a:r>
              <a:rPr lang="en">
                <a:solidFill>
                  <a:schemeClr val="dk2"/>
                </a:solidFill>
                <a:latin typeface="Lato"/>
                <a:ea typeface="Lato"/>
                <a:cs typeface="Lato"/>
                <a:sym typeface="Lato"/>
              </a:rPr>
              <a:t>Fun1_1 = Fun</a:t>
            </a:r>
          </a:p>
          <a:p>
            <a:pPr lvl="0" rtl="0">
              <a:lnSpc>
                <a:spcPct val="115000"/>
              </a:lnSpc>
              <a:spcBef>
                <a:spcPts val="0"/>
              </a:spcBef>
              <a:buNone/>
            </a:pPr>
            <a:r>
              <a:rPr lang="en">
                <a:solidFill>
                  <a:schemeClr val="dk2"/>
                </a:solidFill>
                <a:latin typeface="Lato"/>
                <a:ea typeface="Lato"/>
                <a:cs typeface="Lato"/>
                <a:sym typeface="Lato"/>
              </a:rPr>
              <a:t>Intel1_1 = Intelligent</a:t>
            </a:r>
          </a:p>
          <a:p>
            <a:pPr lvl="0" rtl="0">
              <a:lnSpc>
                <a:spcPct val="115000"/>
              </a:lnSpc>
              <a:spcBef>
                <a:spcPts val="0"/>
              </a:spcBef>
              <a:buNone/>
            </a:pPr>
            <a:r>
              <a:rPr lang="en">
                <a:solidFill>
                  <a:schemeClr val="dk2"/>
                </a:solidFill>
                <a:latin typeface="Lato"/>
                <a:ea typeface="Lato"/>
                <a:cs typeface="Lato"/>
                <a:sym typeface="Lato"/>
              </a:rPr>
              <a:t>Sinc1_1 = Sincere</a:t>
            </a:r>
          </a:p>
          <a:p>
            <a:pPr lvl="0" rtl="0">
              <a:lnSpc>
                <a:spcPct val="115000"/>
              </a:lnSpc>
              <a:spcBef>
                <a:spcPts val="0"/>
              </a:spcBef>
              <a:buNone/>
            </a:pPr>
            <a:r>
              <a:rPr lang="en">
                <a:solidFill>
                  <a:schemeClr val="dk2"/>
                </a:solidFill>
                <a:latin typeface="Lato"/>
                <a:ea typeface="Lato"/>
                <a:cs typeface="Lato"/>
                <a:sym typeface="Lato"/>
              </a:rPr>
              <a:t>Shar1_1 = Shared Interests</a:t>
            </a:r>
          </a:p>
          <a:p>
            <a:pPr lvl="0" rtl="0">
              <a:lnSpc>
                <a:spcPct val="115000"/>
              </a:lnSpc>
              <a:spcBef>
                <a:spcPts val="0"/>
              </a:spcBef>
              <a:buNone/>
            </a:pPr>
            <a:r>
              <a:t/>
            </a:r>
            <a:endParaRPr>
              <a:solidFill>
                <a:schemeClr val="dk2"/>
              </a:solidFill>
              <a:latin typeface="Lato"/>
              <a:ea typeface="Lato"/>
              <a:cs typeface="Lato"/>
              <a:sym typeface="Lato"/>
            </a:endParaRPr>
          </a:p>
          <a:p>
            <a:pPr lvl="0" rtl="0">
              <a:lnSpc>
                <a:spcPct val="115000"/>
              </a:lnSpc>
              <a:spcBef>
                <a:spcPts val="0"/>
              </a:spcBef>
              <a:buNone/>
            </a:pPr>
            <a:r>
              <a:rPr lang="en">
                <a:solidFill>
                  <a:schemeClr val="dk2"/>
                </a:solidFill>
                <a:latin typeface="Lato"/>
                <a:ea typeface="Lato"/>
                <a:cs typeface="Lato"/>
                <a:sym typeface="Lato"/>
              </a:rPr>
              <a:t>Dip in Female Intelligence, and Increase in Attraction</a:t>
            </a:r>
          </a:p>
        </p:txBody>
      </p:sp>
      <p:pic>
        <p:nvPicPr>
          <p:cNvPr id="117" name="Shape 117"/>
          <p:cNvPicPr preferRelativeResize="0"/>
          <p:nvPr/>
        </p:nvPicPr>
        <p:blipFill rotWithShape="1">
          <a:blip r:embed="rId3">
            <a:alphaModFix/>
          </a:blip>
          <a:srcRect b="13098" l="28253" r="0" t="20447"/>
          <a:stretch/>
        </p:blipFill>
        <p:spPr>
          <a:xfrm>
            <a:off x="166675" y="716575"/>
            <a:ext cx="6810373" cy="3852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