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9" r:id="rId4"/>
    <p:sldId id="260" r:id="rId5"/>
    <p:sldId id="261" r:id="rId6"/>
    <p:sldId id="273" r:id="rId7"/>
    <p:sldId id="262" r:id="rId8"/>
    <p:sldId id="263" r:id="rId9"/>
    <p:sldId id="268" r:id="rId10"/>
    <p:sldId id="266" r:id="rId11"/>
    <p:sldId id="264" r:id="rId12"/>
    <p:sldId id="265" r:id="rId13"/>
    <p:sldId id="272" r:id="rId14"/>
    <p:sldId id="267"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8513"/>
    <a:srgbClr val="532B39"/>
    <a:srgbClr val="0C6E7B"/>
    <a:srgbClr val="4095A5"/>
    <a:srgbClr val="EEFA69"/>
    <a:srgbClr val="C822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477" autoAdjust="0"/>
  </p:normalViewPr>
  <p:slideViewPr>
    <p:cSldViewPr snapToGrid="0">
      <p:cViewPr varScale="1">
        <p:scale>
          <a:sx n="64" d="100"/>
          <a:sy n="64" d="100"/>
        </p:scale>
        <p:origin x="9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335B4F-0130-4719-B791-7572EAF87397}" type="datetimeFigureOut">
              <a:rPr lang="en-IN" smtClean="0"/>
              <a:t>06-02-2023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2E453E-D644-40CC-A141-2CCD6BB0AC06}" type="slidenum">
              <a:rPr lang="en-IN" smtClean="0"/>
              <a:t>‹#›</a:t>
            </a:fld>
            <a:endParaRPr lang="en-IN"/>
          </a:p>
        </p:txBody>
      </p:sp>
    </p:spTree>
    <p:extLst>
      <p:ext uri="{BB962C8B-B14F-4D97-AF65-F5344CB8AC3E}">
        <p14:creationId xmlns:p14="http://schemas.microsoft.com/office/powerpoint/2010/main" val="810266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Data extracted from the website provided in the Google Data Analytics course’s Capstone Project. </a:t>
            </a:r>
          </a:p>
          <a:p>
            <a:pPr marL="171450" indent="-171450">
              <a:buFont typeface="Arial" panose="020B0604020202020204" pitchFamily="34" charset="0"/>
              <a:buChar char="•"/>
            </a:pPr>
            <a:r>
              <a:rPr lang="en-IN" dirty="0"/>
              <a:t>It consisted of each ride’s information (such as bike type used, rider type, start and end stations and timings) for months of Jan to Dec 2022.</a:t>
            </a: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7B2E453E-D644-40CC-A141-2CCD6BB0AC06}" type="slidenum">
              <a:rPr lang="en-IN" smtClean="0"/>
              <a:t>4</a:t>
            </a:fld>
            <a:endParaRPr lang="en-IN"/>
          </a:p>
        </p:txBody>
      </p:sp>
    </p:spTree>
    <p:extLst>
      <p:ext uri="{BB962C8B-B14F-4D97-AF65-F5344CB8AC3E}">
        <p14:creationId xmlns:p14="http://schemas.microsoft.com/office/powerpoint/2010/main" val="13412624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Docked bikes’ first quartile of duration is more than the medians of other bike types for casual riders.</a:t>
            </a:r>
          </a:p>
          <a:p>
            <a:pPr marL="171450" indent="-171450">
              <a:buFont typeface="Arial" panose="020B0604020202020204" pitchFamily="34" charset="0"/>
              <a:buChar char="•"/>
            </a:pPr>
            <a:r>
              <a:rPr lang="en-IN" dirty="0"/>
              <a:t>This can be kept in mind that casual riders tend to spend longest duration rides on docked bikes.</a:t>
            </a:r>
          </a:p>
        </p:txBody>
      </p:sp>
      <p:sp>
        <p:nvSpPr>
          <p:cNvPr id="4" name="Slide Number Placeholder 3"/>
          <p:cNvSpPr>
            <a:spLocks noGrp="1"/>
          </p:cNvSpPr>
          <p:nvPr>
            <p:ph type="sldNum" sz="quarter" idx="5"/>
          </p:nvPr>
        </p:nvSpPr>
        <p:spPr/>
        <p:txBody>
          <a:bodyPr/>
          <a:lstStyle/>
          <a:p>
            <a:fld id="{7B2E453E-D644-40CC-A141-2CCD6BB0AC06}" type="slidenum">
              <a:rPr lang="en-IN" smtClean="0"/>
              <a:t>13</a:t>
            </a:fld>
            <a:endParaRPr lang="en-IN"/>
          </a:p>
        </p:txBody>
      </p:sp>
    </p:spTree>
    <p:extLst>
      <p:ext uri="{BB962C8B-B14F-4D97-AF65-F5344CB8AC3E}">
        <p14:creationId xmlns:p14="http://schemas.microsoft.com/office/powerpoint/2010/main" val="3607433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7B2E453E-D644-40CC-A141-2CCD6BB0AC06}" type="slidenum">
              <a:rPr lang="en-IN" smtClean="0"/>
              <a:t>14</a:t>
            </a:fld>
            <a:endParaRPr lang="en-IN"/>
          </a:p>
        </p:txBody>
      </p:sp>
    </p:spTree>
    <p:extLst>
      <p:ext uri="{BB962C8B-B14F-4D97-AF65-F5344CB8AC3E}">
        <p14:creationId xmlns:p14="http://schemas.microsoft.com/office/powerpoint/2010/main" val="586472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7B2E453E-D644-40CC-A141-2CCD6BB0AC06}" type="slidenum">
              <a:rPr lang="en-IN" smtClean="0"/>
              <a:t>15</a:t>
            </a:fld>
            <a:endParaRPr lang="en-IN"/>
          </a:p>
        </p:txBody>
      </p:sp>
    </p:spTree>
    <p:extLst>
      <p:ext uri="{BB962C8B-B14F-4D97-AF65-F5344CB8AC3E}">
        <p14:creationId xmlns:p14="http://schemas.microsoft.com/office/powerpoint/2010/main" val="1597385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7B2E453E-D644-40CC-A141-2CCD6BB0AC06}" type="slidenum">
              <a:rPr lang="en-IN" smtClean="0"/>
              <a:t>16</a:t>
            </a:fld>
            <a:endParaRPr lang="en-IN"/>
          </a:p>
        </p:txBody>
      </p:sp>
    </p:spTree>
    <p:extLst>
      <p:ext uri="{BB962C8B-B14F-4D97-AF65-F5344CB8AC3E}">
        <p14:creationId xmlns:p14="http://schemas.microsoft.com/office/powerpoint/2010/main" val="4199473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7B2E453E-D644-40CC-A141-2CCD6BB0AC06}" type="slidenum">
              <a:rPr lang="en-IN" smtClean="0"/>
              <a:t>17</a:t>
            </a:fld>
            <a:endParaRPr lang="en-IN"/>
          </a:p>
        </p:txBody>
      </p:sp>
    </p:spTree>
    <p:extLst>
      <p:ext uri="{BB962C8B-B14F-4D97-AF65-F5344CB8AC3E}">
        <p14:creationId xmlns:p14="http://schemas.microsoft.com/office/powerpoint/2010/main" val="2266955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Average trip duration for casual riders is because of the few outliers that go up to 24 days.</a:t>
            </a:r>
          </a:p>
          <a:p>
            <a:pPr marL="171450" indent="-171450">
              <a:buFont typeface="Arial" panose="020B0604020202020204" pitchFamily="34" charset="0"/>
              <a:buChar char="•"/>
            </a:pPr>
            <a:r>
              <a:rPr lang="en-IN" dirty="0"/>
              <a:t>More accurate picture is shown by the median. 50% of the casual riders had trip duration greater than 14 mins, however, only 25% of the annual members showed this behaviour. 75% of annual riders travelled for less than 9 mins.</a:t>
            </a:r>
          </a:p>
        </p:txBody>
      </p:sp>
      <p:sp>
        <p:nvSpPr>
          <p:cNvPr id="4" name="Slide Number Placeholder 3"/>
          <p:cNvSpPr>
            <a:spLocks noGrp="1"/>
          </p:cNvSpPr>
          <p:nvPr>
            <p:ph type="sldNum" sz="quarter" idx="5"/>
          </p:nvPr>
        </p:nvSpPr>
        <p:spPr/>
        <p:txBody>
          <a:bodyPr/>
          <a:lstStyle/>
          <a:p>
            <a:fld id="{7B2E453E-D644-40CC-A141-2CCD6BB0AC06}" type="slidenum">
              <a:rPr lang="en-IN" smtClean="0"/>
              <a:t>5</a:t>
            </a:fld>
            <a:endParaRPr lang="en-IN"/>
          </a:p>
        </p:txBody>
      </p:sp>
    </p:spTree>
    <p:extLst>
      <p:ext uri="{BB962C8B-B14F-4D97-AF65-F5344CB8AC3E}">
        <p14:creationId xmlns:p14="http://schemas.microsoft.com/office/powerpoint/2010/main" val="257276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err="1"/>
              <a:t>Obs</a:t>
            </a:r>
            <a:r>
              <a:rPr lang="en-IN" dirty="0"/>
              <a:t> 1: Casuals never showed a maxima in the morning hours, they increased till evening everyday and then declined. Members on the other hand, showed a local maxima in the morning at 8 am on weekdays and showed a global maxima in the evening at 5 pm. However, on weekends, members did not show a maxima in the morning and their numbers too declined.</a:t>
            </a:r>
          </a:p>
          <a:p>
            <a:pPr marL="171450" indent="-171450">
              <a:buFont typeface="Arial" panose="020B0604020202020204" pitchFamily="34" charset="0"/>
              <a:buChar char="•"/>
            </a:pPr>
            <a:r>
              <a:rPr lang="en-IN" dirty="0" err="1"/>
              <a:t>Obs</a:t>
            </a:r>
            <a:r>
              <a:rPr lang="en-IN" dirty="0"/>
              <a:t> 2: Casuals showed a sharper peak on weekdays at around 5 pm, while they showed a much flatter peak on weekends at around 3 pm. This indicates that they tended to peak at non-working hours.</a:t>
            </a:r>
          </a:p>
        </p:txBody>
      </p:sp>
      <p:sp>
        <p:nvSpPr>
          <p:cNvPr id="4" name="Slide Number Placeholder 3"/>
          <p:cNvSpPr>
            <a:spLocks noGrp="1"/>
          </p:cNvSpPr>
          <p:nvPr>
            <p:ph type="sldNum" sz="quarter" idx="5"/>
          </p:nvPr>
        </p:nvSpPr>
        <p:spPr/>
        <p:txBody>
          <a:bodyPr/>
          <a:lstStyle/>
          <a:p>
            <a:fld id="{7B2E453E-D644-40CC-A141-2CCD6BB0AC06}" type="slidenum">
              <a:rPr lang="en-IN" smtClean="0"/>
              <a:t>6</a:t>
            </a:fld>
            <a:endParaRPr lang="en-IN"/>
          </a:p>
        </p:txBody>
      </p:sp>
    </p:spTree>
    <p:extLst>
      <p:ext uri="{BB962C8B-B14F-4D97-AF65-F5344CB8AC3E}">
        <p14:creationId xmlns:p14="http://schemas.microsoft.com/office/powerpoint/2010/main" val="3986879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In winters, outdoor leisure activities become minimal. Only those with routine requirements of commute are likely to ride.</a:t>
            </a:r>
          </a:p>
          <a:p>
            <a:pPr marL="171450" indent="-171450">
              <a:buFont typeface="Arial" panose="020B0604020202020204" pitchFamily="34" charset="0"/>
              <a:buChar char="•"/>
            </a:pPr>
            <a:r>
              <a:rPr lang="en-IN" dirty="0"/>
              <a:t>Members also reduce in winter months, but a few routine commuters (like office goers) still remain active.</a:t>
            </a:r>
          </a:p>
          <a:p>
            <a:pPr marL="171450" indent="-171450">
              <a:buFont typeface="Arial" panose="020B0604020202020204" pitchFamily="34" charset="0"/>
              <a:buChar char="•"/>
            </a:pPr>
            <a:r>
              <a:rPr lang="en-IN" dirty="0"/>
              <a:t>Therefore, for marketing campaigns that aim towards reducing the proportion of casual riders, warmer months would be more suited.</a:t>
            </a:r>
          </a:p>
        </p:txBody>
      </p:sp>
      <p:sp>
        <p:nvSpPr>
          <p:cNvPr id="4" name="Slide Number Placeholder 3"/>
          <p:cNvSpPr>
            <a:spLocks noGrp="1"/>
          </p:cNvSpPr>
          <p:nvPr>
            <p:ph type="sldNum" sz="quarter" idx="5"/>
          </p:nvPr>
        </p:nvSpPr>
        <p:spPr/>
        <p:txBody>
          <a:bodyPr/>
          <a:lstStyle/>
          <a:p>
            <a:fld id="{7B2E453E-D644-40CC-A141-2CCD6BB0AC06}" type="slidenum">
              <a:rPr lang="en-IN" smtClean="0"/>
              <a:t>7</a:t>
            </a:fld>
            <a:endParaRPr lang="en-IN"/>
          </a:p>
        </p:txBody>
      </p:sp>
    </p:spTree>
    <p:extLst>
      <p:ext uri="{BB962C8B-B14F-4D97-AF65-F5344CB8AC3E}">
        <p14:creationId xmlns:p14="http://schemas.microsoft.com/office/powerpoint/2010/main" val="1987622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In graph, 1</a:t>
            </a:r>
            <a:r>
              <a:rPr lang="en-IN" baseline="30000" dirty="0"/>
              <a:t>st</a:t>
            </a:r>
            <a:r>
              <a:rPr lang="en-IN" dirty="0"/>
              <a:t> weekday is Sunday.</a:t>
            </a:r>
          </a:p>
        </p:txBody>
      </p:sp>
      <p:sp>
        <p:nvSpPr>
          <p:cNvPr id="4" name="Slide Number Placeholder 3"/>
          <p:cNvSpPr>
            <a:spLocks noGrp="1"/>
          </p:cNvSpPr>
          <p:nvPr>
            <p:ph type="sldNum" sz="quarter" idx="5"/>
          </p:nvPr>
        </p:nvSpPr>
        <p:spPr/>
        <p:txBody>
          <a:bodyPr/>
          <a:lstStyle/>
          <a:p>
            <a:fld id="{7B2E453E-D644-40CC-A141-2CCD6BB0AC06}" type="slidenum">
              <a:rPr lang="en-IN" smtClean="0"/>
              <a:t>8</a:t>
            </a:fld>
            <a:endParaRPr lang="en-IN"/>
          </a:p>
        </p:txBody>
      </p:sp>
    </p:spTree>
    <p:extLst>
      <p:ext uri="{BB962C8B-B14F-4D97-AF65-F5344CB8AC3E}">
        <p14:creationId xmlns:p14="http://schemas.microsoft.com/office/powerpoint/2010/main" val="1714501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Median and average ride durations on each weekday was greater for casual riders.</a:t>
            </a:r>
          </a:p>
          <a:p>
            <a:pPr marL="171450" indent="-171450">
              <a:buFont typeface="Arial" panose="020B0604020202020204" pitchFamily="34" charset="0"/>
              <a:buChar char="•"/>
            </a:pPr>
            <a:r>
              <a:rPr lang="en-IN" dirty="0"/>
              <a:t>Also, it is evident that the distribution of ride duration was much less skewed for annual members (since mean is close to median) in all cases. Casual riders, on the other hand, showed high skewness in ride durations.</a:t>
            </a:r>
          </a:p>
          <a:p>
            <a:pPr marL="171450" indent="-171450">
              <a:buFont typeface="Arial" panose="020B0604020202020204" pitchFamily="34" charset="0"/>
              <a:buChar char="•"/>
            </a:pPr>
            <a:r>
              <a:rPr lang="en-IN" dirty="0"/>
              <a:t>This implies that casual riders tended to go on much longer rides than annual members.</a:t>
            </a:r>
          </a:p>
          <a:p>
            <a:pPr marL="171450" indent="-171450">
              <a:buFont typeface="Arial" panose="020B0604020202020204" pitchFamily="34" charset="0"/>
              <a:buChar char="•"/>
            </a:pPr>
            <a:r>
              <a:rPr lang="en-IN" dirty="0"/>
              <a:t>It peaked on weekends.</a:t>
            </a:r>
          </a:p>
        </p:txBody>
      </p:sp>
      <p:sp>
        <p:nvSpPr>
          <p:cNvPr id="4" name="Slide Number Placeholder 3"/>
          <p:cNvSpPr>
            <a:spLocks noGrp="1"/>
          </p:cNvSpPr>
          <p:nvPr>
            <p:ph type="sldNum" sz="quarter" idx="5"/>
          </p:nvPr>
        </p:nvSpPr>
        <p:spPr/>
        <p:txBody>
          <a:bodyPr/>
          <a:lstStyle/>
          <a:p>
            <a:fld id="{7B2E453E-D644-40CC-A141-2CCD6BB0AC06}" type="slidenum">
              <a:rPr lang="en-IN" smtClean="0"/>
              <a:t>9</a:t>
            </a:fld>
            <a:endParaRPr lang="en-IN"/>
          </a:p>
        </p:txBody>
      </p:sp>
    </p:spTree>
    <p:extLst>
      <p:ext uri="{BB962C8B-B14F-4D97-AF65-F5344CB8AC3E}">
        <p14:creationId xmlns:p14="http://schemas.microsoft.com/office/powerpoint/2010/main" val="507432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IN" dirty="0"/>
              <a:t>On the X-axis, stations are arranged in decreasing order of number of rides (complete list given in the appendix).</a:t>
            </a:r>
          </a:p>
          <a:p>
            <a:pPr marL="228600" indent="-228600">
              <a:buFont typeface="+mj-lt"/>
              <a:buAutoNum type="arabicPeriod"/>
            </a:pPr>
            <a:r>
              <a:rPr lang="en-IN" dirty="0"/>
              <a:t>Pareto’s Principle states that 80% of the outcomes come from 20% of the inputs.</a:t>
            </a:r>
          </a:p>
          <a:p>
            <a:pPr marL="228600" indent="-228600">
              <a:buFont typeface="+mj-lt"/>
              <a:buAutoNum type="arabicPeriod"/>
            </a:pPr>
            <a:r>
              <a:rPr lang="en-IN" dirty="0"/>
              <a:t>Caveat </a:t>
            </a:r>
          </a:p>
          <a:p>
            <a:pPr marL="171450" indent="-171450">
              <a:buFont typeface="Arial" panose="020B0604020202020204" pitchFamily="34" charset="0"/>
              <a:buChar char="•"/>
            </a:pPr>
            <a:r>
              <a:rPr lang="en-IN" dirty="0"/>
              <a:t>During cleaning of this data, a few station names consisted the phrase ‘Public Rack’ which was removed. This needs to be confirmed from the business team of Cyclistic.</a:t>
            </a:r>
          </a:p>
          <a:p>
            <a:pPr marL="171450" indent="-171450">
              <a:buFont typeface="Arial" panose="020B0604020202020204" pitchFamily="34" charset="0"/>
              <a:buChar char="•"/>
            </a:pPr>
            <a:r>
              <a:rPr lang="en-IN" dirty="0"/>
              <a:t>A complete list of station names with station IDs would also be helpful, as there were a few station IDs which had more than one station names.</a:t>
            </a:r>
          </a:p>
          <a:p>
            <a:pPr marL="171450" indent="-171450">
              <a:buFont typeface="Arial" panose="020B0604020202020204" pitchFamily="34" charset="0"/>
              <a:buChar char="•"/>
            </a:pPr>
            <a:r>
              <a:rPr lang="en-IN" dirty="0"/>
              <a:t>This could impact the % of stations to change from 18, but impact would be very less as the number of such cases was of the order of 1000 out of total ~4 million plus rides.</a:t>
            </a:r>
          </a:p>
        </p:txBody>
      </p:sp>
      <p:sp>
        <p:nvSpPr>
          <p:cNvPr id="4" name="Slide Number Placeholder 3"/>
          <p:cNvSpPr>
            <a:spLocks noGrp="1"/>
          </p:cNvSpPr>
          <p:nvPr>
            <p:ph type="sldNum" sz="quarter" idx="5"/>
          </p:nvPr>
        </p:nvSpPr>
        <p:spPr/>
        <p:txBody>
          <a:bodyPr/>
          <a:lstStyle/>
          <a:p>
            <a:fld id="{7B2E453E-D644-40CC-A141-2CCD6BB0AC06}" type="slidenum">
              <a:rPr lang="en-IN" smtClean="0"/>
              <a:t>10</a:t>
            </a:fld>
            <a:endParaRPr lang="en-IN"/>
          </a:p>
        </p:txBody>
      </p:sp>
    </p:spTree>
    <p:extLst>
      <p:ext uri="{BB962C8B-B14F-4D97-AF65-F5344CB8AC3E}">
        <p14:creationId xmlns:p14="http://schemas.microsoft.com/office/powerpoint/2010/main" val="1084349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Based on Pareto’s Principle of 80-20, the map shows that 80% of the total rides (for casual riders) started from the stations marked in orange.</a:t>
            </a:r>
          </a:p>
          <a:p>
            <a:pPr marL="171450" indent="-171450">
              <a:buFont typeface="Arial" panose="020B0604020202020204" pitchFamily="34" charset="0"/>
              <a:buChar char="•"/>
            </a:pPr>
            <a:r>
              <a:rPr lang="en-IN" dirty="0"/>
              <a:t>Exact number is 236 out of total 1282 stations from were casual rides were initiated. This is roughly 18% of the stations.</a:t>
            </a:r>
          </a:p>
        </p:txBody>
      </p:sp>
      <p:sp>
        <p:nvSpPr>
          <p:cNvPr id="4" name="Slide Number Placeholder 3"/>
          <p:cNvSpPr>
            <a:spLocks noGrp="1"/>
          </p:cNvSpPr>
          <p:nvPr>
            <p:ph type="sldNum" sz="quarter" idx="5"/>
          </p:nvPr>
        </p:nvSpPr>
        <p:spPr/>
        <p:txBody>
          <a:bodyPr/>
          <a:lstStyle/>
          <a:p>
            <a:fld id="{7B2E453E-D644-40CC-A141-2CCD6BB0AC06}" type="slidenum">
              <a:rPr lang="en-IN" smtClean="0"/>
              <a:t>11</a:t>
            </a:fld>
            <a:endParaRPr lang="en-IN"/>
          </a:p>
        </p:txBody>
      </p:sp>
    </p:spTree>
    <p:extLst>
      <p:ext uri="{BB962C8B-B14F-4D97-AF65-F5344CB8AC3E}">
        <p14:creationId xmlns:p14="http://schemas.microsoft.com/office/powerpoint/2010/main" val="2946243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Docked bikes’ first quartile of duration is more than the medians of other bike types for casual riders.</a:t>
            </a:r>
          </a:p>
          <a:p>
            <a:pPr marL="171450" indent="-171450">
              <a:buFont typeface="Arial" panose="020B0604020202020204" pitchFamily="34" charset="0"/>
              <a:buChar char="•"/>
            </a:pPr>
            <a:r>
              <a:rPr lang="en-IN" dirty="0"/>
              <a:t>This can be kept in mind that casual riders tend to spend longest duration rides on docked bikes.</a:t>
            </a:r>
          </a:p>
        </p:txBody>
      </p:sp>
      <p:sp>
        <p:nvSpPr>
          <p:cNvPr id="4" name="Slide Number Placeholder 3"/>
          <p:cNvSpPr>
            <a:spLocks noGrp="1"/>
          </p:cNvSpPr>
          <p:nvPr>
            <p:ph type="sldNum" sz="quarter" idx="5"/>
          </p:nvPr>
        </p:nvSpPr>
        <p:spPr/>
        <p:txBody>
          <a:bodyPr/>
          <a:lstStyle/>
          <a:p>
            <a:fld id="{7B2E453E-D644-40CC-A141-2CCD6BB0AC06}" type="slidenum">
              <a:rPr lang="en-IN" smtClean="0"/>
              <a:t>12</a:t>
            </a:fld>
            <a:endParaRPr lang="en-IN"/>
          </a:p>
        </p:txBody>
      </p:sp>
    </p:spTree>
    <p:extLst>
      <p:ext uri="{BB962C8B-B14F-4D97-AF65-F5344CB8AC3E}">
        <p14:creationId xmlns:p14="http://schemas.microsoft.com/office/powerpoint/2010/main" val="4130303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CE06-5F09-4EBF-BA7D-66601164DA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8A4D02-BDF3-40AE-B74E-97C13BEA28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BC80AB6-5D0B-4CA6-83BB-7454F2E3DA4F}"/>
              </a:ext>
            </a:extLst>
          </p:cNvPr>
          <p:cNvSpPr>
            <a:spLocks noGrp="1"/>
          </p:cNvSpPr>
          <p:nvPr>
            <p:ph type="dt" sz="half" idx="10"/>
          </p:nvPr>
        </p:nvSpPr>
        <p:spPr/>
        <p:txBody>
          <a:bodyPr/>
          <a:lstStyle/>
          <a:p>
            <a:fld id="{856E3B7C-83F4-44D3-83DC-CABE2CF3604C}" type="datetimeFigureOut">
              <a:rPr lang="en-IN" smtClean="0"/>
              <a:t>06-02-2023</a:t>
            </a:fld>
            <a:endParaRPr lang="en-IN"/>
          </a:p>
        </p:txBody>
      </p:sp>
      <p:sp>
        <p:nvSpPr>
          <p:cNvPr id="5" name="Footer Placeholder 4">
            <a:extLst>
              <a:ext uri="{FF2B5EF4-FFF2-40B4-BE49-F238E27FC236}">
                <a16:creationId xmlns:a16="http://schemas.microsoft.com/office/drawing/2014/main" id="{F479902A-DA80-4C5A-ACDA-57C35C1642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FC33D3-9B81-4B16-B425-18488E06CFAC}"/>
              </a:ext>
            </a:extLst>
          </p:cNvPr>
          <p:cNvSpPr>
            <a:spLocks noGrp="1"/>
          </p:cNvSpPr>
          <p:nvPr>
            <p:ph type="sldNum" sz="quarter" idx="12"/>
          </p:nvPr>
        </p:nvSpPr>
        <p:spPr/>
        <p:txBody>
          <a:bodyPr/>
          <a:lstStyle/>
          <a:p>
            <a:fld id="{8D5C7928-AF9A-4C9D-B2B2-81307838255D}" type="slidenum">
              <a:rPr lang="en-IN" smtClean="0"/>
              <a:t>‹#›</a:t>
            </a:fld>
            <a:endParaRPr lang="en-IN"/>
          </a:p>
        </p:txBody>
      </p:sp>
    </p:spTree>
    <p:extLst>
      <p:ext uri="{BB962C8B-B14F-4D97-AF65-F5344CB8AC3E}">
        <p14:creationId xmlns:p14="http://schemas.microsoft.com/office/powerpoint/2010/main" val="657136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F9CE7-5B75-401A-A1CE-59E64BAC839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0EB03F-5B3A-4613-B245-96B5E44670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312BC8-2E3A-4D9B-836D-CD82D4D271E2}"/>
              </a:ext>
            </a:extLst>
          </p:cNvPr>
          <p:cNvSpPr>
            <a:spLocks noGrp="1"/>
          </p:cNvSpPr>
          <p:nvPr>
            <p:ph type="dt" sz="half" idx="10"/>
          </p:nvPr>
        </p:nvSpPr>
        <p:spPr/>
        <p:txBody>
          <a:bodyPr/>
          <a:lstStyle/>
          <a:p>
            <a:fld id="{856E3B7C-83F4-44D3-83DC-CABE2CF3604C}" type="datetimeFigureOut">
              <a:rPr lang="en-IN" smtClean="0"/>
              <a:t>06-02-2023</a:t>
            </a:fld>
            <a:endParaRPr lang="en-IN"/>
          </a:p>
        </p:txBody>
      </p:sp>
      <p:sp>
        <p:nvSpPr>
          <p:cNvPr id="5" name="Footer Placeholder 4">
            <a:extLst>
              <a:ext uri="{FF2B5EF4-FFF2-40B4-BE49-F238E27FC236}">
                <a16:creationId xmlns:a16="http://schemas.microsoft.com/office/drawing/2014/main" id="{E7DFECAD-D423-438E-B49B-A97DDBC5E9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FAB9D2-31C1-413F-97E0-4483004A7B74}"/>
              </a:ext>
            </a:extLst>
          </p:cNvPr>
          <p:cNvSpPr>
            <a:spLocks noGrp="1"/>
          </p:cNvSpPr>
          <p:nvPr>
            <p:ph type="sldNum" sz="quarter" idx="12"/>
          </p:nvPr>
        </p:nvSpPr>
        <p:spPr/>
        <p:txBody>
          <a:bodyPr/>
          <a:lstStyle/>
          <a:p>
            <a:fld id="{8D5C7928-AF9A-4C9D-B2B2-81307838255D}" type="slidenum">
              <a:rPr lang="en-IN" smtClean="0"/>
              <a:t>‹#›</a:t>
            </a:fld>
            <a:endParaRPr lang="en-IN"/>
          </a:p>
        </p:txBody>
      </p:sp>
    </p:spTree>
    <p:extLst>
      <p:ext uri="{BB962C8B-B14F-4D97-AF65-F5344CB8AC3E}">
        <p14:creationId xmlns:p14="http://schemas.microsoft.com/office/powerpoint/2010/main" val="3421003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8A75E2-CCA4-4AAD-8E0D-80907455DE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00E1A8-AA2D-443C-A938-87AC097962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7D559A-2A29-477D-A38A-A32539344317}"/>
              </a:ext>
            </a:extLst>
          </p:cNvPr>
          <p:cNvSpPr>
            <a:spLocks noGrp="1"/>
          </p:cNvSpPr>
          <p:nvPr>
            <p:ph type="dt" sz="half" idx="10"/>
          </p:nvPr>
        </p:nvSpPr>
        <p:spPr/>
        <p:txBody>
          <a:bodyPr/>
          <a:lstStyle/>
          <a:p>
            <a:fld id="{856E3B7C-83F4-44D3-83DC-CABE2CF3604C}" type="datetimeFigureOut">
              <a:rPr lang="en-IN" smtClean="0"/>
              <a:t>06-02-2023</a:t>
            </a:fld>
            <a:endParaRPr lang="en-IN"/>
          </a:p>
        </p:txBody>
      </p:sp>
      <p:sp>
        <p:nvSpPr>
          <p:cNvPr id="5" name="Footer Placeholder 4">
            <a:extLst>
              <a:ext uri="{FF2B5EF4-FFF2-40B4-BE49-F238E27FC236}">
                <a16:creationId xmlns:a16="http://schemas.microsoft.com/office/drawing/2014/main" id="{222ED391-478A-4D10-A07D-66FEFA8BFA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6A2C30-6E82-4327-9AF1-1590B9CB6FC4}"/>
              </a:ext>
            </a:extLst>
          </p:cNvPr>
          <p:cNvSpPr>
            <a:spLocks noGrp="1"/>
          </p:cNvSpPr>
          <p:nvPr>
            <p:ph type="sldNum" sz="quarter" idx="12"/>
          </p:nvPr>
        </p:nvSpPr>
        <p:spPr/>
        <p:txBody>
          <a:bodyPr/>
          <a:lstStyle/>
          <a:p>
            <a:fld id="{8D5C7928-AF9A-4C9D-B2B2-81307838255D}" type="slidenum">
              <a:rPr lang="en-IN" smtClean="0"/>
              <a:t>‹#›</a:t>
            </a:fld>
            <a:endParaRPr lang="en-IN"/>
          </a:p>
        </p:txBody>
      </p:sp>
    </p:spTree>
    <p:extLst>
      <p:ext uri="{BB962C8B-B14F-4D97-AF65-F5344CB8AC3E}">
        <p14:creationId xmlns:p14="http://schemas.microsoft.com/office/powerpoint/2010/main" val="931430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C594-1CF6-4EE0-8D25-688DB3D6EA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037339-BE8C-4FB1-B527-2AC0BC89F6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48F715-9D94-4502-969C-644B5868DE3C}"/>
              </a:ext>
            </a:extLst>
          </p:cNvPr>
          <p:cNvSpPr>
            <a:spLocks noGrp="1"/>
          </p:cNvSpPr>
          <p:nvPr>
            <p:ph type="dt" sz="half" idx="10"/>
          </p:nvPr>
        </p:nvSpPr>
        <p:spPr/>
        <p:txBody>
          <a:bodyPr/>
          <a:lstStyle/>
          <a:p>
            <a:fld id="{856E3B7C-83F4-44D3-83DC-CABE2CF3604C}" type="datetimeFigureOut">
              <a:rPr lang="en-IN" smtClean="0"/>
              <a:t>06-02-2023</a:t>
            </a:fld>
            <a:endParaRPr lang="en-IN"/>
          </a:p>
        </p:txBody>
      </p:sp>
      <p:sp>
        <p:nvSpPr>
          <p:cNvPr id="5" name="Footer Placeholder 4">
            <a:extLst>
              <a:ext uri="{FF2B5EF4-FFF2-40B4-BE49-F238E27FC236}">
                <a16:creationId xmlns:a16="http://schemas.microsoft.com/office/drawing/2014/main" id="{F44167B2-DA76-4774-B2B1-E82AAF592D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753D23-FA80-499E-822C-3389BF40C362}"/>
              </a:ext>
            </a:extLst>
          </p:cNvPr>
          <p:cNvSpPr>
            <a:spLocks noGrp="1"/>
          </p:cNvSpPr>
          <p:nvPr>
            <p:ph type="sldNum" sz="quarter" idx="12"/>
          </p:nvPr>
        </p:nvSpPr>
        <p:spPr/>
        <p:txBody>
          <a:bodyPr/>
          <a:lstStyle/>
          <a:p>
            <a:fld id="{8D5C7928-AF9A-4C9D-B2B2-81307838255D}" type="slidenum">
              <a:rPr lang="en-IN" smtClean="0"/>
              <a:t>‹#›</a:t>
            </a:fld>
            <a:endParaRPr lang="en-IN"/>
          </a:p>
        </p:txBody>
      </p:sp>
    </p:spTree>
    <p:extLst>
      <p:ext uri="{BB962C8B-B14F-4D97-AF65-F5344CB8AC3E}">
        <p14:creationId xmlns:p14="http://schemas.microsoft.com/office/powerpoint/2010/main" val="4004065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BB4E4-C7BA-4BA3-B2F3-5A9FB0CA54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73B2940-F229-44BF-B848-0AF79EC633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F8A791-75F3-4BFA-B447-1697408CDEAB}"/>
              </a:ext>
            </a:extLst>
          </p:cNvPr>
          <p:cNvSpPr>
            <a:spLocks noGrp="1"/>
          </p:cNvSpPr>
          <p:nvPr>
            <p:ph type="dt" sz="half" idx="10"/>
          </p:nvPr>
        </p:nvSpPr>
        <p:spPr/>
        <p:txBody>
          <a:bodyPr/>
          <a:lstStyle/>
          <a:p>
            <a:fld id="{856E3B7C-83F4-44D3-83DC-CABE2CF3604C}" type="datetimeFigureOut">
              <a:rPr lang="en-IN" smtClean="0"/>
              <a:t>06-02-2023</a:t>
            </a:fld>
            <a:endParaRPr lang="en-IN"/>
          </a:p>
        </p:txBody>
      </p:sp>
      <p:sp>
        <p:nvSpPr>
          <p:cNvPr id="5" name="Footer Placeholder 4">
            <a:extLst>
              <a:ext uri="{FF2B5EF4-FFF2-40B4-BE49-F238E27FC236}">
                <a16:creationId xmlns:a16="http://schemas.microsoft.com/office/drawing/2014/main" id="{2D4D975F-CCD7-4C1D-97E5-1121D5A950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88FD34-780F-4310-96B9-2EAACD7D88CF}"/>
              </a:ext>
            </a:extLst>
          </p:cNvPr>
          <p:cNvSpPr>
            <a:spLocks noGrp="1"/>
          </p:cNvSpPr>
          <p:nvPr>
            <p:ph type="sldNum" sz="quarter" idx="12"/>
          </p:nvPr>
        </p:nvSpPr>
        <p:spPr/>
        <p:txBody>
          <a:bodyPr/>
          <a:lstStyle/>
          <a:p>
            <a:fld id="{8D5C7928-AF9A-4C9D-B2B2-81307838255D}" type="slidenum">
              <a:rPr lang="en-IN" smtClean="0"/>
              <a:t>‹#›</a:t>
            </a:fld>
            <a:endParaRPr lang="en-IN"/>
          </a:p>
        </p:txBody>
      </p:sp>
    </p:spTree>
    <p:extLst>
      <p:ext uri="{BB962C8B-B14F-4D97-AF65-F5344CB8AC3E}">
        <p14:creationId xmlns:p14="http://schemas.microsoft.com/office/powerpoint/2010/main" val="3813852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0EBE6-7839-4586-9537-3F2AA1E169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16D61D-8D7C-4630-BC64-455A336747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45D999-31D5-41BF-8CA2-10B190A99E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05FC2AF-E699-4044-8745-C3D73E5B2FB9}"/>
              </a:ext>
            </a:extLst>
          </p:cNvPr>
          <p:cNvSpPr>
            <a:spLocks noGrp="1"/>
          </p:cNvSpPr>
          <p:nvPr>
            <p:ph type="dt" sz="half" idx="10"/>
          </p:nvPr>
        </p:nvSpPr>
        <p:spPr/>
        <p:txBody>
          <a:bodyPr/>
          <a:lstStyle/>
          <a:p>
            <a:fld id="{856E3B7C-83F4-44D3-83DC-CABE2CF3604C}" type="datetimeFigureOut">
              <a:rPr lang="en-IN" smtClean="0"/>
              <a:t>06-02-2023</a:t>
            </a:fld>
            <a:endParaRPr lang="en-IN"/>
          </a:p>
        </p:txBody>
      </p:sp>
      <p:sp>
        <p:nvSpPr>
          <p:cNvPr id="6" name="Footer Placeholder 5">
            <a:extLst>
              <a:ext uri="{FF2B5EF4-FFF2-40B4-BE49-F238E27FC236}">
                <a16:creationId xmlns:a16="http://schemas.microsoft.com/office/drawing/2014/main" id="{DD95F8D9-7CD4-4703-96A0-423EE504B5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9C0E9B-D1EF-4E9C-816D-FC3125A94494}"/>
              </a:ext>
            </a:extLst>
          </p:cNvPr>
          <p:cNvSpPr>
            <a:spLocks noGrp="1"/>
          </p:cNvSpPr>
          <p:nvPr>
            <p:ph type="sldNum" sz="quarter" idx="12"/>
          </p:nvPr>
        </p:nvSpPr>
        <p:spPr/>
        <p:txBody>
          <a:bodyPr/>
          <a:lstStyle/>
          <a:p>
            <a:fld id="{8D5C7928-AF9A-4C9D-B2B2-81307838255D}" type="slidenum">
              <a:rPr lang="en-IN" smtClean="0"/>
              <a:t>‹#›</a:t>
            </a:fld>
            <a:endParaRPr lang="en-IN"/>
          </a:p>
        </p:txBody>
      </p:sp>
    </p:spTree>
    <p:extLst>
      <p:ext uri="{BB962C8B-B14F-4D97-AF65-F5344CB8AC3E}">
        <p14:creationId xmlns:p14="http://schemas.microsoft.com/office/powerpoint/2010/main" val="2163941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CA9DB-40E3-4C12-90BB-0B433FEA975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D14EC6-153D-47DC-B053-FC17C6D7DB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0CD8A1-A01A-44BA-8CF6-711F3B42CB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39DDA0-822C-4C65-9F20-AD98FEFCF7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2BAB55-8750-4733-A3F4-ED35303F6C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4A99C44-AABA-4D97-A7DA-24A1C28E6464}"/>
              </a:ext>
            </a:extLst>
          </p:cNvPr>
          <p:cNvSpPr>
            <a:spLocks noGrp="1"/>
          </p:cNvSpPr>
          <p:nvPr>
            <p:ph type="dt" sz="half" idx="10"/>
          </p:nvPr>
        </p:nvSpPr>
        <p:spPr/>
        <p:txBody>
          <a:bodyPr/>
          <a:lstStyle/>
          <a:p>
            <a:fld id="{856E3B7C-83F4-44D3-83DC-CABE2CF3604C}" type="datetimeFigureOut">
              <a:rPr lang="en-IN" smtClean="0"/>
              <a:t>06-02-2023</a:t>
            </a:fld>
            <a:endParaRPr lang="en-IN"/>
          </a:p>
        </p:txBody>
      </p:sp>
      <p:sp>
        <p:nvSpPr>
          <p:cNvPr id="8" name="Footer Placeholder 7">
            <a:extLst>
              <a:ext uri="{FF2B5EF4-FFF2-40B4-BE49-F238E27FC236}">
                <a16:creationId xmlns:a16="http://schemas.microsoft.com/office/drawing/2014/main" id="{906DDC87-3B67-415C-9917-FA5F242975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887E9E4-AC8E-4F68-8CD8-BC7F70B94D84}"/>
              </a:ext>
            </a:extLst>
          </p:cNvPr>
          <p:cNvSpPr>
            <a:spLocks noGrp="1"/>
          </p:cNvSpPr>
          <p:nvPr>
            <p:ph type="sldNum" sz="quarter" idx="12"/>
          </p:nvPr>
        </p:nvSpPr>
        <p:spPr/>
        <p:txBody>
          <a:bodyPr/>
          <a:lstStyle/>
          <a:p>
            <a:fld id="{8D5C7928-AF9A-4C9D-B2B2-81307838255D}" type="slidenum">
              <a:rPr lang="en-IN" smtClean="0"/>
              <a:t>‹#›</a:t>
            </a:fld>
            <a:endParaRPr lang="en-IN"/>
          </a:p>
        </p:txBody>
      </p:sp>
    </p:spTree>
    <p:extLst>
      <p:ext uri="{BB962C8B-B14F-4D97-AF65-F5344CB8AC3E}">
        <p14:creationId xmlns:p14="http://schemas.microsoft.com/office/powerpoint/2010/main" val="2456013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2B6DD-0FFE-41A6-BD7F-1E4FFC817E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00D67F6-3AE1-4A59-A19B-DB4A0C53F464}"/>
              </a:ext>
            </a:extLst>
          </p:cNvPr>
          <p:cNvSpPr>
            <a:spLocks noGrp="1"/>
          </p:cNvSpPr>
          <p:nvPr>
            <p:ph type="dt" sz="half" idx="10"/>
          </p:nvPr>
        </p:nvSpPr>
        <p:spPr/>
        <p:txBody>
          <a:bodyPr/>
          <a:lstStyle/>
          <a:p>
            <a:fld id="{856E3B7C-83F4-44D3-83DC-CABE2CF3604C}" type="datetimeFigureOut">
              <a:rPr lang="en-IN" smtClean="0"/>
              <a:t>06-02-2023</a:t>
            </a:fld>
            <a:endParaRPr lang="en-IN"/>
          </a:p>
        </p:txBody>
      </p:sp>
      <p:sp>
        <p:nvSpPr>
          <p:cNvPr id="4" name="Footer Placeholder 3">
            <a:extLst>
              <a:ext uri="{FF2B5EF4-FFF2-40B4-BE49-F238E27FC236}">
                <a16:creationId xmlns:a16="http://schemas.microsoft.com/office/drawing/2014/main" id="{C1B49AC5-A00B-42A8-9855-AA13E14F93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C6F9869-B374-4FAB-937B-CC312889EB02}"/>
              </a:ext>
            </a:extLst>
          </p:cNvPr>
          <p:cNvSpPr>
            <a:spLocks noGrp="1"/>
          </p:cNvSpPr>
          <p:nvPr>
            <p:ph type="sldNum" sz="quarter" idx="12"/>
          </p:nvPr>
        </p:nvSpPr>
        <p:spPr/>
        <p:txBody>
          <a:bodyPr/>
          <a:lstStyle/>
          <a:p>
            <a:fld id="{8D5C7928-AF9A-4C9D-B2B2-81307838255D}" type="slidenum">
              <a:rPr lang="en-IN" smtClean="0"/>
              <a:t>‹#›</a:t>
            </a:fld>
            <a:endParaRPr lang="en-IN"/>
          </a:p>
        </p:txBody>
      </p:sp>
    </p:spTree>
    <p:extLst>
      <p:ext uri="{BB962C8B-B14F-4D97-AF65-F5344CB8AC3E}">
        <p14:creationId xmlns:p14="http://schemas.microsoft.com/office/powerpoint/2010/main" val="1366510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3C37A7-62E7-4C16-A433-DA73C574D411}"/>
              </a:ext>
            </a:extLst>
          </p:cNvPr>
          <p:cNvSpPr>
            <a:spLocks noGrp="1"/>
          </p:cNvSpPr>
          <p:nvPr>
            <p:ph type="dt" sz="half" idx="10"/>
          </p:nvPr>
        </p:nvSpPr>
        <p:spPr/>
        <p:txBody>
          <a:bodyPr/>
          <a:lstStyle/>
          <a:p>
            <a:fld id="{856E3B7C-83F4-44D3-83DC-CABE2CF3604C}" type="datetimeFigureOut">
              <a:rPr lang="en-IN" smtClean="0"/>
              <a:t>06-02-2023</a:t>
            </a:fld>
            <a:endParaRPr lang="en-IN"/>
          </a:p>
        </p:txBody>
      </p:sp>
      <p:sp>
        <p:nvSpPr>
          <p:cNvPr id="3" name="Footer Placeholder 2">
            <a:extLst>
              <a:ext uri="{FF2B5EF4-FFF2-40B4-BE49-F238E27FC236}">
                <a16:creationId xmlns:a16="http://schemas.microsoft.com/office/drawing/2014/main" id="{04E3FB4F-7CD3-43F8-AD40-2C532CBCEA8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6C1383A-2AB9-40D5-AACC-4064C992327B}"/>
              </a:ext>
            </a:extLst>
          </p:cNvPr>
          <p:cNvSpPr>
            <a:spLocks noGrp="1"/>
          </p:cNvSpPr>
          <p:nvPr>
            <p:ph type="sldNum" sz="quarter" idx="12"/>
          </p:nvPr>
        </p:nvSpPr>
        <p:spPr/>
        <p:txBody>
          <a:bodyPr/>
          <a:lstStyle/>
          <a:p>
            <a:fld id="{8D5C7928-AF9A-4C9D-B2B2-81307838255D}" type="slidenum">
              <a:rPr lang="en-IN" smtClean="0"/>
              <a:t>‹#›</a:t>
            </a:fld>
            <a:endParaRPr lang="en-IN"/>
          </a:p>
        </p:txBody>
      </p:sp>
    </p:spTree>
    <p:extLst>
      <p:ext uri="{BB962C8B-B14F-4D97-AF65-F5344CB8AC3E}">
        <p14:creationId xmlns:p14="http://schemas.microsoft.com/office/powerpoint/2010/main" val="3070925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C40B4-5D81-4F50-BD8D-CF67B9E0E4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1F0428-A00D-47FC-927F-4DB3B65D23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6D17CB-A06B-4A32-BE8D-1DD5801719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05BF91-7F15-41C5-AB55-D5A82FED2AC1}"/>
              </a:ext>
            </a:extLst>
          </p:cNvPr>
          <p:cNvSpPr>
            <a:spLocks noGrp="1"/>
          </p:cNvSpPr>
          <p:nvPr>
            <p:ph type="dt" sz="half" idx="10"/>
          </p:nvPr>
        </p:nvSpPr>
        <p:spPr/>
        <p:txBody>
          <a:bodyPr/>
          <a:lstStyle/>
          <a:p>
            <a:fld id="{856E3B7C-83F4-44D3-83DC-CABE2CF3604C}" type="datetimeFigureOut">
              <a:rPr lang="en-IN" smtClean="0"/>
              <a:t>06-02-2023</a:t>
            </a:fld>
            <a:endParaRPr lang="en-IN"/>
          </a:p>
        </p:txBody>
      </p:sp>
      <p:sp>
        <p:nvSpPr>
          <p:cNvPr id="6" name="Footer Placeholder 5">
            <a:extLst>
              <a:ext uri="{FF2B5EF4-FFF2-40B4-BE49-F238E27FC236}">
                <a16:creationId xmlns:a16="http://schemas.microsoft.com/office/drawing/2014/main" id="{CE5A0501-E6F3-457F-A1AA-1D167D99DA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6421F4-5953-403C-BBE7-5BD6F3D4570B}"/>
              </a:ext>
            </a:extLst>
          </p:cNvPr>
          <p:cNvSpPr>
            <a:spLocks noGrp="1"/>
          </p:cNvSpPr>
          <p:nvPr>
            <p:ph type="sldNum" sz="quarter" idx="12"/>
          </p:nvPr>
        </p:nvSpPr>
        <p:spPr/>
        <p:txBody>
          <a:bodyPr/>
          <a:lstStyle/>
          <a:p>
            <a:fld id="{8D5C7928-AF9A-4C9D-B2B2-81307838255D}" type="slidenum">
              <a:rPr lang="en-IN" smtClean="0"/>
              <a:t>‹#›</a:t>
            </a:fld>
            <a:endParaRPr lang="en-IN"/>
          </a:p>
        </p:txBody>
      </p:sp>
    </p:spTree>
    <p:extLst>
      <p:ext uri="{BB962C8B-B14F-4D97-AF65-F5344CB8AC3E}">
        <p14:creationId xmlns:p14="http://schemas.microsoft.com/office/powerpoint/2010/main" val="1232607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BD7D1-1966-4466-B743-111263924E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608FFA-E3B4-4587-B3A7-394EA805EB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A4BB048-8C9F-4DC3-A110-43334719B6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CFFD36-3EC3-4B0B-A67B-1BD8366AF487}"/>
              </a:ext>
            </a:extLst>
          </p:cNvPr>
          <p:cNvSpPr>
            <a:spLocks noGrp="1"/>
          </p:cNvSpPr>
          <p:nvPr>
            <p:ph type="dt" sz="half" idx="10"/>
          </p:nvPr>
        </p:nvSpPr>
        <p:spPr/>
        <p:txBody>
          <a:bodyPr/>
          <a:lstStyle/>
          <a:p>
            <a:fld id="{856E3B7C-83F4-44D3-83DC-CABE2CF3604C}" type="datetimeFigureOut">
              <a:rPr lang="en-IN" smtClean="0"/>
              <a:t>06-02-2023</a:t>
            </a:fld>
            <a:endParaRPr lang="en-IN"/>
          </a:p>
        </p:txBody>
      </p:sp>
      <p:sp>
        <p:nvSpPr>
          <p:cNvPr id="6" name="Footer Placeholder 5">
            <a:extLst>
              <a:ext uri="{FF2B5EF4-FFF2-40B4-BE49-F238E27FC236}">
                <a16:creationId xmlns:a16="http://schemas.microsoft.com/office/drawing/2014/main" id="{E5AD4BE7-DDA5-4030-8AD3-9128DEE8E7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F4ACDB-4B7D-4F5F-820F-1D1BE93F3920}"/>
              </a:ext>
            </a:extLst>
          </p:cNvPr>
          <p:cNvSpPr>
            <a:spLocks noGrp="1"/>
          </p:cNvSpPr>
          <p:nvPr>
            <p:ph type="sldNum" sz="quarter" idx="12"/>
          </p:nvPr>
        </p:nvSpPr>
        <p:spPr/>
        <p:txBody>
          <a:bodyPr/>
          <a:lstStyle/>
          <a:p>
            <a:fld id="{8D5C7928-AF9A-4C9D-B2B2-81307838255D}" type="slidenum">
              <a:rPr lang="en-IN" smtClean="0"/>
              <a:t>‹#›</a:t>
            </a:fld>
            <a:endParaRPr lang="en-IN"/>
          </a:p>
        </p:txBody>
      </p:sp>
    </p:spTree>
    <p:extLst>
      <p:ext uri="{BB962C8B-B14F-4D97-AF65-F5344CB8AC3E}">
        <p14:creationId xmlns:p14="http://schemas.microsoft.com/office/powerpoint/2010/main" val="91004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913F27-E75A-405B-9813-4F8BDE1811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0C7C6C-1AC0-423D-AB1A-08021FF136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F75480-F558-4BC6-83C9-54FC725B96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6E3B7C-83F4-44D3-83DC-CABE2CF3604C}" type="datetimeFigureOut">
              <a:rPr lang="en-IN" smtClean="0"/>
              <a:t>06-02-2023</a:t>
            </a:fld>
            <a:endParaRPr lang="en-IN"/>
          </a:p>
        </p:txBody>
      </p:sp>
      <p:sp>
        <p:nvSpPr>
          <p:cNvPr id="5" name="Footer Placeholder 4">
            <a:extLst>
              <a:ext uri="{FF2B5EF4-FFF2-40B4-BE49-F238E27FC236}">
                <a16:creationId xmlns:a16="http://schemas.microsoft.com/office/drawing/2014/main" id="{96B434C0-9139-42AC-AD02-44C9D26EC9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8A3C92F-C844-498B-B00B-0DEFA5F55F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5C7928-AF9A-4C9D-B2B2-81307838255D}" type="slidenum">
              <a:rPr lang="en-IN" smtClean="0"/>
              <a:t>‹#›</a:t>
            </a:fld>
            <a:endParaRPr lang="en-IN"/>
          </a:p>
        </p:txBody>
      </p:sp>
    </p:spTree>
    <p:extLst>
      <p:ext uri="{BB962C8B-B14F-4D97-AF65-F5344CB8AC3E}">
        <p14:creationId xmlns:p14="http://schemas.microsoft.com/office/powerpoint/2010/main" val="772921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Excel_Macro-Enabled_Worksheet.xlsm"/><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2BA1A-D3A4-4AB5-909F-E2EB80D36ED7}"/>
              </a:ext>
            </a:extLst>
          </p:cNvPr>
          <p:cNvSpPr>
            <a:spLocks noGrp="1"/>
          </p:cNvSpPr>
          <p:nvPr>
            <p:ph type="ctrTitle"/>
          </p:nvPr>
        </p:nvSpPr>
        <p:spPr>
          <a:xfrm>
            <a:off x="1524000" y="2235200"/>
            <a:ext cx="9144000" cy="2387600"/>
          </a:xfrm>
        </p:spPr>
        <p:txBody>
          <a:bodyPr anchor="ctr">
            <a:normAutofit/>
          </a:bodyPr>
          <a:lstStyle/>
          <a:p>
            <a:r>
              <a:rPr lang="en-IN" sz="5400" dirty="0">
                <a:solidFill>
                  <a:srgbClr val="4095A5"/>
                </a:solidFill>
                <a:latin typeface="Kozuka Gothic Pro H" panose="020B0800000000000000" pitchFamily="34" charset="-128"/>
                <a:ea typeface="Kozuka Gothic Pro H" panose="020B0800000000000000" pitchFamily="34" charset="-128"/>
              </a:rPr>
              <a:t>INSIGHT INTO A </a:t>
            </a:r>
            <a:br>
              <a:rPr lang="en-IN" sz="5400" dirty="0">
                <a:solidFill>
                  <a:srgbClr val="4095A5"/>
                </a:solidFill>
                <a:latin typeface="Kozuka Gothic Pro H" panose="020B0800000000000000" pitchFamily="34" charset="-128"/>
                <a:ea typeface="Kozuka Gothic Pro H" panose="020B0800000000000000" pitchFamily="34" charset="-128"/>
              </a:rPr>
            </a:br>
            <a:r>
              <a:rPr lang="en-IN" sz="5400" dirty="0">
                <a:solidFill>
                  <a:srgbClr val="4095A5"/>
                </a:solidFill>
                <a:latin typeface="Kozuka Gothic Pro H" panose="020B0800000000000000" pitchFamily="34" charset="-128"/>
                <a:ea typeface="Kozuka Gothic Pro H" panose="020B0800000000000000" pitchFamily="34" charset="-128"/>
              </a:rPr>
              <a:t>BIKE-SHARE COMPANY</a:t>
            </a:r>
          </a:p>
        </p:txBody>
      </p:sp>
      <p:sp>
        <p:nvSpPr>
          <p:cNvPr id="3" name="Subtitle 2">
            <a:extLst>
              <a:ext uri="{FF2B5EF4-FFF2-40B4-BE49-F238E27FC236}">
                <a16:creationId xmlns:a16="http://schemas.microsoft.com/office/drawing/2014/main" id="{F98311C6-B26D-4563-80D1-D5D3F38D6AEB}"/>
              </a:ext>
            </a:extLst>
          </p:cNvPr>
          <p:cNvSpPr>
            <a:spLocks noGrp="1"/>
          </p:cNvSpPr>
          <p:nvPr>
            <p:ph type="subTitle" idx="1"/>
          </p:nvPr>
        </p:nvSpPr>
        <p:spPr>
          <a:xfrm>
            <a:off x="3048000" y="5202238"/>
            <a:ext cx="9144000" cy="1655762"/>
          </a:xfrm>
        </p:spPr>
        <p:txBody>
          <a:bodyPr anchor="b"/>
          <a:lstStyle/>
          <a:p>
            <a:pPr algn="r"/>
            <a:r>
              <a:rPr lang="en-IN" dirty="0">
                <a:solidFill>
                  <a:schemeClr val="bg2">
                    <a:lumMod val="25000"/>
                  </a:schemeClr>
                </a:solidFill>
                <a:latin typeface="Calibri" panose="020F0502020204030204" pitchFamily="34" charset="0"/>
                <a:cs typeface="Calibri" panose="020F0502020204030204" pitchFamily="34" charset="0"/>
              </a:rPr>
              <a:t>Eshaan Arora</a:t>
            </a:r>
          </a:p>
          <a:p>
            <a:pPr algn="r"/>
            <a:r>
              <a:rPr lang="en-IN" dirty="0">
                <a:solidFill>
                  <a:schemeClr val="bg2">
                    <a:lumMod val="25000"/>
                  </a:schemeClr>
                </a:solidFill>
                <a:latin typeface="Calibri" panose="020F0502020204030204" pitchFamily="34" charset="0"/>
                <a:cs typeface="Calibri" panose="020F0502020204030204" pitchFamily="34" charset="0"/>
              </a:rPr>
              <a:t>February 6, 2023</a:t>
            </a:r>
          </a:p>
        </p:txBody>
      </p:sp>
      <p:pic>
        <p:nvPicPr>
          <p:cNvPr id="5" name="Picture 4">
            <a:extLst>
              <a:ext uri="{FF2B5EF4-FFF2-40B4-BE49-F238E27FC236}">
                <a16:creationId xmlns:a16="http://schemas.microsoft.com/office/drawing/2014/main" id="{987CAED8-6F44-4D17-875F-DB3D4E7FEA7F}"/>
              </a:ext>
            </a:extLst>
          </p:cNvPr>
          <p:cNvPicPr>
            <a:picLocks noChangeAspect="1"/>
          </p:cNvPicPr>
          <p:nvPr/>
        </p:nvPicPr>
        <p:blipFill>
          <a:blip r:embed="rId2"/>
          <a:stretch>
            <a:fillRect/>
          </a:stretch>
        </p:blipFill>
        <p:spPr>
          <a:xfrm>
            <a:off x="910035" y="2875738"/>
            <a:ext cx="1227929" cy="1106524"/>
          </a:xfrm>
          <a:prstGeom prst="rect">
            <a:avLst/>
          </a:prstGeom>
        </p:spPr>
      </p:pic>
      <p:sp>
        <p:nvSpPr>
          <p:cNvPr id="7" name="Rectangle: Top Corners Rounded 6">
            <a:extLst>
              <a:ext uri="{FF2B5EF4-FFF2-40B4-BE49-F238E27FC236}">
                <a16:creationId xmlns:a16="http://schemas.microsoft.com/office/drawing/2014/main" id="{0ADC4340-3A47-4E2B-9AA8-77244B2B2FC0}"/>
              </a:ext>
            </a:extLst>
          </p:cNvPr>
          <p:cNvSpPr/>
          <p:nvPr/>
        </p:nvSpPr>
        <p:spPr>
          <a:xfrm flipV="1">
            <a:off x="3048000" y="4040"/>
            <a:ext cx="6096000" cy="14836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Top Corners Rounded 7">
            <a:extLst>
              <a:ext uri="{FF2B5EF4-FFF2-40B4-BE49-F238E27FC236}">
                <a16:creationId xmlns:a16="http://schemas.microsoft.com/office/drawing/2014/main" id="{9259DBB7-3A86-47E9-ABA4-32E63FE3522B}"/>
              </a:ext>
            </a:extLst>
          </p:cNvPr>
          <p:cNvSpPr/>
          <p:nvPr/>
        </p:nvSpPr>
        <p:spPr>
          <a:xfrm>
            <a:off x="3048000" y="6710400"/>
            <a:ext cx="6096000" cy="14760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256940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78F4-E024-42B9-B39A-286557E32754}"/>
              </a:ext>
            </a:extLst>
          </p:cNvPr>
          <p:cNvSpPr>
            <a:spLocks noGrp="1"/>
          </p:cNvSpPr>
          <p:nvPr>
            <p:ph type="title"/>
          </p:nvPr>
        </p:nvSpPr>
        <p:spPr/>
        <p:txBody>
          <a:bodyPr>
            <a:normAutofit/>
          </a:bodyPr>
          <a:lstStyle/>
          <a:p>
            <a:r>
              <a:rPr lang="en-IN" sz="3600" dirty="0">
                <a:solidFill>
                  <a:srgbClr val="4095A5"/>
                </a:solidFill>
                <a:latin typeface="Kozuka Gothic Pro H" panose="020B0800000000000000" pitchFamily="34" charset="-128"/>
                <a:ea typeface="Kozuka Gothic Pro H" panose="020B0800000000000000" pitchFamily="34" charset="-128"/>
              </a:rPr>
              <a:t>Distribution of Rides Across Stations </a:t>
            </a:r>
          </a:p>
        </p:txBody>
      </p:sp>
      <p:sp>
        <p:nvSpPr>
          <p:cNvPr id="6" name="Rectangle: Top Corners Rounded 5">
            <a:extLst>
              <a:ext uri="{FF2B5EF4-FFF2-40B4-BE49-F238E27FC236}">
                <a16:creationId xmlns:a16="http://schemas.microsoft.com/office/drawing/2014/main" id="{599AD54C-A398-436F-8BEC-8A8789B52F17}"/>
              </a:ext>
            </a:extLst>
          </p:cNvPr>
          <p:cNvSpPr/>
          <p:nvPr/>
        </p:nvSpPr>
        <p:spPr>
          <a:xfrm flipV="1">
            <a:off x="3048000" y="4040"/>
            <a:ext cx="6096000" cy="14836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Top Corners Rounded 6">
            <a:extLst>
              <a:ext uri="{FF2B5EF4-FFF2-40B4-BE49-F238E27FC236}">
                <a16:creationId xmlns:a16="http://schemas.microsoft.com/office/drawing/2014/main" id="{62700FA2-2045-4A99-9645-CBE156110EE6}"/>
              </a:ext>
            </a:extLst>
          </p:cNvPr>
          <p:cNvSpPr/>
          <p:nvPr/>
        </p:nvSpPr>
        <p:spPr>
          <a:xfrm>
            <a:off x="3048000" y="6710400"/>
            <a:ext cx="6096000" cy="14760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Content Placeholder 2">
            <a:extLst>
              <a:ext uri="{FF2B5EF4-FFF2-40B4-BE49-F238E27FC236}">
                <a16:creationId xmlns:a16="http://schemas.microsoft.com/office/drawing/2014/main" id="{4E068300-2C61-4D2C-A8FB-A835FC4CA03A}"/>
              </a:ext>
            </a:extLst>
          </p:cNvPr>
          <p:cNvSpPr>
            <a:spLocks noGrp="1"/>
          </p:cNvSpPr>
          <p:nvPr>
            <p:ph idx="1"/>
          </p:nvPr>
        </p:nvSpPr>
        <p:spPr>
          <a:xfrm>
            <a:off x="838200" y="1825625"/>
            <a:ext cx="10515600" cy="4351338"/>
          </a:xfrm>
        </p:spPr>
        <p:txBody>
          <a:bodyPr numCol="2" anchor="ctr"/>
          <a:lstStyle/>
          <a:p>
            <a:pPr marL="171450" indent="-171450"/>
            <a:r>
              <a:rPr lang="en-IN" dirty="0">
                <a:solidFill>
                  <a:schemeClr val="bg2">
                    <a:lumMod val="25000"/>
                  </a:schemeClr>
                </a:solidFill>
              </a:rPr>
              <a:t>Based on Pareto’s Principle of 80-20, the frequency distribution shows that 80% of the total rides (for casual riders) started from roughly 18% of the stations*.</a:t>
            </a:r>
          </a:p>
          <a:p>
            <a:pPr marL="0" indent="0">
              <a:buNone/>
            </a:pPr>
            <a:endParaRPr lang="en-IN" dirty="0">
              <a:solidFill>
                <a:schemeClr val="bg2">
                  <a:lumMod val="25000"/>
                </a:schemeClr>
              </a:solidFill>
            </a:endParaRPr>
          </a:p>
        </p:txBody>
      </p:sp>
      <p:sp>
        <p:nvSpPr>
          <p:cNvPr id="3" name="Footer Placeholder 2">
            <a:extLst>
              <a:ext uri="{FF2B5EF4-FFF2-40B4-BE49-F238E27FC236}">
                <a16:creationId xmlns:a16="http://schemas.microsoft.com/office/drawing/2014/main" id="{43A8995B-DC3C-4EF2-8B22-5391267E8E7F}"/>
              </a:ext>
            </a:extLst>
          </p:cNvPr>
          <p:cNvSpPr>
            <a:spLocks noGrp="1"/>
          </p:cNvSpPr>
          <p:nvPr>
            <p:ph type="ftr" sz="quarter" idx="11"/>
          </p:nvPr>
        </p:nvSpPr>
        <p:spPr>
          <a:xfrm>
            <a:off x="0" y="6356350"/>
            <a:ext cx="4114800" cy="365125"/>
          </a:xfrm>
        </p:spPr>
        <p:txBody>
          <a:bodyPr/>
          <a:lstStyle/>
          <a:p>
            <a:r>
              <a:rPr lang="en-IN" sz="1400" dirty="0"/>
              <a:t>*Data on stations is present in the appendix.</a:t>
            </a:r>
          </a:p>
        </p:txBody>
      </p:sp>
      <p:pic>
        <p:nvPicPr>
          <p:cNvPr id="11" name="Picture 10">
            <a:extLst>
              <a:ext uri="{FF2B5EF4-FFF2-40B4-BE49-F238E27FC236}">
                <a16:creationId xmlns:a16="http://schemas.microsoft.com/office/drawing/2014/main" id="{BD231D60-3F37-4AE6-8D98-0576F1FB83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3523" y="1318826"/>
            <a:ext cx="6096000" cy="5391574"/>
          </a:xfrm>
          <a:prstGeom prst="rect">
            <a:avLst/>
          </a:prstGeom>
        </p:spPr>
      </p:pic>
      <p:sp>
        <p:nvSpPr>
          <p:cNvPr id="13" name="Rectangle 12">
            <a:extLst>
              <a:ext uri="{FF2B5EF4-FFF2-40B4-BE49-F238E27FC236}">
                <a16:creationId xmlns:a16="http://schemas.microsoft.com/office/drawing/2014/main" id="{09E98152-76BE-4716-BEF5-DF8A00DE6581}"/>
              </a:ext>
            </a:extLst>
          </p:cNvPr>
          <p:cNvSpPr/>
          <p:nvPr/>
        </p:nvSpPr>
        <p:spPr>
          <a:xfrm>
            <a:off x="6902969" y="5630014"/>
            <a:ext cx="4601981" cy="490189"/>
          </a:xfrm>
          <a:prstGeom prst="rect">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B7331BBF-8ECD-4272-A307-4D466BE244A1}"/>
              </a:ext>
            </a:extLst>
          </p:cNvPr>
          <p:cNvSpPr/>
          <p:nvPr/>
        </p:nvSpPr>
        <p:spPr>
          <a:xfrm>
            <a:off x="6902969" y="5630013"/>
            <a:ext cx="846946" cy="490189"/>
          </a:xfrm>
          <a:prstGeom prst="rect">
            <a:avLst/>
          </a:prstGeom>
          <a:solidFill>
            <a:schemeClr val="accent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id="{BCCF880C-C561-4290-81BB-D2C36A7AD001}"/>
              </a:ext>
            </a:extLst>
          </p:cNvPr>
          <p:cNvCxnSpPr/>
          <p:nvPr/>
        </p:nvCxnSpPr>
        <p:spPr>
          <a:xfrm>
            <a:off x="7734925" y="2758190"/>
            <a:ext cx="0" cy="31169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DDE2805-96F8-4FA8-B520-786C3BE7D099}"/>
              </a:ext>
            </a:extLst>
          </p:cNvPr>
          <p:cNvCxnSpPr>
            <a:cxnSpLocks/>
            <a:endCxn id="19" idx="3"/>
          </p:cNvCxnSpPr>
          <p:nvPr/>
        </p:nvCxnSpPr>
        <p:spPr>
          <a:xfrm flipH="1">
            <a:off x="5538867" y="5875107"/>
            <a:ext cx="1716372" cy="30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5CBD247-0638-4470-B505-5E78513C5A5E}"/>
              </a:ext>
            </a:extLst>
          </p:cNvPr>
          <p:cNvSpPr txBox="1"/>
          <p:nvPr/>
        </p:nvSpPr>
        <p:spPr>
          <a:xfrm>
            <a:off x="2725276" y="5582727"/>
            <a:ext cx="2813591" cy="646331"/>
          </a:xfrm>
          <a:prstGeom prst="rect">
            <a:avLst/>
          </a:prstGeom>
          <a:solidFill>
            <a:schemeClr val="accent1">
              <a:lumMod val="40000"/>
              <a:lumOff val="60000"/>
            </a:schemeClr>
          </a:solidFill>
        </p:spPr>
        <p:txBody>
          <a:bodyPr wrap="none" rtlCol="0">
            <a:spAutoFit/>
          </a:bodyPr>
          <a:lstStyle/>
          <a:p>
            <a:pPr algn="r"/>
            <a:r>
              <a:rPr lang="en-IN" dirty="0">
                <a:solidFill>
                  <a:schemeClr val="bg2">
                    <a:lumMod val="25000"/>
                  </a:schemeClr>
                </a:solidFill>
              </a:rPr>
              <a:t>80% of the rides came </a:t>
            </a:r>
          </a:p>
          <a:p>
            <a:pPr algn="r"/>
            <a:r>
              <a:rPr lang="en-IN" dirty="0">
                <a:solidFill>
                  <a:schemeClr val="bg2">
                    <a:lumMod val="25000"/>
                  </a:schemeClr>
                </a:solidFill>
              </a:rPr>
              <a:t>from this portion of stations</a:t>
            </a:r>
          </a:p>
        </p:txBody>
      </p:sp>
    </p:spTree>
    <p:extLst>
      <p:ext uri="{BB962C8B-B14F-4D97-AF65-F5344CB8AC3E}">
        <p14:creationId xmlns:p14="http://schemas.microsoft.com/office/powerpoint/2010/main" val="3302799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par>
                                <p:cTn id="24" presetID="10"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3" grpId="0" animBg="1"/>
      <p:bldP spid="14"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78F4-E024-42B9-B39A-286557E32754}"/>
              </a:ext>
            </a:extLst>
          </p:cNvPr>
          <p:cNvSpPr>
            <a:spLocks noGrp="1"/>
          </p:cNvSpPr>
          <p:nvPr>
            <p:ph type="title"/>
          </p:nvPr>
        </p:nvSpPr>
        <p:spPr>
          <a:xfrm>
            <a:off x="838200" y="152400"/>
            <a:ext cx="10515600" cy="1325563"/>
          </a:xfrm>
        </p:spPr>
        <p:txBody>
          <a:bodyPr>
            <a:normAutofit/>
          </a:bodyPr>
          <a:lstStyle/>
          <a:p>
            <a:pPr algn="ctr"/>
            <a:r>
              <a:rPr lang="en-IN" sz="3600" dirty="0">
                <a:solidFill>
                  <a:srgbClr val="4095A5"/>
                </a:solidFill>
                <a:latin typeface="Kozuka Gothic Pro H" panose="020B0800000000000000" pitchFamily="34" charset="-128"/>
                <a:ea typeface="Kozuka Gothic Pro H" panose="020B0800000000000000" pitchFamily="34" charset="-128"/>
              </a:rPr>
              <a:t>Distribution of Stations Across Chicago</a:t>
            </a:r>
          </a:p>
        </p:txBody>
      </p:sp>
      <p:sp>
        <p:nvSpPr>
          <p:cNvPr id="6" name="Rectangle: Top Corners Rounded 5">
            <a:extLst>
              <a:ext uri="{FF2B5EF4-FFF2-40B4-BE49-F238E27FC236}">
                <a16:creationId xmlns:a16="http://schemas.microsoft.com/office/drawing/2014/main" id="{599AD54C-A398-436F-8BEC-8A8789B52F17}"/>
              </a:ext>
            </a:extLst>
          </p:cNvPr>
          <p:cNvSpPr/>
          <p:nvPr/>
        </p:nvSpPr>
        <p:spPr>
          <a:xfrm flipV="1">
            <a:off x="3048000" y="4040"/>
            <a:ext cx="6096000" cy="14836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Top Corners Rounded 6">
            <a:extLst>
              <a:ext uri="{FF2B5EF4-FFF2-40B4-BE49-F238E27FC236}">
                <a16:creationId xmlns:a16="http://schemas.microsoft.com/office/drawing/2014/main" id="{62700FA2-2045-4A99-9645-CBE156110EE6}"/>
              </a:ext>
            </a:extLst>
          </p:cNvPr>
          <p:cNvSpPr/>
          <p:nvPr/>
        </p:nvSpPr>
        <p:spPr>
          <a:xfrm>
            <a:off x="3048000" y="6710400"/>
            <a:ext cx="6096000" cy="14760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a:extLst>
              <a:ext uri="{FF2B5EF4-FFF2-40B4-BE49-F238E27FC236}">
                <a16:creationId xmlns:a16="http://schemas.microsoft.com/office/drawing/2014/main" id="{D6400F99-4985-457E-BF46-047FFE9C21D3}"/>
              </a:ext>
            </a:extLst>
          </p:cNvPr>
          <p:cNvPicPr>
            <a:picLocks noChangeAspect="1"/>
          </p:cNvPicPr>
          <p:nvPr/>
        </p:nvPicPr>
        <p:blipFill rotWithShape="1">
          <a:blip r:embed="rId3">
            <a:extLst>
              <a:ext uri="{28A0092B-C50C-407E-A947-70E740481C1C}">
                <a14:useLocalDpi xmlns:a14="http://schemas.microsoft.com/office/drawing/2010/main" val="0"/>
              </a:ext>
            </a:extLst>
          </a:blip>
          <a:srcRect t="6453"/>
          <a:stretch/>
        </p:blipFill>
        <p:spPr>
          <a:xfrm>
            <a:off x="0" y="1321436"/>
            <a:ext cx="12192000" cy="4814990"/>
          </a:xfrm>
          <a:prstGeom prst="rect">
            <a:avLst/>
          </a:prstGeom>
        </p:spPr>
      </p:pic>
      <p:sp>
        <p:nvSpPr>
          <p:cNvPr id="3" name="TextBox 2">
            <a:extLst>
              <a:ext uri="{FF2B5EF4-FFF2-40B4-BE49-F238E27FC236}">
                <a16:creationId xmlns:a16="http://schemas.microsoft.com/office/drawing/2014/main" id="{EC212749-C786-4A21-A431-BE0E27FEE5F8}"/>
              </a:ext>
            </a:extLst>
          </p:cNvPr>
          <p:cNvSpPr txBox="1"/>
          <p:nvPr/>
        </p:nvSpPr>
        <p:spPr>
          <a:xfrm>
            <a:off x="4885572" y="1028228"/>
            <a:ext cx="2420856" cy="369332"/>
          </a:xfrm>
          <a:prstGeom prst="rect">
            <a:avLst/>
          </a:prstGeom>
          <a:noFill/>
        </p:spPr>
        <p:txBody>
          <a:bodyPr wrap="none" rtlCol="0">
            <a:spAutoFit/>
          </a:bodyPr>
          <a:lstStyle/>
          <a:p>
            <a:pPr algn="ctr"/>
            <a:r>
              <a:rPr lang="en-IN" dirty="0">
                <a:solidFill>
                  <a:srgbClr val="4095A5"/>
                </a:solidFill>
                <a:latin typeface="Kozuka Gothic Pro H" panose="020B0800000000000000" pitchFamily="34" charset="-128"/>
                <a:ea typeface="Kozuka Gothic Pro H" panose="020B0800000000000000" pitchFamily="34" charset="-128"/>
              </a:rPr>
              <a:t>Map for Casual Rides</a:t>
            </a:r>
          </a:p>
        </p:txBody>
      </p:sp>
    </p:spTree>
    <p:extLst>
      <p:ext uri="{BB962C8B-B14F-4D97-AF65-F5344CB8AC3E}">
        <p14:creationId xmlns:p14="http://schemas.microsoft.com/office/powerpoint/2010/main" val="2021414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78F4-E024-42B9-B39A-286557E32754}"/>
              </a:ext>
            </a:extLst>
          </p:cNvPr>
          <p:cNvSpPr>
            <a:spLocks noGrp="1"/>
          </p:cNvSpPr>
          <p:nvPr>
            <p:ph type="title"/>
          </p:nvPr>
        </p:nvSpPr>
        <p:spPr>
          <a:xfrm>
            <a:off x="838200" y="260195"/>
            <a:ext cx="10515600" cy="1325563"/>
          </a:xfrm>
        </p:spPr>
        <p:txBody>
          <a:bodyPr anchor="ctr">
            <a:normAutofit/>
          </a:bodyPr>
          <a:lstStyle/>
          <a:p>
            <a:r>
              <a:rPr lang="en-IN" sz="3600" dirty="0">
                <a:solidFill>
                  <a:srgbClr val="4095A5"/>
                </a:solidFill>
                <a:latin typeface="Kozuka Gothic Pro H" panose="020B0800000000000000" pitchFamily="34" charset="-128"/>
                <a:ea typeface="Kozuka Gothic Pro H" panose="020B0800000000000000" pitchFamily="34" charset="-128"/>
              </a:rPr>
              <a:t>Bike Category- Another Differentiator</a:t>
            </a:r>
          </a:p>
        </p:txBody>
      </p:sp>
      <p:sp>
        <p:nvSpPr>
          <p:cNvPr id="6" name="Rectangle: Top Corners Rounded 5">
            <a:extLst>
              <a:ext uri="{FF2B5EF4-FFF2-40B4-BE49-F238E27FC236}">
                <a16:creationId xmlns:a16="http://schemas.microsoft.com/office/drawing/2014/main" id="{599AD54C-A398-436F-8BEC-8A8789B52F17}"/>
              </a:ext>
            </a:extLst>
          </p:cNvPr>
          <p:cNvSpPr/>
          <p:nvPr/>
        </p:nvSpPr>
        <p:spPr>
          <a:xfrm flipV="1">
            <a:off x="3048000" y="4040"/>
            <a:ext cx="6096000" cy="14836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Top Corners Rounded 6">
            <a:extLst>
              <a:ext uri="{FF2B5EF4-FFF2-40B4-BE49-F238E27FC236}">
                <a16:creationId xmlns:a16="http://schemas.microsoft.com/office/drawing/2014/main" id="{62700FA2-2045-4A99-9645-CBE156110EE6}"/>
              </a:ext>
            </a:extLst>
          </p:cNvPr>
          <p:cNvSpPr/>
          <p:nvPr/>
        </p:nvSpPr>
        <p:spPr>
          <a:xfrm>
            <a:off x="3048000" y="6710400"/>
            <a:ext cx="6096000" cy="14760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Content Placeholder 2">
            <a:extLst>
              <a:ext uri="{FF2B5EF4-FFF2-40B4-BE49-F238E27FC236}">
                <a16:creationId xmlns:a16="http://schemas.microsoft.com/office/drawing/2014/main" id="{56F9DE68-5061-4E2C-8C70-2F6A4061D94B}"/>
              </a:ext>
            </a:extLst>
          </p:cNvPr>
          <p:cNvSpPr>
            <a:spLocks noGrp="1"/>
          </p:cNvSpPr>
          <p:nvPr>
            <p:ph idx="1"/>
          </p:nvPr>
        </p:nvSpPr>
        <p:spPr>
          <a:xfrm>
            <a:off x="838200" y="5683810"/>
            <a:ext cx="10515600" cy="4351338"/>
          </a:xfrm>
        </p:spPr>
        <p:txBody>
          <a:bodyPr numCol="1" anchor="t">
            <a:normAutofit/>
          </a:bodyPr>
          <a:lstStyle/>
          <a:p>
            <a:r>
              <a:rPr lang="en-IN" sz="2000" b="1" dirty="0">
                <a:solidFill>
                  <a:srgbClr val="0C6E7B"/>
                </a:solidFill>
              </a:rPr>
              <a:t>Classic bikes</a:t>
            </a:r>
            <a:r>
              <a:rPr lang="en-IN" sz="2000" dirty="0">
                <a:solidFill>
                  <a:schemeClr val="bg2">
                    <a:lumMod val="25000"/>
                  </a:schemeClr>
                </a:solidFill>
              </a:rPr>
              <a:t> were the most popular categories for both rider types.</a:t>
            </a:r>
          </a:p>
          <a:p>
            <a:r>
              <a:rPr lang="en-IN" sz="2000" b="1" dirty="0">
                <a:solidFill>
                  <a:srgbClr val="532B39"/>
                </a:solidFill>
              </a:rPr>
              <a:t>Docked bikes</a:t>
            </a:r>
            <a:r>
              <a:rPr lang="en-IN" sz="2000" dirty="0">
                <a:solidFill>
                  <a:schemeClr val="bg2">
                    <a:lumMod val="25000"/>
                  </a:schemeClr>
                </a:solidFill>
              </a:rPr>
              <a:t> were never used by annual members, while they represented 1 out of every 10 casual rides.</a:t>
            </a:r>
          </a:p>
        </p:txBody>
      </p:sp>
      <p:pic>
        <p:nvPicPr>
          <p:cNvPr id="12" name="Picture 11">
            <a:extLst>
              <a:ext uri="{FF2B5EF4-FFF2-40B4-BE49-F238E27FC236}">
                <a16:creationId xmlns:a16="http://schemas.microsoft.com/office/drawing/2014/main" id="{578CCA27-C2E4-45D0-B82A-00D18F6065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174190"/>
            <a:ext cx="4724398" cy="4320000"/>
          </a:xfrm>
          <a:prstGeom prst="rect">
            <a:avLst/>
          </a:prstGeom>
        </p:spPr>
      </p:pic>
      <p:pic>
        <p:nvPicPr>
          <p:cNvPr id="9" name="Picture 8">
            <a:extLst>
              <a:ext uri="{FF2B5EF4-FFF2-40B4-BE49-F238E27FC236}">
                <a16:creationId xmlns:a16="http://schemas.microsoft.com/office/drawing/2014/main" id="{3FB47D48-5AE7-4697-A3C8-8D35D8F695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174190"/>
            <a:ext cx="4724397" cy="4320000"/>
          </a:xfrm>
          <a:prstGeom prst="rect">
            <a:avLst/>
          </a:prstGeom>
        </p:spPr>
      </p:pic>
    </p:spTree>
    <p:extLst>
      <p:ext uri="{BB962C8B-B14F-4D97-AF65-F5344CB8AC3E}">
        <p14:creationId xmlns:p14="http://schemas.microsoft.com/office/powerpoint/2010/main" val="1989678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593AEB7-4C33-44F1-89C0-9F801C77A2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2511" y="1130400"/>
            <a:ext cx="6109489" cy="5580000"/>
          </a:xfrm>
          <a:prstGeom prst="rect">
            <a:avLst/>
          </a:prstGeom>
        </p:spPr>
      </p:pic>
      <p:sp>
        <p:nvSpPr>
          <p:cNvPr id="2" name="Title 1">
            <a:extLst>
              <a:ext uri="{FF2B5EF4-FFF2-40B4-BE49-F238E27FC236}">
                <a16:creationId xmlns:a16="http://schemas.microsoft.com/office/drawing/2014/main" id="{5B9178F4-E024-42B9-B39A-286557E32754}"/>
              </a:ext>
            </a:extLst>
          </p:cNvPr>
          <p:cNvSpPr>
            <a:spLocks noGrp="1"/>
          </p:cNvSpPr>
          <p:nvPr>
            <p:ph type="title"/>
          </p:nvPr>
        </p:nvSpPr>
        <p:spPr/>
        <p:txBody>
          <a:bodyPr>
            <a:normAutofit/>
          </a:bodyPr>
          <a:lstStyle/>
          <a:p>
            <a:r>
              <a:rPr lang="en-IN" sz="3600" dirty="0">
                <a:solidFill>
                  <a:srgbClr val="4095A5"/>
                </a:solidFill>
                <a:latin typeface="Kozuka Gothic Pro H" panose="020B0800000000000000" pitchFamily="34" charset="-128"/>
                <a:ea typeface="Kozuka Gothic Pro H" panose="020B0800000000000000" pitchFamily="34" charset="-128"/>
              </a:rPr>
              <a:t>Bike Category- Another Differentiator</a:t>
            </a:r>
          </a:p>
        </p:txBody>
      </p:sp>
      <p:sp>
        <p:nvSpPr>
          <p:cNvPr id="6" name="Rectangle: Top Corners Rounded 5">
            <a:extLst>
              <a:ext uri="{FF2B5EF4-FFF2-40B4-BE49-F238E27FC236}">
                <a16:creationId xmlns:a16="http://schemas.microsoft.com/office/drawing/2014/main" id="{599AD54C-A398-436F-8BEC-8A8789B52F17}"/>
              </a:ext>
            </a:extLst>
          </p:cNvPr>
          <p:cNvSpPr/>
          <p:nvPr/>
        </p:nvSpPr>
        <p:spPr>
          <a:xfrm flipV="1">
            <a:off x="3048000" y="4040"/>
            <a:ext cx="6096000" cy="14836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Top Corners Rounded 6">
            <a:extLst>
              <a:ext uri="{FF2B5EF4-FFF2-40B4-BE49-F238E27FC236}">
                <a16:creationId xmlns:a16="http://schemas.microsoft.com/office/drawing/2014/main" id="{62700FA2-2045-4A99-9645-CBE156110EE6}"/>
              </a:ext>
            </a:extLst>
          </p:cNvPr>
          <p:cNvSpPr/>
          <p:nvPr/>
        </p:nvSpPr>
        <p:spPr>
          <a:xfrm>
            <a:off x="3048000" y="6710400"/>
            <a:ext cx="6096000" cy="14760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Content Placeholder 2">
            <a:extLst>
              <a:ext uri="{FF2B5EF4-FFF2-40B4-BE49-F238E27FC236}">
                <a16:creationId xmlns:a16="http://schemas.microsoft.com/office/drawing/2014/main" id="{56F9DE68-5061-4E2C-8C70-2F6A4061D94B}"/>
              </a:ext>
            </a:extLst>
          </p:cNvPr>
          <p:cNvSpPr>
            <a:spLocks noGrp="1"/>
          </p:cNvSpPr>
          <p:nvPr>
            <p:ph idx="1"/>
          </p:nvPr>
        </p:nvSpPr>
        <p:spPr>
          <a:xfrm>
            <a:off x="838200" y="1825625"/>
            <a:ext cx="10515600" cy="4351338"/>
          </a:xfrm>
        </p:spPr>
        <p:txBody>
          <a:bodyPr numCol="2" anchor="ctr"/>
          <a:lstStyle/>
          <a:p>
            <a:r>
              <a:rPr lang="en-IN" dirty="0">
                <a:solidFill>
                  <a:schemeClr val="bg2">
                    <a:lumMod val="25000"/>
                  </a:schemeClr>
                </a:solidFill>
              </a:rPr>
              <a:t>It is in line with our previous insight about ride duration that casual members tend to go on longer rides on each bike type.</a:t>
            </a:r>
          </a:p>
          <a:p>
            <a:r>
              <a:rPr lang="en-IN" dirty="0">
                <a:solidFill>
                  <a:schemeClr val="bg2">
                    <a:lumMod val="25000"/>
                  </a:schemeClr>
                </a:solidFill>
              </a:rPr>
              <a:t>While docked bikes were the least popular among casual riders, their average and median ride duration were maximum.</a:t>
            </a:r>
          </a:p>
          <a:p>
            <a:pPr marL="0" indent="0">
              <a:buNone/>
            </a:pPr>
            <a:endParaRPr lang="en-IN" dirty="0">
              <a:solidFill>
                <a:schemeClr val="bg2">
                  <a:lumMod val="25000"/>
                </a:schemeClr>
              </a:solidFill>
            </a:endParaRPr>
          </a:p>
        </p:txBody>
      </p:sp>
    </p:spTree>
    <p:extLst>
      <p:ext uri="{BB962C8B-B14F-4D97-AF65-F5344CB8AC3E}">
        <p14:creationId xmlns:p14="http://schemas.microsoft.com/office/powerpoint/2010/main" val="859154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78F4-E024-42B9-B39A-286557E32754}"/>
              </a:ext>
            </a:extLst>
          </p:cNvPr>
          <p:cNvSpPr>
            <a:spLocks noGrp="1"/>
          </p:cNvSpPr>
          <p:nvPr>
            <p:ph type="title"/>
          </p:nvPr>
        </p:nvSpPr>
        <p:spPr/>
        <p:txBody>
          <a:bodyPr>
            <a:normAutofit/>
          </a:bodyPr>
          <a:lstStyle/>
          <a:p>
            <a:r>
              <a:rPr lang="en-IN" sz="3600" dirty="0">
                <a:solidFill>
                  <a:srgbClr val="4095A5"/>
                </a:solidFill>
                <a:latin typeface="Kozuka Gothic Pro H" panose="020B0800000000000000" pitchFamily="34" charset="-128"/>
                <a:ea typeface="Kozuka Gothic Pro H" panose="020B0800000000000000" pitchFamily="34" charset="-128"/>
              </a:rPr>
              <a:t>Conclusion</a:t>
            </a:r>
          </a:p>
        </p:txBody>
      </p:sp>
      <p:sp>
        <p:nvSpPr>
          <p:cNvPr id="6" name="Rectangle: Top Corners Rounded 5">
            <a:extLst>
              <a:ext uri="{FF2B5EF4-FFF2-40B4-BE49-F238E27FC236}">
                <a16:creationId xmlns:a16="http://schemas.microsoft.com/office/drawing/2014/main" id="{599AD54C-A398-436F-8BEC-8A8789B52F17}"/>
              </a:ext>
            </a:extLst>
          </p:cNvPr>
          <p:cNvSpPr/>
          <p:nvPr/>
        </p:nvSpPr>
        <p:spPr>
          <a:xfrm flipV="1">
            <a:off x="3048000" y="4040"/>
            <a:ext cx="6096000" cy="14836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Top Corners Rounded 6">
            <a:extLst>
              <a:ext uri="{FF2B5EF4-FFF2-40B4-BE49-F238E27FC236}">
                <a16:creationId xmlns:a16="http://schemas.microsoft.com/office/drawing/2014/main" id="{62700FA2-2045-4A99-9645-CBE156110EE6}"/>
              </a:ext>
            </a:extLst>
          </p:cNvPr>
          <p:cNvSpPr/>
          <p:nvPr/>
        </p:nvSpPr>
        <p:spPr>
          <a:xfrm>
            <a:off x="3048000" y="6710400"/>
            <a:ext cx="6096000" cy="14760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9" name="Straight Connector 8">
            <a:extLst>
              <a:ext uri="{FF2B5EF4-FFF2-40B4-BE49-F238E27FC236}">
                <a16:creationId xmlns:a16="http://schemas.microsoft.com/office/drawing/2014/main" id="{90C51B76-38A3-4B1E-9812-F6544D2345B2}"/>
              </a:ext>
            </a:extLst>
          </p:cNvPr>
          <p:cNvCxnSpPr>
            <a:cxnSpLocks/>
          </p:cNvCxnSpPr>
          <p:nvPr/>
        </p:nvCxnSpPr>
        <p:spPr>
          <a:xfrm>
            <a:off x="5780315" y="1465944"/>
            <a:ext cx="0" cy="4320000"/>
          </a:xfrm>
          <a:prstGeom prst="line">
            <a:avLst/>
          </a:prstGeom>
          <a:ln>
            <a:solidFill>
              <a:srgbClr val="4095A5"/>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9C738FA-D2E1-4BE8-B1B8-D114B0C1E870}"/>
              </a:ext>
            </a:extLst>
          </p:cNvPr>
          <p:cNvCxnSpPr/>
          <p:nvPr/>
        </p:nvCxnSpPr>
        <p:spPr>
          <a:xfrm>
            <a:off x="5776688" y="3629909"/>
            <a:ext cx="1277257" cy="0"/>
          </a:xfrm>
          <a:prstGeom prst="line">
            <a:avLst/>
          </a:prstGeom>
          <a:ln>
            <a:solidFill>
              <a:srgbClr val="4095A5"/>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CE071550-BDF5-405D-8E5B-0574B120633E}"/>
              </a:ext>
            </a:extLst>
          </p:cNvPr>
          <p:cNvSpPr/>
          <p:nvPr/>
        </p:nvSpPr>
        <p:spPr>
          <a:xfrm>
            <a:off x="7053945" y="1144020"/>
            <a:ext cx="624114" cy="624114"/>
          </a:xfrm>
          <a:prstGeom prst="ellipse">
            <a:avLst/>
          </a:prstGeom>
          <a:noFill/>
          <a:ln>
            <a:solidFill>
              <a:srgbClr val="409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4095A5"/>
                </a:solidFill>
              </a:rPr>
              <a:t>1</a:t>
            </a:r>
          </a:p>
        </p:txBody>
      </p:sp>
      <p:sp>
        <p:nvSpPr>
          <p:cNvPr id="15" name="TextBox 14">
            <a:extLst>
              <a:ext uri="{FF2B5EF4-FFF2-40B4-BE49-F238E27FC236}">
                <a16:creationId xmlns:a16="http://schemas.microsoft.com/office/drawing/2014/main" id="{0912C230-7B7D-4B4A-9B23-A7DF6C6919D1}"/>
              </a:ext>
            </a:extLst>
          </p:cNvPr>
          <p:cNvSpPr txBox="1"/>
          <p:nvPr/>
        </p:nvSpPr>
        <p:spPr>
          <a:xfrm>
            <a:off x="7688945" y="1027906"/>
            <a:ext cx="2119084" cy="923330"/>
          </a:xfrm>
          <a:prstGeom prst="rect">
            <a:avLst/>
          </a:prstGeom>
          <a:noFill/>
        </p:spPr>
        <p:txBody>
          <a:bodyPr wrap="square" rtlCol="0">
            <a:spAutoFit/>
          </a:bodyPr>
          <a:lstStyle/>
          <a:p>
            <a:r>
              <a:rPr lang="en-IN" dirty="0">
                <a:solidFill>
                  <a:schemeClr val="bg2">
                    <a:lumMod val="25000"/>
                  </a:schemeClr>
                </a:solidFill>
              </a:rPr>
              <a:t>Casual riders tend to use Cyclistic bikes for </a:t>
            </a:r>
            <a:r>
              <a:rPr lang="en-IN" b="1" dirty="0">
                <a:solidFill>
                  <a:schemeClr val="bg2">
                    <a:lumMod val="25000"/>
                  </a:schemeClr>
                </a:solidFill>
              </a:rPr>
              <a:t>longer durations</a:t>
            </a:r>
          </a:p>
        </p:txBody>
      </p:sp>
      <p:cxnSp>
        <p:nvCxnSpPr>
          <p:cNvPr id="16" name="Straight Connector 15">
            <a:extLst>
              <a:ext uri="{FF2B5EF4-FFF2-40B4-BE49-F238E27FC236}">
                <a16:creationId xmlns:a16="http://schemas.microsoft.com/office/drawing/2014/main" id="{E5444E8E-7C95-4375-BE98-1BB74F9FB2D7}"/>
              </a:ext>
            </a:extLst>
          </p:cNvPr>
          <p:cNvCxnSpPr/>
          <p:nvPr/>
        </p:nvCxnSpPr>
        <p:spPr>
          <a:xfrm>
            <a:off x="5780315" y="1465944"/>
            <a:ext cx="1277257" cy="0"/>
          </a:xfrm>
          <a:prstGeom prst="line">
            <a:avLst/>
          </a:prstGeom>
          <a:ln>
            <a:solidFill>
              <a:srgbClr val="4095A5"/>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1043B7E-9AE4-44A0-B64F-1243A8B1D828}"/>
              </a:ext>
            </a:extLst>
          </p:cNvPr>
          <p:cNvCxnSpPr/>
          <p:nvPr/>
        </p:nvCxnSpPr>
        <p:spPr>
          <a:xfrm>
            <a:off x="4499431" y="2541126"/>
            <a:ext cx="1277257" cy="0"/>
          </a:xfrm>
          <a:prstGeom prst="line">
            <a:avLst/>
          </a:prstGeom>
          <a:ln>
            <a:solidFill>
              <a:srgbClr val="4095A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36AFEE0-19DF-497B-8915-38BCB578753C}"/>
              </a:ext>
            </a:extLst>
          </p:cNvPr>
          <p:cNvCxnSpPr/>
          <p:nvPr/>
        </p:nvCxnSpPr>
        <p:spPr>
          <a:xfrm>
            <a:off x="5776687" y="5785944"/>
            <a:ext cx="1277257" cy="0"/>
          </a:xfrm>
          <a:prstGeom prst="line">
            <a:avLst/>
          </a:prstGeom>
          <a:ln>
            <a:solidFill>
              <a:srgbClr val="4095A5"/>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9D5C6C39-80CD-4BD2-BF7E-43CBB5E81ABC}"/>
              </a:ext>
            </a:extLst>
          </p:cNvPr>
          <p:cNvSpPr/>
          <p:nvPr/>
        </p:nvSpPr>
        <p:spPr>
          <a:xfrm>
            <a:off x="3875318" y="2193561"/>
            <a:ext cx="624114" cy="624114"/>
          </a:xfrm>
          <a:prstGeom prst="ellipse">
            <a:avLst/>
          </a:prstGeom>
          <a:noFill/>
          <a:ln>
            <a:solidFill>
              <a:srgbClr val="409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4095A5"/>
                </a:solidFill>
              </a:rPr>
              <a:t>2</a:t>
            </a:r>
          </a:p>
        </p:txBody>
      </p:sp>
      <p:sp>
        <p:nvSpPr>
          <p:cNvPr id="20" name="Oval 19">
            <a:extLst>
              <a:ext uri="{FF2B5EF4-FFF2-40B4-BE49-F238E27FC236}">
                <a16:creationId xmlns:a16="http://schemas.microsoft.com/office/drawing/2014/main" id="{5884AA90-F62D-445C-9AA9-9E0495CF8420}"/>
              </a:ext>
            </a:extLst>
          </p:cNvPr>
          <p:cNvSpPr/>
          <p:nvPr/>
        </p:nvSpPr>
        <p:spPr>
          <a:xfrm>
            <a:off x="7053944" y="3300054"/>
            <a:ext cx="624114" cy="624114"/>
          </a:xfrm>
          <a:prstGeom prst="ellipse">
            <a:avLst/>
          </a:prstGeom>
          <a:noFill/>
          <a:ln>
            <a:solidFill>
              <a:srgbClr val="409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4095A5"/>
                </a:solidFill>
              </a:rPr>
              <a:t>3</a:t>
            </a:r>
          </a:p>
        </p:txBody>
      </p:sp>
      <p:sp>
        <p:nvSpPr>
          <p:cNvPr id="21" name="Oval 20">
            <a:extLst>
              <a:ext uri="{FF2B5EF4-FFF2-40B4-BE49-F238E27FC236}">
                <a16:creationId xmlns:a16="http://schemas.microsoft.com/office/drawing/2014/main" id="{5996C99E-2595-46A2-A6E8-C0A05CDBAED9}"/>
              </a:ext>
            </a:extLst>
          </p:cNvPr>
          <p:cNvSpPr/>
          <p:nvPr/>
        </p:nvSpPr>
        <p:spPr>
          <a:xfrm>
            <a:off x="3871686" y="4393887"/>
            <a:ext cx="624114" cy="624114"/>
          </a:xfrm>
          <a:prstGeom prst="ellipse">
            <a:avLst/>
          </a:prstGeom>
          <a:noFill/>
          <a:ln>
            <a:solidFill>
              <a:srgbClr val="409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4095A5"/>
                </a:solidFill>
              </a:rPr>
              <a:t>4</a:t>
            </a:r>
          </a:p>
        </p:txBody>
      </p:sp>
      <p:sp>
        <p:nvSpPr>
          <p:cNvPr id="22" name="Oval 21">
            <a:extLst>
              <a:ext uri="{FF2B5EF4-FFF2-40B4-BE49-F238E27FC236}">
                <a16:creationId xmlns:a16="http://schemas.microsoft.com/office/drawing/2014/main" id="{05F18505-54C8-4BBE-B4F0-755991CCAF38}"/>
              </a:ext>
            </a:extLst>
          </p:cNvPr>
          <p:cNvSpPr/>
          <p:nvPr/>
        </p:nvSpPr>
        <p:spPr>
          <a:xfrm>
            <a:off x="7053944" y="5496290"/>
            <a:ext cx="624114" cy="624114"/>
          </a:xfrm>
          <a:prstGeom prst="ellipse">
            <a:avLst/>
          </a:prstGeom>
          <a:noFill/>
          <a:ln>
            <a:solidFill>
              <a:srgbClr val="409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4095A5"/>
                </a:solidFill>
              </a:rPr>
              <a:t>5</a:t>
            </a:r>
          </a:p>
        </p:txBody>
      </p:sp>
      <p:cxnSp>
        <p:nvCxnSpPr>
          <p:cNvPr id="23" name="Straight Connector 22">
            <a:extLst>
              <a:ext uri="{FF2B5EF4-FFF2-40B4-BE49-F238E27FC236}">
                <a16:creationId xmlns:a16="http://schemas.microsoft.com/office/drawing/2014/main" id="{F7C1DEE1-6CE6-4D0F-9914-B8E95F56933F}"/>
              </a:ext>
            </a:extLst>
          </p:cNvPr>
          <p:cNvCxnSpPr/>
          <p:nvPr/>
        </p:nvCxnSpPr>
        <p:spPr>
          <a:xfrm>
            <a:off x="4499430" y="4716487"/>
            <a:ext cx="1277257" cy="0"/>
          </a:xfrm>
          <a:prstGeom prst="line">
            <a:avLst/>
          </a:prstGeom>
          <a:ln>
            <a:solidFill>
              <a:srgbClr val="4095A5"/>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86FD659-4AE5-430D-83E0-1694BFDD21B2}"/>
              </a:ext>
            </a:extLst>
          </p:cNvPr>
          <p:cNvSpPr txBox="1"/>
          <p:nvPr/>
        </p:nvSpPr>
        <p:spPr>
          <a:xfrm>
            <a:off x="508001" y="1905453"/>
            <a:ext cx="3363686" cy="1200329"/>
          </a:xfrm>
          <a:prstGeom prst="rect">
            <a:avLst/>
          </a:prstGeom>
          <a:noFill/>
        </p:spPr>
        <p:txBody>
          <a:bodyPr wrap="square" rtlCol="0">
            <a:spAutoFit/>
          </a:bodyPr>
          <a:lstStyle/>
          <a:p>
            <a:pPr algn="r"/>
            <a:r>
              <a:rPr lang="en-IN" dirty="0">
                <a:solidFill>
                  <a:schemeClr val="bg2">
                    <a:lumMod val="25000"/>
                  </a:schemeClr>
                </a:solidFill>
              </a:rPr>
              <a:t>Casual riders were active primarily in the </a:t>
            </a:r>
            <a:r>
              <a:rPr lang="en-IN" b="1" dirty="0">
                <a:solidFill>
                  <a:schemeClr val="bg2">
                    <a:lumMod val="25000"/>
                  </a:schemeClr>
                </a:solidFill>
              </a:rPr>
              <a:t>summer months</a:t>
            </a:r>
            <a:r>
              <a:rPr lang="en-IN" dirty="0">
                <a:solidFill>
                  <a:schemeClr val="bg2">
                    <a:lumMod val="25000"/>
                  </a:schemeClr>
                </a:solidFill>
              </a:rPr>
              <a:t> and dropped significantly in the winter months</a:t>
            </a:r>
          </a:p>
        </p:txBody>
      </p:sp>
      <p:sp>
        <p:nvSpPr>
          <p:cNvPr id="25" name="TextBox 24">
            <a:extLst>
              <a:ext uri="{FF2B5EF4-FFF2-40B4-BE49-F238E27FC236}">
                <a16:creationId xmlns:a16="http://schemas.microsoft.com/office/drawing/2014/main" id="{09B1E06F-1BE5-4279-9B2B-45FE8C342C19}"/>
              </a:ext>
            </a:extLst>
          </p:cNvPr>
          <p:cNvSpPr txBox="1"/>
          <p:nvPr/>
        </p:nvSpPr>
        <p:spPr>
          <a:xfrm>
            <a:off x="7678058" y="3019436"/>
            <a:ext cx="2119084" cy="1200329"/>
          </a:xfrm>
          <a:prstGeom prst="rect">
            <a:avLst/>
          </a:prstGeom>
          <a:noFill/>
        </p:spPr>
        <p:txBody>
          <a:bodyPr wrap="square" rtlCol="0">
            <a:spAutoFit/>
          </a:bodyPr>
          <a:lstStyle/>
          <a:p>
            <a:r>
              <a:rPr lang="en-IN" dirty="0">
                <a:solidFill>
                  <a:schemeClr val="bg2">
                    <a:lumMod val="25000"/>
                  </a:schemeClr>
                </a:solidFill>
              </a:rPr>
              <a:t>Proportion of casual riders peaked on </a:t>
            </a:r>
            <a:r>
              <a:rPr lang="en-IN" b="1" dirty="0">
                <a:solidFill>
                  <a:schemeClr val="bg2">
                    <a:lumMod val="25000"/>
                  </a:schemeClr>
                </a:solidFill>
              </a:rPr>
              <a:t>weekends</a:t>
            </a:r>
            <a:r>
              <a:rPr lang="en-IN" dirty="0">
                <a:solidFill>
                  <a:schemeClr val="bg2">
                    <a:lumMod val="25000"/>
                  </a:schemeClr>
                </a:solidFill>
              </a:rPr>
              <a:t> every month</a:t>
            </a:r>
          </a:p>
        </p:txBody>
      </p:sp>
      <p:sp>
        <p:nvSpPr>
          <p:cNvPr id="26" name="TextBox 25">
            <a:extLst>
              <a:ext uri="{FF2B5EF4-FFF2-40B4-BE49-F238E27FC236}">
                <a16:creationId xmlns:a16="http://schemas.microsoft.com/office/drawing/2014/main" id="{103FB0CA-04F1-43F2-AF6E-56E025FDA52F}"/>
              </a:ext>
            </a:extLst>
          </p:cNvPr>
          <p:cNvSpPr txBox="1"/>
          <p:nvPr/>
        </p:nvSpPr>
        <p:spPr>
          <a:xfrm>
            <a:off x="664029" y="3977823"/>
            <a:ext cx="3247117" cy="1477328"/>
          </a:xfrm>
          <a:prstGeom prst="rect">
            <a:avLst/>
          </a:prstGeom>
          <a:noFill/>
        </p:spPr>
        <p:txBody>
          <a:bodyPr wrap="square" rtlCol="0">
            <a:spAutoFit/>
          </a:bodyPr>
          <a:lstStyle/>
          <a:p>
            <a:pPr algn="r"/>
            <a:r>
              <a:rPr lang="en-IN" b="1" dirty="0">
                <a:solidFill>
                  <a:schemeClr val="bg2">
                    <a:lumMod val="25000"/>
                  </a:schemeClr>
                </a:solidFill>
              </a:rPr>
              <a:t>18% of the total stations</a:t>
            </a:r>
            <a:r>
              <a:rPr lang="en-IN" dirty="0">
                <a:solidFill>
                  <a:schemeClr val="bg2">
                    <a:lumMod val="25000"/>
                  </a:schemeClr>
                </a:solidFill>
              </a:rPr>
              <a:t> where casual rides started, contributed to 80% of the total rides (stations’ data present in the appendix)</a:t>
            </a:r>
          </a:p>
        </p:txBody>
      </p:sp>
      <p:sp>
        <p:nvSpPr>
          <p:cNvPr id="27" name="TextBox 26">
            <a:extLst>
              <a:ext uri="{FF2B5EF4-FFF2-40B4-BE49-F238E27FC236}">
                <a16:creationId xmlns:a16="http://schemas.microsoft.com/office/drawing/2014/main" id="{EE378FED-71D5-4E44-9CB6-3909AE675662}"/>
              </a:ext>
            </a:extLst>
          </p:cNvPr>
          <p:cNvSpPr txBox="1"/>
          <p:nvPr/>
        </p:nvSpPr>
        <p:spPr>
          <a:xfrm>
            <a:off x="7688945" y="5180730"/>
            <a:ext cx="3158669" cy="1200329"/>
          </a:xfrm>
          <a:prstGeom prst="rect">
            <a:avLst/>
          </a:prstGeom>
          <a:noFill/>
        </p:spPr>
        <p:txBody>
          <a:bodyPr wrap="square" rtlCol="0">
            <a:spAutoFit/>
          </a:bodyPr>
          <a:lstStyle/>
          <a:p>
            <a:r>
              <a:rPr lang="en-IN" dirty="0">
                <a:solidFill>
                  <a:schemeClr val="bg2">
                    <a:lumMod val="25000"/>
                  </a:schemeClr>
                </a:solidFill>
              </a:rPr>
              <a:t>Longest duration rides for casual riders came via </a:t>
            </a:r>
            <a:r>
              <a:rPr lang="en-IN" b="1" dirty="0">
                <a:solidFill>
                  <a:schemeClr val="bg2">
                    <a:lumMod val="25000"/>
                  </a:schemeClr>
                </a:solidFill>
              </a:rPr>
              <a:t>docked bikes</a:t>
            </a:r>
            <a:r>
              <a:rPr lang="en-IN" dirty="0">
                <a:solidFill>
                  <a:schemeClr val="bg2">
                    <a:lumMod val="25000"/>
                  </a:schemeClr>
                </a:solidFill>
              </a:rPr>
              <a:t>, which were never used by annual riders</a:t>
            </a:r>
          </a:p>
        </p:txBody>
      </p:sp>
    </p:spTree>
    <p:extLst>
      <p:ext uri="{BB962C8B-B14F-4D97-AF65-F5344CB8AC3E}">
        <p14:creationId xmlns:p14="http://schemas.microsoft.com/office/powerpoint/2010/main" val="145434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9" grpId="0" animBg="1"/>
      <p:bldP spid="20" grpId="0" animBg="1"/>
      <p:bldP spid="21" grpId="0" animBg="1"/>
      <p:bldP spid="22" grpId="0" animBg="1"/>
      <p:bldP spid="24" grpId="0"/>
      <p:bldP spid="25" grpId="0"/>
      <p:bldP spid="26" grpId="0"/>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78F4-E024-42B9-B39A-286557E32754}"/>
              </a:ext>
            </a:extLst>
          </p:cNvPr>
          <p:cNvSpPr>
            <a:spLocks noGrp="1"/>
          </p:cNvSpPr>
          <p:nvPr>
            <p:ph type="title"/>
          </p:nvPr>
        </p:nvSpPr>
        <p:spPr/>
        <p:txBody>
          <a:bodyPr>
            <a:normAutofit/>
          </a:bodyPr>
          <a:lstStyle/>
          <a:p>
            <a:r>
              <a:rPr lang="en-IN" sz="3600" dirty="0">
                <a:solidFill>
                  <a:srgbClr val="4095A5"/>
                </a:solidFill>
                <a:latin typeface="Kozuka Gothic Pro H" panose="020B0800000000000000" pitchFamily="34" charset="-128"/>
                <a:ea typeface="Kozuka Gothic Pro H" panose="020B0800000000000000" pitchFamily="34" charset="-128"/>
              </a:rPr>
              <a:t>Conclusion</a:t>
            </a:r>
          </a:p>
        </p:txBody>
      </p:sp>
      <p:sp>
        <p:nvSpPr>
          <p:cNvPr id="6" name="Rectangle: Top Corners Rounded 5">
            <a:extLst>
              <a:ext uri="{FF2B5EF4-FFF2-40B4-BE49-F238E27FC236}">
                <a16:creationId xmlns:a16="http://schemas.microsoft.com/office/drawing/2014/main" id="{599AD54C-A398-436F-8BEC-8A8789B52F17}"/>
              </a:ext>
            </a:extLst>
          </p:cNvPr>
          <p:cNvSpPr/>
          <p:nvPr/>
        </p:nvSpPr>
        <p:spPr>
          <a:xfrm flipV="1">
            <a:off x="3048000" y="4040"/>
            <a:ext cx="6096000" cy="14836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Top Corners Rounded 6">
            <a:extLst>
              <a:ext uri="{FF2B5EF4-FFF2-40B4-BE49-F238E27FC236}">
                <a16:creationId xmlns:a16="http://schemas.microsoft.com/office/drawing/2014/main" id="{62700FA2-2045-4A99-9645-CBE156110EE6}"/>
              </a:ext>
            </a:extLst>
          </p:cNvPr>
          <p:cNvSpPr/>
          <p:nvPr/>
        </p:nvSpPr>
        <p:spPr>
          <a:xfrm>
            <a:off x="3048000" y="6710400"/>
            <a:ext cx="6096000" cy="14760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Content Placeholder 2">
            <a:extLst>
              <a:ext uri="{FF2B5EF4-FFF2-40B4-BE49-F238E27FC236}">
                <a16:creationId xmlns:a16="http://schemas.microsoft.com/office/drawing/2014/main" id="{56F9DE68-5061-4E2C-8C70-2F6A4061D94B}"/>
              </a:ext>
            </a:extLst>
          </p:cNvPr>
          <p:cNvSpPr>
            <a:spLocks noGrp="1"/>
          </p:cNvSpPr>
          <p:nvPr>
            <p:ph idx="1"/>
          </p:nvPr>
        </p:nvSpPr>
        <p:spPr>
          <a:xfrm>
            <a:off x="838200" y="1825625"/>
            <a:ext cx="10515600" cy="4351338"/>
          </a:xfrm>
        </p:spPr>
        <p:txBody>
          <a:bodyPr numCol="1" anchor="ctr"/>
          <a:lstStyle/>
          <a:p>
            <a:pPr marL="0" indent="0" algn="ctr">
              <a:buNone/>
            </a:pPr>
            <a:r>
              <a:rPr lang="en-IN" dirty="0">
                <a:solidFill>
                  <a:schemeClr val="bg2">
                    <a:lumMod val="25000"/>
                  </a:schemeClr>
                </a:solidFill>
              </a:rPr>
              <a:t>Marketing campaigns that target casual riders in the </a:t>
            </a:r>
            <a:r>
              <a:rPr lang="en-IN" b="1" dirty="0">
                <a:solidFill>
                  <a:schemeClr val="accent2"/>
                </a:solidFill>
              </a:rPr>
              <a:t>top contributing stations</a:t>
            </a:r>
            <a:r>
              <a:rPr lang="en-IN" dirty="0">
                <a:solidFill>
                  <a:schemeClr val="bg2">
                    <a:lumMod val="25000"/>
                  </a:schemeClr>
                </a:solidFill>
              </a:rPr>
              <a:t>, during </a:t>
            </a:r>
            <a:r>
              <a:rPr lang="en-IN" b="1" dirty="0">
                <a:solidFill>
                  <a:schemeClr val="accent4"/>
                </a:solidFill>
              </a:rPr>
              <a:t>summer months</a:t>
            </a:r>
            <a:r>
              <a:rPr lang="en-IN" dirty="0">
                <a:solidFill>
                  <a:schemeClr val="bg2">
                    <a:lumMod val="25000"/>
                  </a:schemeClr>
                </a:solidFill>
              </a:rPr>
              <a:t>, leveraging special benefits for </a:t>
            </a:r>
            <a:r>
              <a:rPr lang="en-IN" b="1" dirty="0">
                <a:solidFill>
                  <a:srgbClr val="C00000"/>
                </a:solidFill>
              </a:rPr>
              <a:t>weekends</a:t>
            </a:r>
            <a:r>
              <a:rPr lang="en-IN" dirty="0">
                <a:solidFill>
                  <a:schemeClr val="bg2">
                    <a:lumMod val="25000"/>
                  </a:schemeClr>
                </a:solidFill>
              </a:rPr>
              <a:t> and </a:t>
            </a:r>
            <a:r>
              <a:rPr lang="en-IN" b="1" dirty="0">
                <a:solidFill>
                  <a:schemeClr val="accent1"/>
                </a:solidFill>
              </a:rPr>
              <a:t>longer durations</a:t>
            </a:r>
            <a:r>
              <a:rPr lang="en-IN" dirty="0">
                <a:solidFill>
                  <a:schemeClr val="accent1"/>
                </a:solidFill>
              </a:rPr>
              <a:t> </a:t>
            </a:r>
            <a:r>
              <a:rPr lang="en-IN" dirty="0">
                <a:solidFill>
                  <a:schemeClr val="bg2">
                    <a:lumMod val="25000"/>
                  </a:schemeClr>
                </a:solidFill>
              </a:rPr>
              <a:t>of rides could be the most effective in converting casual members to annual riders.</a:t>
            </a:r>
          </a:p>
        </p:txBody>
      </p:sp>
      <p:sp>
        <p:nvSpPr>
          <p:cNvPr id="9" name="Content Placeholder 2">
            <a:extLst>
              <a:ext uri="{FF2B5EF4-FFF2-40B4-BE49-F238E27FC236}">
                <a16:creationId xmlns:a16="http://schemas.microsoft.com/office/drawing/2014/main" id="{F5AE307D-ADB8-4410-B0B6-F9DAA6B1F0C0}"/>
              </a:ext>
            </a:extLst>
          </p:cNvPr>
          <p:cNvSpPr txBox="1">
            <a:spLocks/>
          </p:cNvSpPr>
          <p:nvPr/>
        </p:nvSpPr>
        <p:spPr>
          <a:xfrm>
            <a:off x="838200" y="2359062"/>
            <a:ext cx="10515600" cy="4351338"/>
          </a:xfrm>
          <a:prstGeom prst="rect">
            <a:avLst/>
          </a:prstGeom>
        </p:spPr>
        <p:txBody>
          <a:bodyPr vert="horz" lIns="91440" tIns="45720" rIns="91440" bIns="45720" numCol="1"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sz="1800" dirty="0">
                <a:solidFill>
                  <a:schemeClr val="bg2">
                    <a:lumMod val="25000"/>
                  </a:schemeClr>
                </a:solidFill>
              </a:rPr>
              <a:t>Note: More information about distinct riders and distance covered in each ride could lead to more insights.</a:t>
            </a:r>
          </a:p>
        </p:txBody>
      </p:sp>
    </p:spTree>
    <p:extLst>
      <p:ext uri="{BB962C8B-B14F-4D97-AF65-F5344CB8AC3E}">
        <p14:creationId xmlns:p14="http://schemas.microsoft.com/office/powerpoint/2010/main" val="539060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78F4-E024-42B9-B39A-286557E32754}"/>
              </a:ext>
            </a:extLst>
          </p:cNvPr>
          <p:cNvSpPr>
            <a:spLocks noGrp="1"/>
          </p:cNvSpPr>
          <p:nvPr>
            <p:ph type="title"/>
          </p:nvPr>
        </p:nvSpPr>
        <p:spPr/>
        <p:txBody>
          <a:bodyPr>
            <a:normAutofit/>
          </a:bodyPr>
          <a:lstStyle/>
          <a:p>
            <a:r>
              <a:rPr lang="en-IN" sz="3600" dirty="0">
                <a:solidFill>
                  <a:srgbClr val="4095A5"/>
                </a:solidFill>
                <a:latin typeface="Kozuka Gothic Pro H" panose="020B0800000000000000" pitchFamily="34" charset="-128"/>
                <a:ea typeface="Kozuka Gothic Pro H" panose="020B0800000000000000" pitchFamily="34" charset="-128"/>
              </a:rPr>
              <a:t>Appendix</a:t>
            </a:r>
          </a:p>
        </p:txBody>
      </p:sp>
      <p:sp>
        <p:nvSpPr>
          <p:cNvPr id="6" name="Rectangle: Top Corners Rounded 5">
            <a:extLst>
              <a:ext uri="{FF2B5EF4-FFF2-40B4-BE49-F238E27FC236}">
                <a16:creationId xmlns:a16="http://schemas.microsoft.com/office/drawing/2014/main" id="{599AD54C-A398-436F-8BEC-8A8789B52F17}"/>
              </a:ext>
            </a:extLst>
          </p:cNvPr>
          <p:cNvSpPr/>
          <p:nvPr/>
        </p:nvSpPr>
        <p:spPr>
          <a:xfrm flipV="1">
            <a:off x="3048000" y="4040"/>
            <a:ext cx="6096000" cy="14836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Top Corners Rounded 6">
            <a:extLst>
              <a:ext uri="{FF2B5EF4-FFF2-40B4-BE49-F238E27FC236}">
                <a16:creationId xmlns:a16="http://schemas.microsoft.com/office/drawing/2014/main" id="{62700FA2-2045-4A99-9645-CBE156110EE6}"/>
              </a:ext>
            </a:extLst>
          </p:cNvPr>
          <p:cNvSpPr/>
          <p:nvPr/>
        </p:nvSpPr>
        <p:spPr>
          <a:xfrm>
            <a:off x="3048000" y="6710400"/>
            <a:ext cx="6096000" cy="14760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9" name="Content Placeholder 8" title="CSV">
            <a:extLst>
              <a:ext uri="{FF2B5EF4-FFF2-40B4-BE49-F238E27FC236}">
                <a16:creationId xmlns:a16="http://schemas.microsoft.com/office/drawing/2014/main" id="{760C2787-C81F-4E66-8D4C-CEDD1CB55F71}"/>
              </a:ext>
            </a:extLst>
          </p:cNvPr>
          <p:cNvGraphicFramePr>
            <a:graphicFrameLocks noGrp="1" noChangeAspect="1"/>
          </p:cNvGraphicFramePr>
          <p:nvPr>
            <p:ph idx="1"/>
            <p:extLst>
              <p:ext uri="{D42A27DB-BD31-4B8C-83A1-F6EECF244321}">
                <p14:modId xmlns:p14="http://schemas.microsoft.com/office/powerpoint/2010/main" val="1394601881"/>
              </p:ext>
            </p:extLst>
          </p:nvPr>
        </p:nvGraphicFramePr>
        <p:xfrm>
          <a:off x="5830888" y="3846513"/>
          <a:ext cx="530225" cy="1071562"/>
        </p:xfrm>
        <a:graphic>
          <a:graphicData uri="http://schemas.openxmlformats.org/presentationml/2006/ole">
            <mc:AlternateContent xmlns:mc="http://schemas.openxmlformats.org/markup-compatibility/2006">
              <mc:Choice xmlns:v="urn:schemas-microsoft-com:vml" Requires="v">
                <p:oleObj name="Macro-Enabled Worksheet" showAsIcon="1" r:id="rId3" imgW="380879" imgH="771490" progId="Excel.SheetMacroEnabled.12">
                  <p:embed/>
                </p:oleObj>
              </mc:Choice>
              <mc:Fallback>
                <p:oleObj name="Macro-Enabled Worksheet" showAsIcon="1" r:id="rId3" imgW="380879" imgH="771490" progId="Excel.SheetMacroEnabled.12">
                  <p:embed/>
                  <p:pic>
                    <p:nvPicPr>
                      <p:cNvPr id="0" name=""/>
                      <p:cNvPicPr/>
                      <p:nvPr/>
                    </p:nvPicPr>
                    <p:blipFill>
                      <a:blip r:embed="rId4"/>
                      <a:stretch>
                        <a:fillRect/>
                      </a:stretch>
                    </p:blipFill>
                    <p:spPr>
                      <a:xfrm>
                        <a:off x="5830888" y="3846513"/>
                        <a:ext cx="530225" cy="1071562"/>
                      </a:xfrm>
                      <a:prstGeom prst="rect">
                        <a:avLst/>
                      </a:prstGeom>
                    </p:spPr>
                  </p:pic>
                </p:oleObj>
              </mc:Fallback>
            </mc:AlternateContent>
          </a:graphicData>
        </a:graphic>
      </p:graphicFrame>
      <p:sp>
        <p:nvSpPr>
          <p:cNvPr id="12" name="Content Placeholder 2">
            <a:extLst>
              <a:ext uri="{FF2B5EF4-FFF2-40B4-BE49-F238E27FC236}">
                <a16:creationId xmlns:a16="http://schemas.microsoft.com/office/drawing/2014/main" id="{EC0A180C-4E21-4B18-8804-644B23219732}"/>
              </a:ext>
            </a:extLst>
          </p:cNvPr>
          <p:cNvSpPr txBox="1">
            <a:spLocks/>
          </p:cNvSpPr>
          <p:nvPr/>
        </p:nvSpPr>
        <p:spPr>
          <a:xfrm>
            <a:off x="381000" y="1253331"/>
            <a:ext cx="10515600" cy="4351338"/>
          </a:xfrm>
          <a:prstGeom prst="rect">
            <a:avLst/>
          </a:prstGeom>
        </p:spPr>
        <p:txBody>
          <a:bodyPr vert="horz" lIns="91440" tIns="45720" rIns="91440" bIns="45720" numCol="1"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dirty="0">
                <a:solidFill>
                  <a:schemeClr val="bg2">
                    <a:lumMod val="25000"/>
                  </a:schemeClr>
                </a:solidFill>
              </a:rPr>
              <a:t>List of stations along with their count of rides and cumulative percentages of rides for casual riders is present in this file</a:t>
            </a:r>
          </a:p>
        </p:txBody>
      </p:sp>
    </p:spTree>
    <p:extLst>
      <p:ext uri="{BB962C8B-B14F-4D97-AF65-F5344CB8AC3E}">
        <p14:creationId xmlns:p14="http://schemas.microsoft.com/office/powerpoint/2010/main" val="2452327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095A5"/>
        </a:solidFill>
        <a:effectLst/>
      </p:bgPr>
    </p:bg>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99AD54C-A398-436F-8BEC-8A8789B52F17}"/>
              </a:ext>
            </a:extLst>
          </p:cNvPr>
          <p:cNvSpPr/>
          <p:nvPr/>
        </p:nvSpPr>
        <p:spPr>
          <a:xfrm flipV="1">
            <a:off x="3048000" y="4040"/>
            <a:ext cx="6096000" cy="148360"/>
          </a:xfrm>
          <a:prstGeom prst="round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Top Corners Rounded 6">
            <a:extLst>
              <a:ext uri="{FF2B5EF4-FFF2-40B4-BE49-F238E27FC236}">
                <a16:creationId xmlns:a16="http://schemas.microsoft.com/office/drawing/2014/main" id="{62700FA2-2045-4A99-9645-CBE156110EE6}"/>
              </a:ext>
            </a:extLst>
          </p:cNvPr>
          <p:cNvSpPr/>
          <p:nvPr/>
        </p:nvSpPr>
        <p:spPr>
          <a:xfrm>
            <a:off x="3048000" y="6710400"/>
            <a:ext cx="6096000" cy="147600"/>
          </a:xfrm>
          <a:prstGeom prst="round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Content Placeholder 2">
            <a:extLst>
              <a:ext uri="{FF2B5EF4-FFF2-40B4-BE49-F238E27FC236}">
                <a16:creationId xmlns:a16="http://schemas.microsoft.com/office/drawing/2014/main" id="{56F9DE68-5061-4E2C-8C70-2F6A4061D94B}"/>
              </a:ext>
            </a:extLst>
          </p:cNvPr>
          <p:cNvSpPr>
            <a:spLocks noGrp="1"/>
          </p:cNvSpPr>
          <p:nvPr>
            <p:ph idx="1"/>
          </p:nvPr>
        </p:nvSpPr>
        <p:spPr>
          <a:xfrm>
            <a:off x="838200" y="1253331"/>
            <a:ext cx="10515600" cy="4351338"/>
          </a:xfrm>
          <a:noFill/>
        </p:spPr>
        <p:txBody>
          <a:bodyPr numCol="1" anchor="ctr"/>
          <a:lstStyle/>
          <a:p>
            <a:pPr marL="0" indent="0" algn="ctr">
              <a:buNone/>
            </a:pPr>
            <a:r>
              <a:rPr lang="en-IN" dirty="0">
                <a:solidFill>
                  <a:schemeClr val="bg1"/>
                </a:solidFill>
              </a:rPr>
              <a:t>Thank you!</a:t>
            </a:r>
          </a:p>
          <a:p>
            <a:pPr marL="0" indent="0" algn="ctr">
              <a:buNone/>
            </a:pPr>
            <a:r>
              <a:rPr lang="en-IN" dirty="0">
                <a:solidFill>
                  <a:schemeClr val="bg1"/>
                </a:solidFill>
              </a:rPr>
              <a:t>We are open to questions now.</a:t>
            </a:r>
          </a:p>
        </p:txBody>
      </p:sp>
    </p:spTree>
    <p:extLst>
      <p:ext uri="{BB962C8B-B14F-4D97-AF65-F5344CB8AC3E}">
        <p14:creationId xmlns:p14="http://schemas.microsoft.com/office/powerpoint/2010/main" val="4291238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78F4-E024-42B9-B39A-286557E32754}"/>
              </a:ext>
            </a:extLst>
          </p:cNvPr>
          <p:cNvSpPr>
            <a:spLocks noGrp="1"/>
          </p:cNvSpPr>
          <p:nvPr>
            <p:ph type="title"/>
          </p:nvPr>
        </p:nvSpPr>
        <p:spPr/>
        <p:txBody>
          <a:bodyPr/>
          <a:lstStyle/>
          <a:p>
            <a:pPr algn="ctr"/>
            <a:r>
              <a:rPr lang="en-IN" dirty="0">
                <a:solidFill>
                  <a:srgbClr val="4095A5"/>
                </a:solidFill>
                <a:latin typeface="Kozuka Gothic Pro H" panose="020B0800000000000000" pitchFamily="34" charset="-128"/>
                <a:ea typeface="Kozuka Gothic Pro H" panose="020B0800000000000000" pitchFamily="34" charset="-128"/>
              </a:rPr>
              <a:t>Contents</a:t>
            </a:r>
          </a:p>
        </p:txBody>
      </p:sp>
      <p:sp>
        <p:nvSpPr>
          <p:cNvPr id="3" name="Content Placeholder 2">
            <a:extLst>
              <a:ext uri="{FF2B5EF4-FFF2-40B4-BE49-F238E27FC236}">
                <a16:creationId xmlns:a16="http://schemas.microsoft.com/office/drawing/2014/main" id="{26499275-54B9-40DB-8829-E524611DAC89}"/>
              </a:ext>
            </a:extLst>
          </p:cNvPr>
          <p:cNvSpPr>
            <a:spLocks noGrp="1"/>
          </p:cNvSpPr>
          <p:nvPr>
            <p:ph idx="1"/>
          </p:nvPr>
        </p:nvSpPr>
        <p:spPr/>
        <p:txBody>
          <a:bodyPr/>
          <a:lstStyle/>
          <a:p>
            <a:r>
              <a:rPr lang="en-IN" dirty="0">
                <a:solidFill>
                  <a:schemeClr val="bg2">
                    <a:lumMod val="25000"/>
                  </a:schemeClr>
                </a:solidFill>
              </a:rPr>
              <a:t>Statement of Purpose</a:t>
            </a:r>
          </a:p>
          <a:p>
            <a:r>
              <a:rPr lang="en-IN" dirty="0">
                <a:solidFill>
                  <a:schemeClr val="bg2">
                    <a:lumMod val="25000"/>
                  </a:schemeClr>
                </a:solidFill>
              </a:rPr>
              <a:t>Insights</a:t>
            </a:r>
          </a:p>
          <a:p>
            <a:r>
              <a:rPr lang="en-IN" dirty="0">
                <a:solidFill>
                  <a:schemeClr val="bg2">
                    <a:lumMod val="25000"/>
                  </a:schemeClr>
                </a:solidFill>
              </a:rPr>
              <a:t>Conclusion</a:t>
            </a:r>
          </a:p>
          <a:p>
            <a:r>
              <a:rPr lang="en-IN" dirty="0">
                <a:solidFill>
                  <a:schemeClr val="bg2">
                    <a:lumMod val="25000"/>
                  </a:schemeClr>
                </a:solidFill>
              </a:rPr>
              <a:t>Appendix</a:t>
            </a:r>
          </a:p>
          <a:p>
            <a:endParaRPr lang="en-IN" dirty="0"/>
          </a:p>
        </p:txBody>
      </p:sp>
      <p:sp>
        <p:nvSpPr>
          <p:cNvPr id="6" name="Rectangle: Top Corners Rounded 5">
            <a:extLst>
              <a:ext uri="{FF2B5EF4-FFF2-40B4-BE49-F238E27FC236}">
                <a16:creationId xmlns:a16="http://schemas.microsoft.com/office/drawing/2014/main" id="{599AD54C-A398-436F-8BEC-8A8789B52F17}"/>
              </a:ext>
            </a:extLst>
          </p:cNvPr>
          <p:cNvSpPr/>
          <p:nvPr/>
        </p:nvSpPr>
        <p:spPr>
          <a:xfrm flipV="1">
            <a:off x="3048000" y="4040"/>
            <a:ext cx="6096000" cy="14836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Top Corners Rounded 6">
            <a:extLst>
              <a:ext uri="{FF2B5EF4-FFF2-40B4-BE49-F238E27FC236}">
                <a16:creationId xmlns:a16="http://schemas.microsoft.com/office/drawing/2014/main" id="{62700FA2-2045-4A99-9645-CBE156110EE6}"/>
              </a:ext>
            </a:extLst>
          </p:cNvPr>
          <p:cNvSpPr/>
          <p:nvPr/>
        </p:nvSpPr>
        <p:spPr>
          <a:xfrm>
            <a:off x="3048000" y="6710400"/>
            <a:ext cx="6096000" cy="14760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121715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78F4-E024-42B9-B39A-286557E32754}"/>
              </a:ext>
            </a:extLst>
          </p:cNvPr>
          <p:cNvSpPr>
            <a:spLocks noGrp="1"/>
          </p:cNvSpPr>
          <p:nvPr>
            <p:ph type="title"/>
          </p:nvPr>
        </p:nvSpPr>
        <p:spPr/>
        <p:txBody>
          <a:bodyPr>
            <a:normAutofit/>
          </a:bodyPr>
          <a:lstStyle/>
          <a:p>
            <a:r>
              <a:rPr lang="en-IN" sz="3600" dirty="0">
                <a:solidFill>
                  <a:srgbClr val="4095A5"/>
                </a:solidFill>
                <a:latin typeface="Kozuka Gothic Pro H" panose="020B0800000000000000" pitchFamily="34" charset="-128"/>
                <a:ea typeface="Kozuka Gothic Pro H" panose="020B0800000000000000" pitchFamily="34" charset="-128"/>
              </a:rPr>
              <a:t>Statement of Purpose</a:t>
            </a:r>
          </a:p>
        </p:txBody>
      </p:sp>
      <p:sp>
        <p:nvSpPr>
          <p:cNvPr id="3" name="Content Placeholder 2">
            <a:extLst>
              <a:ext uri="{FF2B5EF4-FFF2-40B4-BE49-F238E27FC236}">
                <a16:creationId xmlns:a16="http://schemas.microsoft.com/office/drawing/2014/main" id="{26499275-54B9-40DB-8829-E524611DAC89}"/>
              </a:ext>
            </a:extLst>
          </p:cNvPr>
          <p:cNvSpPr>
            <a:spLocks noGrp="1"/>
          </p:cNvSpPr>
          <p:nvPr>
            <p:ph idx="1"/>
          </p:nvPr>
        </p:nvSpPr>
        <p:spPr/>
        <p:txBody>
          <a:bodyPr anchor="ctr"/>
          <a:lstStyle/>
          <a:p>
            <a:pPr marL="0" indent="0" algn="ctr">
              <a:buNone/>
            </a:pPr>
            <a:r>
              <a:rPr lang="en-IN" dirty="0">
                <a:solidFill>
                  <a:schemeClr val="bg2">
                    <a:lumMod val="25000"/>
                  </a:schemeClr>
                </a:solidFill>
              </a:rPr>
              <a:t>Identify trends that differentiate </a:t>
            </a:r>
            <a:r>
              <a:rPr lang="en-IN" dirty="0">
                <a:solidFill>
                  <a:schemeClr val="accent1"/>
                </a:solidFill>
              </a:rPr>
              <a:t>casual riders </a:t>
            </a:r>
            <a:r>
              <a:rPr lang="en-IN" dirty="0">
                <a:solidFill>
                  <a:schemeClr val="bg2">
                    <a:lumMod val="25000"/>
                  </a:schemeClr>
                </a:solidFill>
              </a:rPr>
              <a:t>from</a:t>
            </a:r>
            <a:r>
              <a:rPr lang="en-IN" dirty="0"/>
              <a:t> </a:t>
            </a:r>
            <a:r>
              <a:rPr lang="en-IN" dirty="0">
                <a:solidFill>
                  <a:schemeClr val="accent2"/>
                </a:solidFill>
              </a:rPr>
              <a:t>annual members</a:t>
            </a:r>
            <a:r>
              <a:rPr lang="en-IN" dirty="0">
                <a:solidFill>
                  <a:srgbClr val="C82222"/>
                </a:solidFill>
              </a:rPr>
              <a:t> </a:t>
            </a:r>
            <a:r>
              <a:rPr lang="en-IN" dirty="0">
                <a:solidFill>
                  <a:schemeClr val="bg2">
                    <a:lumMod val="25000"/>
                  </a:schemeClr>
                </a:solidFill>
              </a:rPr>
              <a:t>of</a:t>
            </a:r>
            <a:r>
              <a:rPr lang="en-IN" dirty="0"/>
              <a:t> </a:t>
            </a:r>
            <a:r>
              <a:rPr lang="en-IN" dirty="0">
                <a:solidFill>
                  <a:schemeClr val="bg2">
                    <a:lumMod val="25000"/>
                  </a:schemeClr>
                </a:solidFill>
              </a:rPr>
              <a:t>Cyclistic, to strategize and convert </a:t>
            </a:r>
            <a:r>
              <a:rPr lang="en-IN" dirty="0">
                <a:solidFill>
                  <a:schemeClr val="accent1"/>
                </a:solidFill>
              </a:rPr>
              <a:t>them</a:t>
            </a:r>
            <a:r>
              <a:rPr lang="en-IN" dirty="0">
                <a:solidFill>
                  <a:srgbClr val="C82222"/>
                </a:solidFill>
              </a:rPr>
              <a:t> </a:t>
            </a:r>
            <a:r>
              <a:rPr lang="en-IN" dirty="0">
                <a:solidFill>
                  <a:schemeClr val="bg2">
                    <a:lumMod val="25000"/>
                  </a:schemeClr>
                </a:solidFill>
              </a:rPr>
              <a:t>to </a:t>
            </a:r>
            <a:r>
              <a:rPr lang="en-IN" dirty="0">
                <a:solidFill>
                  <a:schemeClr val="accent2"/>
                </a:solidFill>
              </a:rPr>
              <a:t>members</a:t>
            </a:r>
            <a:r>
              <a:rPr lang="en-IN" dirty="0">
                <a:solidFill>
                  <a:schemeClr val="bg2">
                    <a:lumMod val="25000"/>
                  </a:schemeClr>
                </a:solidFill>
              </a:rPr>
              <a:t>.</a:t>
            </a:r>
          </a:p>
          <a:p>
            <a:pPr algn="ctr"/>
            <a:endParaRPr lang="en-IN" dirty="0"/>
          </a:p>
        </p:txBody>
      </p:sp>
      <p:sp>
        <p:nvSpPr>
          <p:cNvPr id="6" name="Rectangle: Top Corners Rounded 5">
            <a:extLst>
              <a:ext uri="{FF2B5EF4-FFF2-40B4-BE49-F238E27FC236}">
                <a16:creationId xmlns:a16="http://schemas.microsoft.com/office/drawing/2014/main" id="{599AD54C-A398-436F-8BEC-8A8789B52F17}"/>
              </a:ext>
            </a:extLst>
          </p:cNvPr>
          <p:cNvSpPr/>
          <p:nvPr/>
        </p:nvSpPr>
        <p:spPr>
          <a:xfrm flipV="1">
            <a:off x="3048000" y="4040"/>
            <a:ext cx="6096000" cy="14836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Top Corners Rounded 6">
            <a:extLst>
              <a:ext uri="{FF2B5EF4-FFF2-40B4-BE49-F238E27FC236}">
                <a16:creationId xmlns:a16="http://schemas.microsoft.com/office/drawing/2014/main" id="{62700FA2-2045-4A99-9645-CBE156110EE6}"/>
              </a:ext>
            </a:extLst>
          </p:cNvPr>
          <p:cNvSpPr/>
          <p:nvPr/>
        </p:nvSpPr>
        <p:spPr>
          <a:xfrm>
            <a:off x="3048000" y="6710400"/>
            <a:ext cx="6096000" cy="14760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922971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78F4-E024-42B9-B39A-286557E32754}"/>
              </a:ext>
            </a:extLst>
          </p:cNvPr>
          <p:cNvSpPr>
            <a:spLocks noGrp="1"/>
          </p:cNvSpPr>
          <p:nvPr>
            <p:ph type="title"/>
          </p:nvPr>
        </p:nvSpPr>
        <p:spPr/>
        <p:txBody>
          <a:bodyPr>
            <a:normAutofit/>
          </a:bodyPr>
          <a:lstStyle/>
          <a:p>
            <a:r>
              <a:rPr lang="en-IN" sz="3600" dirty="0">
                <a:solidFill>
                  <a:srgbClr val="4095A5"/>
                </a:solidFill>
                <a:latin typeface="Kozuka Gothic Pro H" panose="020B0800000000000000" pitchFamily="34" charset="-128"/>
                <a:ea typeface="Kozuka Gothic Pro H" panose="020B0800000000000000" pitchFamily="34" charset="-128"/>
              </a:rPr>
              <a:t>CY 2022- An Overview</a:t>
            </a:r>
          </a:p>
        </p:txBody>
      </p:sp>
      <p:sp>
        <p:nvSpPr>
          <p:cNvPr id="3" name="Content Placeholder 2">
            <a:extLst>
              <a:ext uri="{FF2B5EF4-FFF2-40B4-BE49-F238E27FC236}">
                <a16:creationId xmlns:a16="http://schemas.microsoft.com/office/drawing/2014/main" id="{26499275-54B9-40DB-8829-E524611DAC89}"/>
              </a:ext>
            </a:extLst>
          </p:cNvPr>
          <p:cNvSpPr>
            <a:spLocks noGrp="1"/>
          </p:cNvSpPr>
          <p:nvPr>
            <p:ph idx="1"/>
          </p:nvPr>
        </p:nvSpPr>
        <p:spPr/>
        <p:txBody>
          <a:bodyPr numCol="2" anchor="ctr"/>
          <a:lstStyle/>
          <a:p>
            <a:r>
              <a:rPr lang="en-IN" dirty="0">
                <a:solidFill>
                  <a:srgbClr val="0070C0"/>
                </a:solidFill>
              </a:rPr>
              <a:t>Casual riders </a:t>
            </a:r>
            <a:r>
              <a:rPr lang="en-IN" dirty="0">
                <a:solidFill>
                  <a:schemeClr val="bg2">
                    <a:lumMod val="25000"/>
                  </a:schemeClr>
                </a:solidFill>
              </a:rPr>
              <a:t>had lesser proportion than </a:t>
            </a:r>
            <a:r>
              <a:rPr lang="en-IN" dirty="0">
                <a:solidFill>
                  <a:schemeClr val="accent2"/>
                </a:solidFill>
              </a:rPr>
              <a:t>annual members</a:t>
            </a:r>
            <a:r>
              <a:rPr lang="en-IN" dirty="0">
                <a:solidFill>
                  <a:schemeClr val="bg2">
                    <a:lumMod val="25000"/>
                  </a:schemeClr>
                </a:solidFill>
              </a:rPr>
              <a:t>.</a:t>
            </a:r>
          </a:p>
          <a:p>
            <a:r>
              <a:rPr lang="en-IN" dirty="0">
                <a:solidFill>
                  <a:schemeClr val="bg2">
                    <a:lumMod val="25000"/>
                  </a:schemeClr>
                </a:solidFill>
              </a:rPr>
              <a:t>Cyclistic aims to reduce it further.</a:t>
            </a:r>
          </a:p>
          <a:p>
            <a:endParaRPr lang="en-IN" dirty="0">
              <a:solidFill>
                <a:schemeClr val="bg2">
                  <a:lumMod val="25000"/>
                </a:schemeClr>
              </a:solidFill>
            </a:endParaRPr>
          </a:p>
          <a:p>
            <a:pPr marL="0" indent="0">
              <a:buNone/>
            </a:pPr>
            <a:endParaRPr lang="en-IN" dirty="0">
              <a:solidFill>
                <a:schemeClr val="bg2">
                  <a:lumMod val="25000"/>
                </a:schemeClr>
              </a:solidFill>
            </a:endParaRPr>
          </a:p>
        </p:txBody>
      </p:sp>
      <p:sp>
        <p:nvSpPr>
          <p:cNvPr id="6" name="Rectangle: Top Corners Rounded 5">
            <a:extLst>
              <a:ext uri="{FF2B5EF4-FFF2-40B4-BE49-F238E27FC236}">
                <a16:creationId xmlns:a16="http://schemas.microsoft.com/office/drawing/2014/main" id="{599AD54C-A398-436F-8BEC-8A8789B52F17}"/>
              </a:ext>
            </a:extLst>
          </p:cNvPr>
          <p:cNvSpPr/>
          <p:nvPr/>
        </p:nvSpPr>
        <p:spPr>
          <a:xfrm flipV="1">
            <a:off x="3048000" y="4040"/>
            <a:ext cx="6096000" cy="14836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Top Corners Rounded 6">
            <a:extLst>
              <a:ext uri="{FF2B5EF4-FFF2-40B4-BE49-F238E27FC236}">
                <a16:creationId xmlns:a16="http://schemas.microsoft.com/office/drawing/2014/main" id="{62700FA2-2045-4A99-9645-CBE156110EE6}"/>
              </a:ext>
            </a:extLst>
          </p:cNvPr>
          <p:cNvSpPr/>
          <p:nvPr/>
        </p:nvSpPr>
        <p:spPr>
          <a:xfrm>
            <a:off x="3048000" y="6710400"/>
            <a:ext cx="6096000" cy="14760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2" name="Picture 21">
            <a:extLst>
              <a:ext uri="{FF2B5EF4-FFF2-40B4-BE49-F238E27FC236}">
                <a16:creationId xmlns:a16="http://schemas.microsoft.com/office/drawing/2014/main" id="{73C1944B-08FB-4ADA-BDE5-D12424A427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6222" y="1445766"/>
            <a:ext cx="5335778" cy="4731197"/>
          </a:xfrm>
          <a:prstGeom prst="rect">
            <a:avLst/>
          </a:prstGeom>
        </p:spPr>
      </p:pic>
    </p:spTree>
    <p:extLst>
      <p:ext uri="{BB962C8B-B14F-4D97-AF65-F5344CB8AC3E}">
        <p14:creationId xmlns:p14="http://schemas.microsoft.com/office/powerpoint/2010/main" val="862980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78F4-E024-42B9-B39A-286557E32754}"/>
              </a:ext>
            </a:extLst>
          </p:cNvPr>
          <p:cNvSpPr>
            <a:spLocks noGrp="1"/>
          </p:cNvSpPr>
          <p:nvPr>
            <p:ph type="title"/>
          </p:nvPr>
        </p:nvSpPr>
        <p:spPr/>
        <p:txBody>
          <a:bodyPr>
            <a:normAutofit/>
          </a:bodyPr>
          <a:lstStyle/>
          <a:p>
            <a:r>
              <a:rPr lang="en-IN" sz="3600" dirty="0">
                <a:solidFill>
                  <a:srgbClr val="4095A5"/>
                </a:solidFill>
                <a:latin typeface="Kozuka Gothic Pro H" panose="020B0800000000000000" pitchFamily="34" charset="-128"/>
                <a:ea typeface="Kozuka Gothic Pro H" panose="020B0800000000000000" pitchFamily="34" charset="-128"/>
              </a:rPr>
              <a:t>CY 2022- An Overview</a:t>
            </a:r>
          </a:p>
        </p:txBody>
      </p:sp>
      <p:sp>
        <p:nvSpPr>
          <p:cNvPr id="3" name="Content Placeholder 2">
            <a:extLst>
              <a:ext uri="{FF2B5EF4-FFF2-40B4-BE49-F238E27FC236}">
                <a16:creationId xmlns:a16="http://schemas.microsoft.com/office/drawing/2014/main" id="{26499275-54B9-40DB-8829-E524611DAC89}"/>
              </a:ext>
            </a:extLst>
          </p:cNvPr>
          <p:cNvSpPr>
            <a:spLocks noGrp="1"/>
          </p:cNvSpPr>
          <p:nvPr>
            <p:ph idx="1"/>
          </p:nvPr>
        </p:nvSpPr>
        <p:spPr/>
        <p:txBody>
          <a:bodyPr numCol="2" anchor="ctr"/>
          <a:lstStyle/>
          <a:p>
            <a:r>
              <a:rPr lang="en-IN" dirty="0">
                <a:solidFill>
                  <a:schemeClr val="bg2">
                    <a:lumMod val="25000"/>
                  </a:schemeClr>
                </a:solidFill>
              </a:rPr>
              <a:t>Average duration of a trip for a casual rider was nearly double than that of a member.</a:t>
            </a:r>
          </a:p>
          <a:p>
            <a:r>
              <a:rPr lang="en-IN" dirty="0">
                <a:solidFill>
                  <a:schemeClr val="bg2">
                    <a:lumMod val="25000"/>
                  </a:schemeClr>
                </a:solidFill>
              </a:rPr>
              <a:t>Range: </a:t>
            </a:r>
          </a:p>
          <a:p>
            <a:pPr marL="571500" indent="-571500">
              <a:buFont typeface="+mj-lt"/>
              <a:buAutoNum type="romanLcPeriod"/>
            </a:pPr>
            <a:r>
              <a:rPr lang="en-IN" dirty="0">
                <a:solidFill>
                  <a:schemeClr val="accent1"/>
                </a:solidFill>
              </a:rPr>
              <a:t>Casual</a:t>
            </a:r>
            <a:r>
              <a:rPr lang="en-IN" dirty="0">
                <a:solidFill>
                  <a:schemeClr val="bg2">
                    <a:lumMod val="25000"/>
                  </a:schemeClr>
                </a:solidFill>
              </a:rPr>
              <a:t> (1 min to ~24 days)</a:t>
            </a:r>
          </a:p>
          <a:p>
            <a:pPr marL="571500" indent="-571500">
              <a:buFont typeface="+mj-lt"/>
              <a:buAutoNum type="romanLcPeriod"/>
            </a:pPr>
            <a:r>
              <a:rPr lang="en-IN" dirty="0">
                <a:solidFill>
                  <a:schemeClr val="accent2"/>
                </a:solidFill>
              </a:rPr>
              <a:t>Member</a:t>
            </a:r>
            <a:r>
              <a:rPr lang="en-IN" dirty="0">
                <a:solidFill>
                  <a:schemeClr val="bg2">
                    <a:lumMod val="25000"/>
                  </a:schemeClr>
                </a:solidFill>
              </a:rPr>
              <a:t> (1 min to ~1 day)</a:t>
            </a:r>
          </a:p>
          <a:p>
            <a:r>
              <a:rPr lang="en-IN" dirty="0">
                <a:solidFill>
                  <a:schemeClr val="bg2">
                    <a:lumMod val="25000"/>
                  </a:schemeClr>
                </a:solidFill>
              </a:rPr>
              <a:t>Median trip duration for casual rider was ~55% more than that for annual member.</a:t>
            </a:r>
          </a:p>
          <a:p>
            <a:pPr marL="0" indent="0">
              <a:buNone/>
            </a:pPr>
            <a:endParaRPr lang="en-IN" dirty="0">
              <a:solidFill>
                <a:schemeClr val="bg2">
                  <a:lumMod val="25000"/>
                </a:schemeClr>
              </a:solidFill>
            </a:endParaRPr>
          </a:p>
        </p:txBody>
      </p:sp>
      <p:sp>
        <p:nvSpPr>
          <p:cNvPr id="6" name="Rectangle: Top Corners Rounded 5">
            <a:extLst>
              <a:ext uri="{FF2B5EF4-FFF2-40B4-BE49-F238E27FC236}">
                <a16:creationId xmlns:a16="http://schemas.microsoft.com/office/drawing/2014/main" id="{599AD54C-A398-436F-8BEC-8A8789B52F17}"/>
              </a:ext>
            </a:extLst>
          </p:cNvPr>
          <p:cNvSpPr/>
          <p:nvPr/>
        </p:nvSpPr>
        <p:spPr>
          <a:xfrm flipV="1">
            <a:off x="3048000" y="4040"/>
            <a:ext cx="6096000" cy="14836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Top Corners Rounded 6">
            <a:extLst>
              <a:ext uri="{FF2B5EF4-FFF2-40B4-BE49-F238E27FC236}">
                <a16:creationId xmlns:a16="http://schemas.microsoft.com/office/drawing/2014/main" id="{62700FA2-2045-4A99-9645-CBE156110EE6}"/>
              </a:ext>
            </a:extLst>
          </p:cNvPr>
          <p:cNvSpPr/>
          <p:nvPr/>
        </p:nvSpPr>
        <p:spPr>
          <a:xfrm>
            <a:off x="3048000" y="6710400"/>
            <a:ext cx="6096000" cy="14760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2" name="Picture 21">
            <a:extLst>
              <a:ext uri="{FF2B5EF4-FFF2-40B4-BE49-F238E27FC236}">
                <a16:creationId xmlns:a16="http://schemas.microsoft.com/office/drawing/2014/main" id="{7C24766A-E426-4866-921A-1008AD2112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7664" y="1027906"/>
            <a:ext cx="6297294" cy="5583600"/>
          </a:xfrm>
          <a:prstGeom prst="rect">
            <a:avLst/>
          </a:prstGeom>
        </p:spPr>
      </p:pic>
    </p:spTree>
    <p:extLst>
      <p:ext uri="{BB962C8B-B14F-4D97-AF65-F5344CB8AC3E}">
        <p14:creationId xmlns:p14="http://schemas.microsoft.com/office/powerpoint/2010/main" val="1041548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4572025-168F-47FB-87C5-B2D4074C0A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 y="784149"/>
            <a:ext cx="11353800" cy="5926251"/>
          </a:xfrm>
          <a:prstGeom prst="rect">
            <a:avLst/>
          </a:prstGeom>
        </p:spPr>
      </p:pic>
      <p:sp>
        <p:nvSpPr>
          <p:cNvPr id="2" name="Title 1">
            <a:extLst>
              <a:ext uri="{FF2B5EF4-FFF2-40B4-BE49-F238E27FC236}">
                <a16:creationId xmlns:a16="http://schemas.microsoft.com/office/drawing/2014/main" id="{5B9178F4-E024-42B9-B39A-286557E32754}"/>
              </a:ext>
            </a:extLst>
          </p:cNvPr>
          <p:cNvSpPr>
            <a:spLocks noGrp="1"/>
          </p:cNvSpPr>
          <p:nvPr>
            <p:ph type="title"/>
          </p:nvPr>
        </p:nvSpPr>
        <p:spPr/>
        <p:txBody>
          <a:bodyPr anchor="t">
            <a:normAutofit/>
          </a:bodyPr>
          <a:lstStyle/>
          <a:p>
            <a:r>
              <a:rPr lang="en-IN" sz="3600" dirty="0">
                <a:solidFill>
                  <a:srgbClr val="4095A5"/>
                </a:solidFill>
                <a:latin typeface="Kozuka Gothic Pro H" panose="020B0800000000000000" pitchFamily="34" charset="-128"/>
                <a:ea typeface="Kozuka Gothic Pro H" panose="020B0800000000000000" pitchFamily="34" charset="-128"/>
              </a:rPr>
              <a:t>Hour-wise Distribution of Rides</a:t>
            </a:r>
          </a:p>
        </p:txBody>
      </p:sp>
      <p:sp>
        <p:nvSpPr>
          <p:cNvPr id="6" name="Rectangle: Top Corners Rounded 5">
            <a:extLst>
              <a:ext uri="{FF2B5EF4-FFF2-40B4-BE49-F238E27FC236}">
                <a16:creationId xmlns:a16="http://schemas.microsoft.com/office/drawing/2014/main" id="{599AD54C-A398-436F-8BEC-8A8789B52F17}"/>
              </a:ext>
            </a:extLst>
          </p:cNvPr>
          <p:cNvSpPr/>
          <p:nvPr/>
        </p:nvSpPr>
        <p:spPr>
          <a:xfrm flipV="1">
            <a:off x="3048000" y="4040"/>
            <a:ext cx="6096000" cy="14836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Top Corners Rounded 6">
            <a:extLst>
              <a:ext uri="{FF2B5EF4-FFF2-40B4-BE49-F238E27FC236}">
                <a16:creationId xmlns:a16="http://schemas.microsoft.com/office/drawing/2014/main" id="{62700FA2-2045-4A99-9645-CBE156110EE6}"/>
              </a:ext>
            </a:extLst>
          </p:cNvPr>
          <p:cNvSpPr/>
          <p:nvPr/>
        </p:nvSpPr>
        <p:spPr>
          <a:xfrm>
            <a:off x="3048000" y="6710400"/>
            <a:ext cx="6096000" cy="14760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Content Placeholder 2">
            <a:extLst>
              <a:ext uri="{FF2B5EF4-FFF2-40B4-BE49-F238E27FC236}">
                <a16:creationId xmlns:a16="http://schemas.microsoft.com/office/drawing/2014/main" id="{4FC8A94A-61C7-42A6-989B-AD4F357AC2FF}"/>
              </a:ext>
            </a:extLst>
          </p:cNvPr>
          <p:cNvSpPr>
            <a:spLocks noGrp="1"/>
          </p:cNvSpPr>
          <p:nvPr>
            <p:ph idx="1"/>
          </p:nvPr>
        </p:nvSpPr>
        <p:spPr>
          <a:xfrm>
            <a:off x="4757192" y="4393237"/>
            <a:ext cx="5232816" cy="2099638"/>
          </a:xfrm>
        </p:spPr>
        <p:txBody>
          <a:bodyPr numCol="1" anchor="ctr">
            <a:normAutofit/>
          </a:bodyPr>
          <a:lstStyle/>
          <a:p>
            <a:r>
              <a:rPr lang="en-IN" dirty="0">
                <a:solidFill>
                  <a:schemeClr val="bg2">
                    <a:lumMod val="25000"/>
                  </a:schemeClr>
                </a:solidFill>
              </a:rPr>
              <a:t>Members usually rode for routine commutes such as travel to work</a:t>
            </a:r>
          </a:p>
        </p:txBody>
      </p:sp>
      <p:sp>
        <p:nvSpPr>
          <p:cNvPr id="17" name="Content Placeholder 2">
            <a:extLst>
              <a:ext uri="{FF2B5EF4-FFF2-40B4-BE49-F238E27FC236}">
                <a16:creationId xmlns:a16="http://schemas.microsoft.com/office/drawing/2014/main" id="{11783D31-7D93-4A1B-A03E-88B98B4C2D06}"/>
              </a:ext>
            </a:extLst>
          </p:cNvPr>
          <p:cNvSpPr txBox="1">
            <a:spLocks/>
          </p:cNvSpPr>
          <p:nvPr/>
        </p:nvSpPr>
        <p:spPr>
          <a:xfrm>
            <a:off x="4757192" y="5227857"/>
            <a:ext cx="5232816" cy="2099638"/>
          </a:xfrm>
          <a:prstGeom prst="rect">
            <a:avLst/>
          </a:prstGeom>
        </p:spPr>
        <p:txBody>
          <a:bodyPr vert="horz" lIns="91440" tIns="45720" rIns="91440" bIns="45720" numCol="1"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solidFill>
                  <a:schemeClr val="bg2">
                    <a:lumMod val="25000"/>
                  </a:schemeClr>
                </a:solidFill>
              </a:rPr>
              <a:t>Casuals tended to ride for leisure</a:t>
            </a:r>
          </a:p>
        </p:txBody>
      </p:sp>
    </p:spTree>
    <p:extLst>
      <p:ext uri="{BB962C8B-B14F-4D97-AF65-F5344CB8AC3E}">
        <p14:creationId xmlns:p14="http://schemas.microsoft.com/office/powerpoint/2010/main" val="32877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Effect transition="in" filter="fade">
                                      <p:cBhvr>
                                        <p:cTn id="11" dur="500"/>
                                        <p:tgtEl>
                                          <p:spTgt spid="1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B400AD34-497A-4836-8763-75B0468C50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8766" y="1027906"/>
            <a:ext cx="6293233" cy="5580000"/>
          </a:xfrm>
          <a:prstGeom prst="rect">
            <a:avLst/>
          </a:prstGeom>
        </p:spPr>
      </p:pic>
      <p:pic>
        <p:nvPicPr>
          <p:cNvPr id="24" name="Picture 23">
            <a:extLst>
              <a:ext uri="{FF2B5EF4-FFF2-40B4-BE49-F238E27FC236}">
                <a16:creationId xmlns:a16="http://schemas.microsoft.com/office/drawing/2014/main" id="{875454EA-7FBB-4B8A-9077-D3B173311C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8767" y="1027906"/>
            <a:ext cx="6293233" cy="5580000"/>
          </a:xfrm>
          <a:prstGeom prst="rect">
            <a:avLst/>
          </a:prstGeom>
        </p:spPr>
      </p:pic>
      <p:sp>
        <p:nvSpPr>
          <p:cNvPr id="2" name="Title 1">
            <a:extLst>
              <a:ext uri="{FF2B5EF4-FFF2-40B4-BE49-F238E27FC236}">
                <a16:creationId xmlns:a16="http://schemas.microsoft.com/office/drawing/2014/main" id="{5B9178F4-E024-42B9-B39A-286557E32754}"/>
              </a:ext>
            </a:extLst>
          </p:cNvPr>
          <p:cNvSpPr>
            <a:spLocks noGrp="1"/>
          </p:cNvSpPr>
          <p:nvPr>
            <p:ph type="title"/>
          </p:nvPr>
        </p:nvSpPr>
        <p:spPr/>
        <p:txBody>
          <a:bodyPr>
            <a:normAutofit/>
          </a:bodyPr>
          <a:lstStyle/>
          <a:p>
            <a:r>
              <a:rPr lang="en-IN" sz="3600" dirty="0">
                <a:solidFill>
                  <a:srgbClr val="4095A5"/>
                </a:solidFill>
                <a:latin typeface="Kozuka Gothic Pro H" panose="020B0800000000000000" pitchFamily="34" charset="-128"/>
                <a:ea typeface="Kozuka Gothic Pro H" panose="020B0800000000000000" pitchFamily="34" charset="-128"/>
              </a:rPr>
              <a:t>Month-wise Distribution of Rides</a:t>
            </a:r>
          </a:p>
        </p:txBody>
      </p:sp>
      <p:sp>
        <p:nvSpPr>
          <p:cNvPr id="3" name="Content Placeholder 2">
            <a:extLst>
              <a:ext uri="{FF2B5EF4-FFF2-40B4-BE49-F238E27FC236}">
                <a16:creationId xmlns:a16="http://schemas.microsoft.com/office/drawing/2014/main" id="{26499275-54B9-40DB-8829-E524611DAC89}"/>
              </a:ext>
            </a:extLst>
          </p:cNvPr>
          <p:cNvSpPr>
            <a:spLocks noGrp="1"/>
          </p:cNvSpPr>
          <p:nvPr>
            <p:ph idx="1"/>
          </p:nvPr>
        </p:nvSpPr>
        <p:spPr/>
        <p:txBody>
          <a:bodyPr numCol="2" anchor="ctr"/>
          <a:lstStyle/>
          <a:p>
            <a:r>
              <a:rPr lang="en-IN" dirty="0">
                <a:solidFill>
                  <a:schemeClr val="bg2">
                    <a:lumMod val="25000"/>
                  </a:schemeClr>
                </a:solidFill>
              </a:rPr>
              <a:t>During snowy months (Nov to Apr), the ride traffic reduces significantly.</a:t>
            </a:r>
          </a:p>
          <a:p>
            <a:r>
              <a:rPr lang="en-IN" dirty="0">
                <a:solidFill>
                  <a:schemeClr val="bg2">
                    <a:lumMod val="25000"/>
                  </a:schemeClr>
                </a:solidFill>
              </a:rPr>
              <a:t>76% of the rides occurred in the warmer months (May to Oct).</a:t>
            </a:r>
          </a:p>
          <a:p>
            <a:r>
              <a:rPr lang="en-IN" dirty="0">
                <a:solidFill>
                  <a:schemeClr val="bg2">
                    <a:lumMod val="25000"/>
                  </a:schemeClr>
                </a:solidFill>
              </a:rPr>
              <a:t>Casual riders tend to stop using Cyclistic drastically in the winter months.</a:t>
            </a:r>
          </a:p>
          <a:p>
            <a:pPr marL="0" indent="0">
              <a:buNone/>
            </a:pPr>
            <a:endParaRPr lang="en-IN" dirty="0">
              <a:solidFill>
                <a:schemeClr val="bg2">
                  <a:lumMod val="25000"/>
                </a:schemeClr>
              </a:solidFill>
            </a:endParaRPr>
          </a:p>
        </p:txBody>
      </p:sp>
      <p:sp>
        <p:nvSpPr>
          <p:cNvPr id="6" name="Rectangle: Top Corners Rounded 5">
            <a:extLst>
              <a:ext uri="{FF2B5EF4-FFF2-40B4-BE49-F238E27FC236}">
                <a16:creationId xmlns:a16="http://schemas.microsoft.com/office/drawing/2014/main" id="{599AD54C-A398-436F-8BEC-8A8789B52F17}"/>
              </a:ext>
            </a:extLst>
          </p:cNvPr>
          <p:cNvSpPr/>
          <p:nvPr/>
        </p:nvSpPr>
        <p:spPr>
          <a:xfrm flipV="1">
            <a:off x="3048000" y="4040"/>
            <a:ext cx="6096000" cy="14836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Top Corners Rounded 6">
            <a:extLst>
              <a:ext uri="{FF2B5EF4-FFF2-40B4-BE49-F238E27FC236}">
                <a16:creationId xmlns:a16="http://schemas.microsoft.com/office/drawing/2014/main" id="{62700FA2-2045-4A99-9645-CBE156110EE6}"/>
              </a:ext>
            </a:extLst>
          </p:cNvPr>
          <p:cNvSpPr/>
          <p:nvPr/>
        </p:nvSpPr>
        <p:spPr>
          <a:xfrm>
            <a:off x="3048000" y="6710400"/>
            <a:ext cx="6096000" cy="14760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229170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B1F8623-8CC8-44A9-AB3B-D2B185DA3F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9652" y="1158532"/>
            <a:ext cx="6262348" cy="5552615"/>
          </a:xfrm>
          <a:prstGeom prst="rect">
            <a:avLst/>
          </a:prstGeom>
        </p:spPr>
      </p:pic>
      <p:sp>
        <p:nvSpPr>
          <p:cNvPr id="2" name="Title 1">
            <a:extLst>
              <a:ext uri="{FF2B5EF4-FFF2-40B4-BE49-F238E27FC236}">
                <a16:creationId xmlns:a16="http://schemas.microsoft.com/office/drawing/2014/main" id="{5B9178F4-E024-42B9-B39A-286557E32754}"/>
              </a:ext>
            </a:extLst>
          </p:cNvPr>
          <p:cNvSpPr>
            <a:spLocks noGrp="1"/>
          </p:cNvSpPr>
          <p:nvPr>
            <p:ph type="title"/>
          </p:nvPr>
        </p:nvSpPr>
        <p:spPr/>
        <p:txBody>
          <a:bodyPr>
            <a:normAutofit/>
          </a:bodyPr>
          <a:lstStyle/>
          <a:p>
            <a:r>
              <a:rPr lang="en-IN" sz="3600" dirty="0">
                <a:solidFill>
                  <a:srgbClr val="4095A5"/>
                </a:solidFill>
                <a:latin typeface="Kozuka Gothic Pro H" panose="020B0800000000000000" pitchFamily="34" charset="-128"/>
                <a:ea typeface="Kozuka Gothic Pro H" panose="020B0800000000000000" pitchFamily="34" charset="-128"/>
              </a:rPr>
              <a:t>Segregating Months into Weekdays</a:t>
            </a:r>
          </a:p>
        </p:txBody>
      </p:sp>
      <p:sp>
        <p:nvSpPr>
          <p:cNvPr id="3" name="Content Placeholder 2">
            <a:extLst>
              <a:ext uri="{FF2B5EF4-FFF2-40B4-BE49-F238E27FC236}">
                <a16:creationId xmlns:a16="http://schemas.microsoft.com/office/drawing/2014/main" id="{26499275-54B9-40DB-8829-E524611DAC89}"/>
              </a:ext>
            </a:extLst>
          </p:cNvPr>
          <p:cNvSpPr>
            <a:spLocks noGrp="1"/>
          </p:cNvSpPr>
          <p:nvPr>
            <p:ph idx="1"/>
          </p:nvPr>
        </p:nvSpPr>
        <p:spPr/>
        <p:txBody>
          <a:bodyPr numCol="2" anchor="ctr"/>
          <a:lstStyle/>
          <a:p>
            <a:r>
              <a:rPr lang="en-IN" dirty="0">
                <a:solidFill>
                  <a:schemeClr val="bg2">
                    <a:lumMod val="25000"/>
                  </a:schemeClr>
                </a:solidFill>
              </a:rPr>
              <a:t>Number of casual rides tended to cross number of annual rides on Saturdays and Sundays.</a:t>
            </a:r>
          </a:p>
          <a:p>
            <a:r>
              <a:rPr lang="en-IN" dirty="0">
                <a:solidFill>
                  <a:schemeClr val="bg2">
                    <a:lumMod val="25000"/>
                  </a:schemeClr>
                </a:solidFill>
              </a:rPr>
              <a:t>Implication- Ratio of casual rides/annual rides is greater than or almost equal to 1 on just weekends</a:t>
            </a:r>
          </a:p>
          <a:p>
            <a:r>
              <a:rPr lang="en-IN" dirty="0">
                <a:solidFill>
                  <a:schemeClr val="bg2">
                    <a:lumMod val="25000"/>
                  </a:schemeClr>
                </a:solidFill>
              </a:rPr>
              <a:t>Casual riders tend to use Cyclistic primarily for leisure, during off days from work/school.</a:t>
            </a:r>
          </a:p>
          <a:p>
            <a:pPr marL="0" indent="0">
              <a:buNone/>
            </a:pPr>
            <a:endParaRPr lang="en-IN" dirty="0">
              <a:solidFill>
                <a:schemeClr val="bg2">
                  <a:lumMod val="25000"/>
                </a:schemeClr>
              </a:solidFill>
            </a:endParaRPr>
          </a:p>
        </p:txBody>
      </p:sp>
      <p:sp>
        <p:nvSpPr>
          <p:cNvPr id="6" name="Rectangle: Top Corners Rounded 5">
            <a:extLst>
              <a:ext uri="{FF2B5EF4-FFF2-40B4-BE49-F238E27FC236}">
                <a16:creationId xmlns:a16="http://schemas.microsoft.com/office/drawing/2014/main" id="{599AD54C-A398-436F-8BEC-8A8789B52F17}"/>
              </a:ext>
            </a:extLst>
          </p:cNvPr>
          <p:cNvSpPr/>
          <p:nvPr/>
        </p:nvSpPr>
        <p:spPr>
          <a:xfrm flipV="1">
            <a:off x="3048000" y="4040"/>
            <a:ext cx="6096000" cy="14836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Top Corners Rounded 6">
            <a:extLst>
              <a:ext uri="{FF2B5EF4-FFF2-40B4-BE49-F238E27FC236}">
                <a16:creationId xmlns:a16="http://schemas.microsoft.com/office/drawing/2014/main" id="{62700FA2-2045-4A99-9645-CBE156110EE6}"/>
              </a:ext>
            </a:extLst>
          </p:cNvPr>
          <p:cNvSpPr/>
          <p:nvPr/>
        </p:nvSpPr>
        <p:spPr>
          <a:xfrm>
            <a:off x="3048000" y="6710400"/>
            <a:ext cx="6096000" cy="14760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141597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599AD54C-A398-436F-8BEC-8A8789B52F17}"/>
              </a:ext>
            </a:extLst>
          </p:cNvPr>
          <p:cNvSpPr/>
          <p:nvPr/>
        </p:nvSpPr>
        <p:spPr>
          <a:xfrm flipV="1">
            <a:off x="3048000" y="4040"/>
            <a:ext cx="6096000" cy="14836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Top Corners Rounded 6">
            <a:extLst>
              <a:ext uri="{FF2B5EF4-FFF2-40B4-BE49-F238E27FC236}">
                <a16:creationId xmlns:a16="http://schemas.microsoft.com/office/drawing/2014/main" id="{62700FA2-2045-4A99-9645-CBE156110EE6}"/>
              </a:ext>
            </a:extLst>
          </p:cNvPr>
          <p:cNvSpPr/>
          <p:nvPr/>
        </p:nvSpPr>
        <p:spPr>
          <a:xfrm>
            <a:off x="3048000" y="6710400"/>
            <a:ext cx="6096000" cy="147600"/>
          </a:xfrm>
          <a:prstGeom prst="round2SameRect">
            <a:avLst/>
          </a:prstGeom>
          <a:solidFill>
            <a:srgbClr val="409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8" name="Picture 7">
            <a:extLst>
              <a:ext uri="{FF2B5EF4-FFF2-40B4-BE49-F238E27FC236}">
                <a16:creationId xmlns:a16="http://schemas.microsoft.com/office/drawing/2014/main" id="{E557B562-B19B-484E-AA98-5DA2FA44A5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9520"/>
            <a:ext cx="12192000" cy="6363760"/>
          </a:xfrm>
          <a:prstGeom prst="rect">
            <a:avLst/>
          </a:prstGeom>
        </p:spPr>
      </p:pic>
    </p:spTree>
    <p:extLst>
      <p:ext uri="{BB962C8B-B14F-4D97-AF65-F5344CB8AC3E}">
        <p14:creationId xmlns:p14="http://schemas.microsoft.com/office/powerpoint/2010/main" val="185896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11862</TotalTime>
  <Words>1241</Words>
  <Application>Microsoft Office PowerPoint</Application>
  <PresentationFormat>Widescreen</PresentationFormat>
  <Paragraphs>101</Paragraphs>
  <Slides>17</Slides>
  <Notes>14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Kozuka Gothic Pro H</vt:lpstr>
      <vt:lpstr>Arial</vt:lpstr>
      <vt:lpstr>Calibri</vt:lpstr>
      <vt:lpstr>Calibri Light</vt:lpstr>
      <vt:lpstr>Office Theme</vt:lpstr>
      <vt:lpstr>Microsoft Excel Macro-Enabled Worksheet</vt:lpstr>
      <vt:lpstr>INSIGHT INTO A  BIKE-SHARE COMPANY</vt:lpstr>
      <vt:lpstr>Contents</vt:lpstr>
      <vt:lpstr>Statement of Purpose</vt:lpstr>
      <vt:lpstr>CY 2022- An Overview</vt:lpstr>
      <vt:lpstr>CY 2022- An Overview</vt:lpstr>
      <vt:lpstr>Hour-wise Distribution of Rides</vt:lpstr>
      <vt:lpstr>Month-wise Distribution of Rides</vt:lpstr>
      <vt:lpstr>Segregating Months into Weekdays</vt:lpstr>
      <vt:lpstr>PowerPoint Presentation</vt:lpstr>
      <vt:lpstr>Distribution of Rides Across Stations </vt:lpstr>
      <vt:lpstr>Distribution of Stations Across Chicago</vt:lpstr>
      <vt:lpstr>Bike Category- Another Differentiator</vt:lpstr>
      <vt:lpstr>Bike Category- Another Differentiator</vt:lpstr>
      <vt:lpstr>Conclusion</vt:lpstr>
      <vt:lpstr>Conclusion</vt:lpstr>
      <vt:lpstr>Appendix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 INTO A BIKE-SHARE COMPANY</dc:title>
  <dc:creator> </dc:creator>
  <cp:lastModifiedBy> </cp:lastModifiedBy>
  <cp:revision>45</cp:revision>
  <dcterms:created xsi:type="dcterms:W3CDTF">2023-01-23T16:02:36Z</dcterms:created>
  <dcterms:modified xsi:type="dcterms:W3CDTF">2023-02-06T07:26:17Z</dcterms:modified>
</cp:coreProperties>
</file>