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262" r:id="rId3"/>
    <p:sldId id="263"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63" d="100"/>
          <a:sy n="63" d="100"/>
        </p:scale>
        <p:origin x="804" y="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D57B6F-6212-4E58-9F3C-B0F69BA2390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F37F47E9-3364-4304-8746-B8E380295EC4}">
      <dgm:prSet phldrT="[Text]"/>
      <dgm:spPr/>
      <dgm:t>
        <a:bodyPr/>
        <a:lstStyle/>
        <a:p>
          <a:r>
            <a:rPr lang="en-US" dirty="0"/>
            <a:t>Email Marketing</a:t>
          </a:r>
          <a:endParaRPr lang="en-IN" dirty="0"/>
        </a:p>
      </dgm:t>
    </dgm:pt>
    <dgm:pt modelId="{2E76FCBE-85F7-40EC-9AC6-846175869552}" type="parTrans" cxnId="{55DEE1BD-BC68-4DF3-9A21-8DCBF2A4A883}">
      <dgm:prSet/>
      <dgm:spPr/>
      <dgm:t>
        <a:bodyPr/>
        <a:lstStyle/>
        <a:p>
          <a:endParaRPr lang="en-IN"/>
        </a:p>
      </dgm:t>
    </dgm:pt>
    <dgm:pt modelId="{7296CFA1-A201-4184-9B78-1E442C8396E4}" type="sibTrans" cxnId="{55DEE1BD-BC68-4DF3-9A21-8DCBF2A4A883}">
      <dgm:prSet/>
      <dgm:spPr/>
      <dgm:t>
        <a:bodyPr/>
        <a:lstStyle/>
        <a:p>
          <a:endParaRPr lang="en-IN"/>
        </a:p>
      </dgm:t>
    </dgm:pt>
    <dgm:pt modelId="{3842AFFE-D3A5-44D0-B452-02AF3D217E62}">
      <dgm:prSet phldrT="[Text]"/>
      <dgm:spPr/>
      <dgm:t>
        <a:bodyPr/>
        <a:lstStyle/>
        <a:p>
          <a:r>
            <a:rPr lang="en-US" dirty="0"/>
            <a:t>Social Media Marketing</a:t>
          </a:r>
          <a:endParaRPr lang="en-IN" dirty="0"/>
        </a:p>
      </dgm:t>
    </dgm:pt>
    <dgm:pt modelId="{4C63E48E-37B5-401C-86E2-81353D80E07E}" type="parTrans" cxnId="{B9DE12BC-8BBB-4AFF-A7F3-B10008A26346}">
      <dgm:prSet/>
      <dgm:spPr/>
      <dgm:t>
        <a:bodyPr/>
        <a:lstStyle/>
        <a:p>
          <a:endParaRPr lang="en-IN"/>
        </a:p>
      </dgm:t>
    </dgm:pt>
    <dgm:pt modelId="{A3C35516-0C47-4293-B95B-3B8A6DA0A47D}" type="sibTrans" cxnId="{B9DE12BC-8BBB-4AFF-A7F3-B10008A26346}">
      <dgm:prSet/>
      <dgm:spPr/>
      <dgm:t>
        <a:bodyPr/>
        <a:lstStyle/>
        <a:p>
          <a:endParaRPr lang="en-IN"/>
        </a:p>
      </dgm:t>
    </dgm:pt>
    <dgm:pt modelId="{A66074E9-A09A-437B-B835-4CEC3AE662F9}">
      <dgm:prSet phldrT="[Text]"/>
      <dgm:spPr/>
      <dgm:t>
        <a:bodyPr/>
        <a:lstStyle/>
        <a:p>
          <a:r>
            <a:rPr lang="en-US" dirty="0"/>
            <a:t>SEO</a:t>
          </a:r>
          <a:endParaRPr lang="en-IN" dirty="0"/>
        </a:p>
      </dgm:t>
    </dgm:pt>
    <dgm:pt modelId="{0D421F6E-90C6-49A9-9A0D-196D2442F288}" type="parTrans" cxnId="{FBE4CD33-8F6C-49D6-B812-7822DCE4D23E}">
      <dgm:prSet/>
      <dgm:spPr/>
      <dgm:t>
        <a:bodyPr/>
        <a:lstStyle/>
        <a:p>
          <a:endParaRPr lang="en-IN"/>
        </a:p>
      </dgm:t>
    </dgm:pt>
    <dgm:pt modelId="{1AC25C37-3C2A-4158-991E-E30A6124EBB4}" type="sibTrans" cxnId="{FBE4CD33-8F6C-49D6-B812-7822DCE4D23E}">
      <dgm:prSet/>
      <dgm:spPr/>
      <dgm:t>
        <a:bodyPr/>
        <a:lstStyle/>
        <a:p>
          <a:endParaRPr lang="en-IN"/>
        </a:p>
      </dgm:t>
    </dgm:pt>
    <dgm:pt modelId="{D73840EB-8DF7-41F9-B0B3-AB0EF7A2411C}">
      <dgm:prSet phldrT="[Text]"/>
      <dgm:spPr/>
      <dgm:t>
        <a:bodyPr/>
        <a:lstStyle/>
        <a:p>
          <a:r>
            <a:rPr lang="en-US" dirty="0"/>
            <a:t>Content Marketing</a:t>
          </a:r>
          <a:endParaRPr lang="en-IN" dirty="0"/>
        </a:p>
      </dgm:t>
    </dgm:pt>
    <dgm:pt modelId="{559EA90D-EF7A-451B-9ABB-01A48FDB7C12}" type="parTrans" cxnId="{CC7A6CDD-427D-410A-BE9A-152540892E57}">
      <dgm:prSet/>
      <dgm:spPr/>
      <dgm:t>
        <a:bodyPr/>
        <a:lstStyle/>
        <a:p>
          <a:endParaRPr lang="en-IN"/>
        </a:p>
      </dgm:t>
    </dgm:pt>
    <dgm:pt modelId="{533CDD0B-3BA9-4D11-BF82-2D4E08B6BFC2}" type="sibTrans" cxnId="{CC7A6CDD-427D-410A-BE9A-152540892E57}">
      <dgm:prSet/>
      <dgm:spPr/>
      <dgm:t>
        <a:bodyPr/>
        <a:lstStyle/>
        <a:p>
          <a:endParaRPr lang="en-IN"/>
        </a:p>
      </dgm:t>
    </dgm:pt>
    <dgm:pt modelId="{244D837E-575F-4ACF-9F87-1B87D3E61477}">
      <dgm:prSet phldrT="[Text]"/>
      <dgm:spPr/>
      <dgm:t>
        <a:bodyPr/>
        <a:lstStyle/>
        <a:p>
          <a:r>
            <a:rPr lang="en-US" dirty="0"/>
            <a:t>SEM</a:t>
          </a:r>
          <a:endParaRPr lang="en-IN" dirty="0"/>
        </a:p>
      </dgm:t>
    </dgm:pt>
    <dgm:pt modelId="{7EE95C60-DA5C-4C4B-98DC-07EBEED2BE8D}" type="parTrans" cxnId="{96EA8C45-8C0A-4606-8776-6E436DFA777D}">
      <dgm:prSet/>
      <dgm:spPr/>
      <dgm:t>
        <a:bodyPr/>
        <a:lstStyle/>
        <a:p>
          <a:endParaRPr lang="en-IN"/>
        </a:p>
      </dgm:t>
    </dgm:pt>
    <dgm:pt modelId="{06EE66B6-8673-46E0-9B1C-E6C5FE75369A}" type="sibTrans" cxnId="{96EA8C45-8C0A-4606-8776-6E436DFA777D}">
      <dgm:prSet/>
      <dgm:spPr/>
      <dgm:t>
        <a:bodyPr/>
        <a:lstStyle/>
        <a:p>
          <a:endParaRPr lang="en-IN"/>
        </a:p>
      </dgm:t>
    </dgm:pt>
    <dgm:pt modelId="{BC099ED8-F372-49B8-94FF-C77030D855B0}" type="pres">
      <dgm:prSet presAssocID="{49D57B6F-6212-4E58-9F3C-B0F69BA23905}" presName="cycle" presStyleCnt="0">
        <dgm:presLayoutVars>
          <dgm:dir/>
          <dgm:resizeHandles val="exact"/>
        </dgm:presLayoutVars>
      </dgm:prSet>
      <dgm:spPr/>
    </dgm:pt>
    <dgm:pt modelId="{1D9DB38A-25DE-48C3-8E1E-2308950F4201}" type="pres">
      <dgm:prSet presAssocID="{F37F47E9-3364-4304-8746-B8E380295EC4}" presName="node" presStyleLbl="node1" presStyleIdx="0" presStyleCnt="5">
        <dgm:presLayoutVars>
          <dgm:bulletEnabled val="1"/>
        </dgm:presLayoutVars>
      </dgm:prSet>
      <dgm:spPr/>
    </dgm:pt>
    <dgm:pt modelId="{C0CCF07D-EFA7-4F81-926B-51A45E5F2046}" type="pres">
      <dgm:prSet presAssocID="{F37F47E9-3364-4304-8746-B8E380295EC4}" presName="spNode" presStyleCnt="0"/>
      <dgm:spPr/>
    </dgm:pt>
    <dgm:pt modelId="{1EE894C3-5C1E-4EA2-BB74-330BF6460A55}" type="pres">
      <dgm:prSet presAssocID="{7296CFA1-A201-4184-9B78-1E442C8396E4}" presName="sibTrans" presStyleLbl="sibTrans1D1" presStyleIdx="0" presStyleCnt="5"/>
      <dgm:spPr/>
    </dgm:pt>
    <dgm:pt modelId="{8BCACFA3-AE02-42EF-8723-B7D997287374}" type="pres">
      <dgm:prSet presAssocID="{3842AFFE-D3A5-44D0-B452-02AF3D217E62}" presName="node" presStyleLbl="node1" presStyleIdx="1" presStyleCnt="5">
        <dgm:presLayoutVars>
          <dgm:bulletEnabled val="1"/>
        </dgm:presLayoutVars>
      </dgm:prSet>
      <dgm:spPr/>
    </dgm:pt>
    <dgm:pt modelId="{6F21A794-1A8D-4FDB-B428-9FC59A666D41}" type="pres">
      <dgm:prSet presAssocID="{3842AFFE-D3A5-44D0-B452-02AF3D217E62}" presName="spNode" presStyleCnt="0"/>
      <dgm:spPr/>
    </dgm:pt>
    <dgm:pt modelId="{1A73EB65-721B-46AF-AC1D-2BBF39304A76}" type="pres">
      <dgm:prSet presAssocID="{A3C35516-0C47-4293-B95B-3B8A6DA0A47D}" presName="sibTrans" presStyleLbl="sibTrans1D1" presStyleIdx="1" presStyleCnt="5"/>
      <dgm:spPr/>
    </dgm:pt>
    <dgm:pt modelId="{07D8D062-E7AC-4753-ACAE-102D4D30E516}" type="pres">
      <dgm:prSet presAssocID="{A66074E9-A09A-437B-B835-4CEC3AE662F9}" presName="node" presStyleLbl="node1" presStyleIdx="2" presStyleCnt="5" custRadScaleRad="99496" custRadScaleInc="10210">
        <dgm:presLayoutVars>
          <dgm:bulletEnabled val="1"/>
        </dgm:presLayoutVars>
      </dgm:prSet>
      <dgm:spPr/>
    </dgm:pt>
    <dgm:pt modelId="{6D4D3942-3D61-4AB5-9239-67F6F86F7597}" type="pres">
      <dgm:prSet presAssocID="{A66074E9-A09A-437B-B835-4CEC3AE662F9}" presName="spNode" presStyleCnt="0"/>
      <dgm:spPr/>
    </dgm:pt>
    <dgm:pt modelId="{4608294F-8ED7-4DD0-821D-82AB1CCB58EA}" type="pres">
      <dgm:prSet presAssocID="{1AC25C37-3C2A-4158-991E-E30A6124EBB4}" presName="sibTrans" presStyleLbl="sibTrans1D1" presStyleIdx="2" presStyleCnt="5"/>
      <dgm:spPr/>
    </dgm:pt>
    <dgm:pt modelId="{872516BA-003C-4DA3-B8FA-6BD47F889320}" type="pres">
      <dgm:prSet presAssocID="{D73840EB-8DF7-41F9-B0B3-AB0EF7A2411C}" presName="node" presStyleLbl="node1" presStyleIdx="3" presStyleCnt="5">
        <dgm:presLayoutVars>
          <dgm:bulletEnabled val="1"/>
        </dgm:presLayoutVars>
      </dgm:prSet>
      <dgm:spPr/>
    </dgm:pt>
    <dgm:pt modelId="{9A9751F1-55BC-4937-B9A5-670D1CF8176E}" type="pres">
      <dgm:prSet presAssocID="{D73840EB-8DF7-41F9-B0B3-AB0EF7A2411C}" presName="spNode" presStyleCnt="0"/>
      <dgm:spPr/>
    </dgm:pt>
    <dgm:pt modelId="{F9D71106-5590-47C5-8817-421B3DB0283C}" type="pres">
      <dgm:prSet presAssocID="{533CDD0B-3BA9-4D11-BF82-2D4E08B6BFC2}" presName="sibTrans" presStyleLbl="sibTrans1D1" presStyleIdx="3" presStyleCnt="5"/>
      <dgm:spPr/>
    </dgm:pt>
    <dgm:pt modelId="{92D49FE1-8D6C-4FD5-BD9B-EF587E2B8773}" type="pres">
      <dgm:prSet presAssocID="{244D837E-575F-4ACF-9F87-1B87D3E61477}" presName="node" presStyleLbl="node1" presStyleIdx="4" presStyleCnt="5">
        <dgm:presLayoutVars>
          <dgm:bulletEnabled val="1"/>
        </dgm:presLayoutVars>
      </dgm:prSet>
      <dgm:spPr/>
    </dgm:pt>
    <dgm:pt modelId="{574EF4F9-1A22-40CA-AA0C-986D6F7F22A4}" type="pres">
      <dgm:prSet presAssocID="{244D837E-575F-4ACF-9F87-1B87D3E61477}" presName="spNode" presStyleCnt="0"/>
      <dgm:spPr/>
    </dgm:pt>
    <dgm:pt modelId="{441E8022-497D-4ABB-AC1B-9E693D3A37BE}" type="pres">
      <dgm:prSet presAssocID="{06EE66B6-8673-46E0-9B1C-E6C5FE75369A}" presName="sibTrans" presStyleLbl="sibTrans1D1" presStyleIdx="4" presStyleCnt="5"/>
      <dgm:spPr/>
    </dgm:pt>
  </dgm:ptLst>
  <dgm:cxnLst>
    <dgm:cxn modelId="{C10FF80B-97CE-41C5-BE1C-11BF1E318F56}" type="presOf" srcId="{533CDD0B-3BA9-4D11-BF82-2D4E08B6BFC2}" destId="{F9D71106-5590-47C5-8817-421B3DB0283C}" srcOrd="0" destOrd="0" presId="urn:microsoft.com/office/officeart/2005/8/layout/cycle6"/>
    <dgm:cxn modelId="{B7294C16-71BD-40A3-882E-DD5043F9BB2C}" type="presOf" srcId="{A3C35516-0C47-4293-B95B-3B8A6DA0A47D}" destId="{1A73EB65-721B-46AF-AC1D-2BBF39304A76}" srcOrd="0" destOrd="0" presId="urn:microsoft.com/office/officeart/2005/8/layout/cycle6"/>
    <dgm:cxn modelId="{20DF7B1C-A1F7-467B-9E90-60D2B1874929}" type="presOf" srcId="{1AC25C37-3C2A-4158-991E-E30A6124EBB4}" destId="{4608294F-8ED7-4DD0-821D-82AB1CCB58EA}" srcOrd="0" destOrd="0" presId="urn:microsoft.com/office/officeart/2005/8/layout/cycle6"/>
    <dgm:cxn modelId="{F988C930-FA9A-464A-84AD-26129FFB393A}" type="presOf" srcId="{244D837E-575F-4ACF-9F87-1B87D3E61477}" destId="{92D49FE1-8D6C-4FD5-BD9B-EF587E2B8773}" srcOrd="0" destOrd="0" presId="urn:microsoft.com/office/officeart/2005/8/layout/cycle6"/>
    <dgm:cxn modelId="{FBE4CD33-8F6C-49D6-B812-7822DCE4D23E}" srcId="{49D57B6F-6212-4E58-9F3C-B0F69BA23905}" destId="{A66074E9-A09A-437B-B835-4CEC3AE662F9}" srcOrd="2" destOrd="0" parTransId="{0D421F6E-90C6-49A9-9A0D-196D2442F288}" sibTransId="{1AC25C37-3C2A-4158-991E-E30A6124EBB4}"/>
    <dgm:cxn modelId="{2C1D843A-677A-48B4-BF3E-899FD3749041}" type="presOf" srcId="{06EE66B6-8673-46E0-9B1C-E6C5FE75369A}" destId="{441E8022-497D-4ABB-AC1B-9E693D3A37BE}" srcOrd="0" destOrd="0" presId="urn:microsoft.com/office/officeart/2005/8/layout/cycle6"/>
    <dgm:cxn modelId="{96EA8C45-8C0A-4606-8776-6E436DFA777D}" srcId="{49D57B6F-6212-4E58-9F3C-B0F69BA23905}" destId="{244D837E-575F-4ACF-9F87-1B87D3E61477}" srcOrd="4" destOrd="0" parTransId="{7EE95C60-DA5C-4C4B-98DC-07EBEED2BE8D}" sibTransId="{06EE66B6-8673-46E0-9B1C-E6C5FE75369A}"/>
    <dgm:cxn modelId="{9774068F-E477-4C28-847A-9822ACA5C737}" type="presOf" srcId="{7296CFA1-A201-4184-9B78-1E442C8396E4}" destId="{1EE894C3-5C1E-4EA2-BB74-330BF6460A55}" srcOrd="0" destOrd="0" presId="urn:microsoft.com/office/officeart/2005/8/layout/cycle6"/>
    <dgm:cxn modelId="{03BE6890-9E0F-4E69-93AE-16799BF038BD}" type="presOf" srcId="{3842AFFE-D3A5-44D0-B452-02AF3D217E62}" destId="{8BCACFA3-AE02-42EF-8723-B7D997287374}" srcOrd="0" destOrd="0" presId="urn:microsoft.com/office/officeart/2005/8/layout/cycle6"/>
    <dgm:cxn modelId="{C884479C-6C2F-493E-9D94-2D345B6D08C4}" type="presOf" srcId="{A66074E9-A09A-437B-B835-4CEC3AE662F9}" destId="{07D8D062-E7AC-4753-ACAE-102D4D30E516}" srcOrd="0" destOrd="0" presId="urn:microsoft.com/office/officeart/2005/8/layout/cycle6"/>
    <dgm:cxn modelId="{9F79689C-9059-45E8-BAAC-07244B96C907}" type="presOf" srcId="{49D57B6F-6212-4E58-9F3C-B0F69BA23905}" destId="{BC099ED8-F372-49B8-94FF-C77030D855B0}" srcOrd="0" destOrd="0" presId="urn:microsoft.com/office/officeart/2005/8/layout/cycle6"/>
    <dgm:cxn modelId="{C55B61A6-9337-4F37-8C83-077D8928A1D5}" type="presOf" srcId="{F37F47E9-3364-4304-8746-B8E380295EC4}" destId="{1D9DB38A-25DE-48C3-8E1E-2308950F4201}" srcOrd="0" destOrd="0" presId="urn:microsoft.com/office/officeart/2005/8/layout/cycle6"/>
    <dgm:cxn modelId="{B9DE12BC-8BBB-4AFF-A7F3-B10008A26346}" srcId="{49D57B6F-6212-4E58-9F3C-B0F69BA23905}" destId="{3842AFFE-D3A5-44D0-B452-02AF3D217E62}" srcOrd="1" destOrd="0" parTransId="{4C63E48E-37B5-401C-86E2-81353D80E07E}" sibTransId="{A3C35516-0C47-4293-B95B-3B8A6DA0A47D}"/>
    <dgm:cxn modelId="{55DEE1BD-BC68-4DF3-9A21-8DCBF2A4A883}" srcId="{49D57B6F-6212-4E58-9F3C-B0F69BA23905}" destId="{F37F47E9-3364-4304-8746-B8E380295EC4}" srcOrd="0" destOrd="0" parTransId="{2E76FCBE-85F7-40EC-9AC6-846175869552}" sibTransId="{7296CFA1-A201-4184-9B78-1E442C8396E4}"/>
    <dgm:cxn modelId="{F8273ED6-FFE7-4AEA-B186-4F4CE1F7939C}" type="presOf" srcId="{D73840EB-8DF7-41F9-B0B3-AB0EF7A2411C}" destId="{872516BA-003C-4DA3-B8FA-6BD47F889320}" srcOrd="0" destOrd="0" presId="urn:microsoft.com/office/officeart/2005/8/layout/cycle6"/>
    <dgm:cxn modelId="{CC7A6CDD-427D-410A-BE9A-152540892E57}" srcId="{49D57B6F-6212-4E58-9F3C-B0F69BA23905}" destId="{D73840EB-8DF7-41F9-B0B3-AB0EF7A2411C}" srcOrd="3" destOrd="0" parTransId="{559EA90D-EF7A-451B-9ABB-01A48FDB7C12}" sibTransId="{533CDD0B-3BA9-4D11-BF82-2D4E08B6BFC2}"/>
    <dgm:cxn modelId="{D9A21113-A59B-43E9-BE0F-D17A0B9EA159}" type="presParOf" srcId="{BC099ED8-F372-49B8-94FF-C77030D855B0}" destId="{1D9DB38A-25DE-48C3-8E1E-2308950F4201}" srcOrd="0" destOrd="0" presId="urn:microsoft.com/office/officeart/2005/8/layout/cycle6"/>
    <dgm:cxn modelId="{5D851322-3E07-4AD0-92A5-EDD038F59344}" type="presParOf" srcId="{BC099ED8-F372-49B8-94FF-C77030D855B0}" destId="{C0CCF07D-EFA7-4F81-926B-51A45E5F2046}" srcOrd="1" destOrd="0" presId="urn:microsoft.com/office/officeart/2005/8/layout/cycle6"/>
    <dgm:cxn modelId="{3B12F88B-FAD0-4409-9F19-F8A1014B63EA}" type="presParOf" srcId="{BC099ED8-F372-49B8-94FF-C77030D855B0}" destId="{1EE894C3-5C1E-4EA2-BB74-330BF6460A55}" srcOrd="2" destOrd="0" presId="urn:microsoft.com/office/officeart/2005/8/layout/cycle6"/>
    <dgm:cxn modelId="{C82CBA81-F0FD-4F63-A83A-E81F4E908BE8}" type="presParOf" srcId="{BC099ED8-F372-49B8-94FF-C77030D855B0}" destId="{8BCACFA3-AE02-42EF-8723-B7D997287374}" srcOrd="3" destOrd="0" presId="urn:microsoft.com/office/officeart/2005/8/layout/cycle6"/>
    <dgm:cxn modelId="{4EC3095B-7A92-47C1-B08D-6E6C43FA43BE}" type="presParOf" srcId="{BC099ED8-F372-49B8-94FF-C77030D855B0}" destId="{6F21A794-1A8D-4FDB-B428-9FC59A666D41}" srcOrd="4" destOrd="0" presId="urn:microsoft.com/office/officeart/2005/8/layout/cycle6"/>
    <dgm:cxn modelId="{2C3C4215-DDBF-4E49-AD9F-D7722CD90D87}" type="presParOf" srcId="{BC099ED8-F372-49B8-94FF-C77030D855B0}" destId="{1A73EB65-721B-46AF-AC1D-2BBF39304A76}" srcOrd="5" destOrd="0" presId="urn:microsoft.com/office/officeart/2005/8/layout/cycle6"/>
    <dgm:cxn modelId="{25BD7406-67A0-4129-AEBA-7B8A5B13FCD5}" type="presParOf" srcId="{BC099ED8-F372-49B8-94FF-C77030D855B0}" destId="{07D8D062-E7AC-4753-ACAE-102D4D30E516}" srcOrd="6" destOrd="0" presId="urn:microsoft.com/office/officeart/2005/8/layout/cycle6"/>
    <dgm:cxn modelId="{80275ECC-F50E-4456-91B9-ADB7061C489D}" type="presParOf" srcId="{BC099ED8-F372-49B8-94FF-C77030D855B0}" destId="{6D4D3942-3D61-4AB5-9239-67F6F86F7597}" srcOrd="7" destOrd="0" presId="urn:microsoft.com/office/officeart/2005/8/layout/cycle6"/>
    <dgm:cxn modelId="{7D794936-9EE6-4A82-9EB0-E27FF46AF5F0}" type="presParOf" srcId="{BC099ED8-F372-49B8-94FF-C77030D855B0}" destId="{4608294F-8ED7-4DD0-821D-82AB1CCB58EA}" srcOrd="8" destOrd="0" presId="urn:microsoft.com/office/officeart/2005/8/layout/cycle6"/>
    <dgm:cxn modelId="{524A33F7-0CDD-4EBB-9EB5-09BB84AB1E1F}" type="presParOf" srcId="{BC099ED8-F372-49B8-94FF-C77030D855B0}" destId="{872516BA-003C-4DA3-B8FA-6BD47F889320}" srcOrd="9" destOrd="0" presId="urn:microsoft.com/office/officeart/2005/8/layout/cycle6"/>
    <dgm:cxn modelId="{A0B43D67-C318-4012-8C1F-C45D1459A7A2}" type="presParOf" srcId="{BC099ED8-F372-49B8-94FF-C77030D855B0}" destId="{9A9751F1-55BC-4937-B9A5-670D1CF8176E}" srcOrd="10" destOrd="0" presId="urn:microsoft.com/office/officeart/2005/8/layout/cycle6"/>
    <dgm:cxn modelId="{F000FBD7-EC0F-46B3-9171-A182BD236C15}" type="presParOf" srcId="{BC099ED8-F372-49B8-94FF-C77030D855B0}" destId="{F9D71106-5590-47C5-8817-421B3DB0283C}" srcOrd="11" destOrd="0" presId="urn:microsoft.com/office/officeart/2005/8/layout/cycle6"/>
    <dgm:cxn modelId="{F4AB9F0F-CB01-4407-BA7E-7269E5AB0EAB}" type="presParOf" srcId="{BC099ED8-F372-49B8-94FF-C77030D855B0}" destId="{92D49FE1-8D6C-4FD5-BD9B-EF587E2B8773}" srcOrd="12" destOrd="0" presId="urn:microsoft.com/office/officeart/2005/8/layout/cycle6"/>
    <dgm:cxn modelId="{EC526321-C47E-4FE9-A570-66493090D956}" type="presParOf" srcId="{BC099ED8-F372-49B8-94FF-C77030D855B0}" destId="{574EF4F9-1A22-40CA-AA0C-986D6F7F22A4}" srcOrd="13" destOrd="0" presId="urn:microsoft.com/office/officeart/2005/8/layout/cycle6"/>
    <dgm:cxn modelId="{D89A66F6-1E7D-4D5E-8897-7E6A7D344C94}" type="presParOf" srcId="{BC099ED8-F372-49B8-94FF-C77030D855B0}" destId="{441E8022-497D-4ABB-AC1B-9E693D3A37B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DB38A-25DE-48C3-8E1E-2308950F4201}">
      <dsp:nvSpPr>
        <dsp:cNvPr id="0" name=""/>
        <dsp:cNvSpPr/>
      </dsp:nvSpPr>
      <dsp:spPr>
        <a:xfrm>
          <a:off x="1435759" y="1214125"/>
          <a:ext cx="1162000" cy="755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Email Marketing</a:t>
          </a:r>
          <a:endParaRPr lang="en-IN" sz="1400" kern="1200" dirty="0"/>
        </a:p>
      </dsp:txBody>
      <dsp:txXfrm>
        <a:off x="1472630" y="1250996"/>
        <a:ext cx="1088258" cy="681558"/>
      </dsp:txXfrm>
    </dsp:sp>
    <dsp:sp modelId="{1EE894C3-5C1E-4EA2-BB74-330BF6460A55}">
      <dsp:nvSpPr>
        <dsp:cNvPr id="0" name=""/>
        <dsp:cNvSpPr/>
      </dsp:nvSpPr>
      <dsp:spPr>
        <a:xfrm>
          <a:off x="507470" y="1591775"/>
          <a:ext cx="3018578" cy="3018578"/>
        </a:xfrm>
        <a:custGeom>
          <a:avLst/>
          <a:gdLst/>
          <a:ahLst/>
          <a:cxnLst/>
          <a:rect l="0" t="0" r="0" b="0"/>
          <a:pathLst>
            <a:path>
              <a:moveTo>
                <a:pt x="2098275" y="119667"/>
              </a:moveTo>
              <a:arcTo wR="1509289" hR="1509289" stAng="17578169" swAng="196192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BCACFA3-AE02-42EF-8723-B7D997287374}">
      <dsp:nvSpPr>
        <dsp:cNvPr id="0" name=""/>
        <dsp:cNvSpPr/>
      </dsp:nvSpPr>
      <dsp:spPr>
        <a:xfrm>
          <a:off x="2871179" y="2257018"/>
          <a:ext cx="1162000" cy="755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Social Media Marketing</a:t>
          </a:r>
          <a:endParaRPr lang="en-IN" sz="1400" kern="1200" dirty="0"/>
        </a:p>
      </dsp:txBody>
      <dsp:txXfrm>
        <a:off x="2908050" y="2293889"/>
        <a:ext cx="1088258" cy="681558"/>
      </dsp:txXfrm>
    </dsp:sp>
    <dsp:sp modelId="{1A73EB65-721B-46AF-AC1D-2BBF39304A76}">
      <dsp:nvSpPr>
        <dsp:cNvPr id="0" name=""/>
        <dsp:cNvSpPr/>
      </dsp:nvSpPr>
      <dsp:spPr>
        <a:xfrm>
          <a:off x="506806" y="1579682"/>
          <a:ext cx="3018578" cy="3018578"/>
        </a:xfrm>
        <a:custGeom>
          <a:avLst/>
          <a:gdLst/>
          <a:ahLst/>
          <a:cxnLst/>
          <a:rect l="0" t="0" r="0" b="0"/>
          <a:pathLst>
            <a:path>
              <a:moveTo>
                <a:pt x="3017107" y="1442666"/>
              </a:moveTo>
              <a:arcTo wR="1509289" hR="1509289" stAng="21448201" swAng="2285607"/>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D8D062-E7AC-4753-ACAE-102D4D30E516}">
      <dsp:nvSpPr>
        <dsp:cNvPr id="0" name=""/>
        <dsp:cNvSpPr/>
      </dsp:nvSpPr>
      <dsp:spPr>
        <a:xfrm>
          <a:off x="2265677" y="3974928"/>
          <a:ext cx="1162000" cy="755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SEO</a:t>
          </a:r>
          <a:endParaRPr lang="en-IN" sz="1400" kern="1200" dirty="0"/>
        </a:p>
      </dsp:txBody>
      <dsp:txXfrm>
        <a:off x="2302548" y="4011799"/>
        <a:ext cx="1088258" cy="681558"/>
      </dsp:txXfrm>
    </dsp:sp>
    <dsp:sp modelId="{4608294F-8ED7-4DD0-821D-82AB1CCB58EA}">
      <dsp:nvSpPr>
        <dsp:cNvPr id="0" name=""/>
        <dsp:cNvSpPr/>
      </dsp:nvSpPr>
      <dsp:spPr>
        <a:xfrm>
          <a:off x="486860" y="1587655"/>
          <a:ext cx="3018578" cy="3018578"/>
        </a:xfrm>
        <a:custGeom>
          <a:avLst/>
          <a:gdLst/>
          <a:ahLst/>
          <a:cxnLst/>
          <a:rect l="0" t="0" r="0" b="0"/>
          <a:pathLst>
            <a:path>
              <a:moveTo>
                <a:pt x="1773353" y="2995299"/>
              </a:moveTo>
              <a:arcTo wR="1509289" hR="1509289" stAng="4795422" swAng="124623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72516BA-003C-4DA3-B8FA-6BD47F889320}">
      <dsp:nvSpPr>
        <dsp:cNvPr id="0" name=""/>
        <dsp:cNvSpPr/>
      </dsp:nvSpPr>
      <dsp:spPr>
        <a:xfrm>
          <a:off x="548621" y="3944455"/>
          <a:ext cx="1162000" cy="755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Content Marketing</a:t>
          </a:r>
          <a:endParaRPr lang="en-IN" sz="1400" kern="1200" dirty="0"/>
        </a:p>
      </dsp:txBody>
      <dsp:txXfrm>
        <a:off x="585492" y="3981326"/>
        <a:ext cx="1088258" cy="681558"/>
      </dsp:txXfrm>
    </dsp:sp>
    <dsp:sp modelId="{F9D71106-5590-47C5-8817-421B3DB0283C}">
      <dsp:nvSpPr>
        <dsp:cNvPr id="0" name=""/>
        <dsp:cNvSpPr/>
      </dsp:nvSpPr>
      <dsp:spPr>
        <a:xfrm>
          <a:off x="507470" y="1591775"/>
          <a:ext cx="3018578" cy="3018578"/>
        </a:xfrm>
        <a:custGeom>
          <a:avLst/>
          <a:gdLst/>
          <a:ahLst/>
          <a:cxnLst/>
          <a:rect l="0" t="0" r="0" b="0"/>
          <a:pathLst>
            <a:path>
              <a:moveTo>
                <a:pt x="252257" y="2344648"/>
              </a:moveTo>
              <a:arcTo wR="1509289" hR="1509289" stAng="8783641" swAng="219660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D49FE1-8D6C-4FD5-BD9B-EF587E2B8773}">
      <dsp:nvSpPr>
        <dsp:cNvPr id="0" name=""/>
        <dsp:cNvSpPr/>
      </dsp:nvSpPr>
      <dsp:spPr>
        <a:xfrm>
          <a:off x="340" y="2257018"/>
          <a:ext cx="1162000" cy="755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SEM</a:t>
          </a:r>
          <a:endParaRPr lang="en-IN" sz="1400" kern="1200" dirty="0"/>
        </a:p>
      </dsp:txBody>
      <dsp:txXfrm>
        <a:off x="37211" y="2293889"/>
        <a:ext cx="1088258" cy="681558"/>
      </dsp:txXfrm>
    </dsp:sp>
    <dsp:sp modelId="{441E8022-497D-4ABB-AC1B-9E693D3A37BE}">
      <dsp:nvSpPr>
        <dsp:cNvPr id="0" name=""/>
        <dsp:cNvSpPr/>
      </dsp:nvSpPr>
      <dsp:spPr>
        <a:xfrm>
          <a:off x="507470" y="1591775"/>
          <a:ext cx="3018578" cy="3018578"/>
        </a:xfrm>
        <a:custGeom>
          <a:avLst/>
          <a:gdLst/>
          <a:ahLst/>
          <a:cxnLst/>
          <a:rect l="0" t="0" r="0" b="0"/>
          <a:pathLst>
            <a:path>
              <a:moveTo>
                <a:pt x="262939" y="658075"/>
              </a:moveTo>
              <a:arcTo wR="1509289" hR="1509289" stAng="12859904" swAng="196192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2/3/2023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2/3/2023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2/3/2023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2/3/2023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2/3/2023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a:t>
            </a:r>
            <a:endParaRPr lang="en-US" sz="2000" dirty="0"/>
          </a:p>
        </p:txBody>
      </p:sp>
      <p:sp>
        <p:nvSpPr>
          <p:cNvPr id="3" name="Subtitle 2"/>
          <p:cNvSpPr>
            <a:spLocks noGrp="1"/>
          </p:cNvSpPr>
          <p:nvPr>
            <p:ph type="subTitle" idx="1"/>
          </p:nvPr>
        </p:nvSpPr>
        <p:spPr/>
        <p:txBody>
          <a:bodyPr>
            <a:noAutofit/>
          </a:bodyPr>
          <a:lstStyle/>
          <a:p>
            <a:r>
              <a:rPr lang="en-US" sz="1800" dirty="0"/>
              <a:t>By Esha Patil</a:t>
            </a:r>
          </a:p>
          <a:p>
            <a:r>
              <a:rPr lang="en-US" sz="1800" dirty="0"/>
              <a:t>MBA Tech (Electronics and Telecommunications)</a:t>
            </a:r>
          </a:p>
          <a:p>
            <a:r>
              <a:rPr lang="en-US" sz="1800" dirty="0"/>
              <a:t>NMIMS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BB87-5F18-F1A1-B704-E04B07FF7931}"/>
              </a:ext>
            </a:extLst>
          </p:cNvPr>
          <p:cNvSpPr>
            <a:spLocks noGrp="1"/>
          </p:cNvSpPr>
          <p:nvPr>
            <p:ph type="title"/>
          </p:nvPr>
        </p:nvSpPr>
        <p:spPr/>
        <p:txBody>
          <a:bodyPr/>
          <a:lstStyle/>
          <a:p>
            <a:r>
              <a:rPr lang="en-US" dirty="0"/>
              <a:t>What is Digital Marketing?</a:t>
            </a:r>
            <a:endParaRPr lang="en-IN" dirty="0"/>
          </a:p>
        </p:txBody>
      </p:sp>
      <p:sp>
        <p:nvSpPr>
          <p:cNvPr id="3" name="Content Placeholder 2">
            <a:extLst>
              <a:ext uri="{FF2B5EF4-FFF2-40B4-BE49-F238E27FC236}">
                <a16:creationId xmlns:a16="http://schemas.microsoft.com/office/drawing/2014/main" id="{7263C92F-B7EE-46CC-6689-546F66B81CFE}"/>
              </a:ext>
            </a:extLst>
          </p:cNvPr>
          <p:cNvSpPr>
            <a:spLocks noGrp="1"/>
          </p:cNvSpPr>
          <p:nvPr>
            <p:ph idx="1"/>
          </p:nvPr>
        </p:nvSpPr>
        <p:spPr/>
        <p:txBody>
          <a:bodyPr/>
          <a:lstStyle/>
          <a:p>
            <a:pPr marL="0" indent="0">
              <a:buNone/>
            </a:pPr>
            <a:r>
              <a:rPr lang="en-US" dirty="0"/>
              <a:t>Over the past few decades, digital marketing has evolved at a rapid pace. Nowadays, nearly every marketer is using digital marketing for his/her business rather than traditional marketing systems.</a:t>
            </a:r>
          </a:p>
          <a:p>
            <a:pPr marL="0" indent="0">
              <a:buNone/>
            </a:pPr>
            <a:endParaRPr lang="en-IN" dirty="0"/>
          </a:p>
        </p:txBody>
      </p:sp>
      <p:graphicFrame>
        <p:nvGraphicFramePr>
          <p:cNvPr id="4" name="Table 4">
            <a:extLst>
              <a:ext uri="{FF2B5EF4-FFF2-40B4-BE49-F238E27FC236}">
                <a16:creationId xmlns:a16="http://schemas.microsoft.com/office/drawing/2014/main" id="{9834CC29-AE09-DD88-D641-B2DBEFEFFE35}"/>
              </a:ext>
            </a:extLst>
          </p:cNvPr>
          <p:cNvGraphicFramePr>
            <a:graphicFrameLocks noGrp="1"/>
          </p:cNvGraphicFramePr>
          <p:nvPr>
            <p:extLst>
              <p:ext uri="{D42A27DB-BD31-4B8C-83A1-F6EECF244321}">
                <p14:modId xmlns:p14="http://schemas.microsoft.com/office/powerpoint/2010/main" val="3543257597"/>
              </p:ext>
            </p:extLst>
          </p:nvPr>
        </p:nvGraphicFramePr>
        <p:xfrm>
          <a:off x="1503680" y="3107267"/>
          <a:ext cx="8178800" cy="2470575"/>
        </p:xfrm>
        <a:graphic>
          <a:graphicData uri="http://schemas.openxmlformats.org/drawingml/2006/table">
            <a:tbl>
              <a:tblPr firstRow="1" bandRow="1">
                <a:tableStyleId>{BC89EF96-8CEA-46FF-86C4-4CE0E7609802}</a:tableStyleId>
              </a:tblPr>
              <a:tblGrid>
                <a:gridCol w="3813366">
                  <a:extLst>
                    <a:ext uri="{9D8B030D-6E8A-4147-A177-3AD203B41FA5}">
                      <a16:colId xmlns:a16="http://schemas.microsoft.com/office/drawing/2014/main" val="2804259569"/>
                    </a:ext>
                  </a:extLst>
                </a:gridCol>
                <a:gridCol w="4365434">
                  <a:extLst>
                    <a:ext uri="{9D8B030D-6E8A-4147-A177-3AD203B41FA5}">
                      <a16:colId xmlns:a16="http://schemas.microsoft.com/office/drawing/2014/main" val="4035546328"/>
                    </a:ext>
                  </a:extLst>
                </a:gridCol>
              </a:tblGrid>
              <a:tr h="366099">
                <a:tc>
                  <a:txBody>
                    <a:bodyPr/>
                    <a:lstStyle/>
                    <a:p>
                      <a:r>
                        <a:rPr lang="en-US" dirty="0"/>
                        <a:t>Traditional marketing</a:t>
                      </a:r>
                      <a:endParaRPr lang="en-IN" dirty="0"/>
                    </a:p>
                  </a:txBody>
                  <a:tcPr/>
                </a:tc>
                <a:tc>
                  <a:txBody>
                    <a:bodyPr/>
                    <a:lstStyle/>
                    <a:p>
                      <a:r>
                        <a:rPr lang="en-US" dirty="0"/>
                        <a:t>Digital marketing</a:t>
                      </a:r>
                      <a:endParaRPr lang="en-IN" dirty="0"/>
                    </a:p>
                  </a:txBody>
                  <a:tcPr/>
                </a:tc>
                <a:extLst>
                  <a:ext uri="{0D108BD9-81ED-4DB2-BD59-A6C34878D82A}">
                    <a16:rowId xmlns:a16="http://schemas.microsoft.com/office/drawing/2014/main" val="891626743"/>
                  </a:ext>
                </a:extLst>
              </a:tr>
              <a:tr h="366099">
                <a:tc>
                  <a:txBody>
                    <a:bodyPr/>
                    <a:lstStyle/>
                    <a:p>
                      <a:r>
                        <a:rPr lang="en-US" dirty="0"/>
                        <a:t>Reach is limited</a:t>
                      </a:r>
                      <a:endParaRPr lang="en-IN" dirty="0"/>
                    </a:p>
                  </a:txBody>
                  <a:tcPr/>
                </a:tc>
                <a:tc>
                  <a:txBody>
                    <a:bodyPr/>
                    <a:lstStyle/>
                    <a:p>
                      <a:r>
                        <a:rPr lang="en-US" dirty="0"/>
                        <a:t>Reach is maximum</a:t>
                      </a:r>
                    </a:p>
                  </a:txBody>
                  <a:tcPr/>
                </a:tc>
                <a:extLst>
                  <a:ext uri="{0D108BD9-81ED-4DB2-BD59-A6C34878D82A}">
                    <a16:rowId xmlns:a16="http://schemas.microsoft.com/office/drawing/2014/main" val="4017256616"/>
                  </a:ext>
                </a:extLst>
              </a:tr>
              <a:tr h="366099">
                <a:tc>
                  <a:txBody>
                    <a:bodyPr/>
                    <a:lstStyle/>
                    <a:p>
                      <a:r>
                        <a:rPr lang="en-US" dirty="0"/>
                        <a:t>Non-versatile</a:t>
                      </a:r>
                      <a:endParaRPr lang="en-IN" dirty="0"/>
                    </a:p>
                  </a:txBody>
                  <a:tcPr/>
                </a:tc>
                <a:tc>
                  <a:txBody>
                    <a:bodyPr/>
                    <a:lstStyle/>
                    <a:p>
                      <a:r>
                        <a:rPr lang="en-US" dirty="0"/>
                        <a:t>Versatile</a:t>
                      </a:r>
                      <a:endParaRPr lang="en-IN" dirty="0"/>
                    </a:p>
                  </a:txBody>
                  <a:tcPr/>
                </a:tc>
                <a:extLst>
                  <a:ext uri="{0D108BD9-81ED-4DB2-BD59-A6C34878D82A}">
                    <a16:rowId xmlns:a16="http://schemas.microsoft.com/office/drawing/2014/main" val="1728346853"/>
                  </a:ext>
                </a:extLst>
              </a:tr>
              <a:tr h="366099">
                <a:tc>
                  <a:txBody>
                    <a:bodyPr/>
                    <a:lstStyle/>
                    <a:p>
                      <a:r>
                        <a:rPr lang="en-US" dirty="0"/>
                        <a:t>Delayed communication</a:t>
                      </a:r>
                      <a:endParaRPr lang="en-IN" dirty="0"/>
                    </a:p>
                  </a:txBody>
                  <a:tcPr/>
                </a:tc>
                <a:tc>
                  <a:txBody>
                    <a:bodyPr/>
                    <a:lstStyle/>
                    <a:p>
                      <a:r>
                        <a:rPr lang="en-US" dirty="0"/>
                        <a:t>Instant communication</a:t>
                      </a:r>
                      <a:endParaRPr lang="en-IN" dirty="0"/>
                    </a:p>
                  </a:txBody>
                  <a:tcPr/>
                </a:tc>
                <a:extLst>
                  <a:ext uri="{0D108BD9-81ED-4DB2-BD59-A6C34878D82A}">
                    <a16:rowId xmlns:a16="http://schemas.microsoft.com/office/drawing/2014/main" val="124492938"/>
                  </a:ext>
                </a:extLst>
              </a:tr>
              <a:tr h="366099">
                <a:tc>
                  <a:txBody>
                    <a:bodyPr/>
                    <a:lstStyle/>
                    <a:p>
                      <a:r>
                        <a:rPr lang="en-US" dirty="0"/>
                        <a:t>Lack of real time results</a:t>
                      </a:r>
                      <a:endParaRPr lang="en-IN" dirty="0"/>
                    </a:p>
                  </a:txBody>
                  <a:tcPr/>
                </a:tc>
                <a:tc>
                  <a:txBody>
                    <a:bodyPr/>
                    <a:lstStyle/>
                    <a:p>
                      <a:r>
                        <a:rPr lang="en-US" dirty="0"/>
                        <a:t>Instant real time results</a:t>
                      </a:r>
                    </a:p>
                  </a:txBody>
                  <a:tcPr/>
                </a:tc>
                <a:extLst>
                  <a:ext uri="{0D108BD9-81ED-4DB2-BD59-A6C34878D82A}">
                    <a16:rowId xmlns:a16="http://schemas.microsoft.com/office/drawing/2014/main" val="3788629182"/>
                  </a:ext>
                </a:extLst>
              </a:tr>
              <a:tr h="366099">
                <a:tc>
                  <a:txBody>
                    <a:bodyPr/>
                    <a:lstStyle/>
                    <a:p>
                      <a:r>
                        <a:rPr lang="en-US" dirty="0"/>
                        <a:t>Difficult to reach the target audience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Easy to reach the target audience</a:t>
                      </a:r>
                      <a:endParaRPr lang="en-IN" dirty="0"/>
                    </a:p>
                    <a:p>
                      <a:endParaRPr lang="en-US" dirty="0"/>
                    </a:p>
                  </a:txBody>
                  <a:tcPr/>
                </a:tc>
                <a:extLst>
                  <a:ext uri="{0D108BD9-81ED-4DB2-BD59-A6C34878D82A}">
                    <a16:rowId xmlns:a16="http://schemas.microsoft.com/office/drawing/2014/main" val="3857003419"/>
                  </a:ext>
                </a:extLst>
              </a:tr>
            </a:tbl>
          </a:graphicData>
        </a:graphic>
      </p:graphicFrame>
    </p:spTree>
    <p:extLst>
      <p:ext uri="{BB962C8B-B14F-4D97-AF65-F5344CB8AC3E}">
        <p14:creationId xmlns:p14="http://schemas.microsoft.com/office/powerpoint/2010/main" val="335305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474C-4223-B6B9-546E-EB0BF2F9C562}"/>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24C812F9-7EAE-F464-BF52-9BAD10215248}"/>
              </a:ext>
            </a:extLst>
          </p:cNvPr>
          <p:cNvSpPr>
            <a:spLocks noGrp="1"/>
          </p:cNvSpPr>
          <p:nvPr>
            <p:ph idx="1"/>
          </p:nvPr>
        </p:nvSpPr>
        <p:spPr>
          <a:xfrm>
            <a:off x="1295400" y="1855133"/>
            <a:ext cx="9601200" cy="3809999"/>
          </a:xfrm>
        </p:spPr>
        <p:txBody>
          <a:bodyPr/>
          <a:lstStyle/>
          <a:p>
            <a:r>
              <a:rPr lang="en-US" dirty="0"/>
              <a:t>Digital Marketing is the act of promoting products or services with the help of digital devices or technology.</a:t>
            </a:r>
          </a:p>
          <a:p>
            <a:r>
              <a:rPr lang="en-US" dirty="0"/>
              <a:t>In digital marketing, marketers can promote their campaigns on search engines, social media platforms, emails, mobile phones etc.</a:t>
            </a:r>
          </a:p>
          <a:p>
            <a:endParaRPr lang="en-IN" dirty="0"/>
          </a:p>
        </p:txBody>
      </p:sp>
    </p:spTree>
    <p:extLst>
      <p:ext uri="{BB962C8B-B14F-4D97-AF65-F5344CB8AC3E}">
        <p14:creationId xmlns:p14="http://schemas.microsoft.com/office/powerpoint/2010/main" val="356789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46D8-5A9B-DD2B-1212-0917C85FE645}"/>
              </a:ext>
            </a:extLst>
          </p:cNvPr>
          <p:cNvSpPr>
            <a:spLocks noGrp="1"/>
          </p:cNvSpPr>
          <p:nvPr>
            <p:ph type="title"/>
          </p:nvPr>
        </p:nvSpPr>
        <p:spPr>
          <a:xfrm>
            <a:off x="8392161" y="4236561"/>
            <a:ext cx="1889759" cy="487998"/>
          </a:xfrm>
        </p:spPr>
        <p:txBody>
          <a:bodyPr>
            <a:normAutofit fontScale="90000"/>
          </a:bodyPr>
          <a:lstStyle/>
          <a:p>
            <a:r>
              <a:rPr lang="en-US" sz="1600" dirty="0"/>
              <a:t>Types of Digital Marketing</a:t>
            </a:r>
            <a:endParaRPr lang="en-IN" sz="1600" dirty="0"/>
          </a:p>
        </p:txBody>
      </p:sp>
      <p:graphicFrame>
        <p:nvGraphicFramePr>
          <p:cNvPr id="4" name="Content Placeholder 3">
            <a:extLst>
              <a:ext uri="{FF2B5EF4-FFF2-40B4-BE49-F238E27FC236}">
                <a16:creationId xmlns:a16="http://schemas.microsoft.com/office/drawing/2014/main" id="{9694A78A-2CF3-B133-A461-8CDCB0ECD142}"/>
              </a:ext>
            </a:extLst>
          </p:cNvPr>
          <p:cNvGraphicFramePr>
            <a:graphicFrameLocks noGrp="1"/>
          </p:cNvGraphicFramePr>
          <p:nvPr>
            <p:ph idx="1"/>
            <p:extLst>
              <p:ext uri="{D42A27DB-BD31-4B8C-83A1-F6EECF244321}">
                <p14:modId xmlns:p14="http://schemas.microsoft.com/office/powerpoint/2010/main" val="2381018759"/>
              </p:ext>
            </p:extLst>
          </p:nvPr>
        </p:nvGraphicFramePr>
        <p:xfrm>
          <a:off x="7112000" y="1178560"/>
          <a:ext cx="4033520" cy="596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4BE1322-9E30-07AB-FB00-653D19335865}"/>
              </a:ext>
            </a:extLst>
          </p:cNvPr>
          <p:cNvSpPr txBox="1"/>
          <p:nvPr/>
        </p:nvSpPr>
        <p:spPr>
          <a:xfrm>
            <a:off x="589280" y="619760"/>
            <a:ext cx="6329680" cy="5355312"/>
          </a:xfrm>
          <a:prstGeom prst="rect">
            <a:avLst/>
          </a:prstGeom>
          <a:noFill/>
        </p:spPr>
        <p:txBody>
          <a:bodyPr wrap="square" rtlCol="0">
            <a:spAutoFit/>
          </a:bodyPr>
          <a:lstStyle/>
          <a:p>
            <a:r>
              <a:rPr lang="en-US" b="1" dirty="0"/>
              <a:t>SEO</a:t>
            </a:r>
            <a:r>
              <a:rPr lang="en-US" dirty="0"/>
              <a:t> is the process of increasing the quality and quantity of relevant organic traffic to your website from search engines.</a:t>
            </a:r>
          </a:p>
          <a:p>
            <a:endParaRPr lang="en-US" dirty="0"/>
          </a:p>
          <a:p>
            <a:r>
              <a:rPr lang="en-US" b="1" dirty="0"/>
              <a:t>SEM</a:t>
            </a:r>
            <a:r>
              <a:rPr lang="en-US" dirty="0"/>
              <a:t> (Search Engine Marketing) or pay-per-click is the practice of marketing a business using a paid advertisements on search engines and other websites.</a:t>
            </a:r>
          </a:p>
          <a:p>
            <a:endParaRPr lang="en-US" dirty="0"/>
          </a:p>
          <a:p>
            <a:r>
              <a:rPr lang="en-US" b="1" dirty="0"/>
              <a:t>Email Marketing </a:t>
            </a:r>
            <a:r>
              <a:rPr lang="en-US" dirty="0"/>
              <a:t>is traditional type of digital marketing and is an effective way to capture high-quality leads and convert them to customers by sending personalized emails to the targeted audience.</a:t>
            </a:r>
          </a:p>
          <a:p>
            <a:endParaRPr lang="en-US" dirty="0"/>
          </a:p>
          <a:p>
            <a:r>
              <a:rPr lang="en-US" b="1" dirty="0"/>
              <a:t>Social media Marketing </a:t>
            </a:r>
            <a:r>
              <a:rPr lang="en-US" dirty="0"/>
              <a:t>involves creating different types of content for various social media platforms in order to promote products and services.</a:t>
            </a:r>
          </a:p>
          <a:p>
            <a:endParaRPr lang="en-US" dirty="0"/>
          </a:p>
          <a:p>
            <a:r>
              <a:rPr lang="en-US" b="1" dirty="0"/>
              <a:t>Content Marketing </a:t>
            </a:r>
            <a:r>
              <a:rPr lang="en-US" dirty="0"/>
              <a:t>is effective marketing technique of creating and distributing valuable online content (videos, blogs etc.) to the targeted audience.</a:t>
            </a:r>
            <a:endParaRPr lang="en-IN" dirty="0"/>
          </a:p>
        </p:txBody>
      </p:sp>
    </p:spTree>
    <p:extLst>
      <p:ext uri="{BB962C8B-B14F-4D97-AF65-F5344CB8AC3E}">
        <p14:creationId xmlns:p14="http://schemas.microsoft.com/office/powerpoint/2010/main" val="344433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B34F2-3232-DC33-B621-1CA0AE0E5A81}"/>
              </a:ext>
            </a:extLst>
          </p:cNvPr>
          <p:cNvSpPr>
            <a:spLocks noGrp="1"/>
          </p:cNvSpPr>
          <p:nvPr>
            <p:ph type="title"/>
          </p:nvPr>
        </p:nvSpPr>
        <p:spPr/>
        <p:txBody>
          <a:bodyPr>
            <a:normAutofit fontScale="90000"/>
          </a:bodyPr>
          <a:lstStyle/>
          <a:p>
            <a:r>
              <a:rPr lang="en-US" dirty="0"/>
              <a:t>Why is Email an important channel for marketing?</a:t>
            </a:r>
            <a:br>
              <a:rPr lang="en-US" dirty="0"/>
            </a:br>
            <a:endParaRPr lang="en-IN" dirty="0"/>
          </a:p>
        </p:txBody>
      </p:sp>
      <p:sp>
        <p:nvSpPr>
          <p:cNvPr id="3" name="Content Placeholder 2">
            <a:extLst>
              <a:ext uri="{FF2B5EF4-FFF2-40B4-BE49-F238E27FC236}">
                <a16:creationId xmlns:a16="http://schemas.microsoft.com/office/drawing/2014/main" id="{ABC9C48B-A71D-F3E8-F759-5D3ABC34DC9F}"/>
              </a:ext>
            </a:extLst>
          </p:cNvPr>
          <p:cNvSpPr>
            <a:spLocks noGrp="1"/>
          </p:cNvSpPr>
          <p:nvPr>
            <p:ph idx="1"/>
          </p:nvPr>
        </p:nvSpPr>
        <p:spPr/>
        <p:txBody>
          <a:bodyPr/>
          <a:lstStyle/>
          <a:p>
            <a:r>
              <a:rPr lang="en-US" dirty="0"/>
              <a:t>Email Marketing is most profitable and cost-effective direct marketing channel as it lets the business share new products, sales and updates with customers.</a:t>
            </a:r>
          </a:p>
          <a:p>
            <a:r>
              <a:rPr lang="en-US" dirty="0"/>
              <a:t>So ,email should be a key pillar of your digital marketing strategy.</a:t>
            </a:r>
          </a:p>
          <a:p>
            <a:r>
              <a:rPr lang="en-US" dirty="0"/>
              <a:t>In long run, a well designed email marketing strategy not only drives sales but also helps in building a brand community around your brand.</a:t>
            </a:r>
          </a:p>
          <a:p>
            <a:r>
              <a:rPr lang="en-US" dirty="0"/>
              <a:t>Finally, email marketing is important because it gives you direct, individual access to your audience inboxes.</a:t>
            </a:r>
          </a:p>
        </p:txBody>
      </p:sp>
    </p:spTree>
    <p:extLst>
      <p:ext uri="{BB962C8B-B14F-4D97-AF65-F5344CB8AC3E}">
        <p14:creationId xmlns:p14="http://schemas.microsoft.com/office/powerpoint/2010/main" val="312327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D3FE-8665-077D-05C2-4C7EDC459B16}"/>
              </a:ext>
            </a:extLst>
          </p:cNvPr>
          <p:cNvSpPr>
            <a:spLocks noGrp="1"/>
          </p:cNvSpPr>
          <p:nvPr>
            <p:ph type="title"/>
          </p:nvPr>
        </p:nvSpPr>
        <p:spPr/>
        <p:txBody>
          <a:bodyPr/>
          <a:lstStyle/>
          <a:p>
            <a:r>
              <a:rPr lang="en-US" dirty="0"/>
              <a:t>Benefits of expanding globally.</a:t>
            </a:r>
            <a:endParaRPr lang="en-IN" dirty="0"/>
          </a:p>
        </p:txBody>
      </p:sp>
      <p:sp>
        <p:nvSpPr>
          <p:cNvPr id="3" name="Content Placeholder 2">
            <a:extLst>
              <a:ext uri="{FF2B5EF4-FFF2-40B4-BE49-F238E27FC236}">
                <a16:creationId xmlns:a16="http://schemas.microsoft.com/office/drawing/2014/main" id="{09445484-78C8-D5E9-96F0-80AD91260CB8}"/>
              </a:ext>
            </a:extLst>
          </p:cNvPr>
          <p:cNvSpPr>
            <a:spLocks noGrp="1"/>
          </p:cNvSpPr>
          <p:nvPr>
            <p:ph idx="1"/>
          </p:nvPr>
        </p:nvSpPr>
        <p:spPr/>
        <p:txBody>
          <a:bodyPr>
            <a:normAutofit lnSpcReduction="10000"/>
          </a:bodyPr>
          <a:lstStyle/>
          <a:p>
            <a:pPr algn="just">
              <a:buFont typeface="+mj-lt"/>
              <a:buAutoNum type="arabicPeriod"/>
            </a:pPr>
            <a:r>
              <a:rPr lang="en-US" sz="1600" b="1" i="0" dirty="0">
                <a:solidFill>
                  <a:srgbClr val="000000"/>
                </a:solidFill>
                <a:effectLst/>
                <a:latin typeface="Open Sans" panose="020B0606030504020204" pitchFamily="34" charset="0"/>
              </a:rPr>
              <a:t>Better revenue potential</a:t>
            </a:r>
            <a:r>
              <a:rPr lang="en-US" sz="1600" b="0" i="0" dirty="0">
                <a:solidFill>
                  <a:srgbClr val="000000"/>
                </a:solidFill>
                <a:effectLst/>
                <a:latin typeface="Open Sans" panose="020B0606030504020204" pitchFamily="34" charset="0"/>
              </a:rPr>
              <a:t>– the increase of opportunities will create an increase in revenue.</a:t>
            </a:r>
          </a:p>
          <a:p>
            <a:pPr algn="just">
              <a:buFont typeface="+mj-lt"/>
              <a:buAutoNum type="arabicPeriod"/>
            </a:pPr>
            <a:r>
              <a:rPr lang="en-US" sz="1600" b="1" i="0" dirty="0">
                <a:solidFill>
                  <a:srgbClr val="000000"/>
                </a:solidFill>
                <a:effectLst/>
                <a:latin typeface="Open Sans" panose="020B0606030504020204" pitchFamily="34" charset="0"/>
              </a:rPr>
              <a:t>More extensive customer base</a:t>
            </a:r>
            <a:r>
              <a:rPr lang="en-US" sz="1600" b="0" i="0" dirty="0">
                <a:solidFill>
                  <a:srgbClr val="000000"/>
                </a:solidFill>
                <a:effectLst/>
                <a:latin typeface="Open Sans" panose="020B0606030504020204" pitchFamily="34" charset="0"/>
              </a:rPr>
              <a:t>– allows the investment and introduction of new products or services.</a:t>
            </a:r>
          </a:p>
          <a:p>
            <a:pPr algn="just">
              <a:buFont typeface="+mj-lt"/>
              <a:buAutoNum type="arabicPeriod"/>
            </a:pPr>
            <a:r>
              <a:rPr lang="en-US" sz="1600" b="1" i="0" dirty="0">
                <a:solidFill>
                  <a:srgbClr val="000000"/>
                </a:solidFill>
                <a:effectLst/>
                <a:latin typeface="Open Sans" panose="020B0606030504020204" pitchFamily="34" charset="0"/>
              </a:rPr>
              <a:t>Higher stability chances</a:t>
            </a:r>
            <a:r>
              <a:rPr lang="en-US" sz="1600" b="0" i="0" dirty="0">
                <a:solidFill>
                  <a:srgbClr val="000000"/>
                </a:solidFill>
                <a:effectLst/>
                <a:latin typeface="Open Sans" panose="020B0606030504020204" pitchFamily="34" charset="0"/>
              </a:rPr>
              <a:t>– it is risky to depend on the economic stability of one country alone rather than diversifying your options.</a:t>
            </a:r>
          </a:p>
          <a:p>
            <a:pPr algn="just">
              <a:buFont typeface="+mj-lt"/>
              <a:buAutoNum type="arabicPeriod"/>
            </a:pPr>
            <a:r>
              <a:rPr lang="en-US" sz="1600" b="1" i="0" dirty="0">
                <a:solidFill>
                  <a:srgbClr val="000000"/>
                </a:solidFill>
                <a:effectLst/>
                <a:latin typeface="Open Sans" panose="020B0606030504020204" pitchFamily="34" charset="0"/>
              </a:rPr>
              <a:t>Greater access to talents</a:t>
            </a:r>
            <a:r>
              <a:rPr lang="en-US" sz="1600" b="0" i="0" dirty="0">
                <a:solidFill>
                  <a:srgbClr val="000000"/>
                </a:solidFill>
                <a:effectLst/>
                <a:latin typeface="Open Sans" panose="020B0606030504020204" pitchFamily="34" charset="0"/>
              </a:rPr>
              <a:t>– finding new international talents is a great opportunity, one that can offer a more extensive range of creativity and diversity within your company.</a:t>
            </a:r>
          </a:p>
          <a:p>
            <a:pPr algn="just">
              <a:buFont typeface="+mj-lt"/>
              <a:buAutoNum type="arabicPeriod"/>
            </a:pPr>
            <a:r>
              <a:rPr lang="en-US" sz="1600" b="1" i="0" dirty="0">
                <a:solidFill>
                  <a:srgbClr val="000000"/>
                </a:solidFill>
                <a:effectLst/>
                <a:latin typeface="Open Sans" panose="020B0606030504020204" pitchFamily="34" charset="0"/>
              </a:rPr>
              <a:t>Improved reputation</a:t>
            </a:r>
            <a:r>
              <a:rPr lang="en-US" sz="1600" b="0" i="0" dirty="0">
                <a:solidFill>
                  <a:srgbClr val="000000"/>
                </a:solidFill>
                <a:effectLst/>
                <a:latin typeface="Open Sans" panose="020B0606030504020204" pitchFamily="34" charset="0"/>
              </a:rPr>
              <a:t>–  expanding abroad allows a company to build name brand recognition and establish credibility internationally</a:t>
            </a:r>
            <a:r>
              <a:rPr lang="en-US" sz="1600" b="1" i="0" dirty="0">
                <a:solidFill>
                  <a:srgbClr val="000000"/>
                </a:solidFill>
                <a:effectLst/>
                <a:latin typeface="Open Sans" panose="020B0606030504020204" pitchFamily="34" charset="0"/>
              </a:rPr>
              <a:t>.</a:t>
            </a:r>
            <a:endParaRPr lang="en-US" sz="1600" b="0" i="0" dirty="0">
              <a:solidFill>
                <a:srgbClr val="000000"/>
              </a:solidFill>
              <a:effectLst/>
              <a:latin typeface="Open Sans" panose="020B0606030504020204" pitchFamily="34" charset="0"/>
            </a:endParaRPr>
          </a:p>
          <a:p>
            <a:pPr algn="just">
              <a:buFont typeface="+mj-lt"/>
              <a:buAutoNum type="arabicPeriod"/>
            </a:pPr>
            <a:r>
              <a:rPr lang="en-US" sz="1600" b="1" i="0" dirty="0">
                <a:solidFill>
                  <a:srgbClr val="000000"/>
                </a:solidFill>
                <a:effectLst/>
                <a:latin typeface="Open Sans" panose="020B0606030504020204" pitchFamily="34" charset="0"/>
              </a:rPr>
              <a:t>Increased savings- </a:t>
            </a:r>
            <a:r>
              <a:rPr lang="en-US" sz="1600" b="0" i="0" dirty="0">
                <a:solidFill>
                  <a:srgbClr val="000000"/>
                </a:solidFill>
                <a:effectLst/>
                <a:latin typeface="Open Sans" panose="020B0606030504020204" pitchFamily="34" charset="0"/>
              </a:rPr>
              <a:t>many companies prefer to move some of their manufacturing operations to countries with cheaper labor costs, thus saving a significant amount of money.</a:t>
            </a:r>
          </a:p>
          <a:p>
            <a:pPr algn="just"/>
            <a:r>
              <a:rPr lang="en-US" sz="1600" b="0" i="0" dirty="0">
                <a:solidFill>
                  <a:srgbClr val="000000"/>
                </a:solidFill>
                <a:effectLst/>
                <a:latin typeface="Varela Round" panose="020B0604020202020204" pitchFamily="2" charset="-79"/>
                <a:cs typeface="Varela Round" panose="020B0604020202020204" pitchFamily="2" charset="-79"/>
              </a:rPr>
              <a:t>Steps to Expand Globally:</a:t>
            </a:r>
          </a:p>
          <a:p>
            <a:endParaRPr lang="en-IN" sz="1800" dirty="0"/>
          </a:p>
        </p:txBody>
      </p:sp>
    </p:spTree>
    <p:extLst>
      <p:ext uri="{BB962C8B-B14F-4D97-AF65-F5344CB8AC3E}">
        <p14:creationId xmlns:p14="http://schemas.microsoft.com/office/powerpoint/2010/main" val="134430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BC62-02C2-5800-0B79-FCCEE45218D8}"/>
              </a:ext>
            </a:extLst>
          </p:cNvPr>
          <p:cNvSpPr>
            <a:spLocks noGrp="1"/>
          </p:cNvSpPr>
          <p:nvPr>
            <p:ph type="title"/>
          </p:nvPr>
        </p:nvSpPr>
        <p:spPr>
          <a:xfrm>
            <a:off x="1295400" y="270173"/>
            <a:ext cx="9601200" cy="1142385"/>
          </a:xfrm>
        </p:spPr>
        <p:txBody>
          <a:bodyPr/>
          <a:lstStyle/>
          <a:p>
            <a:r>
              <a:rPr lang="en-US" dirty="0"/>
              <a:t>Strategies</a:t>
            </a:r>
            <a:br>
              <a:rPr lang="en-US" dirty="0"/>
            </a:br>
            <a:endParaRPr lang="en-IN" dirty="0"/>
          </a:p>
        </p:txBody>
      </p:sp>
      <p:sp>
        <p:nvSpPr>
          <p:cNvPr id="3" name="Content Placeholder 2">
            <a:extLst>
              <a:ext uri="{FF2B5EF4-FFF2-40B4-BE49-F238E27FC236}">
                <a16:creationId xmlns:a16="http://schemas.microsoft.com/office/drawing/2014/main" id="{A30B21B4-B652-AB79-566C-F87424AF5C95}"/>
              </a:ext>
            </a:extLst>
          </p:cNvPr>
          <p:cNvSpPr>
            <a:spLocks noGrp="1"/>
          </p:cNvSpPr>
          <p:nvPr>
            <p:ph idx="1"/>
          </p:nvPr>
        </p:nvSpPr>
        <p:spPr>
          <a:xfrm>
            <a:off x="1295400" y="1198881"/>
            <a:ext cx="9601200" cy="3809999"/>
          </a:xfrm>
        </p:spPr>
        <p:txBody>
          <a:bodyPr>
            <a:noAutofit/>
          </a:bodyPr>
          <a:lstStyle/>
          <a:p>
            <a:pPr algn="just"/>
            <a:r>
              <a:rPr lang="en-US" sz="1600" b="1" i="0" dirty="0">
                <a:solidFill>
                  <a:srgbClr val="000000"/>
                </a:solidFill>
                <a:effectLst/>
                <a:latin typeface="Varela Round" panose="00000500000000000000" pitchFamily="2" charset="-79"/>
                <a:cs typeface="Varela Round" panose="00000500000000000000" pitchFamily="2" charset="-79"/>
              </a:rPr>
              <a:t>Branding Strategy:</a:t>
            </a:r>
          </a:p>
          <a:p>
            <a:pPr marL="0" indent="0" algn="just">
              <a:buNone/>
            </a:pPr>
            <a:r>
              <a:rPr lang="en-US" sz="1600" b="0" i="0" dirty="0">
                <a:solidFill>
                  <a:srgbClr val="000000"/>
                </a:solidFill>
                <a:effectLst/>
                <a:latin typeface="Varela Round" panose="00000500000000000000" pitchFamily="2" charset="-79"/>
                <a:cs typeface="Varela Round" panose="00000500000000000000" pitchFamily="2" charset="-79"/>
              </a:rPr>
              <a:t>While it is essential to localize your product, staying true to yourself and your brand is meaningful in itself. In the sea of consumption, there is a need to stand out from the rest. Establishing your brand in a foreign country that is both localized but still unique and authentic can be the way to best win against your competitors. McDonald’s is an excellent example of an established brand that succeeded way past the American market. While McDonald’s changed various items in their menu to better cater to the preference of different countries, they did not change their brand or their fundamental characteristics. That way, they were able to reach a wide range of new customers while keeping true to their established brand.</a:t>
            </a:r>
          </a:p>
          <a:p>
            <a:pPr algn="just"/>
            <a:r>
              <a:rPr lang="en-US" sz="1600" b="1" i="0" dirty="0">
                <a:solidFill>
                  <a:srgbClr val="000000"/>
                </a:solidFill>
                <a:effectLst/>
                <a:latin typeface="Varela Round" panose="00000500000000000000" pitchFamily="2" charset="-79"/>
                <a:cs typeface="Varela Round" panose="00000500000000000000" pitchFamily="2" charset="-79"/>
              </a:rPr>
              <a:t>Marketing Strategy:</a:t>
            </a:r>
          </a:p>
          <a:p>
            <a:pPr marL="0" indent="0" algn="just">
              <a:buNone/>
            </a:pPr>
            <a:r>
              <a:rPr lang="en-US" sz="1600" b="0" i="0" dirty="0">
                <a:solidFill>
                  <a:srgbClr val="000000"/>
                </a:solidFill>
                <a:effectLst/>
                <a:latin typeface="Varela Round" panose="00000500000000000000" pitchFamily="2" charset="-79"/>
                <a:cs typeface="Varela Round" panose="00000500000000000000" pitchFamily="2" charset="-79"/>
              </a:rPr>
              <a:t>Planning your marketing strategy is an essential step toward a successful global expansion. After finding the market that best fits your product and/or service, launching into this particular market blindly would not be strategically wise. To get an understanding of how your products will fit in, you must do your research on the said market.</a:t>
            </a:r>
          </a:p>
          <a:p>
            <a:endParaRPr lang="en-IN" sz="1800" dirty="0"/>
          </a:p>
        </p:txBody>
      </p:sp>
    </p:spTree>
    <p:extLst>
      <p:ext uri="{BB962C8B-B14F-4D97-AF65-F5344CB8AC3E}">
        <p14:creationId xmlns:p14="http://schemas.microsoft.com/office/powerpoint/2010/main" val="259818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220</TotalTime>
  <Words>706</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Open Sans</vt:lpstr>
      <vt:lpstr>Varela Round</vt:lpstr>
      <vt:lpstr>Diamond Grid 16x9</vt:lpstr>
      <vt:lpstr>Assignment</vt:lpstr>
      <vt:lpstr>What is Digital Marketing?</vt:lpstr>
      <vt:lpstr>Continued..</vt:lpstr>
      <vt:lpstr>Types of Digital Marketing</vt:lpstr>
      <vt:lpstr>Why is Email an important channel for marketing? </vt:lpstr>
      <vt:lpstr>Benefits of expanding globally.</vt:lpstr>
      <vt:lpstr>Strategies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(Netcore Cloud)</dc:title>
  <dc:creator>Esha Patil</dc:creator>
  <cp:lastModifiedBy>Esha Patil</cp:lastModifiedBy>
  <cp:revision>2</cp:revision>
  <dcterms:created xsi:type="dcterms:W3CDTF">2023-01-29T05:30:34Z</dcterms:created>
  <dcterms:modified xsi:type="dcterms:W3CDTF">2023-02-03T05:34:44Z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