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26"/>
      <p:bold r:id="rId27"/>
    </p:embeddedFont>
    <p:embeddedFont>
      <p:font typeface="Comic Sans MS" panose="030F0702030302020204" pitchFamily="66" charset="0"/>
      <p:regular r:id="rId28"/>
      <p:bold r:id="rId29"/>
      <p:italic r:id="rId30"/>
      <p:boldItalic r:id="rId31"/>
    </p:embeddedFont>
    <p:embeddedFont>
      <p:font typeface="Old Standard TT" panose="020B0604020202020204" charset="0"/>
      <p:regular r:id="rId32"/>
      <p:bold r:id="rId33"/>
      <p: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jCpJLw4qWeNmKy7P16c/mG6jF2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b4e5cbc6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2b4e5cbc6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4e5cbc66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2b4e5cbc66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8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32" name="Google Shape;32;p28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Relation Oriented Faceted Search over Knowledge Bases</a:t>
            </a:r>
            <a:endParaRPr/>
          </a:p>
        </p:txBody>
      </p:sp>
      <p:sp>
        <p:nvSpPr>
          <p:cNvPr id="41" name="Google Shape;41;p1"/>
          <p:cNvSpPr txBox="1">
            <a:spLocks noGrp="1"/>
          </p:cNvSpPr>
          <p:nvPr>
            <p:ph type="subTitle" idx="1"/>
          </p:nvPr>
        </p:nvSpPr>
        <p:spPr>
          <a:xfrm>
            <a:off x="512600" y="3744007"/>
            <a:ext cx="32322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By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Omar Wassim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Mohamed Ibrahim</a:t>
            </a:r>
            <a:endParaRPr dirty="0"/>
          </a:p>
        </p:txBody>
      </p:sp>
      <p:sp>
        <p:nvSpPr>
          <p:cNvPr id="42" name="Google Shape;42;p1"/>
          <p:cNvSpPr txBox="1"/>
          <p:nvPr/>
        </p:nvSpPr>
        <p:spPr>
          <a:xfrm>
            <a:off x="4386400" y="3800425"/>
            <a:ext cx="4245000" cy="103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 dirty="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Supervised By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1800" b="0" i="0" u="none" strike="noStrike" cap="none" dirty="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Professor Toshiyuki </a:t>
            </a:r>
            <a:r>
              <a:rPr lang="en-GB" sz="1800" b="0" i="0" u="none" strike="noStrike" cap="none" dirty="0" err="1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Amagasa</a:t>
            </a:r>
            <a:br>
              <a:rPr lang="en-GB" sz="1800" b="0" i="0" u="none" strike="noStrike" cap="none" dirty="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-GB" sz="1800" dirty="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</a:t>
            </a:r>
            <a:r>
              <a:rPr lang="en-GB" sz="1800" b="0" i="0" u="none" strike="noStrike" cap="none" dirty="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Professor Danielle </a:t>
            </a:r>
            <a:r>
              <a:rPr lang="en-GB" sz="1800" b="0" i="0" u="none" strike="noStrike" cap="none" dirty="0" err="1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Ziebelin</a:t>
            </a:r>
            <a:endParaRPr lang="en-GB" sz="1800" b="0" i="0" u="none" strike="noStrike" cap="none" dirty="0">
              <a:solidFill>
                <a:schemeClr val="accen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-25" y="0"/>
            <a:ext cx="91440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3900"/>
              <a:t>Previous Work</a:t>
            </a:r>
            <a:endParaRPr sz="3900"/>
          </a:p>
        </p:txBody>
      </p:sp>
      <p:cxnSp>
        <p:nvCxnSpPr>
          <p:cNvPr id="112" name="Google Shape;112;p10"/>
          <p:cNvCxnSpPr/>
          <p:nvPr/>
        </p:nvCxnSpPr>
        <p:spPr>
          <a:xfrm>
            <a:off x="12825" y="1586900"/>
            <a:ext cx="9142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>
            <a:spLocks noGrp="1"/>
          </p:cNvSpPr>
          <p:nvPr>
            <p:ph type="title"/>
          </p:nvPr>
        </p:nvSpPr>
        <p:spPr>
          <a:xfrm>
            <a:off x="-25" y="0"/>
            <a:ext cx="91440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3900"/>
              <a:t>Previous Work</a:t>
            </a:r>
            <a:endParaRPr sz="3900"/>
          </a:p>
        </p:txBody>
      </p:sp>
      <p:cxnSp>
        <p:nvCxnSpPr>
          <p:cNvPr id="118" name="Google Shape;118;p11"/>
          <p:cNvCxnSpPr/>
          <p:nvPr/>
        </p:nvCxnSpPr>
        <p:spPr>
          <a:xfrm>
            <a:off x="4580775" y="1586900"/>
            <a:ext cx="6900" cy="348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9" name="Google Shape;11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50" y="1707425"/>
            <a:ext cx="4204599" cy="1728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1"/>
          <p:cNvCxnSpPr/>
          <p:nvPr/>
        </p:nvCxnSpPr>
        <p:spPr>
          <a:xfrm>
            <a:off x="12825" y="1586900"/>
            <a:ext cx="9142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1" name="Google Shape;121;p11"/>
          <p:cNvSpPr txBox="1"/>
          <p:nvPr/>
        </p:nvSpPr>
        <p:spPr>
          <a:xfrm>
            <a:off x="106950" y="3575824"/>
            <a:ext cx="399727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Main paper done by Taro Aso supervised by Professor Toshiyuki Amagasa</a:t>
            </a:r>
            <a:endParaRPr sz="1400" b="0" i="0" u="none" strike="noStrike" cap="none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>
            <a:spLocks noGrp="1"/>
          </p:cNvSpPr>
          <p:nvPr>
            <p:ph type="title"/>
          </p:nvPr>
        </p:nvSpPr>
        <p:spPr>
          <a:xfrm>
            <a:off x="-25" y="0"/>
            <a:ext cx="91440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3900"/>
              <a:t>Previous Work</a:t>
            </a:r>
            <a:endParaRPr sz="3900"/>
          </a:p>
        </p:txBody>
      </p:sp>
      <p:pic>
        <p:nvPicPr>
          <p:cNvPr id="127" name="Google Shape;12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28" y="1709928"/>
            <a:ext cx="4204599" cy="172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54125" y="1687463"/>
            <a:ext cx="4120801" cy="1768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12"/>
          <p:cNvCxnSpPr/>
          <p:nvPr/>
        </p:nvCxnSpPr>
        <p:spPr>
          <a:xfrm>
            <a:off x="12825" y="1586900"/>
            <a:ext cx="9142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" name="Google Shape;130;p12"/>
          <p:cNvCxnSpPr/>
          <p:nvPr/>
        </p:nvCxnSpPr>
        <p:spPr>
          <a:xfrm>
            <a:off x="4580775" y="1586900"/>
            <a:ext cx="6900" cy="348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1" name="Google Shape;131;p12"/>
          <p:cNvSpPr txBox="1"/>
          <p:nvPr/>
        </p:nvSpPr>
        <p:spPr>
          <a:xfrm>
            <a:off x="106950" y="3575824"/>
            <a:ext cx="399727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Main paper done by Taro Aso supervised by Professor Toshiyuki Amagasa</a:t>
            </a:r>
            <a:endParaRPr sz="1400" b="0" i="0" u="none" strike="noStrike" cap="none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2" name="Google Shape;132;p12"/>
          <p:cNvSpPr txBox="1"/>
          <p:nvPr/>
        </p:nvSpPr>
        <p:spPr>
          <a:xfrm>
            <a:off x="4903402" y="3650165"/>
            <a:ext cx="402224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Implementation project of Taro Aso’s faceted search system 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 txBox="1">
            <a:spLocks noGrp="1"/>
          </p:cNvSpPr>
          <p:nvPr>
            <p:ph type="title"/>
          </p:nvPr>
        </p:nvSpPr>
        <p:spPr>
          <a:xfrm>
            <a:off x="-25" y="0"/>
            <a:ext cx="91440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3900"/>
              <a:t>Main Successes</a:t>
            </a:r>
            <a:endParaRPr sz="3900"/>
          </a:p>
        </p:txBody>
      </p:sp>
      <p:pic>
        <p:nvPicPr>
          <p:cNvPr id="138" name="Google Shape;13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48636" y="784474"/>
            <a:ext cx="4204599" cy="17286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3"/>
          <p:cNvSpPr txBox="1"/>
          <p:nvPr/>
        </p:nvSpPr>
        <p:spPr>
          <a:xfrm>
            <a:off x="190765" y="1932879"/>
            <a:ext cx="4204599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 Applied faceted search over Knowledge Bases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  Used properties and relations as facets</a:t>
            </a:r>
            <a:endParaRPr/>
          </a:p>
        </p:txBody>
      </p:sp>
      <p:pic>
        <p:nvPicPr>
          <p:cNvPr id="140" name="Google Shape;140;p13"/>
          <p:cNvPicPr preferRelativeResize="0"/>
          <p:nvPr/>
        </p:nvPicPr>
        <p:blipFill rotWithShape="1">
          <a:blip r:embed="rId4">
            <a:alphaModFix/>
          </a:blip>
          <a:srcRect l="1858" t="70137" r="14194" b="2307"/>
          <a:stretch/>
        </p:blipFill>
        <p:spPr>
          <a:xfrm>
            <a:off x="4600062" y="3494701"/>
            <a:ext cx="4353173" cy="965920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41" name="Google Shape;141;p13"/>
          <p:cNvSpPr/>
          <p:nvPr/>
        </p:nvSpPr>
        <p:spPr>
          <a:xfrm>
            <a:off x="6556917" y="2630376"/>
            <a:ext cx="914400" cy="9144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3"/>
          </a:solidFill>
          <a:ln w="25400" cap="flat" cmpd="sng">
            <a:solidFill>
              <a:srgbClr val="693B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Relation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Property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chemeClr val="lt1"/>
                </a:solidFill>
              </a:rPr>
              <a:t>How Faceted Search works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147" name="Google Shape;14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1912" y="1171600"/>
            <a:ext cx="4740175" cy="36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>
            <a:spLocks noGrp="1"/>
          </p:cNvSpPr>
          <p:nvPr>
            <p:ph type="title"/>
          </p:nvPr>
        </p:nvSpPr>
        <p:spPr>
          <a:xfrm>
            <a:off x="0" y="306000"/>
            <a:ext cx="56493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chemeClr val="lt1"/>
                </a:solidFill>
              </a:rPr>
              <a:t>How Faceted Search works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153" name="Google Shape;15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1698" y="919200"/>
            <a:ext cx="2579799" cy="198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 txBox="1"/>
          <p:nvPr/>
        </p:nvSpPr>
        <p:spPr>
          <a:xfrm>
            <a:off x="12825" y="1597575"/>
            <a:ext cx="5649300" cy="18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en" sz="1800" b="0" i="0" u="none" strike="noStrike" cap="none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Faster Filtering of results.</a:t>
            </a:r>
            <a:endParaRPr sz="1800" b="0" i="0" u="none" strike="noStrike" cap="none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>
            <a:spLocks noGrp="1"/>
          </p:cNvSpPr>
          <p:nvPr>
            <p:ph type="title"/>
          </p:nvPr>
        </p:nvSpPr>
        <p:spPr>
          <a:xfrm>
            <a:off x="0" y="306000"/>
            <a:ext cx="56493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chemeClr val="lt1"/>
                </a:solidFill>
              </a:rPr>
              <a:t>How Faceted Search works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160" name="Google Shape;16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1698" y="919200"/>
            <a:ext cx="2579799" cy="198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6"/>
          <p:cNvSpPr txBox="1"/>
          <p:nvPr/>
        </p:nvSpPr>
        <p:spPr>
          <a:xfrm>
            <a:off x="12825" y="1597575"/>
            <a:ext cx="5649300" cy="18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en" sz="1800" b="0" i="0" u="none" strike="noStrike" cap="none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Faster Filtering of results.</a:t>
            </a:r>
            <a:endParaRPr sz="1800" b="0" i="0" u="none" strike="noStrike" cap="none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en" sz="1800" b="0" i="0" u="none" strike="noStrike" cap="none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Fast Traversal between results.</a:t>
            </a:r>
            <a:endParaRPr sz="1800" b="0" i="0" u="none" strike="noStrike" cap="none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0" y="306000"/>
            <a:ext cx="56493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chemeClr val="lt1"/>
                </a:solidFill>
              </a:rPr>
              <a:t>How Faceted Search works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167" name="Google Shape;16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1698" y="919200"/>
            <a:ext cx="2579799" cy="198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7"/>
          <p:cNvSpPr txBox="1"/>
          <p:nvPr/>
        </p:nvSpPr>
        <p:spPr>
          <a:xfrm>
            <a:off x="12825" y="1597575"/>
            <a:ext cx="5649300" cy="18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en" sz="1800" b="0" i="0" u="none" strike="noStrike" cap="none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Faster Filtering of results.</a:t>
            </a:r>
            <a:endParaRPr sz="1800" b="0" i="0" u="none" strike="noStrike" cap="none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en" sz="1800" b="0" i="0" u="none" strike="noStrike" cap="none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Fast Traversal between results.</a:t>
            </a:r>
            <a:endParaRPr sz="1800" b="0" i="0" u="none" strike="noStrike" cap="none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en" sz="1800" b="0" i="0" u="none" strike="noStrike" cap="none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Shows Relationships between entities.</a:t>
            </a:r>
            <a:endParaRPr sz="1800" b="0" i="0" u="none" strike="noStrike" cap="none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0" y="306000"/>
            <a:ext cx="56493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chemeClr val="lt1"/>
                </a:solidFill>
              </a:rPr>
              <a:t>How Faceted Search works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174" name="Google Shape;17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1698" y="919200"/>
            <a:ext cx="2579799" cy="198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8"/>
          <p:cNvSpPr txBox="1"/>
          <p:nvPr/>
        </p:nvSpPr>
        <p:spPr>
          <a:xfrm>
            <a:off x="12825" y="1597575"/>
            <a:ext cx="5649300" cy="18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en" sz="1800" b="0" i="0" u="none" strike="noStrike" cap="none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Faster Filtering of results.</a:t>
            </a:r>
            <a:endParaRPr sz="1800" b="0" i="0" u="none" strike="noStrike" cap="none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en" sz="1800" b="0" i="0" u="none" strike="noStrike" cap="none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Fast Traversal between results.</a:t>
            </a:r>
            <a:endParaRPr sz="1800" b="0" i="0" u="none" strike="noStrike" cap="none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en" sz="1800" b="0" i="0" u="none" strike="noStrike" cap="none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Shows Relationships between entities.</a:t>
            </a:r>
            <a:endParaRPr sz="1800" b="0" i="0" u="none" strike="noStrike" cap="none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1360200" y="3543775"/>
            <a:ext cx="4381500" cy="11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" sz="3500" b="0" i="0" u="none" strike="noStrike" cap="none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Faster Search!!</a:t>
            </a:r>
            <a:endParaRPr sz="3500" b="0" i="0" u="none" strike="noStrike" cap="none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182" name="Google Shape;182;p19"/>
          <p:cNvSpPr txBox="1"/>
          <p:nvPr/>
        </p:nvSpPr>
        <p:spPr>
          <a:xfrm>
            <a:off x="237893" y="1420017"/>
            <a:ext cx="6437971" cy="216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Working with already established code.</a:t>
            </a:r>
            <a:endParaRPr dirty="0"/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Having to recreate the working environment.</a:t>
            </a:r>
            <a:endParaRPr dirty="0"/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Populating the database and interpreting the schema.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07100" cy="16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4400"/>
              <a:t>What are Knowledge Bases</a:t>
            </a:r>
            <a:endParaRPr/>
          </a:p>
        </p:txBody>
      </p:sp>
      <p:sp>
        <p:nvSpPr>
          <p:cNvPr id="48" name="Google Shape;48;p2"/>
          <p:cNvSpPr txBox="1"/>
          <p:nvPr/>
        </p:nvSpPr>
        <p:spPr>
          <a:xfrm>
            <a:off x="0" y="1629750"/>
            <a:ext cx="9144000" cy="3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 They are organized repositories of information that store and manage knowledge in a structured format.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 They serve as centralized collections of data, facts, and information about a particular domain or subject.</a:t>
            </a:r>
            <a:endParaRPr sz="2300" b="0" i="0" u="none" strike="noStrike" cap="non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49" name="Google Shape;49;p2"/>
          <p:cNvCxnSpPr/>
          <p:nvPr/>
        </p:nvCxnSpPr>
        <p:spPr>
          <a:xfrm rot="10800000" flipH="1">
            <a:off x="-1800" y="1522625"/>
            <a:ext cx="9157500" cy="108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Database Structure</a:t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301569" y="1289655"/>
            <a:ext cx="8503691" cy="256419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How the Database is Populated</a:t>
            </a:r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 rotWithShape="1">
          <a:blip r:embed="rId3"/>
          <a:srcRect l="1321" r="1321"/>
          <a:stretch/>
        </p:blipFill>
        <p:spPr>
          <a:xfrm>
            <a:off x="4855317" y="1388235"/>
            <a:ext cx="4118436" cy="2452095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sp>
        <p:nvSpPr>
          <p:cNvPr id="195" name="Google Shape;195;p21"/>
          <p:cNvSpPr txBox="1"/>
          <p:nvPr/>
        </p:nvSpPr>
        <p:spPr>
          <a:xfrm>
            <a:off x="148683" y="1446630"/>
            <a:ext cx="4706634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triples table is populated from the KB dividing each relation between entities into subject, object and property (relation).</a:t>
            </a:r>
            <a:endParaRPr/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entities table is then populated, and the entities are ranked using the PageRank algorithm</a:t>
            </a:r>
            <a:endParaRPr/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 clustering algorithm is then used to cluster similar relations.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b4e5cbc667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System Implementation</a:t>
            </a:r>
            <a:endParaRPr/>
          </a:p>
        </p:txBody>
      </p:sp>
      <p:sp>
        <p:nvSpPr>
          <p:cNvPr id="201" name="Google Shape;201;g2b4e5cbc667_0_0"/>
          <p:cNvSpPr txBox="1"/>
          <p:nvPr/>
        </p:nvSpPr>
        <p:spPr>
          <a:xfrm>
            <a:off x="237893" y="1420017"/>
            <a:ext cx="64380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Database Management: PostgreSQL</a:t>
            </a:r>
            <a:endParaRPr/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Database Administration: Adminer</a:t>
            </a:r>
            <a:endParaRPr/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Web Application Framework: Node.js and Express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b4e5cbc667_0_10"/>
          <p:cNvSpPr txBox="1">
            <a:spLocks noGrp="1"/>
          </p:cNvSpPr>
          <p:nvPr>
            <p:ph type="ctrTitle"/>
          </p:nvPr>
        </p:nvSpPr>
        <p:spPr>
          <a:xfrm>
            <a:off x="512700" y="1643675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07100" cy="16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4400"/>
              <a:t>What are Knowledge Bases</a:t>
            </a:r>
            <a:endParaRPr/>
          </a:p>
        </p:txBody>
      </p:sp>
      <p:sp>
        <p:nvSpPr>
          <p:cNvPr id="55" name="Google Shape;55;p3"/>
          <p:cNvSpPr txBox="1"/>
          <p:nvPr/>
        </p:nvSpPr>
        <p:spPr>
          <a:xfrm>
            <a:off x="0" y="1629750"/>
            <a:ext cx="9144000" cy="3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Knowledge Bases Structured as an RDF (Resource Description Framework) Database.</a:t>
            </a:r>
            <a:endParaRPr sz="2300" b="1" i="0" u="none" strike="noStrike" cap="non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56" name="Google Shape;56;p3"/>
          <p:cNvCxnSpPr/>
          <p:nvPr/>
        </p:nvCxnSpPr>
        <p:spPr>
          <a:xfrm rot="10800000" flipH="1">
            <a:off x="-1800" y="1522625"/>
            <a:ext cx="9157500" cy="108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7" name="Google Shape;57;p3"/>
          <p:cNvPicPr preferRelativeResize="0"/>
          <p:nvPr/>
        </p:nvPicPr>
        <p:blipFill rotWithShape="1">
          <a:blip r:embed="rId3">
            <a:alphaModFix/>
          </a:blip>
          <a:srcRect l="1858" t="70137" r="14194" b="2307"/>
          <a:stretch/>
        </p:blipFill>
        <p:spPr>
          <a:xfrm>
            <a:off x="2321127" y="2903740"/>
            <a:ext cx="4501745" cy="96592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07100" cy="16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4400"/>
              <a:t>What are Knowledge Bases</a:t>
            </a:r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0" y="1629750"/>
            <a:ext cx="9144000" cy="3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Knowledge Bases Structured as an RDF (Resource Description Framework) Database.</a:t>
            </a:r>
            <a:endParaRPr sz="2300" b="1" i="0" u="none" strike="noStrike" cap="non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64" name="Google Shape;64;p4"/>
          <p:cNvCxnSpPr/>
          <p:nvPr/>
        </p:nvCxnSpPr>
        <p:spPr>
          <a:xfrm rot="10800000" flipH="1">
            <a:off x="-1800" y="1522625"/>
            <a:ext cx="9157500" cy="108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5" name="Google Shape;65;p4"/>
          <p:cNvPicPr preferRelativeResize="0"/>
          <p:nvPr/>
        </p:nvPicPr>
        <p:blipFill rotWithShape="1">
          <a:blip r:embed="rId3">
            <a:alphaModFix/>
          </a:blip>
          <a:srcRect l="1858" t="70137" r="14194" b="2307"/>
          <a:stretch/>
        </p:blipFill>
        <p:spPr>
          <a:xfrm>
            <a:off x="2321127" y="2903740"/>
            <a:ext cx="4501745" cy="96592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  <p:sp>
        <p:nvSpPr>
          <p:cNvPr id="66" name="Google Shape;66;p4"/>
          <p:cNvSpPr txBox="1"/>
          <p:nvPr/>
        </p:nvSpPr>
        <p:spPr>
          <a:xfrm>
            <a:off x="163550" y="4111254"/>
            <a:ext cx="665932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RDF: A framework for representing information about resources in a machine-readable way. It is a standard model for data interchange on the web. RDF provides a way to describe relationships between resources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5"/>
          <p:cNvPicPr preferRelativeResize="0"/>
          <p:nvPr/>
        </p:nvPicPr>
        <p:blipFill rotWithShape="1">
          <a:blip r:embed="rId3">
            <a:alphaModFix/>
          </a:blip>
          <a:srcRect l="1858" t="70137" r="14194" b="2307"/>
          <a:stretch/>
        </p:blipFill>
        <p:spPr>
          <a:xfrm>
            <a:off x="1210721" y="2363491"/>
            <a:ext cx="6722557" cy="144243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  <p:sp>
        <p:nvSpPr>
          <p:cNvPr id="72" name="Google Shape;72;p5"/>
          <p:cNvSpPr/>
          <p:nvPr/>
        </p:nvSpPr>
        <p:spPr>
          <a:xfrm>
            <a:off x="4690946" y="1328337"/>
            <a:ext cx="484632" cy="97840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25400" cap="flat" cmpd="sng">
            <a:solidFill>
              <a:srgbClr val="673C3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"/>
          <p:cNvSpPr txBox="1"/>
          <p:nvPr/>
        </p:nvSpPr>
        <p:spPr>
          <a:xfrm>
            <a:off x="4052668" y="731670"/>
            <a:ext cx="176118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writtenBy (Relation)</a:t>
            </a:r>
            <a:endParaRPr sz="1400" b="1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170985" y="287352"/>
            <a:ext cx="224511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Example</a:t>
            </a:r>
            <a:endParaRPr/>
          </a:p>
        </p:txBody>
      </p:sp>
      <p:sp>
        <p:nvSpPr>
          <p:cNvPr id="75" name="Google Shape;75;p5"/>
          <p:cNvSpPr/>
          <p:nvPr/>
        </p:nvSpPr>
        <p:spPr>
          <a:xfrm rot="5400000" flipH="1">
            <a:off x="2832410" y="3835235"/>
            <a:ext cx="813816" cy="868680"/>
          </a:xfrm>
          <a:prstGeom prst="bentArrow">
            <a:avLst>
              <a:gd name="adj1" fmla="val 32308"/>
              <a:gd name="adj2" fmla="val 25000"/>
              <a:gd name="adj3" fmla="val 25000"/>
              <a:gd name="adj4" fmla="val 41923"/>
            </a:avLst>
          </a:prstGeom>
          <a:solidFill>
            <a:schemeClr val="accent6"/>
          </a:solidFill>
          <a:ln w="25400" cap="flat" cmpd="sng">
            <a:solidFill>
              <a:srgbClr val="673C3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1561171" y="4349379"/>
            <a:ext cx="1243807" cy="383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Document</a:t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 rot="-5400000" flipH="1">
            <a:off x="6397083" y="1436406"/>
            <a:ext cx="813816" cy="868680"/>
          </a:xfrm>
          <a:prstGeom prst="bentArrow">
            <a:avLst>
              <a:gd name="adj1" fmla="val 32308"/>
              <a:gd name="adj2" fmla="val 25000"/>
              <a:gd name="adj3" fmla="val 25000"/>
              <a:gd name="adj4" fmla="val 41923"/>
            </a:avLst>
          </a:prstGeom>
          <a:solidFill>
            <a:schemeClr val="accent6"/>
          </a:solidFill>
          <a:ln w="25400" cap="flat" cmpd="sng">
            <a:solidFill>
              <a:srgbClr val="673C3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238331" y="1407092"/>
            <a:ext cx="9441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Writer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07100" cy="16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The Objective</a:t>
            </a:r>
            <a:endParaRPr/>
          </a:p>
        </p:txBody>
      </p:sp>
      <p:sp>
        <p:nvSpPr>
          <p:cNvPr id="84" name="Google Shape;84;p6"/>
          <p:cNvSpPr txBox="1"/>
          <p:nvPr/>
        </p:nvSpPr>
        <p:spPr>
          <a:xfrm>
            <a:off x="0" y="1629750"/>
            <a:ext cx="9144000" cy="3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5" name="Google Shape;85;p6"/>
          <p:cNvCxnSpPr/>
          <p:nvPr/>
        </p:nvCxnSpPr>
        <p:spPr>
          <a:xfrm rot="10800000" flipH="1">
            <a:off x="-1800" y="1522625"/>
            <a:ext cx="9157500" cy="108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07100" cy="16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The Objective</a:t>
            </a:r>
            <a:endParaRPr/>
          </a:p>
        </p:txBody>
      </p:sp>
      <p:sp>
        <p:nvSpPr>
          <p:cNvPr id="91" name="Google Shape;91;p7"/>
          <p:cNvSpPr txBox="1"/>
          <p:nvPr/>
        </p:nvSpPr>
        <p:spPr>
          <a:xfrm>
            <a:off x="0" y="1629750"/>
            <a:ext cx="9144000" cy="3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74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mic Sans MS"/>
              <a:buAutoNum type="arabicPeriod"/>
            </a:pPr>
            <a:r>
              <a:rPr lang="en" sz="2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Allow the Exploration of entities in Knowledge Bases.</a:t>
            </a:r>
            <a:endParaRPr sz="2300" b="0" i="0" u="none" strike="noStrike" cap="non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92" name="Google Shape;92;p7"/>
          <p:cNvCxnSpPr/>
          <p:nvPr/>
        </p:nvCxnSpPr>
        <p:spPr>
          <a:xfrm rot="10800000" flipH="1">
            <a:off x="-1800" y="1522625"/>
            <a:ext cx="9157500" cy="108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07100" cy="16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The Objective</a:t>
            </a:r>
            <a:endParaRPr/>
          </a:p>
        </p:txBody>
      </p:sp>
      <p:sp>
        <p:nvSpPr>
          <p:cNvPr id="98" name="Google Shape;98;p8"/>
          <p:cNvSpPr txBox="1"/>
          <p:nvPr/>
        </p:nvSpPr>
        <p:spPr>
          <a:xfrm>
            <a:off x="0" y="1629750"/>
            <a:ext cx="9144000" cy="3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74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mic Sans MS"/>
              <a:buAutoNum type="arabicPeriod"/>
            </a:pPr>
            <a:r>
              <a:rPr lang="en" sz="2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Allow the Exploration of entities in Knowledge Bases.</a:t>
            </a:r>
            <a:endParaRPr sz="2300" b="0" i="0" u="none" strike="noStrike" cap="non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74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mic Sans MS"/>
              <a:buAutoNum type="arabicPeriod"/>
            </a:pPr>
            <a:r>
              <a:rPr lang="en" sz="23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Provide the ability to find relations between entities.</a:t>
            </a:r>
            <a:endParaRPr sz="2300" b="0" i="0" u="none" strike="noStrike" cap="non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99" name="Google Shape;99;p8"/>
          <p:cNvCxnSpPr/>
          <p:nvPr/>
        </p:nvCxnSpPr>
        <p:spPr>
          <a:xfrm rot="10800000" flipH="1">
            <a:off x="-1800" y="1522625"/>
            <a:ext cx="9157500" cy="108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07100" cy="16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The Objective</a:t>
            </a:r>
            <a:endParaRPr/>
          </a:p>
        </p:txBody>
      </p:sp>
      <p:sp>
        <p:nvSpPr>
          <p:cNvPr id="105" name="Google Shape;105;p9"/>
          <p:cNvSpPr txBox="1"/>
          <p:nvPr/>
        </p:nvSpPr>
        <p:spPr>
          <a:xfrm>
            <a:off x="0" y="1629750"/>
            <a:ext cx="9144000" cy="3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74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mic Sans MS"/>
              <a:buAutoNum type="arabicPeriod"/>
            </a:pPr>
            <a:r>
              <a:rPr lang="en" sz="2300" b="0" i="0" u="none" strike="noStrike" cap="none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Allow the Exploration of entities in Knowledge Bases.</a:t>
            </a:r>
            <a:endParaRPr sz="2300" b="0" i="0" u="none" strike="noStrike" cap="none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74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mic Sans MS"/>
              <a:buAutoNum type="arabicPeriod"/>
            </a:pPr>
            <a:r>
              <a:rPr lang="en" sz="2300" b="0" i="0" u="none" strike="noStrike" cap="none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Provide the ability to find relations between entities.</a:t>
            </a:r>
            <a:endParaRPr sz="2300" b="0" i="0" u="none" strike="noStrike" cap="none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74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mic Sans MS"/>
              <a:buAutoNum type="arabicPeriod"/>
            </a:pPr>
            <a:r>
              <a:rPr lang="en" sz="2300" b="0" i="0" u="none" strike="noStrike" cap="none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Make the aforementioned features accessible by designing an easy to use user </a:t>
            </a:r>
            <a:r>
              <a:rPr lang="en" sz="23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en" sz="2300" b="0" i="0" u="none" strike="noStrike" cap="none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nterface.</a:t>
            </a:r>
            <a:endParaRPr sz="2300" b="0" i="0" u="none" strike="noStrike" cap="none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06" name="Google Shape;106;p9"/>
          <p:cNvCxnSpPr/>
          <p:nvPr/>
        </p:nvCxnSpPr>
        <p:spPr>
          <a:xfrm rot="10800000" flipH="1">
            <a:off x="-1800" y="1522625"/>
            <a:ext cx="9157500" cy="108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429</Words>
  <Application>Microsoft Office PowerPoint</Application>
  <PresentationFormat>On-screen Show (16:9)</PresentationFormat>
  <Paragraphs>73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Old Standard TT</vt:lpstr>
      <vt:lpstr>Arial Black</vt:lpstr>
      <vt:lpstr>Comic Sans MS</vt:lpstr>
      <vt:lpstr>Arial</vt:lpstr>
      <vt:lpstr>Paperback</vt:lpstr>
      <vt:lpstr>Relation Oriented Faceted Search over Knowledge Bases</vt:lpstr>
      <vt:lpstr>What are Knowledge Bases</vt:lpstr>
      <vt:lpstr>What are Knowledge Bases</vt:lpstr>
      <vt:lpstr>What are Knowledge Bases</vt:lpstr>
      <vt:lpstr>PowerPoint Presentation</vt:lpstr>
      <vt:lpstr>The Objective</vt:lpstr>
      <vt:lpstr>The Objective</vt:lpstr>
      <vt:lpstr>The Objective</vt:lpstr>
      <vt:lpstr>The Objective</vt:lpstr>
      <vt:lpstr>Previous Work</vt:lpstr>
      <vt:lpstr>Previous Work</vt:lpstr>
      <vt:lpstr>Previous Work</vt:lpstr>
      <vt:lpstr>Main Successes</vt:lpstr>
      <vt:lpstr>How Faceted Search works</vt:lpstr>
      <vt:lpstr>How Faceted Search works</vt:lpstr>
      <vt:lpstr>How Faceted Search works</vt:lpstr>
      <vt:lpstr>How Faceted Search works</vt:lpstr>
      <vt:lpstr>How Faceted Search works</vt:lpstr>
      <vt:lpstr>Challenges Faced</vt:lpstr>
      <vt:lpstr>Database Structure</vt:lpstr>
      <vt:lpstr>How the Database is Populated</vt:lpstr>
      <vt:lpstr>System Implementation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 Oriented Faceted Search over Knowledge Bases</dc:title>
  <cp:lastModifiedBy>Omar Wassim</cp:lastModifiedBy>
  <cp:revision>4</cp:revision>
  <dcterms:modified xsi:type="dcterms:W3CDTF">2024-01-31T05:25:19Z</dcterms:modified>
</cp:coreProperties>
</file>