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000232" y="5987796"/>
            <a:ext cx="1053465" cy="469900"/>
          </a:xfrm>
          <a:custGeom>
            <a:avLst/>
            <a:gdLst/>
            <a:ahLst/>
            <a:cxnLst/>
            <a:rect l="l" t="t" r="r" b="b"/>
            <a:pathLst>
              <a:path w="1053465" h="469900">
                <a:moveTo>
                  <a:pt x="355092" y="0"/>
                </a:moveTo>
                <a:lnTo>
                  <a:pt x="318770" y="0"/>
                </a:lnTo>
                <a:lnTo>
                  <a:pt x="0" y="469392"/>
                </a:lnTo>
                <a:lnTo>
                  <a:pt x="36322" y="469392"/>
                </a:lnTo>
                <a:lnTo>
                  <a:pt x="355092" y="0"/>
                </a:lnTo>
                <a:close/>
              </a:path>
              <a:path w="1053465" h="469900">
                <a:moveTo>
                  <a:pt x="528828" y="0"/>
                </a:moveTo>
                <a:lnTo>
                  <a:pt x="492506" y="0"/>
                </a:lnTo>
                <a:lnTo>
                  <a:pt x="173736" y="469392"/>
                </a:lnTo>
                <a:lnTo>
                  <a:pt x="210058" y="469392"/>
                </a:lnTo>
                <a:lnTo>
                  <a:pt x="528828" y="0"/>
                </a:lnTo>
                <a:close/>
              </a:path>
              <a:path w="1053465" h="469900">
                <a:moveTo>
                  <a:pt x="704088" y="0"/>
                </a:moveTo>
                <a:lnTo>
                  <a:pt x="667766" y="0"/>
                </a:lnTo>
                <a:lnTo>
                  <a:pt x="348996" y="469392"/>
                </a:lnTo>
                <a:lnTo>
                  <a:pt x="385191" y="469392"/>
                </a:lnTo>
                <a:lnTo>
                  <a:pt x="704088" y="0"/>
                </a:lnTo>
                <a:close/>
              </a:path>
              <a:path w="1053465" h="469900">
                <a:moveTo>
                  <a:pt x="879348" y="0"/>
                </a:moveTo>
                <a:lnTo>
                  <a:pt x="843026" y="0"/>
                </a:lnTo>
                <a:lnTo>
                  <a:pt x="524256" y="469392"/>
                </a:lnTo>
                <a:lnTo>
                  <a:pt x="560451" y="469392"/>
                </a:lnTo>
                <a:lnTo>
                  <a:pt x="879348" y="0"/>
                </a:lnTo>
                <a:close/>
              </a:path>
              <a:path w="1053465" h="469900">
                <a:moveTo>
                  <a:pt x="1053084" y="0"/>
                </a:moveTo>
                <a:lnTo>
                  <a:pt x="1016762" y="0"/>
                </a:lnTo>
                <a:lnTo>
                  <a:pt x="697992" y="469392"/>
                </a:lnTo>
                <a:lnTo>
                  <a:pt x="734187" y="469392"/>
                </a:lnTo>
                <a:lnTo>
                  <a:pt x="1053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20802" y="65303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60019" y="0"/>
                </a:moveTo>
                <a:lnTo>
                  <a:pt x="109440" y="8156"/>
                </a:lnTo>
                <a:lnTo>
                  <a:pt x="65513" y="30870"/>
                </a:lnTo>
                <a:lnTo>
                  <a:pt x="30873" y="65507"/>
                </a:lnTo>
                <a:lnTo>
                  <a:pt x="8157" y="109435"/>
                </a:lnTo>
                <a:lnTo>
                  <a:pt x="0" y="160019"/>
                </a:lnTo>
                <a:lnTo>
                  <a:pt x="8157" y="210604"/>
                </a:lnTo>
                <a:lnTo>
                  <a:pt x="30873" y="254532"/>
                </a:lnTo>
                <a:lnTo>
                  <a:pt x="65513" y="289169"/>
                </a:lnTo>
                <a:lnTo>
                  <a:pt x="109440" y="311883"/>
                </a:lnTo>
                <a:lnTo>
                  <a:pt x="160019" y="320039"/>
                </a:lnTo>
                <a:lnTo>
                  <a:pt x="210599" y="311883"/>
                </a:lnTo>
                <a:lnTo>
                  <a:pt x="254526" y="289169"/>
                </a:lnTo>
                <a:lnTo>
                  <a:pt x="289166" y="254532"/>
                </a:lnTo>
                <a:lnTo>
                  <a:pt x="311882" y="210604"/>
                </a:lnTo>
                <a:lnTo>
                  <a:pt x="320040" y="160019"/>
                </a:lnTo>
                <a:lnTo>
                  <a:pt x="311882" y="109435"/>
                </a:lnTo>
                <a:lnTo>
                  <a:pt x="289166" y="65507"/>
                </a:lnTo>
                <a:lnTo>
                  <a:pt x="254526" y="30870"/>
                </a:lnTo>
                <a:lnTo>
                  <a:pt x="210599" y="8156"/>
                </a:lnTo>
                <a:lnTo>
                  <a:pt x="160019" y="0"/>
                </a:lnTo>
                <a:close/>
              </a:path>
            </a:pathLst>
          </a:custGeom>
          <a:solidFill>
            <a:srgbClr val="CFF7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0802" y="65303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0" y="160019"/>
                </a:moveTo>
                <a:lnTo>
                  <a:pt x="8157" y="109435"/>
                </a:lnTo>
                <a:lnTo>
                  <a:pt x="30873" y="65507"/>
                </a:lnTo>
                <a:lnTo>
                  <a:pt x="65513" y="30870"/>
                </a:lnTo>
                <a:lnTo>
                  <a:pt x="109440" y="8156"/>
                </a:lnTo>
                <a:lnTo>
                  <a:pt x="160019" y="0"/>
                </a:lnTo>
                <a:lnTo>
                  <a:pt x="210599" y="8156"/>
                </a:lnTo>
                <a:lnTo>
                  <a:pt x="254526" y="30870"/>
                </a:lnTo>
                <a:lnTo>
                  <a:pt x="289166" y="65507"/>
                </a:lnTo>
                <a:lnTo>
                  <a:pt x="311882" y="109435"/>
                </a:lnTo>
                <a:lnTo>
                  <a:pt x="320040" y="160019"/>
                </a:lnTo>
                <a:lnTo>
                  <a:pt x="311882" y="210604"/>
                </a:lnTo>
                <a:lnTo>
                  <a:pt x="289166" y="254532"/>
                </a:lnTo>
                <a:lnTo>
                  <a:pt x="254526" y="289169"/>
                </a:lnTo>
                <a:lnTo>
                  <a:pt x="210599" y="311883"/>
                </a:lnTo>
                <a:lnTo>
                  <a:pt x="160019" y="320039"/>
                </a:lnTo>
                <a:lnTo>
                  <a:pt x="109440" y="311883"/>
                </a:lnTo>
                <a:lnTo>
                  <a:pt x="65513" y="289169"/>
                </a:lnTo>
                <a:lnTo>
                  <a:pt x="30873" y="254532"/>
                </a:lnTo>
                <a:lnTo>
                  <a:pt x="8157" y="210604"/>
                </a:lnTo>
                <a:lnTo>
                  <a:pt x="0" y="16001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068" y="292585"/>
            <a:ext cx="9066530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550432"/>
            <a:ext cx="6642100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hajaiswal.290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6955" y="1615058"/>
          <a:ext cx="4107813" cy="22917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2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359">
                <a:tc>
                  <a:txBody>
                    <a:bodyPr/>
                    <a:lstStyle/>
                    <a:p>
                      <a:pPr marL="31750" marR="12065">
                        <a:lnSpc>
                          <a:spcPts val="3385"/>
                        </a:lnSpc>
                        <a:tabLst>
                          <a:tab pos="413384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F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I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85"/>
                        </a:lnSpc>
                        <a:tabLst>
                          <a:tab pos="455930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A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385"/>
                        </a:lnSpc>
                        <a:tabLst>
                          <a:tab pos="560705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C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385"/>
                        </a:lnSpc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I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3385"/>
                        </a:lnSpc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A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3385"/>
                        </a:lnSpc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L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 marR="12065">
                        <a:lnSpc>
                          <a:spcPts val="3265"/>
                        </a:lnSpc>
                        <a:tabLst>
                          <a:tab pos="443865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U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2880">
                        <a:lnSpc>
                          <a:spcPts val="3265"/>
                        </a:lnSpc>
                        <a:tabLst>
                          <a:tab pos="566420" algn="l"/>
                          <a:tab pos="953135" algn="l"/>
                          <a:tab pos="1426845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M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3265"/>
                        </a:lnSpc>
                        <a:tabLst>
                          <a:tab pos="447040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R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31750" marR="12065">
                        <a:lnSpc>
                          <a:spcPts val="3270"/>
                        </a:lnSpc>
                        <a:tabLst>
                          <a:tab pos="440690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O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89230">
                        <a:lnSpc>
                          <a:spcPts val="3270"/>
                        </a:lnSpc>
                        <a:tabLst>
                          <a:tab pos="744855" algn="l"/>
                          <a:tab pos="1157605" algn="l"/>
                          <a:tab pos="1524000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A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3270"/>
                        </a:lnSpc>
                        <a:tabLst>
                          <a:tab pos="339725" algn="l"/>
                          <a:tab pos="805815" algn="l"/>
                          <a:tab pos="1201420" algn="l"/>
                        </a:tabLst>
                      </a:pPr>
                      <a:r>
                        <a:rPr sz="3300" b="1" spc="-5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33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b="1" spc="-50" dirty="0">
                          <a:latin typeface="Carlito"/>
                          <a:cs typeface="Carlito"/>
                        </a:rPr>
                        <a:t>S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3265"/>
                        </a:lnSpc>
                        <a:tabLst>
                          <a:tab pos="464184" algn="l"/>
                        </a:tabLst>
                      </a:pPr>
                      <a:r>
                        <a:rPr sz="3300" spc="-5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N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00025">
                        <a:lnSpc>
                          <a:spcPts val="3265"/>
                        </a:lnSpc>
                        <a:tabLst>
                          <a:tab pos="633095" algn="l"/>
                          <a:tab pos="965835" algn="l"/>
                          <a:tab pos="1360170" algn="l"/>
                          <a:tab pos="1754505" algn="l"/>
                        </a:tabLst>
                      </a:pPr>
                      <a:r>
                        <a:rPr sz="3300" spc="-5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L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60" dirty="0">
                          <a:latin typeface="Carlito"/>
                          <a:cs typeface="Carlito"/>
                        </a:rPr>
                        <a:t>Y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I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9380">
                        <a:lnSpc>
                          <a:spcPts val="3265"/>
                        </a:lnSpc>
                        <a:tabLst>
                          <a:tab pos="533400" algn="l"/>
                        </a:tabLst>
                      </a:pPr>
                      <a:r>
                        <a:rPr sz="3300" spc="-5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S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31750" marR="12065">
                        <a:lnSpc>
                          <a:spcPts val="3265"/>
                        </a:lnSpc>
                        <a:tabLst>
                          <a:tab pos="448309" algn="l"/>
                        </a:tabLst>
                      </a:pPr>
                      <a:r>
                        <a:rPr sz="3300" spc="-5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E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3265"/>
                        </a:lnSpc>
                        <a:tabLst>
                          <a:tab pos="524510" algn="l"/>
                          <a:tab pos="991235" algn="l"/>
                          <a:tab pos="1403985" algn="l"/>
                        </a:tabLst>
                      </a:pPr>
                      <a:r>
                        <a:rPr sz="3300" spc="-5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33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3300" spc="-50" dirty="0">
                          <a:latin typeface="Carlito"/>
                          <a:cs typeface="Carlito"/>
                        </a:rPr>
                        <a:t>T</a:t>
                      </a:r>
                      <a:endParaRPr sz="33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56005" y="4561458"/>
            <a:ext cx="287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  <a:tab pos="1511300" algn="l"/>
              </a:tabLst>
            </a:pPr>
            <a:r>
              <a:rPr sz="2400" dirty="0">
                <a:latin typeface="Carlito"/>
                <a:cs typeface="Carlito"/>
              </a:rPr>
              <a:t>B</a:t>
            </a:r>
            <a:r>
              <a:rPr sz="2400" spc="-22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Y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E</a:t>
            </a:r>
            <a:r>
              <a:rPr sz="2400" spc="-1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H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	J</a:t>
            </a:r>
            <a:r>
              <a:rPr sz="2400" spc="-1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</a:t>
            </a:r>
            <a:r>
              <a:rPr sz="2400" spc="-1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</a:t>
            </a:r>
            <a:r>
              <a:rPr sz="2400" spc="-160" dirty="0">
                <a:latin typeface="Carlito"/>
                <a:cs typeface="Carlito"/>
              </a:rPr>
              <a:t> </a:t>
            </a:r>
            <a:r>
              <a:rPr sz="2400" spc="130" dirty="0">
                <a:latin typeface="Carlito"/>
                <a:cs typeface="Carlito"/>
              </a:rPr>
              <a:t>WA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L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3540" y="583882"/>
            <a:ext cx="6205855" cy="5682615"/>
            <a:chOff x="5463540" y="583882"/>
            <a:chExt cx="6205855" cy="5682615"/>
          </a:xfrm>
        </p:grpSpPr>
        <p:sp>
          <p:nvSpPr>
            <p:cNvPr id="5" name="object 5"/>
            <p:cNvSpPr/>
            <p:nvPr/>
          </p:nvSpPr>
          <p:spPr>
            <a:xfrm>
              <a:off x="6351270" y="598169"/>
              <a:ext cx="4834255" cy="5654040"/>
            </a:xfrm>
            <a:custGeom>
              <a:avLst/>
              <a:gdLst/>
              <a:ahLst/>
              <a:cxnLst/>
              <a:rect l="l" t="t" r="r" b="b"/>
              <a:pathLst>
                <a:path w="4834255" h="5654040">
                  <a:moveTo>
                    <a:pt x="0" y="5654040"/>
                  </a:moveTo>
                  <a:lnTo>
                    <a:pt x="4834128" y="5654040"/>
                  </a:lnTo>
                  <a:lnTo>
                    <a:pt x="4834128" y="0"/>
                  </a:lnTo>
                  <a:lnTo>
                    <a:pt x="0" y="0"/>
                  </a:lnTo>
                  <a:lnTo>
                    <a:pt x="0" y="565404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3540" y="1159763"/>
              <a:ext cx="1054735" cy="469900"/>
            </a:xfrm>
            <a:custGeom>
              <a:avLst/>
              <a:gdLst/>
              <a:ahLst/>
              <a:cxnLst/>
              <a:rect l="l" t="t" r="r" b="b"/>
              <a:pathLst>
                <a:path w="1054734" h="469900">
                  <a:moveTo>
                    <a:pt x="355092" y="0"/>
                  </a:moveTo>
                  <a:lnTo>
                    <a:pt x="318770" y="0"/>
                  </a:lnTo>
                  <a:lnTo>
                    <a:pt x="0" y="469392"/>
                  </a:lnTo>
                  <a:lnTo>
                    <a:pt x="36322" y="469392"/>
                  </a:lnTo>
                  <a:lnTo>
                    <a:pt x="355092" y="0"/>
                  </a:lnTo>
                  <a:close/>
                </a:path>
                <a:path w="1054734" h="469900">
                  <a:moveTo>
                    <a:pt x="530352" y="0"/>
                  </a:moveTo>
                  <a:lnTo>
                    <a:pt x="494030" y="0"/>
                  </a:lnTo>
                  <a:lnTo>
                    <a:pt x="175260" y="469392"/>
                  </a:lnTo>
                  <a:lnTo>
                    <a:pt x="211582" y="469392"/>
                  </a:lnTo>
                  <a:lnTo>
                    <a:pt x="530352" y="0"/>
                  </a:lnTo>
                  <a:close/>
                </a:path>
                <a:path w="1054734" h="469900">
                  <a:moveTo>
                    <a:pt x="704088" y="0"/>
                  </a:moveTo>
                  <a:lnTo>
                    <a:pt x="667766" y="0"/>
                  </a:lnTo>
                  <a:lnTo>
                    <a:pt x="348996" y="469392"/>
                  </a:lnTo>
                  <a:lnTo>
                    <a:pt x="385191" y="469392"/>
                  </a:lnTo>
                  <a:lnTo>
                    <a:pt x="704088" y="0"/>
                  </a:lnTo>
                  <a:close/>
                </a:path>
                <a:path w="1054734" h="469900">
                  <a:moveTo>
                    <a:pt x="879348" y="0"/>
                  </a:moveTo>
                  <a:lnTo>
                    <a:pt x="843026" y="0"/>
                  </a:lnTo>
                  <a:lnTo>
                    <a:pt x="524256" y="469392"/>
                  </a:lnTo>
                  <a:lnTo>
                    <a:pt x="560451" y="469392"/>
                  </a:lnTo>
                  <a:lnTo>
                    <a:pt x="879348" y="0"/>
                  </a:lnTo>
                  <a:close/>
                </a:path>
                <a:path w="1054734" h="469900">
                  <a:moveTo>
                    <a:pt x="1054608" y="0"/>
                  </a:moveTo>
                  <a:lnTo>
                    <a:pt x="1018286" y="0"/>
                  </a:lnTo>
                  <a:lnTo>
                    <a:pt x="699516" y="469392"/>
                  </a:lnTo>
                  <a:lnTo>
                    <a:pt x="735711" y="469392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756" y="1022603"/>
              <a:ext cx="2388107" cy="2386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763250" y="811529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40" h="891539">
                  <a:moveTo>
                    <a:pt x="445770" y="0"/>
                  </a:moveTo>
                  <a:lnTo>
                    <a:pt x="397187" y="2616"/>
                  </a:lnTo>
                  <a:lnTo>
                    <a:pt x="350123" y="10284"/>
                  </a:lnTo>
                  <a:lnTo>
                    <a:pt x="304848" y="22731"/>
                  </a:lnTo>
                  <a:lnTo>
                    <a:pt x="261635" y="39686"/>
                  </a:lnTo>
                  <a:lnTo>
                    <a:pt x="220754" y="60875"/>
                  </a:lnTo>
                  <a:lnTo>
                    <a:pt x="182477" y="86026"/>
                  </a:lnTo>
                  <a:lnTo>
                    <a:pt x="147077" y="114868"/>
                  </a:lnTo>
                  <a:lnTo>
                    <a:pt x="114824" y="147127"/>
                  </a:lnTo>
                  <a:lnTo>
                    <a:pt x="85990" y="182532"/>
                  </a:lnTo>
                  <a:lnTo>
                    <a:pt x="60847" y="220810"/>
                  </a:lnTo>
                  <a:lnTo>
                    <a:pt x="39666" y="261689"/>
                  </a:lnTo>
                  <a:lnTo>
                    <a:pt x="22719" y="304897"/>
                  </a:lnTo>
                  <a:lnTo>
                    <a:pt x="10278" y="350161"/>
                  </a:lnTo>
                  <a:lnTo>
                    <a:pt x="2614" y="397209"/>
                  </a:lnTo>
                  <a:lnTo>
                    <a:pt x="0" y="445770"/>
                  </a:lnTo>
                  <a:lnTo>
                    <a:pt x="2614" y="494330"/>
                  </a:lnTo>
                  <a:lnTo>
                    <a:pt x="10278" y="541378"/>
                  </a:lnTo>
                  <a:lnTo>
                    <a:pt x="22719" y="586642"/>
                  </a:lnTo>
                  <a:lnTo>
                    <a:pt x="39666" y="629850"/>
                  </a:lnTo>
                  <a:lnTo>
                    <a:pt x="60847" y="670729"/>
                  </a:lnTo>
                  <a:lnTo>
                    <a:pt x="85990" y="709007"/>
                  </a:lnTo>
                  <a:lnTo>
                    <a:pt x="114824" y="744412"/>
                  </a:lnTo>
                  <a:lnTo>
                    <a:pt x="147077" y="776671"/>
                  </a:lnTo>
                  <a:lnTo>
                    <a:pt x="182477" y="805513"/>
                  </a:lnTo>
                  <a:lnTo>
                    <a:pt x="220754" y="830664"/>
                  </a:lnTo>
                  <a:lnTo>
                    <a:pt x="261635" y="851853"/>
                  </a:lnTo>
                  <a:lnTo>
                    <a:pt x="304848" y="868808"/>
                  </a:lnTo>
                  <a:lnTo>
                    <a:pt x="350123" y="881255"/>
                  </a:lnTo>
                  <a:lnTo>
                    <a:pt x="397187" y="888923"/>
                  </a:lnTo>
                  <a:lnTo>
                    <a:pt x="445770" y="891540"/>
                  </a:lnTo>
                  <a:lnTo>
                    <a:pt x="494330" y="888923"/>
                  </a:lnTo>
                  <a:lnTo>
                    <a:pt x="541378" y="881255"/>
                  </a:lnTo>
                  <a:lnTo>
                    <a:pt x="586642" y="868808"/>
                  </a:lnTo>
                  <a:lnTo>
                    <a:pt x="629850" y="851853"/>
                  </a:lnTo>
                  <a:lnTo>
                    <a:pt x="670729" y="830664"/>
                  </a:lnTo>
                  <a:lnTo>
                    <a:pt x="709007" y="805513"/>
                  </a:lnTo>
                  <a:lnTo>
                    <a:pt x="744412" y="776671"/>
                  </a:lnTo>
                  <a:lnTo>
                    <a:pt x="776671" y="744412"/>
                  </a:lnTo>
                  <a:lnTo>
                    <a:pt x="782001" y="737870"/>
                  </a:lnTo>
                  <a:lnTo>
                    <a:pt x="445770" y="737870"/>
                  </a:lnTo>
                  <a:lnTo>
                    <a:pt x="398397" y="734046"/>
                  </a:lnTo>
                  <a:lnTo>
                    <a:pt x="353456" y="722975"/>
                  </a:lnTo>
                  <a:lnTo>
                    <a:pt x="311547" y="705260"/>
                  </a:lnTo>
                  <a:lnTo>
                    <a:pt x="273273" y="681502"/>
                  </a:lnTo>
                  <a:lnTo>
                    <a:pt x="239236" y="652303"/>
                  </a:lnTo>
                  <a:lnTo>
                    <a:pt x="210037" y="618266"/>
                  </a:lnTo>
                  <a:lnTo>
                    <a:pt x="186279" y="579992"/>
                  </a:lnTo>
                  <a:lnTo>
                    <a:pt x="168564" y="538083"/>
                  </a:lnTo>
                  <a:lnTo>
                    <a:pt x="157493" y="493142"/>
                  </a:lnTo>
                  <a:lnTo>
                    <a:pt x="153670" y="445770"/>
                  </a:lnTo>
                  <a:lnTo>
                    <a:pt x="157493" y="398397"/>
                  </a:lnTo>
                  <a:lnTo>
                    <a:pt x="168564" y="353456"/>
                  </a:lnTo>
                  <a:lnTo>
                    <a:pt x="186279" y="311547"/>
                  </a:lnTo>
                  <a:lnTo>
                    <a:pt x="210037" y="273273"/>
                  </a:lnTo>
                  <a:lnTo>
                    <a:pt x="239236" y="239236"/>
                  </a:lnTo>
                  <a:lnTo>
                    <a:pt x="273273" y="210037"/>
                  </a:lnTo>
                  <a:lnTo>
                    <a:pt x="311547" y="186279"/>
                  </a:lnTo>
                  <a:lnTo>
                    <a:pt x="353456" y="168564"/>
                  </a:lnTo>
                  <a:lnTo>
                    <a:pt x="398397" y="157493"/>
                  </a:lnTo>
                  <a:lnTo>
                    <a:pt x="445770" y="153670"/>
                  </a:lnTo>
                  <a:lnTo>
                    <a:pt x="782001" y="153670"/>
                  </a:lnTo>
                  <a:lnTo>
                    <a:pt x="776671" y="147127"/>
                  </a:lnTo>
                  <a:lnTo>
                    <a:pt x="744412" y="114868"/>
                  </a:lnTo>
                  <a:lnTo>
                    <a:pt x="709007" y="86026"/>
                  </a:lnTo>
                  <a:lnTo>
                    <a:pt x="670729" y="60875"/>
                  </a:lnTo>
                  <a:lnTo>
                    <a:pt x="629850" y="39686"/>
                  </a:lnTo>
                  <a:lnTo>
                    <a:pt x="586642" y="22731"/>
                  </a:lnTo>
                  <a:lnTo>
                    <a:pt x="541378" y="10284"/>
                  </a:lnTo>
                  <a:lnTo>
                    <a:pt x="494330" y="2616"/>
                  </a:lnTo>
                  <a:lnTo>
                    <a:pt x="445770" y="0"/>
                  </a:lnTo>
                  <a:close/>
                </a:path>
                <a:path w="891540" h="891539">
                  <a:moveTo>
                    <a:pt x="782001" y="153670"/>
                  </a:moveTo>
                  <a:lnTo>
                    <a:pt x="445770" y="153670"/>
                  </a:lnTo>
                  <a:lnTo>
                    <a:pt x="493142" y="157493"/>
                  </a:lnTo>
                  <a:lnTo>
                    <a:pt x="538083" y="168564"/>
                  </a:lnTo>
                  <a:lnTo>
                    <a:pt x="579992" y="186279"/>
                  </a:lnTo>
                  <a:lnTo>
                    <a:pt x="618266" y="210037"/>
                  </a:lnTo>
                  <a:lnTo>
                    <a:pt x="652303" y="239236"/>
                  </a:lnTo>
                  <a:lnTo>
                    <a:pt x="681502" y="273273"/>
                  </a:lnTo>
                  <a:lnTo>
                    <a:pt x="705260" y="311547"/>
                  </a:lnTo>
                  <a:lnTo>
                    <a:pt x="722975" y="353456"/>
                  </a:lnTo>
                  <a:lnTo>
                    <a:pt x="734046" y="398397"/>
                  </a:lnTo>
                  <a:lnTo>
                    <a:pt x="737870" y="445770"/>
                  </a:lnTo>
                  <a:lnTo>
                    <a:pt x="734046" y="493142"/>
                  </a:lnTo>
                  <a:lnTo>
                    <a:pt x="722975" y="538083"/>
                  </a:lnTo>
                  <a:lnTo>
                    <a:pt x="705260" y="579992"/>
                  </a:lnTo>
                  <a:lnTo>
                    <a:pt x="681502" y="618266"/>
                  </a:lnTo>
                  <a:lnTo>
                    <a:pt x="652303" y="652303"/>
                  </a:lnTo>
                  <a:lnTo>
                    <a:pt x="618266" y="681502"/>
                  </a:lnTo>
                  <a:lnTo>
                    <a:pt x="579992" y="705260"/>
                  </a:lnTo>
                  <a:lnTo>
                    <a:pt x="538083" y="722975"/>
                  </a:lnTo>
                  <a:lnTo>
                    <a:pt x="493142" y="734046"/>
                  </a:lnTo>
                  <a:lnTo>
                    <a:pt x="445770" y="737870"/>
                  </a:lnTo>
                  <a:lnTo>
                    <a:pt x="782001" y="737870"/>
                  </a:lnTo>
                  <a:lnTo>
                    <a:pt x="830664" y="670729"/>
                  </a:lnTo>
                  <a:lnTo>
                    <a:pt x="851853" y="629850"/>
                  </a:lnTo>
                  <a:lnTo>
                    <a:pt x="868808" y="586642"/>
                  </a:lnTo>
                  <a:lnTo>
                    <a:pt x="881255" y="541378"/>
                  </a:lnTo>
                  <a:lnTo>
                    <a:pt x="888923" y="494330"/>
                  </a:lnTo>
                  <a:lnTo>
                    <a:pt x="891540" y="445770"/>
                  </a:lnTo>
                  <a:lnTo>
                    <a:pt x="888923" y="397209"/>
                  </a:lnTo>
                  <a:lnTo>
                    <a:pt x="881255" y="350161"/>
                  </a:lnTo>
                  <a:lnTo>
                    <a:pt x="868808" y="304897"/>
                  </a:lnTo>
                  <a:lnTo>
                    <a:pt x="851853" y="261689"/>
                  </a:lnTo>
                  <a:lnTo>
                    <a:pt x="830664" y="220810"/>
                  </a:lnTo>
                  <a:lnTo>
                    <a:pt x="805513" y="182532"/>
                  </a:lnTo>
                  <a:lnTo>
                    <a:pt x="782001" y="153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63250" y="811529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40" h="891539">
                  <a:moveTo>
                    <a:pt x="445770" y="0"/>
                  </a:moveTo>
                  <a:lnTo>
                    <a:pt x="397187" y="2616"/>
                  </a:lnTo>
                  <a:lnTo>
                    <a:pt x="350123" y="10284"/>
                  </a:lnTo>
                  <a:lnTo>
                    <a:pt x="304848" y="22731"/>
                  </a:lnTo>
                  <a:lnTo>
                    <a:pt x="261635" y="39686"/>
                  </a:lnTo>
                  <a:lnTo>
                    <a:pt x="220754" y="60875"/>
                  </a:lnTo>
                  <a:lnTo>
                    <a:pt x="182477" y="86026"/>
                  </a:lnTo>
                  <a:lnTo>
                    <a:pt x="147077" y="114868"/>
                  </a:lnTo>
                  <a:lnTo>
                    <a:pt x="114824" y="147127"/>
                  </a:lnTo>
                  <a:lnTo>
                    <a:pt x="85990" y="182532"/>
                  </a:lnTo>
                  <a:lnTo>
                    <a:pt x="60847" y="220810"/>
                  </a:lnTo>
                  <a:lnTo>
                    <a:pt x="39666" y="261689"/>
                  </a:lnTo>
                  <a:lnTo>
                    <a:pt x="22719" y="304897"/>
                  </a:lnTo>
                  <a:lnTo>
                    <a:pt x="10278" y="350161"/>
                  </a:lnTo>
                  <a:lnTo>
                    <a:pt x="2614" y="397209"/>
                  </a:lnTo>
                  <a:lnTo>
                    <a:pt x="0" y="445770"/>
                  </a:lnTo>
                  <a:lnTo>
                    <a:pt x="2614" y="494330"/>
                  </a:lnTo>
                  <a:lnTo>
                    <a:pt x="10278" y="541378"/>
                  </a:lnTo>
                  <a:lnTo>
                    <a:pt x="22719" y="586642"/>
                  </a:lnTo>
                  <a:lnTo>
                    <a:pt x="39666" y="629850"/>
                  </a:lnTo>
                  <a:lnTo>
                    <a:pt x="60847" y="670729"/>
                  </a:lnTo>
                  <a:lnTo>
                    <a:pt x="85990" y="709007"/>
                  </a:lnTo>
                  <a:lnTo>
                    <a:pt x="114824" y="744412"/>
                  </a:lnTo>
                  <a:lnTo>
                    <a:pt x="147077" y="776671"/>
                  </a:lnTo>
                  <a:lnTo>
                    <a:pt x="182477" y="805513"/>
                  </a:lnTo>
                  <a:lnTo>
                    <a:pt x="220754" y="830664"/>
                  </a:lnTo>
                  <a:lnTo>
                    <a:pt x="261635" y="851853"/>
                  </a:lnTo>
                  <a:lnTo>
                    <a:pt x="304848" y="868808"/>
                  </a:lnTo>
                  <a:lnTo>
                    <a:pt x="350123" y="881255"/>
                  </a:lnTo>
                  <a:lnTo>
                    <a:pt x="397187" y="888923"/>
                  </a:lnTo>
                  <a:lnTo>
                    <a:pt x="445770" y="891540"/>
                  </a:lnTo>
                  <a:lnTo>
                    <a:pt x="494330" y="888923"/>
                  </a:lnTo>
                  <a:lnTo>
                    <a:pt x="541378" y="881255"/>
                  </a:lnTo>
                  <a:lnTo>
                    <a:pt x="586642" y="868808"/>
                  </a:lnTo>
                  <a:lnTo>
                    <a:pt x="629850" y="851853"/>
                  </a:lnTo>
                  <a:lnTo>
                    <a:pt x="670729" y="830664"/>
                  </a:lnTo>
                  <a:lnTo>
                    <a:pt x="709007" y="805513"/>
                  </a:lnTo>
                  <a:lnTo>
                    <a:pt x="744412" y="776671"/>
                  </a:lnTo>
                  <a:lnTo>
                    <a:pt x="776671" y="744412"/>
                  </a:lnTo>
                  <a:lnTo>
                    <a:pt x="805513" y="709007"/>
                  </a:lnTo>
                  <a:lnTo>
                    <a:pt x="830664" y="670729"/>
                  </a:lnTo>
                  <a:lnTo>
                    <a:pt x="851853" y="629850"/>
                  </a:lnTo>
                  <a:lnTo>
                    <a:pt x="868808" y="586642"/>
                  </a:lnTo>
                  <a:lnTo>
                    <a:pt x="881255" y="541378"/>
                  </a:lnTo>
                  <a:lnTo>
                    <a:pt x="888923" y="494330"/>
                  </a:lnTo>
                  <a:lnTo>
                    <a:pt x="891540" y="445770"/>
                  </a:lnTo>
                  <a:lnTo>
                    <a:pt x="888923" y="397209"/>
                  </a:lnTo>
                  <a:lnTo>
                    <a:pt x="881255" y="350161"/>
                  </a:lnTo>
                  <a:lnTo>
                    <a:pt x="868808" y="304897"/>
                  </a:lnTo>
                  <a:lnTo>
                    <a:pt x="851853" y="261689"/>
                  </a:lnTo>
                  <a:lnTo>
                    <a:pt x="830664" y="220810"/>
                  </a:lnTo>
                  <a:lnTo>
                    <a:pt x="805513" y="182532"/>
                  </a:lnTo>
                  <a:lnTo>
                    <a:pt x="776671" y="147127"/>
                  </a:lnTo>
                  <a:lnTo>
                    <a:pt x="744412" y="114868"/>
                  </a:lnTo>
                  <a:lnTo>
                    <a:pt x="709007" y="86026"/>
                  </a:lnTo>
                  <a:lnTo>
                    <a:pt x="670729" y="60875"/>
                  </a:lnTo>
                  <a:lnTo>
                    <a:pt x="629850" y="39686"/>
                  </a:lnTo>
                  <a:lnTo>
                    <a:pt x="586642" y="22731"/>
                  </a:lnTo>
                  <a:lnTo>
                    <a:pt x="541378" y="10284"/>
                  </a:lnTo>
                  <a:lnTo>
                    <a:pt x="494330" y="2616"/>
                  </a:lnTo>
                  <a:lnTo>
                    <a:pt x="445770" y="0"/>
                  </a:lnTo>
                  <a:close/>
                </a:path>
                <a:path w="891540" h="891539">
                  <a:moveTo>
                    <a:pt x="445770" y="737870"/>
                  </a:moveTo>
                  <a:lnTo>
                    <a:pt x="398397" y="734046"/>
                  </a:lnTo>
                  <a:lnTo>
                    <a:pt x="353456" y="722975"/>
                  </a:lnTo>
                  <a:lnTo>
                    <a:pt x="311547" y="705260"/>
                  </a:lnTo>
                  <a:lnTo>
                    <a:pt x="273273" y="681502"/>
                  </a:lnTo>
                  <a:lnTo>
                    <a:pt x="239236" y="652303"/>
                  </a:lnTo>
                  <a:lnTo>
                    <a:pt x="210037" y="618266"/>
                  </a:lnTo>
                  <a:lnTo>
                    <a:pt x="186279" y="579992"/>
                  </a:lnTo>
                  <a:lnTo>
                    <a:pt x="168564" y="538083"/>
                  </a:lnTo>
                  <a:lnTo>
                    <a:pt x="157493" y="493142"/>
                  </a:lnTo>
                  <a:lnTo>
                    <a:pt x="153670" y="445770"/>
                  </a:lnTo>
                  <a:lnTo>
                    <a:pt x="157493" y="398397"/>
                  </a:lnTo>
                  <a:lnTo>
                    <a:pt x="168564" y="353456"/>
                  </a:lnTo>
                  <a:lnTo>
                    <a:pt x="186279" y="311547"/>
                  </a:lnTo>
                  <a:lnTo>
                    <a:pt x="210037" y="273273"/>
                  </a:lnTo>
                  <a:lnTo>
                    <a:pt x="239236" y="239236"/>
                  </a:lnTo>
                  <a:lnTo>
                    <a:pt x="273273" y="210037"/>
                  </a:lnTo>
                  <a:lnTo>
                    <a:pt x="311547" y="186279"/>
                  </a:lnTo>
                  <a:lnTo>
                    <a:pt x="353456" y="168564"/>
                  </a:lnTo>
                  <a:lnTo>
                    <a:pt x="398397" y="157493"/>
                  </a:lnTo>
                  <a:lnTo>
                    <a:pt x="445770" y="153670"/>
                  </a:lnTo>
                  <a:lnTo>
                    <a:pt x="493142" y="157493"/>
                  </a:lnTo>
                  <a:lnTo>
                    <a:pt x="538083" y="168564"/>
                  </a:lnTo>
                  <a:lnTo>
                    <a:pt x="579992" y="186279"/>
                  </a:lnTo>
                  <a:lnTo>
                    <a:pt x="618266" y="210037"/>
                  </a:lnTo>
                  <a:lnTo>
                    <a:pt x="652303" y="239236"/>
                  </a:lnTo>
                  <a:lnTo>
                    <a:pt x="681502" y="273273"/>
                  </a:lnTo>
                  <a:lnTo>
                    <a:pt x="705260" y="311547"/>
                  </a:lnTo>
                  <a:lnTo>
                    <a:pt x="722975" y="353456"/>
                  </a:lnTo>
                  <a:lnTo>
                    <a:pt x="734046" y="398397"/>
                  </a:lnTo>
                  <a:lnTo>
                    <a:pt x="737870" y="445770"/>
                  </a:lnTo>
                  <a:lnTo>
                    <a:pt x="734046" y="493142"/>
                  </a:lnTo>
                  <a:lnTo>
                    <a:pt x="722975" y="538083"/>
                  </a:lnTo>
                  <a:lnTo>
                    <a:pt x="705260" y="579992"/>
                  </a:lnTo>
                  <a:lnTo>
                    <a:pt x="681502" y="618266"/>
                  </a:lnTo>
                  <a:lnTo>
                    <a:pt x="652303" y="652303"/>
                  </a:lnTo>
                  <a:lnTo>
                    <a:pt x="618266" y="681502"/>
                  </a:lnTo>
                  <a:lnTo>
                    <a:pt x="579992" y="705260"/>
                  </a:lnTo>
                  <a:lnTo>
                    <a:pt x="538083" y="722975"/>
                  </a:lnTo>
                  <a:lnTo>
                    <a:pt x="493142" y="734046"/>
                  </a:lnTo>
                  <a:lnTo>
                    <a:pt x="445770" y="73787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3250" y="811529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40" h="891539">
                  <a:moveTo>
                    <a:pt x="445770" y="0"/>
                  </a:moveTo>
                  <a:lnTo>
                    <a:pt x="397187" y="2616"/>
                  </a:lnTo>
                  <a:lnTo>
                    <a:pt x="350123" y="10284"/>
                  </a:lnTo>
                  <a:lnTo>
                    <a:pt x="304848" y="22731"/>
                  </a:lnTo>
                  <a:lnTo>
                    <a:pt x="261635" y="39686"/>
                  </a:lnTo>
                  <a:lnTo>
                    <a:pt x="220754" y="60875"/>
                  </a:lnTo>
                  <a:lnTo>
                    <a:pt x="182477" y="86026"/>
                  </a:lnTo>
                  <a:lnTo>
                    <a:pt x="147077" y="114868"/>
                  </a:lnTo>
                  <a:lnTo>
                    <a:pt x="114824" y="147127"/>
                  </a:lnTo>
                  <a:lnTo>
                    <a:pt x="85990" y="182532"/>
                  </a:lnTo>
                  <a:lnTo>
                    <a:pt x="60847" y="220810"/>
                  </a:lnTo>
                  <a:lnTo>
                    <a:pt x="39666" y="261689"/>
                  </a:lnTo>
                  <a:lnTo>
                    <a:pt x="22719" y="304897"/>
                  </a:lnTo>
                  <a:lnTo>
                    <a:pt x="10278" y="350161"/>
                  </a:lnTo>
                  <a:lnTo>
                    <a:pt x="2614" y="397209"/>
                  </a:lnTo>
                  <a:lnTo>
                    <a:pt x="0" y="445770"/>
                  </a:lnTo>
                  <a:lnTo>
                    <a:pt x="2614" y="494330"/>
                  </a:lnTo>
                  <a:lnTo>
                    <a:pt x="10278" y="541378"/>
                  </a:lnTo>
                  <a:lnTo>
                    <a:pt x="22719" y="586642"/>
                  </a:lnTo>
                  <a:lnTo>
                    <a:pt x="39666" y="629850"/>
                  </a:lnTo>
                  <a:lnTo>
                    <a:pt x="60847" y="670729"/>
                  </a:lnTo>
                  <a:lnTo>
                    <a:pt x="85990" y="709007"/>
                  </a:lnTo>
                  <a:lnTo>
                    <a:pt x="114824" y="744412"/>
                  </a:lnTo>
                  <a:lnTo>
                    <a:pt x="147077" y="776671"/>
                  </a:lnTo>
                  <a:lnTo>
                    <a:pt x="182477" y="805513"/>
                  </a:lnTo>
                  <a:lnTo>
                    <a:pt x="220754" y="830664"/>
                  </a:lnTo>
                  <a:lnTo>
                    <a:pt x="261635" y="851853"/>
                  </a:lnTo>
                  <a:lnTo>
                    <a:pt x="304848" y="868808"/>
                  </a:lnTo>
                  <a:lnTo>
                    <a:pt x="350123" y="881255"/>
                  </a:lnTo>
                  <a:lnTo>
                    <a:pt x="397187" y="888923"/>
                  </a:lnTo>
                  <a:lnTo>
                    <a:pt x="445770" y="891540"/>
                  </a:lnTo>
                  <a:lnTo>
                    <a:pt x="494330" y="888923"/>
                  </a:lnTo>
                  <a:lnTo>
                    <a:pt x="541378" y="881255"/>
                  </a:lnTo>
                  <a:lnTo>
                    <a:pt x="586642" y="868808"/>
                  </a:lnTo>
                  <a:lnTo>
                    <a:pt x="629850" y="851853"/>
                  </a:lnTo>
                  <a:lnTo>
                    <a:pt x="670729" y="830664"/>
                  </a:lnTo>
                  <a:lnTo>
                    <a:pt x="709007" y="805513"/>
                  </a:lnTo>
                  <a:lnTo>
                    <a:pt x="744412" y="776671"/>
                  </a:lnTo>
                  <a:lnTo>
                    <a:pt x="776671" y="744412"/>
                  </a:lnTo>
                  <a:lnTo>
                    <a:pt x="782001" y="737870"/>
                  </a:lnTo>
                  <a:lnTo>
                    <a:pt x="445770" y="737870"/>
                  </a:lnTo>
                  <a:lnTo>
                    <a:pt x="398397" y="734046"/>
                  </a:lnTo>
                  <a:lnTo>
                    <a:pt x="353456" y="722975"/>
                  </a:lnTo>
                  <a:lnTo>
                    <a:pt x="311547" y="705260"/>
                  </a:lnTo>
                  <a:lnTo>
                    <a:pt x="273273" y="681502"/>
                  </a:lnTo>
                  <a:lnTo>
                    <a:pt x="239236" y="652303"/>
                  </a:lnTo>
                  <a:lnTo>
                    <a:pt x="210037" y="618266"/>
                  </a:lnTo>
                  <a:lnTo>
                    <a:pt x="186279" y="579992"/>
                  </a:lnTo>
                  <a:lnTo>
                    <a:pt x="168564" y="538083"/>
                  </a:lnTo>
                  <a:lnTo>
                    <a:pt x="157493" y="493142"/>
                  </a:lnTo>
                  <a:lnTo>
                    <a:pt x="153670" y="445770"/>
                  </a:lnTo>
                  <a:lnTo>
                    <a:pt x="157493" y="398397"/>
                  </a:lnTo>
                  <a:lnTo>
                    <a:pt x="168564" y="353456"/>
                  </a:lnTo>
                  <a:lnTo>
                    <a:pt x="186279" y="311547"/>
                  </a:lnTo>
                  <a:lnTo>
                    <a:pt x="210037" y="273273"/>
                  </a:lnTo>
                  <a:lnTo>
                    <a:pt x="239236" y="239236"/>
                  </a:lnTo>
                  <a:lnTo>
                    <a:pt x="273273" y="210037"/>
                  </a:lnTo>
                  <a:lnTo>
                    <a:pt x="311547" y="186279"/>
                  </a:lnTo>
                  <a:lnTo>
                    <a:pt x="353456" y="168564"/>
                  </a:lnTo>
                  <a:lnTo>
                    <a:pt x="398397" y="157493"/>
                  </a:lnTo>
                  <a:lnTo>
                    <a:pt x="445770" y="153670"/>
                  </a:lnTo>
                  <a:lnTo>
                    <a:pt x="782001" y="153670"/>
                  </a:lnTo>
                  <a:lnTo>
                    <a:pt x="776671" y="147127"/>
                  </a:lnTo>
                  <a:lnTo>
                    <a:pt x="744412" y="114868"/>
                  </a:lnTo>
                  <a:lnTo>
                    <a:pt x="709007" y="86026"/>
                  </a:lnTo>
                  <a:lnTo>
                    <a:pt x="670729" y="60875"/>
                  </a:lnTo>
                  <a:lnTo>
                    <a:pt x="629850" y="39686"/>
                  </a:lnTo>
                  <a:lnTo>
                    <a:pt x="586642" y="22731"/>
                  </a:lnTo>
                  <a:lnTo>
                    <a:pt x="541378" y="10284"/>
                  </a:lnTo>
                  <a:lnTo>
                    <a:pt x="494330" y="2616"/>
                  </a:lnTo>
                  <a:lnTo>
                    <a:pt x="445770" y="0"/>
                  </a:lnTo>
                  <a:close/>
                </a:path>
                <a:path w="891540" h="891539">
                  <a:moveTo>
                    <a:pt x="782001" y="153670"/>
                  </a:moveTo>
                  <a:lnTo>
                    <a:pt x="445770" y="153670"/>
                  </a:lnTo>
                  <a:lnTo>
                    <a:pt x="493142" y="157493"/>
                  </a:lnTo>
                  <a:lnTo>
                    <a:pt x="538083" y="168564"/>
                  </a:lnTo>
                  <a:lnTo>
                    <a:pt x="579992" y="186279"/>
                  </a:lnTo>
                  <a:lnTo>
                    <a:pt x="618266" y="210037"/>
                  </a:lnTo>
                  <a:lnTo>
                    <a:pt x="652303" y="239236"/>
                  </a:lnTo>
                  <a:lnTo>
                    <a:pt x="681502" y="273273"/>
                  </a:lnTo>
                  <a:lnTo>
                    <a:pt x="705260" y="311547"/>
                  </a:lnTo>
                  <a:lnTo>
                    <a:pt x="722975" y="353456"/>
                  </a:lnTo>
                  <a:lnTo>
                    <a:pt x="734046" y="398397"/>
                  </a:lnTo>
                  <a:lnTo>
                    <a:pt x="737870" y="445770"/>
                  </a:lnTo>
                  <a:lnTo>
                    <a:pt x="734046" y="493142"/>
                  </a:lnTo>
                  <a:lnTo>
                    <a:pt x="722975" y="538083"/>
                  </a:lnTo>
                  <a:lnTo>
                    <a:pt x="705260" y="579992"/>
                  </a:lnTo>
                  <a:lnTo>
                    <a:pt x="681502" y="618266"/>
                  </a:lnTo>
                  <a:lnTo>
                    <a:pt x="652303" y="652303"/>
                  </a:lnTo>
                  <a:lnTo>
                    <a:pt x="618266" y="681502"/>
                  </a:lnTo>
                  <a:lnTo>
                    <a:pt x="579992" y="705260"/>
                  </a:lnTo>
                  <a:lnTo>
                    <a:pt x="538083" y="722975"/>
                  </a:lnTo>
                  <a:lnTo>
                    <a:pt x="493142" y="734046"/>
                  </a:lnTo>
                  <a:lnTo>
                    <a:pt x="445770" y="737870"/>
                  </a:lnTo>
                  <a:lnTo>
                    <a:pt x="782001" y="737870"/>
                  </a:lnTo>
                  <a:lnTo>
                    <a:pt x="830664" y="670729"/>
                  </a:lnTo>
                  <a:lnTo>
                    <a:pt x="851853" y="629850"/>
                  </a:lnTo>
                  <a:lnTo>
                    <a:pt x="868808" y="586642"/>
                  </a:lnTo>
                  <a:lnTo>
                    <a:pt x="881255" y="541378"/>
                  </a:lnTo>
                  <a:lnTo>
                    <a:pt x="888923" y="494330"/>
                  </a:lnTo>
                  <a:lnTo>
                    <a:pt x="891540" y="445770"/>
                  </a:lnTo>
                  <a:lnTo>
                    <a:pt x="888923" y="397209"/>
                  </a:lnTo>
                  <a:lnTo>
                    <a:pt x="881255" y="350161"/>
                  </a:lnTo>
                  <a:lnTo>
                    <a:pt x="868808" y="304897"/>
                  </a:lnTo>
                  <a:lnTo>
                    <a:pt x="851853" y="261689"/>
                  </a:lnTo>
                  <a:lnTo>
                    <a:pt x="830664" y="220810"/>
                  </a:lnTo>
                  <a:lnTo>
                    <a:pt x="805513" y="182532"/>
                  </a:lnTo>
                  <a:lnTo>
                    <a:pt x="782001" y="153670"/>
                  </a:lnTo>
                  <a:close/>
                </a:path>
              </a:pathLst>
            </a:custGeom>
            <a:solidFill>
              <a:srgbClr val="FF80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63250" y="811529"/>
              <a:ext cx="891540" cy="891540"/>
            </a:xfrm>
            <a:custGeom>
              <a:avLst/>
              <a:gdLst/>
              <a:ahLst/>
              <a:cxnLst/>
              <a:rect l="l" t="t" r="r" b="b"/>
              <a:pathLst>
                <a:path w="891540" h="891539">
                  <a:moveTo>
                    <a:pt x="445770" y="0"/>
                  </a:moveTo>
                  <a:lnTo>
                    <a:pt x="397187" y="2616"/>
                  </a:lnTo>
                  <a:lnTo>
                    <a:pt x="350123" y="10284"/>
                  </a:lnTo>
                  <a:lnTo>
                    <a:pt x="304848" y="22731"/>
                  </a:lnTo>
                  <a:lnTo>
                    <a:pt x="261635" y="39686"/>
                  </a:lnTo>
                  <a:lnTo>
                    <a:pt x="220754" y="60875"/>
                  </a:lnTo>
                  <a:lnTo>
                    <a:pt x="182477" y="86026"/>
                  </a:lnTo>
                  <a:lnTo>
                    <a:pt x="147077" y="114868"/>
                  </a:lnTo>
                  <a:lnTo>
                    <a:pt x="114824" y="147127"/>
                  </a:lnTo>
                  <a:lnTo>
                    <a:pt x="85990" y="182532"/>
                  </a:lnTo>
                  <a:lnTo>
                    <a:pt x="60847" y="220810"/>
                  </a:lnTo>
                  <a:lnTo>
                    <a:pt x="39666" y="261689"/>
                  </a:lnTo>
                  <a:lnTo>
                    <a:pt x="22719" y="304897"/>
                  </a:lnTo>
                  <a:lnTo>
                    <a:pt x="10278" y="350161"/>
                  </a:lnTo>
                  <a:lnTo>
                    <a:pt x="2614" y="397209"/>
                  </a:lnTo>
                  <a:lnTo>
                    <a:pt x="0" y="445770"/>
                  </a:lnTo>
                  <a:lnTo>
                    <a:pt x="2614" y="494330"/>
                  </a:lnTo>
                  <a:lnTo>
                    <a:pt x="10278" y="541378"/>
                  </a:lnTo>
                  <a:lnTo>
                    <a:pt x="22719" y="586642"/>
                  </a:lnTo>
                  <a:lnTo>
                    <a:pt x="39666" y="629850"/>
                  </a:lnTo>
                  <a:lnTo>
                    <a:pt x="60847" y="670729"/>
                  </a:lnTo>
                  <a:lnTo>
                    <a:pt x="85990" y="709007"/>
                  </a:lnTo>
                  <a:lnTo>
                    <a:pt x="114824" y="744412"/>
                  </a:lnTo>
                  <a:lnTo>
                    <a:pt x="147077" y="776671"/>
                  </a:lnTo>
                  <a:lnTo>
                    <a:pt x="182477" y="805513"/>
                  </a:lnTo>
                  <a:lnTo>
                    <a:pt x="220754" y="830664"/>
                  </a:lnTo>
                  <a:lnTo>
                    <a:pt x="261635" y="851853"/>
                  </a:lnTo>
                  <a:lnTo>
                    <a:pt x="304848" y="868808"/>
                  </a:lnTo>
                  <a:lnTo>
                    <a:pt x="350123" y="881255"/>
                  </a:lnTo>
                  <a:lnTo>
                    <a:pt x="397187" y="888923"/>
                  </a:lnTo>
                  <a:lnTo>
                    <a:pt x="445770" y="891540"/>
                  </a:lnTo>
                  <a:lnTo>
                    <a:pt x="494330" y="888923"/>
                  </a:lnTo>
                  <a:lnTo>
                    <a:pt x="541378" y="881255"/>
                  </a:lnTo>
                  <a:lnTo>
                    <a:pt x="586642" y="868808"/>
                  </a:lnTo>
                  <a:lnTo>
                    <a:pt x="629850" y="851853"/>
                  </a:lnTo>
                  <a:lnTo>
                    <a:pt x="670729" y="830664"/>
                  </a:lnTo>
                  <a:lnTo>
                    <a:pt x="709007" y="805513"/>
                  </a:lnTo>
                  <a:lnTo>
                    <a:pt x="744412" y="776671"/>
                  </a:lnTo>
                  <a:lnTo>
                    <a:pt x="776671" y="744412"/>
                  </a:lnTo>
                  <a:lnTo>
                    <a:pt x="805513" y="709007"/>
                  </a:lnTo>
                  <a:lnTo>
                    <a:pt x="830664" y="670729"/>
                  </a:lnTo>
                  <a:lnTo>
                    <a:pt x="851853" y="629850"/>
                  </a:lnTo>
                  <a:lnTo>
                    <a:pt x="868808" y="586642"/>
                  </a:lnTo>
                  <a:lnTo>
                    <a:pt x="881255" y="541378"/>
                  </a:lnTo>
                  <a:lnTo>
                    <a:pt x="888923" y="494330"/>
                  </a:lnTo>
                  <a:lnTo>
                    <a:pt x="891540" y="445770"/>
                  </a:lnTo>
                  <a:lnTo>
                    <a:pt x="888923" y="397209"/>
                  </a:lnTo>
                  <a:lnTo>
                    <a:pt x="881255" y="350161"/>
                  </a:lnTo>
                  <a:lnTo>
                    <a:pt x="868808" y="304897"/>
                  </a:lnTo>
                  <a:lnTo>
                    <a:pt x="851853" y="261689"/>
                  </a:lnTo>
                  <a:lnTo>
                    <a:pt x="830664" y="220810"/>
                  </a:lnTo>
                  <a:lnTo>
                    <a:pt x="805513" y="182532"/>
                  </a:lnTo>
                  <a:lnTo>
                    <a:pt x="776671" y="147127"/>
                  </a:lnTo>
                  <a:lnTo>
                    <a:pt x="744412" y="114868"/>
                  </a:lnTo>
                  <a:lnTo>
                    <a:pt x="709007" y="86026"/>
                  </a:lnTo>
                  <a:lnTo>
                    <a:pt x="670729" y="60875"/>
                  </a:lnTo>
                  <a:lnTo>
                    <a:pt x="629850" y="39686"/>
                  </a:lnTo>
                  <a:lnTo>
                    <a:pt x="586642" y="22731"/>
                  </a:lnTo>
                  <a:lnTo>
                    <a:pt x="541378" y="10284"/>
                  </a:lnTo>
                  <a:lnTo>
                    <a:pt x="494330" y="2616"/>
                  </a:lnTo>
                  <a:lnTo>
                    <a:pt x="445770" y="0"/>
                  </a:lnTo>
                  <a:close/>
                </a:path>
                <a:path w="891540" h="891539">
                  <a:moveTo>
                    <a:pt x="445770" y="737870"/>
                  </a:moveTo>
                  <a:lnTo>
                    <a:pt x="398397" y="734046"/>
                  </a:lnTo>
                  <a:lnTo>
                    <a:pt x="353456" y="722975"/>
                  </a:lnTo>
                  <a:lnTo>
                    <a:pt x="311547" y="705260"/>
                  </a:lnTo>
                  <a:lnTo>
                    <a:pt x="273273" y="681502"/>
                  </a:lnTo>
                  <a:lnTo>
                    <a:pt x="239236" y="652303"/>
                  </a:lnTo>
                  <a:lnTo>
                    <a:pt x="210037" y="618266"/>
                  </a:lnTo>
                  <a:lnTo>
                    <a:pt x="186279" y="579992"/>
                  </a:lnTo>
                  <a:lnTo>
                    <a:pt x="168564" y="538083"/>
                  </a:lnTo>
                  <a:lnTo>
                    <a:pt x="157493" y="493142"/>
                  </a:lnTo>
                  <a:lnTo>
                    <a:pt x="153670" y="445770"/>
                  </a:lnTo>
                  <a:lnTo>
                    <a:pt x="157493" y="398397"/>
                  </a:lnTo>
                  <a:lnTo>
                    <a:pt x="168564" y="353456"/>
                  </a:lnTo>
                  <a:lnTo>
                    <a:pt x="186279" y="311547"/>
                  </a:lnTo>
                  <a:lnTo>
                    <a:pt x="210037" y="273273"/>
                  </a:lnTo>
                  <a:lnTo>
                    <a:pt x="239236" y="239236"/>
                  </a:lnTo>
                  <a:lnTo>
                    <a:pt x="273273" y="210037"/>
                  </a:lnTo>
                  <a:lnTo>
                    <a:pt x="311547" y="186279"/>
                  </a:lnTo>
                  <a:lnTo>
                    <a:pt x="353456" y="168564"/>
                  </a:lnTo>
                  <a:lnTo>
                    <a:pt x="398397" y="157493"/>
                  </a:lnTo>
                  <a:lnTo>
                    <a:pt x="445770" y="153670"/>
                  </a:lnTo>
                  <a:lnTo>
                    <a:pt x="493142" y="157493"/>
                  </a:lnTo>
                  <a:lnTo>
                    <a:pt x="538083" y="168564"/>
                  </a:lnTo>
                  <a:lnTo>
                    <a:pt x="579992" y="186279"/>
                  </a:lnTo>
                  <a:lnTo>
                    <a:pt x="618266" y="210037"/>
                  </a:lnTo>
                  <a:lnTo>
                    <a:pt x="652303" y="239236"/>
                  </a:lnTo>
                  <a:lnTo>
                    <a:pt x="681502" y="273273"/>
                  </a:lnTo>
                  <a:lnTo>
                    <a:pt x="705260" y="311547"/>
                  </a:lnTo>
                  <a:lnTo>
                    <a:pt x="722975" y="353456"/>
                  </a:lnTo>
                  <a:lnTo>
                    <a:pt x="734046" y="398397"/>
                  </a:lnTo>
                  <a:lnTo>
                    <a:pt x="737870" y="445770"/>
                  </a:lnTo>
                  <a:lnTo>
                    <a:pt x="734046" y="493142"/>
                  </a:lnTo>
                  <a:lnTo>
                    <a:pt x="722975" y="538083"/>
                  </a:lnTo>
                  <a:lnTo>
                    <a:pt x="705260" y="579992"/>
                  </a:lnTo>
                  <a:lnTo>
                    <a:pt x="681502" y="618266"/>
                  </a:lnTo>
                  <a:lnTo>
                    <a:pt x="652303" y="652303"/>
                  </a:lnTo>
                  <a:lnTo>
                    <a:pt x="618266" y="681502"/>
                  </a:lnTo>
                  <a:lnTo>
                    <a:pt x="579992" y="705260"/>
                  </a:lnTo>
                  <a:lnTo>
                    <a:pt x="538083" y="722975"/>
                  </a:lnTo>
                  <a:lnTo>
                    <a:pt x="493142" y="734046"/>
                  </a:lnTo>
                  <a:lnTo>
                    <a:pt x="445770" y="73787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6574" y="5417058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lnTo>
                    <a:pt x="161512" y="5536"/>
                  </a:lnTo>
                  <a:lnTo>
                    <a:pt x="117410" y="21304"/>
                  </a:lnTo>
                  <a:lnTo>
                    <a:pt x="78501" y="46046"/>
                  </a:lnTo>
                  <a:lnTo>
                    <a:pt x="46046" y="78501"/>
                  </a:lnTo>
                  <a:lnTo>
                    <a:pt x="21304" y="117410"/>
                  </a:lnTo>
                  <a:lnTo>
                    <a:pt x="5536" y="161512"/>
                  </a:lnTo>
                  <a:lnTo>
                    <a:pt x="0" y="209549"/>
                  </a:lnTo>
                  <a:lnTo>
                    <a:pt x="5536" y="257599"/>
                  </a:lnTo>
                  <a:lnTo>
                    <a:pt x="21304" y="301706"/>
                  </a:lnTo>
                  <a:lnTo>
                    <a:pt x="46046" y="340614"/>
                  </a:lnTo>
                  <a:lnTo>
                    <a:pt x="78501" y="373065"/>
                  </a:lnTo>
                  <a:lnTo>
                    <a:pt x="117410" y="397801"/>
                  </a:lnTo>
                  <a:lnTo>
                    <a:pt x="161512" y="413565"/>
                  </a:lnTo>
                  <a:lnTo>
                    <a:pt x="209550" y="419099"/>
                  </a:lnTo>
                  <a:lnTo>
                    <a:pt x="257587" y="413565"/>
                  </a:lnTo>
                  <a:lnTo>
                    <a:pt x="301689" y="397801"/>
                  </a:lnTo>
                  <a:lnTo>
                    <a:pt x="340598" y="373065"/>
                  </a:lnTo>
                  <a:lnTo>
                    <a:pt x="373053" y="340614"/>
                  </a:lnTo>
                  <a:lnTo>
                    <a:pt x="397795" y="301706"/>
                  </a:lnTo>
                  <a:lnTo>
                    <a:pt x="413563" y="257599"/>
                  </a:lnTo>
                  <a:lnTo>
                    <a:pt x="419100" y="209549"/>
                  </a:lnTo>
                  <a:lnTo>
                    <a:pt x="413563" y="161512"/>
                  </a:lnTo>
                  <a:lnTo>
                    <a:pt x="397795" y="117410"/>
                  </a:lnTo>
                  <a:lnTo>
                    <a:pt x="373053" y="78501"/>
                  </a:lnTo>
                  <a:lnTo>
                    <a:pt x="340598" y="46046"/>
                  </a:lnTo>
                  <a:lnTo>
                    <a:pt x="301689" y="21304"/>
                  </a:lnTo>
                  <a:lnTo>
                    <a:pt x="257587" y="553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16574" y="5417058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209549"/>
                  </a:moveTo>
                  <a:lnTo>
                    <a:pt x="5536" y="161512"/>
                  </a:lnTo>
                  <a:lnTo>
                    <a:pt x="21304" y="117410"/>
                  </a:lnTo>
                  <a:lnTo>
                    <a:pt x="46046" y="78501"/>
                  </a:lnTo>
                  <a:lnTo>
                    <a:pt x="78501" y="46046"/>
                  </a:lnTo>
                  <a:lnTo>
                    <a:pt x="117410" y="21304"/>
                  </a:lnTo>
                  <a:lnTo>
                    <a:pt x="161512" y="5536"/>
                  </a:lnTo>
                  <a:lnTo>
                    <a:pt x="209550" y="0"/>
                  </a:lnTo>
                  <a:lnTo>
                    <a:pt x="257587" y="5536"/>
                  </a:lnTo>
                  <a:lnTo>
                    <a:pt x="301689" y="21304"/>
                  </a:lnTo>
                  <a:lnTo>
                    <a:pt x="340598" y="46046"/>
                  </a:lnTo>
                  <a:lnTo>
                    <a:pt x="373053" y="78501"/>
                  </a:lnTo>
                  <a:lnTo>
                    <a:pt x="397795" y="117410"/>
                  </a:lnTo>
                  <a:lnTo>
                    <a:pt x="413563" y="161512"/>
                  </a:lnTo>
                  <a:lnTo>
                    <a:pt x="419100" y="209549"/>
                  </a:lnTo>
                  <a:lnTo>
                    <a:pt x="413563" y="257599"/>
                  </a:lnTo>
                  <a:lnTo>
                    <a:pt x="397795" y="301706"/>
                  </a:lnTo>
                  <a:lnTo>
                    <a:pt x="373053" y="340614"/>
                  </a:lnTo>
                  <a:lnTo>
                    <a:pt x="340598" y="373065"/>
                  </a:lnTo>
                  <a:lnTo>
                    <a:pt x="301689" y="397801"/>
                  </a:lnTo>
                  <a:lnTo>
                    <a:pt x="257587" y="413565"/>
                  </a:lnTo>
                  <a:lnTo>
                    <a:pt x="209550" y="419099"/>
                  </a:lnTo>
                  <a:lnTo>
                    <a:pt x="161512" y="413565"/>
                  </a:lnTo>
                  <a:lnTo>
                    <a:pt x="117410" y="397801"/>
                  </a:lnTo>
                  <a:lnTo>
                    <a:pt x="78501" y="373065"/>
                  </a:lnTo>
                  <a:lnTo>
                    <a:pt x="46046" y="340614"/>
                  </a:lnTo>
                  <a:lnTo>
                    <a:pt x="21304" y="301706"/>
                  </a:lnTo>
                  <a:lnTo>
                    <a:pt x="5536" y="257599"/>
                  </a:lnTo>
                  <a:lnTo>
                    <a:pt x="0" y="209549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6574" y="5417058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lnTo>
                    <a:pt x="161512" y="5536"/>
                  </a:lnTo>
                  <a:lnTo>
                    <a:pt x="117410" y="21304"/>
                  </a:lnTo>
                  <a:lnTo>
                    <a:pt x="78501" y="46046"/>
                  </a:lnTo>
                  <a:lnTo>
                    <a:pt x="46046" y="78501"/>
                  </a:lnTo>
                  <a:lnTo>
                    <a:pt x="21304" y="117410"/>
                  </a:lnTo>
                  <a:lnTo>
                    <a:pt x="5536" y="161512"/>
                  </a:lnTo>
                  <a:lnTo>
                    <a:pt x="0" y="209549"/>
                  </a:lnTo>
                  <a:lnTo>
                    <a:pt x="5536" y="257599"/>
                  </a:lnTo>
                  <a:lnTo>
                    <a:pt x="21304" y="301706"/>
                  </a:lnTo>
                  <a:lnTo>
                    <a:pt x="46046" y="340614"/>
                  </a:lnTo>
                  <a:lnTo>
                    <a:pt x="78501" y="373065"/>
                  </a:lnTo>
                  <a:lnTo>
                    <a:pt x="117410" y="397801"/>
                  </a:lnTo>
                  <a:lnTo>
                    <a:pt x="161512" y="413565"/>
                  </a:lnTo>
                  <a:lnTo>
                    <a:pt x="209550" y="419099"/>
                  </a:lnTo>
                  <a:lnTo>
                    <a:pt x="257587" y="413565"/>
                  </a:lnTo>
                  <a:lnTo>
                    <a:pt x="301689" y="397801"/>
                  </a:lnTo>
                  <a:lnTo>
                    <a:pt x="340598" y="373065"/>
                  </a:lnTo>
                  <a:lnTo>
                    <a:pt x="373053" y="340614"/>
                  </a:lnTo>
                  <a:lnTo>
                    <a:pt x="397795" y="301706"/>
                  </a:lnTo>
                  <a:lnTo>
                    <a:pt x="413563" y="257599"/>
                  </a:lnTo>
                  <a:lnTo>
                    <a:pt x="419100" y="209549"/>
                  </a:lnTo>
                  <a:lnTo>
                    <a:pt x="413563" y="161512"/>
                  </a:lnTo>
                  <a:lnTo>
                    <a:pt x="397795" y="117410"/>
                  </a:lnTo>
                  <a:lnTo>
                    <a:pt x="373053" y="78501"/>
                  </a:lnTo>
                  <a:lnTo>
                    <a:pt x="340598" y="46046"/>
                  </a:lnTo>
                  <a:lnTo>
                    <a:pt x="301689" y="21304"/>
                  </a:lnTo>
                  <a:lnTo>
                    <a:pt x="257587" y="553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80B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6574" y="5417058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209549"/>
                  </a:moveTo>
                  <a:lnTo>
                    <a:pt x="5536" y="161512"/>
                  </a:lnTo>
                  <a:lnTo>
                    <a:pt x="21304" y="117410"/>
                  </a:lnTo>
                  <a:lnTo>
                    <a:pt x="46046" y="78501"/>
                  </a:lnTo>
                  <a:lnTo>
                    <a:pt x="78501" y="46046"/>
                  </a:lnTo>
                  <a:lnTo>
                    <a:pt x="117410" y="21304"/>
                  </a:lnTo>
                  <a:lnTo>
                    <a:pt x="161512" y="5536"/>
                  </a:lnTo>
                  <a:lnTo>
                    <a:pt x="209550" y="0"/>
                  </a:lnTo>
                  <a:lnTo>
                    <a:pt x="257587" y="5536"/>
                  </a:lnTo>
                  <a:lnTo>
                    <a:pt x="301689" y="21304"/>
                  </a:lnTo>
                  <a:lnTo>
                    <a:pt x="340598" y="46046"/>
                  </a:lnTo>
                  <a:lnTo>
                    <a:pt x="373053" y="78501"/>
                  </a:lnTo>
                  <a:lnTo>
                    <a:pt x="397795" y="117410"/>
                  </a:lnTo>
                  <a:lnTo>
                    <a:pt x="413563" y="161512"/>
                  </a:lnTo>
                  <a:lnTo>
                    <a:pt x="419100" y="209549"/>
                  </a:lnTo>
                  <a:lnTo>
                    <a:pt x="413563" y="257599"/>
                  </a:lnTo>
                  <a:lnTo>
                    <a:pt x="397795" y="301706"/>
                  </a:lnTo>
                  <a:lnTo>
                    <a:pt x="373053" y="340614"/>
                  </a:lnTo>
                  <a:lnTo>
                    <a:pt x="340598" y="373065"/>
                  </a:lnTo>
                  <a:lnTo>
                    <a:pt x="301689" y="397801"/>
                  </a:lnTo>
                  <a:lnTo>
                    <a:pt x="257587" y="413565"/>
                  </a:lnTo>
                  <a:lnTo>
                    <a:pt x="209550" y="419099"/>
                  </a:lnTo>
                  <a:lnTo>
                    <a:pt x="161512" y="413565"/>
                  </a:lnTo>
                  <a:lnTo>
                    <a:pt x="117410" y="397801"/>
                  </a:lnTo>
                  <a:lnTo>
                    <a:pt x="78501" y="373065"/>
                  </a:lnTo>
                  <a:lnTo>
                    <a:pt x="46046" y="340614"/>
                  </a:lnTo>
                  <a:lnTo>
                    <a:pt x="21304" y="301706"/>
                  </a:lnTo>
                  <a:lnTo>
                    <a:pt x="5536" y="257599"/>
                  </a:lnTo>
                  <a:lnTo>
                    <a:pt x="0" y="20954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3048" y="3546347"/>
              <a:ext cx="2289048" cy="22890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8372" y="970787"/>
              <a:ext cx="2438400" cy="24384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972925" y="4886312"/>
            <a:ext cx="177800" cy="1967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rlito"/>
                <a:cs typeface="Carlito"/>
              </a:rPr>
              <a:t>*Please use </a:t>
            </a:r>
            <a:r>
              <a:rPr sz="1200" spc="-10" dirty="0">
                <a:latin typeface="Carlito"/>
                <a:cs typeface="Carlito"/>
              </a:rPr>
              <a:t>presentation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20" dirty="0">
                <a:latin typeface="Carlito"/>
                <a:cs typeface="Carlito"/>
              </a:rPr>
              <a:t>mode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4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arlito"/>
                <a:cs typeface="Carlito"/>
              </a:rPr>
              <a:t>Index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527685" algn="l"/>
              </a:tabLst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Cleaning</a:t>
            </a:r>
            <a:r>
              <a:rPr spc="-8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dirty="0"/>
              <a:t>Manipulation</a:t>
            </a:r>
            <a:r>
              <a:rPr spc="-40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spc="-10" dirty="0"/>
              <a:t>Logics.</a:t>
            </a:r>
          </a:p>
          <a:p>
            <a:pPr marL="527685" indent="-514984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527685" algn="l"/>
              </a:tabLst>
            </a:pPr>
            <a:r>
              <a:rPr spc="-20" dirty="0"/>
              <a:t>Tableau</a:t>
            </a:r>
            <a:r>
              <a:rPr spc="-105" dirty="0"/>
              <a:t> </a:t>
            </a:r>
            <a:r>
              <a:rPr dirty="0"/>
              <a:t>Dashboard</a:t>
            </a:r>
            <a:r>
              <a:rPr spc="-70" dirty="0"/>
              <a:t> </a:t>
            </a:r>
            <a:r>
              <a:rPr dirty="0"/>
              <a:t>glimpse</a:t>
            </a:r>
            <a:r>
              <a:rPr spc="-9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link.</a:t>
            </a:r>
          </a:p>
          <a:p>
            <a:pPr marL="527685" indent="-514984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527685" algn="l"/>
              </a:tabLst>
            </a:pPr>
            <a:r>
              <a:rPr dirty="0"/>
              <a:t>Some</a:t>
            </a:r>
            <a:r>
              <a:rPr spc="-5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Quick</a:t>
            </a:r>
            <a:r>
              <a:rPr spc="-20" dirty="0"/>
              <a:t> </a:t>
            </a:r>
            <a:r>
              <a:rPr spc="-10" dirty="0"/>
              <a:t>Insights.</a:t>
            </a:r>
          </a:p>
          <a:p>
            <a:pPr marL="527685" indent="-514984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527685" algn="l"/>
              </a:tabLst>
            </a:pPr>
            <a:r>
              <a:rPr dirty="0"/>
              <a:t>Insights</a:t>
            </a:r>
            <a:r>
              <a:rPr spc="-55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Actions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10" dirty="0"/>
              <a:t>Suggestions.</a:t>
            </a:r>
          </a:p>
          <a:p>
            <a:pPr marL="527685" indent="-514984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527685" algn="l"/>
              </a:tabLst>
            </a:pPr>
            <a:r>
              <a:rPr dirty="0"/>
              <a:t>Gen</a:t>
            </a:r>
            <a:r>
              <a:rPr spc="-70" dirty="0"/>
              <a:t> </a:t>
            </a:r>
            <a:r>
              <a:rPr dirty="0"/>
              <a:t>AI</a:t>
            </a:r>
            <a:r>
              <a:rPr spc="-75" dirty="0"/>
              <a:t> </a:t>
            </a:r>
            <a:r>
              <a:rPr dirty="0"/>
              <a:t>Based</a:t>
            </a:r>
            <a:r>
              <a:rPr spc="-70" dirty="0"/>
              <a:t> </a:t>
            </a:r>
            <a:r>
              <a:rPr spc="-10" dirty="0"/>
              <a:t>improvements</a:t>
            </a:r>
            <a:r>
              <a:rPr spc="-4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spc="-20" dirty="0"/>
              <a:t>Data</a:t>
            </a:r>
          </a:p>
          <a:p>
            <a:pPr marL="527685" indent="-514984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527685" algn="l"/>
              </a:tabLst>
            </a:pPr>
            <a:r>
              <a:rPr dirty="0"/>
              <a:t>End</a:t>
            </a:r>
            <a:r>
              <a:rPr spc="-50" dirty="0"/>
              <a:t> </a:t>
            </a:r>
            <a:r>
              <a:rPr spc="-20" dirty="0"/>
              <a:t>Slide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0292" y="1758851"/>
            <a:ext cx="1229107" cy="247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3160"/>
              </a:lnSpc>
            </a:pPr>
            <a:r>
              <a:rPr lang="en-IN" sz="2800" dirty="0">
                <a:latin typeface="Carlito"/>
                <a:cs typeface="Carlito"/>
              </a:rPr>
              <a:t>  </a:t>
            </a:r>
            <a:r>
              <a:rPr lang="en-IN" sz="1400" dirty="0">
                <a:latin typeface="Carlito"/>
                <a:cs typeface="Carlito"/>
              </a:rPr>
              <a:t>-</a:t>
            </a:r>
            <a:r>
              <a:rPr sz="1600" dirty="0">
                <a:latin typeface="Carlito"/>
                <a:cs typeface="Carlito"/>
              </a:rPr>
              <a:t>Page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3</a:t>
            </a:r>
            <a:endParaRPr lang="en-IN"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buSzPct val="175000"/>
              <a:tabLst>
                <a:tab pos="203200" algn="l"/>
              </a:tabLst>
            </a:pPr>
            <a:r>
              <a:rPr lang="en-IN" sz="1600" dirty="0">
                <a:latin typeface="Carlito"/>
                <a:cs typeface="Carlito"/>
              </a:rPr>
              <a:t>     -Page</a:t>
            </a:r>
            <a:r>
              <a:rPr lang="en-IN" sz="1600" spc="-80" dirty="0">
                <a:latin typeface="Carlito"/>
                <a:cs typeface="Carlito"/>
              </a:rPr>
              <a:t> </a:t>
            </a:r>
            <a:r>
              <a:rPr lang="en-IN" sz="1600" spc="-50" dirty="0">
                <a:latin typeface="Carlito"/>
                <a:cs typeface="Carlito"/>
              </a:rPr>
              <a:t>4</a:t>
            </a:r>
            <a:endParaRPr lang="en-IN" sz="1600" dirty="0">
              <a:latin typeface="Carlito"/>
              <a:cs typeface="Carlito"/>
            </a:endParaRPr>
          </a:p>
          <a:p>
            <a:pPr marL="113030" lvl="1">
              <a:lnSpc>
                <a:spcPct val="100000"/>
              </a:lnSpc>
              <a:spcBef>
                <a:spcPts val="1340"/>
              </a:spcBef>
              <a:buSzPct val="175000"/>
              <a:tabLst>
                <a:tab pos="303530" algn="l"/>
              </a:tabLst>
            </a:pPr>
            <a:r>
              <a:rPr lang="en-IN" sz="1600" dirty="0">
                <a:latin typeface="Carlito"/>
                <a:cs typeface="Carlito"/>
              </a:rPr>
              <a:t>   -</a:t>
            </a:r>
            <a:r>
              <a:rPr sz="1600" dirty="0">
                <a:latin typeface="Carlito"/>
                <a:cs typeface="Carlito"/>
              </a:rPr>
              <a:t>Page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5</a:t>
            </a:r>
            <a:endParaRPr sz="1600" dirty="0">
              <a:latin typeface="Carlito"/>
              <a:cs typeface="Carlito"/>
            </a:endParaRPr>
          </a:p>
          <a:p>
            <a:pPr marL="94615" lvl="1">
              <a:lnSpc>
                <a:spcPct val="100000"/>
              </a:lnSpc>
              <a:spcBef>
                <a:spcPts val="1335"/>
              </a:spcBef>
              <a:buSzPct val="175000"/>
              <a:tabLst>
                <a:tab pos="285115" algn="l"/>
              </a:tabLst>
            </a:pPr>
            <a:r>
              <a:rPr lang="en-IN" sz="1600" dirty="0">
                <a:latin typeface="Carlito"/>
                <a:cs typeface="Carlito"/>
              </a:rPr>
              <a:t>   -</a:t>
            </a:r>
            <a:r>
              <a:rPr sz="1600" dirty="0">
                <a:latin typeface="Carlito"/>
                <a:cs typeface="Carlito"/>
              </a:rPr>
              <a:t>Page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6,</a:t>
            </a:r>
            <a:r>
              <a:rPr lang="en-IN" sz="1600" spc="-2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7</a:t>
            </a:r>
            <a:endParaRPr sz="1600" dirty="0">
              <a:latin typeface="Carlito"/>
              <a:cs typeface="Carlito"/>
            </a:endParaRPr>
          </a:p>
          <a:p>
            <a:pPr marL="17145">
              <a:lnSpc>
                <a:spcPct val="100000"/>
              </a:lnSpc>
              <a:spcBef>
                <a:spcPts val="1335"/>
              </a:spcBef>
              <a:buSzPct val="175000"/>
              <a:tabLst>
                <a:tab pos="207645" algn="l"/>
              </a:tabLst>
            </a:pPr>
            <a:r>
              <a:rPr lang="en-IN" sz="1600" dirty="0">
                <a:latin typeface="Carlito"/>
                <a:cs typeface="Carlito"/>
              </a:rPr>
              <a:t>     -</a:t>
            </a:r>
            <a:r>
              <a:rPr sz="1600" dirty="0">
                <a:latin typeface="Carlito"/>
                <a:cs typeface="Carlito"/>
              </a:rPr>
              <a:t>Page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8</a:t>
            </a:r>
            <a:endParaRPr sz="1600" dirty="0">
              <a:latin typeface="Carlito"/>
              <a:cs typeface="Carlito"/>
            </a:endParaRPr>
          </a:p>
          <a:p>
            <a:pPr marL="111125" lvl="1">
              <a:lnSpc>
                <a:spcPct val="100000"/>
              </a:lnSpc>
              <a:spcBef>
                <a:spcPts val="1340"/>
              </a:spcBef>
              <a:buSzPct val="175000"/>
              <a:tabLst>
                <a:tab pos="301625" algn="l"/>
              </a:tabLst>
            </a:pPr>
            <a:r>
              <a:rPr lang="en-IN" sz="1600" dirty="0">
                <a:latin typeface="Carlito"/>
                <a:cs typeface="Carlito"/>
              </a:rPr>
              <a:t>   -</a:t>
            </a:r>
            <a:r>
              <a:rPr sz="1600" dirty="0">
                <a:latin typeface="Carlito"/>
                <a:cs typeface="Carlito"/>
              </a:rPr>
              <a:t>Page</a:t>
            </a:r>
            <a:r>
              <a:rPr sz="1600" spc="-9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9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176" y="1395983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3200" dirty="0">
                <a:latin typeface="Carlito"/>
                <a:cs typeface="Carlito"/>
              </a:rPr>
              <a:t>Data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Cleaning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Manipulation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Logics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During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exploration,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was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evident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that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was </a:t>
            </a:r>
            <a:r>
              <a:rPr sz="1600" b="1" dirty="0">
                <a:latin typeface="Carlito"/>
                <a:cs typeface="Carlito"/>
              </a:rPr>
              <a:t>extremely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unclean</a:t>
            </a:r>
            <a:r>
              <a:rPr sz="1600" dirty="0">
                <a:latin typeface="Carlito"/>
                <a:cs typeface="Carlito"/>
              </a:rPr>
              <a:t>.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Here's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approach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taken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clean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it. </a:t>
            </a:r>
            <a:r>
              <a:rPr sz="1600" dirty="0">
                <a:latin typeface="Carlito"/>
                <a:cs typeface="Carlito"/>
              </a:rPr>
              <a:t>Note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-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Have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used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Adv-</a:t>
            </a:r>
            <a:r>
              <a:rPr sz="1600" dirty="0">
                <a:latin typeface="Carlito"/>
                <a:cs typeface="Carlito"/>
              </a:rPr>
              <a:t>Excel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&amp;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Tableau.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Logics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will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remain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same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SQL,</a:t>
            </a:r>
            <a:r>
              <a:rPr sz="1600" b="1" spc="-2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Python,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Excel</a:t>
            </a:r>
            <a:r>
              <a:rPr sz="1600" spc="-10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804" y="1641094"/>
            <a:ext cx="8773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7490" algn="l"/>
              </a:tabLst>
            </a:pPr>
            <a:r>
              <a:rPr sz="1500" b="1" dirty="0">
                <a:latin typeface="Carlito"/>
                <a:cs typeface="Carlito"/>
              </a:rPr>
              <a:t>Identified</a:t>
            </a:r>
            <a:r>
              <a:rPr sz="1500" b="1" spc="-65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Missing</a:t>
            </a:r>
            <a:r>
              <a:rPr sz="1500" b="1" spc="-50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Data</a:t>
            </a:r>
            <a:r>
              <a:rPr sz="1500" b="1" spc="-25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&amp;</a:t>
            </a:r>
            <a:r>
              <a:rPr sz="1500" b="1" spc="-30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Fixed</a:t>
            </a:r>
            <a:r>
              <a:rPr sz="1500" b="1" spc="-40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-</a:t>
            </a:r>
            <a:r>
              <a:rPr sz="1500" b="1" spc="-25" dirty="0">
                <a:latin typeface="Carlito"/>
                <a:cs typeface="Carlito"/>
              </a:rPr>
              <a:t> (Too </a:t>
            </a:r>
            <a:r>
              <a:rPr sz="1500" b="1" dirty="0">
                <a:latin typeface="Carlito"/>
                <a:cs typeface="Carlito"/>
              </a:rPr>
              <a:t>Much</a:t>
            </a:r>
            <a:r>
              <a:rPr sz="1500" b="1" spc="-35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Missing</a:t>
            </a:r>
            <a:r>
              <a:rPr sz="1500" b="1" spc="-45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Data)</a:t>
            </a:r>
            <a:r>
              <a:rPr sz="1500" b="1" dirty="0">
                <a:latin typeface="Carlito"/>
                <a:cs typeface="Carlito"/>
              </a:rPr>
              <a:t>	Using</a:t>
            </a:r>
            <a:r>
              <a:rPr sz="1500" b="1" spc="-60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Excel</a:t>
            </a:r>
            <a:r>
              <a:rPr sz="1500" b="1" spc="-60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for</a:t>
            </a:r>
            <a:r>
              <a:rPr sz="1500" b="1" spc="-30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Data</a:t>
            </a:r>
            <a:r>
              <a:rPr sz="1500" b="1" spc="-55" dirty="0">
                <a:latin typeface="Carlito"/>
                <a:cs typeface="Carlito"/>
              </a:rPr>
              <a:t> </a:t>
            </a:r>
            <a:r>
              <a:rPr sz="1500" b="1" spc="-10" dirty="0">
                <a:latin typeface="Carlito"/>
                <a:cs typeface="Carlito"/>
              </a:rPr>
              <a:t>Format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068" y="2018741"/>
            <a:ext cx="5669280" cy="290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5584825" algn="l"/>
              </a:tabLst>
            </a:pPr>
            <a:r>
              <a:rPr sz="1600" dirty="0">
                <a:latin typeface="Carlito"/>
                <a:cs typeface="Carlito"/>
              </a:rPr>
              <a:t>State: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company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name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zip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code.</a:t>
            </a:r>
            <a:r>
              <a:rPr sz="1600" dirty="0">
                <a:latin typeface="Carlito"/>
                <a:cs typeface="Carlito"/>
              </a:rPr>
              <a:t>	</a:t>
            </a:r>
            <a:r>
              <a:rPr sz="1600" spc="-50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Issue: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sub-issues.</a:t>
            </a:r>
            <a:endParaRPr sz="1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Sub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Product: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issues.</a:t>
            </a:r>
            <a:endParaRPr sz="1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Product: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sub-products.</a:t>
            </a:r>
            <a:endParaRPr sz="1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Consumer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Disputed?: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company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public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response.</a:t>
            </a:r>
            <a:endParaRPr sz="16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Date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Received: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sent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company.</a:t>
            </a:r>
            <a:endParaRPr sz="1600">
              <a:latin typeface="Carlito"/>
              <a:cs typeface="Carlito"/>
            </a:endParaRPr>
          </a:p>
          <a:p>
            <a:pPr marL="241300" marR="882650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Consent</a:t>
            </a:r>
            <a:r>
              <a:rPr sz="1600" spc="-10" dirty="0">
                <a:latin typeface="Carlito"/>
                <a:cs typeface="Carlito"/>
              </a:rPr>
              <a:t> Provided: </a:t>
            </a:r>
            <a:r>
              <a:rPr sz="1600" dirty="0">
                <a:latin typeface="Carlito"/>
                <a:cs typeface="Carlito"/>
              </a:rPr>
              <a:t>Filled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non-</a:t>
            </a:r>
            <a:r>
              <a:rPr sz="1600" dirty="0">
                <a:latin typeface="Carlito"/>
                <a:cs typeface="Carlito"/>
              </a:rPr>
              <a:t>null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"submitted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via" </a:t>
            </a:r>
            <a:r>
              <a:rPr sz="1600" spc="-10" dirty="0">
                <a:latin typeface="Carlito"/>
                <a:cs typeface="Carlito"/>
              </a:rPr>
              <a:t>entries.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9301" y="1993389"/>
            <a:ext cx="4500245" cy="5632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Carlito"/>
                <a:cs typeface="Carlito"/>
              </a:rPr>
              <a:t>Standardized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date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format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both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"Date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received"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65" dirty="0">
                <a:latin typeface="Trebuchet MS"/>
                <a:cs typeface="Trebuchet MS"/>
              </a:rPr>
              <a:t>and</a:t>
            </a:r>
            <a:r>
              <a:rPr sz="1600" spc="-12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"Date</a:t>
            </a:r>
            <a:r>
              <a:rPr sz="1600" spc="-10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sent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to</a:t>
            </a:r>
            <a:r>
              <a:rPr sz="1600" spc="-10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company.“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701" y="2658897"/>
            <a:ext cx="4929505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Corrected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manual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entry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errors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resolved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column mismatches.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0701" y="3346830"/>
            <a:ext cx="4766945" cy="93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Added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State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names</a:t>
            </a:r>
            <a:r>
              <a:rPr sz="1600" b="1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based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two-</a:t>
            </a:r>
            <a:r>
              <a:rPr sz="1600" dirty="0">
                <a:latin typeface="Carlito"/>
                <a:cs typeface="Carlito"/>
              </a:rPr>
              <a:t>letter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abbreviations.</a:t>
            </a:r>
            <a:endParaRPr sz="1600">
              <a:latin typeface="Carlito"/>
              <a:cs typeface="Carlito"/>
            </a:endParaRPr>
          </a:p>
          <a:p>
            <a:pPr marL="241300" marR="609600" indent="-2286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1600" spc="-10" dirty="0">
                <a:latin typeface="Carlito"/>
                <a:cs typeface="Carlito"/>
              </a:rPr>
              <a:t>Extracted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created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week</a:t>
            </a:r>
            <a:r>
              <a:rPr sz="1600" b="1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from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"Date received."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0341" y="1600580"/>
            <a:ext cx="11492865" cy="4387215"/>
            <a:chOff x="450341" y="1600580"/>
            <a:chExt cx="11492865" cy="4387215"/>
          </a:xfrm>
        </p:grpSpPr>
        <p:sp>
          <p:nvSpPr>
            <p:cNvPr id="9" name="object 9"/>
            <p:cNvSpPr/>
            <p:nvPr/>
          </p:nvSpPr>
          <p:spPr>
            <a:xfrm>
              <a:off x="450341" y="1610105"/>
              <a:ext cx="11492865" cy="4368165"/>
            </a:xfrm>
            <a:custGeom>
              <a:avLst/>
              <a:gdLst/>
              <a:ahLst/>
              <a:cxnLst/>
              <a:rect l="l" t="t" r="r" b="b"/>
              <a:pathLst>
                <a:path w="11492865" h="4368165">
                  <a:moveTo>
                    <a:pt x="5829300" y="0"/>
                  </a:moveTo>
                  <a:lnTo>
                    <a:pt x="5829300" y="4367784"/>
                  </a:lnTo>
                </a:path>
                <a:path w="11492865" h="4368165">
                  <a:moveTo>
                    <a:pt x="11492484" y="0"/>
                  </a:moveTo>
                  <a:lnTo>
                    <a:pt x="199644" y="0"/>
                  </a:lnTo>
                </a:path>
                <a:path w="11492865" h="4368165">
                  <a:moveTo>
                    <a:pt x="11292840" y="4367784"/>
                  </a:moveTo>
                  <a:lnTo>
                    <a:pt x="0" y="436778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0" y="4468367"/>
              <a:ext cx="2109216" cy="140665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068" y="5029832"/>
            <a:ext cx="10476865" cy="159321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Untimely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Response: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Marked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"No"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if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timely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response</a:t>
            </a:r>
            <a:r>
              <a:rPr sz="1600" spc="-25" dirty="0">
                <a:latin typeface="Carlito"/>
                <a:cs typeface="Carlito"/>
              </a:rPr>
              <a:t> is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Carlito"/>
                <a:cs typeface="Carlito"/>
              </a:rPr>
              <a:t>present.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1600">
              <a:latin typeface="Carlito"/>
              <a:cs typeface="Carlito"/>
            </a:endParaRPr>
          </a:p>
          <a:p>
            <a:pPr marL="4742815" marR="5080" indent="-460311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These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steps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resulted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transforming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34%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unusable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usable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increased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accuracy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(Imputed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22,358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points)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8076" y="1414272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42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Carlito"/>
                <a:cs typeface="Carlito"/>
              </a:rPr>
              <a:t>Tableau</a:t>
            </a:r>
            <a:r>
              <a:rPr spc="-1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Dashboard</a:t>
            </a:r>
            <a:r>
              <a:rPr spc="-1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glimpse</a:t>
            </a:r>
            <a:r>
              <a:rPr spc="-114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and</a:t>
            </a:r>
            <a:r>
              <a:rPr spc="-120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link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4351" y="1469136"/>
            <a:ext cx="7674864" cy="49362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6176" y="1395983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88" y="452119"/>
            <a:ext cx="593801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Carlito"/>
                <a:cs typeface="Carlito"/>
              </a:rPr>
              <a:t>Some</a:t>
            </a:r>
            <a:r>
              <a:rPr sz="4000" spc="-95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Quick </a:t>
            </a:r>
            <a:r>
              <a:rPr sz="4000" spc="210" dirty="0">
                <a:latin typeface="Carlito"/>
                <a:cs typeface="Carlito"/>
              </a:rPr>
              <a:t>Insights</a:t>
            </a:r>
            <a:r>
              <a:rPr sz="4000" spc="210" dirty="0">
                <a:latin typeface="Symbola"/>
                <a:cs typeface="Symbola"/>
              </a:rPr>
              <a:t>💡</a:t>
            </a:r>
            <a:endParaRPr sz="4000" dirty="0">
              <a:latin typeface="Symbola"/>
              <a:cs typeface="Symb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83" y="1447546"/>
            <a:ext cx="99618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Carlito"/>
                <a:cs typeface="Carlito"/>
              </a:rPr>
              <a:t>52%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45" dirty="0">
                <a:latin typeface="Carlito"/>
                <a:cs typeface="Carlito"/>
              </a:rPr>
              <a:t> Top </a:t>
            </a:r>
            <a:r>
              <a:rPr sz="1800" dirty="0">
                <a:latin typeface="Carlito"/>
                <a:cs typeface="Carlito"/>
              </a:rPr>
              <a:t>6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State's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Texas,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Florida,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California,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Georgia,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New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York,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Illinois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Carlito"/>
                <a:cs typeface="Carlito"/>
              </a:rPr>
              <a:t>64%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top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Companies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Transunion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INC,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Experian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INC,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EQUIFAX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INC.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Carlito"/>
                <a:cs typeface="Carlito"/>
              </a:rPr>
              <a:t>66%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Sub-</a:t>
            </a:r>
            <a:r>
              <a:rPr sz="1800" dirty="0">
                <a:latin typeface="Carlito"/>
                <a:cs typeface="Carlito"/>
              </a:rPr>
              <a:t>Product -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“Credit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reporting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related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Issues”.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Only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3.05%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were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raising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Dispute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3.02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Timely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Responded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"/>
              <a:buChar char="•"/>
              <a:tabLst>
                <a:tab pos="299085" algn="l"/>
              </a:tabLst>
            </a:pPr>
            <a:r>
              <a:rPr sz="1800" spc="-45" dirty="0">
                <a:latin typeface="Carlito"/>
                <a:cs typeface="Carlito"/>
              </a:rPr>
              <a:t>Top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Issues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Contribute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71%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Issues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faced.</a:t>
            </a:r>
            <a:r>
              <a:rPr sz="1800" spc="3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44%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resolution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were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00" dirty="0">
                <a:latin typeface="Trebuchet MS"/>
                <a:cs typeface="Trebuchet MS"/>
              </a:rPr>
              <a:t>“Company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has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responded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consumer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and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the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CFPB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and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chooses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not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provide</a:t>
            </a:r>
            <a:r>
              <a:rPr sz="1800" spc="-95" dirty="0">
                <a:latin typeface="Trebuchet MS"/>
                <a:cs typeface="Trebuchet MS"/>
              </a:rPr>
              <a:t> 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public </a:t>
            </a:r>
            <a:r>
              <a:rPr sz="1800" spc="-40" dirty="0">
                <a:latin typeface="Trebuchet MS"/>
                <a:cs typeface="Trebuchet MS"/>
              </a:rPr>
              <a:t>response”.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Pending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Case's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3400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pending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Since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115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Days.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626" y="4888484"/>
            <a:ext cx="1723407" cy="17234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3200" y="4966842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12%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8804" y="5323078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12%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2177" y="5827267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11%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7933" y="6193332"/>
            <a:ext cx="152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7%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5839" y="6357315"/>
            <a:ext cx="152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5%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2583" y="6323482"/>
            <a:ext cx="579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04040"/>
                </a:solidFill>
                <a:latin typeface="Carlito"/>
                <a:cs typeface="Carlito"/>
              </a:rPr>
              <a:t>4% </a:t>
            </a:r>
            <a:r>
              <a:rPr sz="1350" baseline="-30864" dirty="0">
                <a:solidFill>
                  <a:srgbClr val="404040"/>
                </a:solidFill>
                <a:latin typeface="Carlito"/>
                <a:cs typeface="Carlito"/>
              </a:rPr>
              <a:t>4%</a:t>
            </a:r>
            <a:r>
              <a:rPr sz="1350" spc="525" baseline="-3086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350" spc="-37" baseline="-40123" dirty="0">
                <a:solidFill>
                  <a:srgbClr val="404040"/>
                </a:solidFill>
                <a:latin typeface="Carlito"/>
                <a:cs typeface="Carlito"/>
              </a:rPr>
              <a:t>5%</a:t>
            </a:r>
            <a:endParaRPr sz="1350" baseline="-40123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1589" y="5883961"/>
            <a:ext cx="3752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96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  <a:p>
            <a:pPr marL="41910">
              <a:lnSpc>
                <a:spcPts val="869"/>
              </a:lnSpc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  <a:p>
            <a:pPr marL="111760">
              <a:lnSpc>
                <a:spcPts val="930"/>
              </a:lnSpc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3%</a:t>
            </a:r>
            <a:endParaRPr sz="900">
              <a:latin typeface="Carlito"/>
              <a:cs typeface="Carlito"/>
            </a:endParaRPr>
          </a:p>
          <a:p>
            <a:pPr marL="222885">
              <a:lnSpc>
                <a:spcPts val="1015"/>
              </a:lnSpc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4%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8060" y="5483758"/>
            <a:ext cx="1746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875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  <a:p>
            <a:pPr marL="5715">
              <a:lnSpc>
                <a:spcPts val="720"/>
              </a:lnSpc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  <a:p>
            <a:pPr>
              <a:lnSpc>
                <a:spcPts val="805"/>
              </a:lnSpc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  <a:p>
            <a:pPr marL="8255">
              <a:lnSpc>
                <a:spcPts val="960"/>
              </a:lnSpc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2638" y="5408803"/>
            <a:ext cx="152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2482" y="5337809"/>
            <a:ext cx="152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2%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010" y="5276215"/>
            <a:ext cx="152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Carlito"/>
                <a:cs typeface="Carlito"/>
              </a:rPr>
              <a:t>1%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4139" y="5225237"/>
            <a:ext cx="2393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404040"/>
                </a:solidFill>
                <a:latin typeface="Carlito"/>
                <a:cs typeface="Carlito"/>
              </a:rPr>
              <a:t>1%</a:t>
            </a:r>
            <a:r>
              <a:rPr sz="1350" spc="-44" baseline="21604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endParaRPr sz="1350" baseline="21604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0079" y="5136845"/>
            <a:ext cx="2813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50" spc="-89" baseline="-21604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900" spc="-60" dirty="0">
                <a:solidFill>
                  <a:srgbClr val="404040"/>
                </a:solidFill>
                <a:latin typeface="Carlito"/>
                <a:cs typeface="Carlito"/>
              </a:rPr>
              <a:t>1%</a:t>
            </a:r>
            <a:r>
              <a:rPr sz="1350" spc="-89" baseline="18518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endParaRPr sz="1350" baseline="18518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8057" y="504266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50" spc="-270" baseline="-27777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270" baseline="-12345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900" spc="-18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270" baseline="-12345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900" spc="-180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270" baseline="9259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endParaRPr sz="1350" baseline="9259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99310" y="4933899"/>
            <a:ext cx="5822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50" spc="-307" baseline="-43209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345" baseline="-3395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405" baseline="-24691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675" baseline="-21604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727" baseline="-33950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607" baseline="-15432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810" baseline="-24691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577" baseline="-12345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839" baseline="-21604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562" baseline="-9259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r>
              <a:rPr sz="1350" spc="-869" baseline="-15432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540" baseline="-6172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914" baseline="-12345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509" baseline="-3086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952" baseline="-9259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900" spc="-32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697" baseline="3086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802" baseline="-6172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652" baseline="3086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862" baseline="-3086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592" baseline="3086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900" spc="-620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555" baseline="6172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682" baseline="6172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855" baseline="3086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644" baseline="6172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907" baseline="3086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615" baseline="6172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spc="-832" baseline="3086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b="1" spc="-637" baseline="9259" dirty="0">
                <a:solidFill>
                  <a:srgbClr val="404040"/>
                </a:solidFill>
                <a:latin typeface="Liberation Sans Narrow"/>
                <a:cs typeface="Liberation Sans Narrow"/>
              </a:rPr>
              <a:t>0</a:t>
            </a:r>
            <a:r>
              <a:rPr sz="1350" spc="-832" baseline="6172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b="1" spc="-637" baseline="9259" dirty="0">
                <a:solidFill>
                  <a:srgbClr val="404040"/>
                </a:solidFill>
                <a:latin typeface="Liberation Sans Narrow"/>
                <a:cs typeface="Liberation Sans Narrow"/>
              </a:rPr>
              <a:t>0</a:t>
            </a:r>
            <a:r>
              <a:rPr sz="1350" spc="-877" baseline="6172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b="1" spc="-607" baseline="9259" dirty="0">
                <a:solidFill>
                  <a:srgbClr val="404040"/>
                </a:solidFill>
                <a:latin typeface="Liberation Sans Narrow"/>
                <a:cs typeface="Liberation Sans Narrow"/>
              </a:rPr>
              <a:t>0</a:t>
            </a:r>
            <a:r>
              <a:rPr sz="1350" spc="-855" baseline="6172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b="1" spc="-630" baseline="9259" dirty="0">
                <a:solidFill>
                  <a:srgbClr val="404040"/>
                </a:solidFill>
                <a:latin typeface="Liberation Sans Narrow"/>
                <a:cs typeface="Liberation Sans Narrow"/>
              </a:rPr>
              <a:t>0</a:t>
            </a:r>
            <a:r>
              <a:rPr sz="1350" spc="-952" baseline="6172" dirty="0">
                <a:solidFill>
                  <a:srgbClr val="404040"/>
                </a:solidFill>
                <a:latin typeface="Carlito"/>
                <a:cs typeface="Carlito"/>
              </a:rPr>
              <a:t>%</a:t>
            </a:r>
            <a:r>
              <a:rPr sz="1350" spc="-337" baseline="9259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r>
              <a:rPr sz="1350" b="1" spc="-675" baseline="9259" dirty="0">
                <a:solidFill>
                  <a:srgbClr val="404040"/>
                </a:solidFill>
                <a:latin typeface="Liberation Sans Narrow"/>
                <a:cs typeface="Liberation Sans Narrow"/>
              </a:rPr>
              <a:t>%</a:t>
            </a:r>
            <a:r>
              <a:rPr sz="1350" b="1" spc="-30" baseline="9259" dirty="0">
                <a:solidFill>
                  <a:srgbClr val="404040"/>
                </a:solidFill>
                <a:latin typeface="Liberation Sans Narrow"/>
                <a:cs typeface="Liberation Sans Narrow"/>
              </a:rPr>
              <a:t>%</a:t>
            </a:r>
            <a:endParaRPr sz="1350" baseline="9259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21154" y="5456021"/>
            <a:ext cx="82486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22860">
              <a:lnSpc>
                <a:spcPct val="102099"/>
              </a:lnSpc>
              <a:spcBef>
                <a:spcPts val="65"/>
              </a:spcBef>
            </a:pPr>
            <a:r>
              <a:rPr sz="1400" spc="-10" dirty="0">
                <a:solidFill>
                  <a:srgbClr val="585858"/>
                </a:solidFill>
                <a:latin typeface="Carlito"/>
                <a:cs typeface="Carlito"/>
              </a:rPr>
              <a:t>State</a:t>
            </a:r>
            <a:r>
              <a:rPr sz="1400" spc="-35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rlito"/>
                <a:cs typeface="Carlito"/>
              </a:rPr>
              <a:t>Wise </a:t>
            </a:r>
            <a:r>
              <a:rPr sz="1400" spc="-10" dirty="0">
                <a:solidFill>
                  <a:srgbClr val="585858"/>
                </a:solidFill>
                <a:latin typeface="Carlito"/>
                <a:cs typeface="Carlito"/>
              </a:rPr>
              <a:t>Complaints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1886" y="5058917"/>
            <a:ext cx="62865" cy="1446530"/>
            <a:chOff x="611886" y="5058917"/>
            <a:chExt cx="62865" cy="1446530"/>
          </a:xfrm>
        </p:grpSpPr>
        <p:sp>
          <p:nvSpPr>
            <p:cNvPr id="22" name="object 22"/>
            <p:cNvSpPr/>
            <p:nvPr/>
          </p:nvSpPr>
          <p:spPr>
            <a:xfrm>
              <a:off x="611886" y="505891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1886" y="518540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1EB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886" y="531037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20C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886" y="543686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EA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1886" y="556183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F43A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1886" y="568832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4A5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1886" y="5813297"/>
              <a:ext cx="62865" cy="64135"/>
            </a:xfrm>
            <a:custGeom>
              <a:avLst/>
              <a:gdLst/>
              <a:ahLst/>
              <a:cxnLst/>
              <a:rect l="l" t="t" r="r" b="b"/>
              <a:pathLst>
                <a:path w="62865" h="64135">
                  <a:moveTo>
                    <a:pt x="62484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62484" y="64007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E600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886" y="593978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126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886" y="606628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137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886" y="619125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8B5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1886" y="631774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2484" y="62484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AC0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886" y="644270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5">
                  <a:moveTo>
                    <a:pt x="62484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2484" y="62483"/>
                  </a:lnTo>
                  <a:lnTo>
                    <a:pt x="62484" y="0"/>
                  </a:lnTo>
                  <a:close/>
                </a:path>
              </a:pathLst>
            </a:custGeom>
            <a:solidFill>
              <a:srgbClr val="141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01040" y="4996433"/>
            <a:ext cx="693420" cy="15474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238760">
              <a:lnSpc>
                <a:spcPts val="990"/>
              </a:lnSpc>
              <a:spcBef>
                <a:spcPts val="204"/>
              </a:spcBef>
            </a:pP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Texas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Florida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California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Georgia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New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rlito"/>
                <a:cs typeface="Carlito"/>
              </a:rPr>
              <a:t>York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Illinois</a:t>
            </a:r>
            <a:endParaRPr sz="900">
              <a:latin typeface="Carlito"/>
              <a:cs typeface="Carlito"/>
            </a:endParaRPr>
          </a:p>
          <a:p>
            <a:pPr marR="5080">
              <a:lnSpc>
                <a:spcPts val="990"/>
              </a:lnSpc>
              <a:spcBef>
                <a:spcPts val="10"/>
              </a:spcBef>
            </a:pP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Pennsylvania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North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 Carolina</a:t>
            </a:r>
            <a:endParaRPr sz="900">
              <a:latin typeface="Carlito"/>
              <a:cs typeface="Carlito"/>
            </a:endParaRPr>
          </a:p>
          <a:p>
            <a:pPr marR="6350">
              <a:lnSpc>
                <a:spcPts val="990"/>
              </a:lnSpc>
            </a:pP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Wyoming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New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 Jersey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dirty="0">
                <a:solidFill>
                  <a:srgbClr val="585858"/>
                </a:solidFill>
                <a:latin typeface="Carlito"/>
                <a:cs typeface="Carlito"/>
              </a:rPr>
              <a:t>South</a:t>
            </a:r>
            <a:r>
              <a:rPr sz="900" spc="-3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Carolina</a:t>
            </a:r>
            <a:r>
              <a:rPr sz="900" spc="500" dirty="0">
                <a:solidFill>
                  <a:srgbClr val="585858"/>
                </a:solidFill>
                <a:latin typeface="Carlito"/>
                <a:cs typeface="Carlito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rlito"/>
                <a:cs typeface="Carlito"/>
              </a:rPr>
              <a:t>Maryland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6344" y="4881371"/>
            <a:ext cx="3406140" cy="1734820"/>
          </a:xfrm>
          <a:custGeom>
            <a:avLst/>
            <a:gdLst/>
            <a:ahLst/>
            <a:cxnLst/>
            <a:rect l="l" t="t" r="r" b="b"/>
            <a:pathLst>
              <a:path w="3406140" h="1734820">
                <a:moveTo>
                  <a:pt x="0" y="1734312"/>
                </a:moveTo>
                <a:lnTo>
                  <a:pt x="3406139" y="1734312"/>
                </a:lnTo>
                <a:lnTo>
                  <a:pt x="3406139" y="0"/>
                </a:lnTo>
                <a:lnTo>
                  <a:pt x="0" y="0"/>
                </a:lnTo>
                <a:lnTo>
                  <a:pt x="0" y="1734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2770" y="4895088"/>
            <a:ext cx="1774057" cy="1773932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4907279" y="5482844"/>
            <a:ext cx="654050" cy="5353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635" algn="ctr">
              <a:lnSpc>
                <a:spcPct val="101800"/>
              </a:lnSpc>
              <a:spcBef>
                <a:spcPts val="80"/>
              </a:spcBef>
            </a:pPr>
            <a:r>
              <a:rPr sz="1100" spc="-10" dirty="0">
                <a:latin typeface="Carlito"/>
                <a:cs typeface="Carlito"/>
              </a:rPr>
              <a:t>Company </a:t>
            </a:r>
            <a:r>
              <a:rPr sz="1100" spc="-20" dirty="0">
                <a:latin typeface="Carlito"/>
                <a:cs typeface="Carlito"/>
              </a:rPr>
              <a:t>Wise </a:t>
            </a:r>
            <a:r>
              <a:rPr sz="1100" spc="-10" dirty="0">
                <a:latin typeface="Carlito"/>
                <a:cs typeface="Carlito"/>
              </a:rPr>
              <a:t>Complaints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93358" y="5165597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70">
                <a:moveTo>
                  <a:pt x="53339" y="0"/>
                </a:moveTo>
                <a:lnTo>
                  <a:pt x="0" y="0"/>
                </a:lnTo>
                <a:lnTo>
                  <a:pt x="0" y="51815"/>
                </a:lnTo>
                <a:lnTo>
                  <a:pt x="53339" y="51815"/>
                </a:lnTo>
                <a:lnTo>
                  <a:pt x="53339" y="0"/>
                </a:lnTo>
                <a:close/>
              </a:path>
            </a:pathLst>
          </a:custGeom>
          <a:solidFill>
            <a:srgbClr val="F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368541" y="5112258"/>
            <a:ext cx="1151890" cy="257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1600"/>
              </a:lnSpc>
              <a:spcBef>
                <a:spcPts val="90"/>
              </a:spcBef>
            </a:pPr>
            <a:r>
              <a:rPr sz="750" spc="-10" dirty="0">
                <a:latin typeface="Carlito"/>
                <a:cs typeface="Carlito"/>
              </a:rPr>
              <a:t>TRANSUNION</a:t>
            </a:r>
            <a:r>
              <a:rPr sz="750" spc="45" dirty="0">
                <a:latin typeface="Carlito"/>
                <a:cs typeface="Carlito"/>
              </a:rPr>
              <a:t> </a:t>
            </a:r>
            <a:r>
              <a:rPr sz="750" spc="-10" dirty="0">
                <a:latin typeface="Carlito"/>
                <a:cs typeface="Carlito"/>
              </a:rPr>
              <a:t>INTERMEDIATE</a:t>
            </a:r>
            <a:r>
              <a:rPr sz="750" spc="500" dirty="0">
                <a:latin typeface="Carlito"/>
                <a:cs typeface="Carlito"/>
              </a:rPr>
              <a:t> </a:t>
            </a:r>
            <a:r>
              <a:rPr sz="750" dirty="0">
                <a:latin typeface="Carlito"/>
                <a:cs typeface="Carlito"/>
              </a:rPr>
              <a:t>HOLDINGS,</a:t>
            </a:r>
            <a:r>
              <a:rPr sz="750" spc="-45" dirty="0">
                <a:latin typeface="Carlito"/>
                <a:cs typeface="Carlito"/>
              </a:rPr>
              <a:t> </a:t>
            </a:r>
            <a:r>
              <a:rPr sz="750" spc="-20" dirty="0">
                <a:latin typeface="Carlito"/>
                <a:cs typeface="Carlito"/>
              </a:rPr>
              <a:t>INC.</a:t>
            </a:r>
            <a:endParaRPr sz="75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93358" y="5689853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39" h="52070">
                <a:moveTo>
                  <a:pt x="53339" y="0"/>
                </a:moveTo>
                <a:lnTo>
                  <a:pt x="0" y="0"/>
                </a:lnTo>
                <a:lnTo>
                  <a:pt x="0" y="51816"/>
                </a:lnTo>
                <a:lnTo>
                  <a:pt x="53339" y="51816"/>
                </a:lnTo>
                <a:lnTo>
                  <a:pt x="53339" y="0"/>
                </a:lnTo>
                <a:close/>
              </a:path>
            </a:pathLst>
          </a:custGeom>
          <a:solidFill>
            <a:srgbClr val="1EB8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68541" y="5635853"/>
            <a:ext cx="832485" cy="257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1899"/>
              </a:lnSpc>
              <a:spcBef>
                <a:spcPts val="85"/>
              </a:spcBef>
            </a:pPr>
            <a:r>
              <a:rPr sz="750" spc="-10" dirty="0">
                <a:latin typeface="Carlito"/>
                <a:cs typeface="Carlito"/>
              </a:rPr>
              <a:t>Experian</a:t>
            </a:r>
            <a:r>
              <a:rPr sz="750" spc="30" dirty="0">
                <a:latin typeface="Carlito"/>
                <a:cs typeface="Carlito"/>
              </a:rPr>
              <a:t> </a:t>
            </a:r>
            <a:r>
              <a:rPr sz="750" spc="-10" dirty="0">
                <a:latin typeface="Carlito"/>
                <a:cs typeface="Carlito"/>
              </a:rPr>
              <a:t>Information</a:t>
            </a:r>
            <a:r>
              <a:rPr sz="750" spc="500" dirty="0">
                <a:latin typeface="Carlito"/>
                <a:cs typeface="Carlito"/>
              </a:rPr>
              <a:t> </a:t>
            </a:r>
            <a:r>
              <a:rPr sz="750" spc="-10" dirty="0">
                <a:latin typeface="Carlito"/>
                <a:cs typeface="Carlito"/>
              </a:rPr>
              <a:t>Solutions</a:t>
            </a:r>
            <a:r>
              <a:rPr sz="750" spc="20" dirty="0">
                <a:latin typeface="Carlito"/>
                <a:cs typeface="Carlito"/>
              </a:rPr>
              <a:t> </a:t>
            </a:r>
            <a:r>
              <a:rPr sz="750" spc="-20" dirty="0">
                <a:latin typeface="Carlito"/>
                <a:cs typeface="Carlito"/>
              </a:rPr>
              <a:t>Inc.</a:t>
            </a:r>
            <a:endParaRPr sz="75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93358" y="6212585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339" y="0"/>
                </a:moveTo>
                <a:lnTo>
                  <a:pt x="0" y="0"/>
                </a:lnTo>
                <a:lnTo>
                  <a:pt x="0" y="53339"/>
                </a:lnTo>
                <a:lnTo>
                  <a:pt x="53339" y="53339"/>
                </a:lnTo>
                <a:lnTo>
                  <a:pt x="53339" y="0"/>
                </a:lnTo>
                <a:close/>
              </a:path>
            </a:pathLst>
          </a:custGeom>
          <a:solidFill>
            <a:srgbClr val="20C4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368541" y="6159804"/>
            <a:ext cx="56324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Carlito"/>
                <a:cs typeface="Carlito"/>
              </a:rPr>
              <a:t>EQUIFAX,</a:t>
            </a:r>
            <a:r>
              <a:rPr sz="750" spc="-30" dirty="0">
                <a:latin typeface="Carlito"/>
                <a:cs typeface="Carlito"/>
              </a:rPr>
              <a:t> </a:t>
            </a:r>
            <a:r>
              <a:rPr sz="750" spc="-20" dirty="0">
                <a:latin typeface="Carlito"/>
                <a:cs typeface="Carlito"/>
              </a:rPr>
              <a:t>INC.</a:t>
            </a:r>
            <a:endParaRPr sz="75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67555" y="4846320"/>
            <a:ext cx="3843654" cy="1871980"/>
          </a:xfrm>
          <a:custGeom>
            <a:avLst/>
            <a:gdLst/>
            <a:ahLst/>
            <a:cxnLst/>
            <a:rect l="l" t="t" r="r" b="b"/>
            <a:pathLst>
              <a:path w="3843654" h="1871979">
                <a:moveTo>
                  <a:pt x="0" y="1871471"/>
                </a:moveTo>
                <a:lnTo>
                  <a:pt x="3843528" y="1871471"/>
                </a:lnTo>
                <a:lnTo>
                  <a:pt x="3843528" y="0"/>
                </a:lnTo>
                <a:lnTo>
                  <a:pt x="0" y="0"/>
                </a:lnTo>
                <a:lnTo>
                  <a:pt x="0" y="187147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8044751" y="4295775"/>
            <a:ext cx="3864610" cy="2265680"/>
            <a:chOff x="8044751" y="4295775"/>
            <a:chExt cx="3864610" cy="2265680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4340" y="4305300"/>
              <a:ext cx="3845052" cy="224637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049514" y="4300537"/>
              <a:ext cx="3855085" cy="2256155"/>
            </a:xfrm>
            <a:custGeom>
              <a:avLst/>
              <a:gdLst/>
              <a:ahLst/>
              <a:cxnLst/>
              <a:rect l="l" t="t" r="r" b="b"/>
              <a:pathLst>
                <a:path w="3855084" h="2256154">
                  <a:moveTo>
                    <a:pt x="0" y="2255901"/>
                  </a:moveTo>
                  <a:lnTo>
                    <a:pt x="3854577" y="2255901"/>
                  </a:lnTo>
                  <a:lnTo>
                    <a:pt x="3854577" y="0"/>
                  </a:lnTo>
                  <a:lnTo>
                    <a:pt x="0" y="0"/>
                  </a:lnTo>
                  <a:lnTo>
                    <a:pt x="0" y="22559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667512" y="1203960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566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Company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Wise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105" dirty="0">
                <a:latin typeface="Carlito"/>
                <a:cs typeface="Carlito"/>
              </a:rPr>
              <a:t>Insights</a:t>
            </a:r>
            <a:r>
              <a:rPr spc="105" dirty="0">
                <a:latin typeface="Symbola"/>
                <a:cs typeface="Symbola"/>
              </a:rPr>
              <a:t>📊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4980" y="1261872"/>
            <a:ext cx="2642616" cy="2133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405254"/>
            <a:ext cx="11160125" cy="348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6395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“</a:t>
            </a:r>
            <a:r>
              <a:rPr sz="1800" b="1" spc="-20" dirty="0">
                <a:latin typeface="Carlito"/>
                <a:cs typeface="Carlito"/>
              </a:rPr>
              <a:t>EdFinancial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spc="-30" dirty="0">
                <a:latin typeface="Carlito"/>
                <a:cs typeface="Carlito"/>
              </a:rPr>
              <a:t>Services</a:t>
            </a:r>
            <a:r>
              <a:rPr sz="1800" spc="-30" dirty="0">
                <a:latin typeface="Trebuchet MS"/>
                <a:cs typeface="Trebuchet MS"/>
              </a:rPr>
              <a:t>”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demonstrates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significant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Carlito"/>
                <a:cs typeface="Carlito"/>
              </a:rPr>
              <a:t>issue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with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timely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responses</a:t>
            </a:r>
            <a:r>
              <a:rPr sz="1800" b="1" spc="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complaints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Out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135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89%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D60B2A"/>
                </a:solidFill>
                <a:latin typeface="Carlito"/>
                <a:cs typeface="Carlito"/>
              </a:rPr>
              <a:t>not</a:t>
            </a:r>
            <a:r>
              <a:rPr sz="1800" spc="-55" dirty="0">
                <a:solidFill>
                  <a:srgbClr val="D60B2A"/>
                </a:solidFill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responded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promptly.</a:t>
            </a:r>
            <a:endParaRPr sz="1800">
              <a:latin typeface="Carlito"/>
              <a:cs typeface="Carlito"/>
            </a:endParaRPr>
          </a:p>
          <a:p>
            <a:pPr marL="299085" marR="296418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highlights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critical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improvement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customer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service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operations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enhance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overall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service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quality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customer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satisfaction.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latin typeface="Trebuchet MS"/>
                <a:cs typeface="Trebuchet MS"/>
              </a:rPr>
              <a:t>High</a:t>
            </a:r>
            <a:r>
              <a:rPr sz="1800" b="1" spc="-13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Volume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of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'In</a:t>
            </a:r>
            <a:r>
              <a:rPr sz="1800" b="1" spc="-130" dirty="0">
                <a:latin typeface="Trebuchet MS"/>
                <a:cs typeface="Trebuchet MS"/>
              </a:rPr>
              <a:t> Process’ </a:t>
            </a:r>
            <a:r>
              <a:rPr sz="1800" b="1" dirty="0">
                <a:latin typeface="Carlito"/>
                <a:cs typeface="Carlito"/>
              </a:rPr>
              <a:t>-</a:t>
            </a:r>
            <a:r>
              <a:rPr sz="1800" b="1" spc="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4%</a:t>
            </a:r>
            <a:r>
              <a:rPr sz="1800" b="1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(3400)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i="1" spc="-20" dirty="0">
                <a:latin typeface="Carlito"/>
                <a:cs typeface="Carlito"/>
              </a:rPr>
              <a:t>EQUIFAX,</a:t>
            </a:r>
            <a:r>
              <a:rPr sz="1800" i="1" spc="-5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INC.</a:t>
            </a:r>
            <a:r>
              <a:rPr sz="1800" dirty="0">
                <a:latin typeface="Carlito"/>
                <a:cs typeface="Carlito"/>
              </a:rPr>
              <a:t>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Experian</a:t>
            </a:r>
            <a:r>
              <a:rPr sz="1800" i="1" spc="-4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Information</a:t>
            </a:r>
            <a:r>
              <a:rPr sz="1800" i="1" spc="-2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Solutions</a:t>
            </a:r>
            <a:r>
              <a:rPr sz="1800" i="1" spc="-3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Inc</a:t>
            </a:r>
            <a:r>
              <a:rPr sz="1800" dirty="0">
                <a:latin typeface="Carlito"/>
                <a:cs typeface="Carlito"/>
              </a:rPr>
              <a:t>.,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&amp;</a:t>
            </a:r>
            <a:r>
              <a:rPr sz="1800" i="1" spc="-4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TRANSUNION</a:t>
            </a:r>
            <a:r>
              <a:rPr sz="1800" i="1" spc="-4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INTERMEDIATE</a:t>
            </a:r>
            <a:r>
              <a:rPr sz="1800" i="1" spc="-5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HOLDINGS,</a:t>
            </a:r>
            <a:r>
              <a:rPr sz="1800" i="1" spc="-20" dirty="0">
                <a:latin typeface="Carlito"/>
                <a:cs typeface="Carlito"/>
              </a:rPr>
              <a:t> INC.</a:t>
            </a:r>
            <a:endParaRPr sz="1800">
              <a:latin typeface="Carlito"/>
              <a:cs typeface="Carlito"/>
            </a:endParaRPr>
          </a:p>
          <a:p>
            <a:pPr marL="299085" marR="50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have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combined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3,022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complaints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still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In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Process</a:t>
            </a:r>
            <a:r>
              <a:rPr sz="1800" dirty="0">
                <a:latin typeface="Carlito"/>
                <a:cs typeface="Carlito"/>
              </a:rPr>
              <a:t>.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represents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88%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complaints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which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Pending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Average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D60B2A"/>
                </a:solidFill>
                <a:latin typeface="Carlito"/>
                <a:cs typeface="Carlito"/>
              </a:rPr>
              <a:t>116</a:t>
            </a:r>
            <a:r>
              <a:rPr sz="1800" spc="-40" dirty="0">
                <a:solidFill>
                  <a:srgbClr val="D60B2A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D60B2A"/>
                </a:solidFill>
                <a:latin typeface="Carlito"/>
                <a:cs typeface="Carlito"/>
              </a:rPr>
              <a:t>Days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7610" y="5001640"/>
          <a:ext cx="6558279" cy="154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Company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Process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Days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Since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EQUIFAX,</a:t>
                      </a:r>
                      <a:r>
                        <a:rPr sz="11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INC.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20" dirty="0">
                          <a:latin typeface="Carlito"/>
                          <a:cs typeface="Carlito"/>
                        </a:rPr>
                        <a:t>1454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116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Experian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Information</a:t>
                      </a:r>
                      <a:r>
                        <a:rPr sz="11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Solutions</a:t>
                      </a:r>
                      <a:r>
                        <a:rPr sz="11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Inc.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0" dirty="0">
                          <a:latin typeface="Carlito"/>
                          <a:cs typeface="Carlito"/>
                        </a:rPr>
                        <a:t>1146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114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TRANSUNION</a:t>
                      </a:r>
                      <a:r>
                        <a:rPr sz="11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INTERMEDIATE</a:t>
                      </a:r>
                      <a:r>
                        <a:rPr sz="11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HOLDINGS,</a:t>
                      </a:r>
                      <a:r>
                        <a:rPr sz="11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20" dirty="0">
                          <a:latin typeface="Carlito"/>
                          <a:cs typeface="Carlito"/>
                        </a:rPr>
                        <a:t>INC.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422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Total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-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3022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116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5904" y="343509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512" y="1203960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426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W</a:t>
            </a:r>
            <a:r>
              <a:rPr spc="-175" dirty="0"/>
              <a:t>ee</a:t>
            </a:r>
            <a:r>
              <a:rPr spc="-295" dirty="0"/>
              <a:t>k</a:t>
            </a:r>
            <a:r>
              <a:rPr spc="-175" dirty="0"/>
              <a:t>d</a:t>
            </a:r>
            <a:r>
              <a:rPr spc="-260" dirty="0"/>
              <a:t>a</a:t>
            </a:r>
            <a:r>
              <a:rPr spc="-50" dirty="0"/>
              <a:t>y</a:t>
            </a:r>
            <a:r>
              <a:rPr spc="-580" dirty="0"/>
              <a:t>’</a:t>
            </a:r>
            <a:r>
              <a:rPr spc="-175" dirty="0"/>
              <a:t>s</a:t>
            </a:r>
            <a:r>
              <a:rPr spc="-315" dirty="0"/>
              <a:t> </a:t>
            </a:r>
            <a:r>
              <a:rPr spc="-190" dirty="0"/>
              <a:t>Resource</a:t>
            </a:r>
            <a:r>
              <a:rPr spc="-310" dirty="0"/>
              <a:t> </a:t>
            </a:r>
            <a:r>
              <a:rPr spc="-185" dirty="0"/>
              <a:t>Optimization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9152" y="543559"/>
            <a:ext cx="590550" cy="5905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69225" y="1551177"/>
          <a:ext cx="4126864" cy="2660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Weekday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Complaints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10" dirty="0">
                          <a:solidFill>
                            <a:srgbClr val="189250"/>
                          </a:solidFill>
                          <a:latin typeface="Carlito"/>
                          <a:cs typeface="Carlito"/>
                        </a:rPr>
                        <a:t>Sunday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20" dirty="0">
                          <a:solidFill>
                            <a:srgbClr val="189250"/>
                          </a:solidFill>
                          <a:latin typeface="Carlito"/>
                          <a:cs typeface="Carlito"/>
                        </a:rPr>
                        <a:t>5227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25" dirty="0">
                          <a:solidFill>
                            <a:srgbClr val="189250"/>
                          </a:solidFill>
                          <a:latin typeface="Carlito"/>
                          <a:cs typeface="Carlito"/>
                        </a:rPr>
                        <a:t>6%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Saturday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12670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13%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Friday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14423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15%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Monday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14825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16%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Thursday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15697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17%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Tuesday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latin typeface="Carlito"/>
                          <a:cs typeface="Carlito"/>
                        </a:rPr>
                        <a:t>15917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17%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solidFill>
                            <a:srgbClr val="D60B2A"/>
                          </a:solidFill>
                          <a:latin typeface="Carlito"/>
                          <a:cs typeface="Carlito"/>
                        </a:rPr>
                        <a:t>Wednesday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10" dirty="0">
                          <a:solidFill>
                            <a:srgbClr val="D60B2A"/>
                          </a:solidFill>
                          <a:latin typeface="Carlito"/>
                          <a:cs typeface="Carlito"/>
                        </a:rPr>
                        <a:t>15919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spc="-25" dirty="0">
                          <a:solidFill>
                            <a:srgbClr val="D60B2A"/>
                          </a:solidFill>
                          <a:latin typeface="Carlito"/>
                          <a:cs typeface="Carlito"/>
                        </a:rPr>
                        <a:t>17%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Grand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Total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94678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100%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6958" y="1337564"/>
            <a:ext cx="719137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Percentage</a:t>
            </a:r>
            <a:r>
              <a:rPr sz="1800" b="1" spc="-9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Breakdown:</a:t>
            </a:r>
            <a:endParaRPr sz="1800">
              <a:latin typeface="Carlito"/>
              <a:cs typeface="Carlito"/>
            </a:endParaRPr>
          </a:p>
          <a:p>
            <a:pPr marL="299085" marR="231140" indent="-287020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Complaints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peak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mid-</a:t>
            </a:r>
            <a:r>
              <a:rPr sz="1800" dirty="0">
                <a:latin typeface="Carlito"/>
                <a:cs typeface="Carlito"/>
              </a:rPr>
              <a:t>week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Tuesday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Thursday,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each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17%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complaints.</a:t>
            </a:r>
            <a:endParaRPr sz="18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Sunday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accounts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only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6%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making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least</a:t>
            </a:r>
            <a:endParaRPr sz="18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problematic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day.</a:t>
            </a:r>
            <a:endParaRPr sz="1800">
              <a:latin typeface="Carlito"/>
              <a:cs typeface="Carlito"/>
            </a:endParaRPr>
          </a:p>
          <a:p>
            <a:pPr marL="299085" marR="15621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weekend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(Saturday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Sunday)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fewer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compared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spc="-10" dirty="0">
                <a:latin typeface="Carlito"/>
                <a:cs typeface="Carlito"/>
              </a:rPr>
              <a:t>weekdays.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Carlito"/>
                <a:cs typeface="Carlito"/>
              </a:rPr>
              <a:t>Action: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table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indicates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Sundays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lowest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complaints,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amounting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approximately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1/3rd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daily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average.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Therefore,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would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efficient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to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reduce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in-</a:t>
            </a:r>
            <a:r>
              <a:rPr sz="1800" dirty="0">
                <a:latin typeface="Carlito"/>
                <a:cs typeface="Carlito"/>
              </a:rPr>
              <a:t>house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employees </a:t>
            </a:r>
            <a:r>
              <a:rPr sz="1800" dirty="0">
                <a:latin typeface="Carlito"/>
                <a:cs typeface="Carlito"/>
              </a:rPr>
              <a:t>working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Sundays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reassign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Wednesdays.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which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consistently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experience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highest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complaints.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arlito"/>
                <a:cs typeface="Carlito"/>
              </a:rPr>
              <a:t>Impact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spc="-5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 marR="14795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reallocation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would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optimize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resource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improve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service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handling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peak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complaint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days.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5447" y="4332732"/>
            <a:ext cx="3022092" cy="19354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67512" y="1203960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368" y="583438"/>
            <a:ext cx="977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rlito"/>
                <a:cs typeface="Carlito"/>
              </a:rPr>
              <a:t>Using</a:t>
            </a:r>
            <a:r>
              <a:rPr sz="2400" b="1" i="1" spc="-25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AI</a:t>
            </a:r>
            <a:r>
              <a:rPr sz="2400" b="1" i="1" spc="-40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to</a:t>
            </a:r>
            <a:r>
              <a:rPr sz="2400" b="1" i="1" spc="-20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Transform</a:t>
            </a:r>
            <a:r>
              <a:rPr sz="2400" b="1" i="1" spc="10" dirty="0">
                <a:latin typeface="Carlito"/>
                <a:cs typeface="Carlito"/>
              </a:rPr>
              <a:t> </a:t>
            </a:r>
            <a:r>
              <a:rPr sz="2400" i="1" spc="114" dirty="0">
                <a:latin typeface="Liberation Sans Narrow"/>
                <a:cs typeface="Liberation Sans Narrow"/>
              </a:rPr>
              <a:t>“Customer</a:t>
            </a:r>
            <a:r>
              <a:rPr sz="2400" i="1" spc="-50" dirty="0">
                <a:latin typeface="Liberation Sans Narrow"/>
                <a:cs typeface="Liberation Sans Narrow"/>
              </a:rPr>
              <a:t> </a:t>
            </a:r>
            <a:r>
              <a:rPr sz="2400" i="1" spc="135" dirty="0">
                <a:latin typeface="Liberation Sans Narrow"/>
                <a:cs typeface="Liberation Sans Narrow"/>
              </a:rPr>
              <a:t>Narratives”</a:t>
            </a:r>
            <a:r>
              <a:rPr sz="2400" i="1" spc="-30" dirty="0">
                <a:latin typeface="Liberation Sans Narrow"/>
                <a:cs typeface="Liberation Sans Narrow"/>
              </a:rPr>
              <a:t> </a:t>
            </a:r>
            <a:r>
              <a:rPr sz="2400" i="1" spc="140" dirty="0">
                <a:latin typeface="Liberation Sans Narrow"/>
                <a:cs typeface="Liberation Sans Narrow"/>
              </a:rPr>
              <a:t>into</a:t>
            </a:r>
            <a:r>
              <a:rPr sz="2400" i="1" spc="-30" dirty="0">
                <a:latin typeface="Liberation Sans Narrow"/>
                <a:cs typeface="Liberation Sans Narrow"/>
              </a:rPr>
              <a:t> </a:t>
            </a:r>
            <a:r>
              <a:rPr sz="2400" i="1" spc="55" dirty="0">
                <a:latin typeface="Liberation Sans Narrow"/>
                <a:cs typeface="Liberation Sans Narrow"/>
              </a:rPr>
              <a:t>Clear</a:t>
            </a:r>
            <a:r>
              <a:rPr sz="2400" i="1" spc="-20" dirty="0">
                <a:latin typeface="Liberation Sans Narrow"/>
                <a:cs typeface="Liberation Sans Narrow"/>
              </a:rPr>
              <a:t> </a:t>
            </a:r>
            <a:r>
              <a:rPr sz="2400" i="1" spc="130" dirty="0">
                <a:latin typeface="Liberation Sans Narrow"/>
                <a:cs typeface="Liberation Sans Narrow"/>
              </a:rPr>
              <a:t>and</a:t>
            </a:r>
            <a:r>
              <a:rPr sz="2400" i="1" spc="-25" dirty="0">
                <a:latin typeface="Liberation Sans Narrow"/>
                <a:cs typeface="Liberation Sans Narrow"/>
              </a:rPr>
              <a:t> </a:t>
            </a:r>
            <a:r>
              <a:rPr sz="2400" i="1" spc="110" dirty="0">
                <a:latin typeface="Liberation Sans Narrow"/>
                <a:cs typeface="Liberation Sans Narrow"/>
              </a:rPr>
              <a:t>Actionable</a:t>
            </a:r>
            <a:r>
              <a:rPr sz="2400" i="1" spc="-25" dirty="0">
                <a:latin typeface="Liberation Sans Narrow"/>
                <a:cs typeface="Liberation Sans Narrow"/>
              </a:rPr>
              <a:t> </a:t>
            </a:r>
            <a:r>
              <a:rPr sz="2400" i="1" spc="-10" dirty="0">
                <a:latin typeface="Liberation Sans Narrow"/>
                <a:cs typeface="Liberation Sans Narrow"/>
              </a:rPr>
              <a:t>Scripts.</a:t>
            </a:r>
            <a:endParaRPr sz="240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0150" y="1089405"/>
            <a:ext cx="5767705" cy="5775325"/>
            <a:chOff x="6280150" y="1089405"/>
            <a:chExt cx="5767705" cy="5775325"/>
          </a:xfrm>
        </p:grpSpPr>
        <p:sp>
          <p:nvSpPr>
            <p:cNvPr id="4" name="object 4"/>
            <p:cNvSpPr/>
            <p:nvPr/>
          </p:nvSpPr>
          <p:spPr>
            <a:xfrm>
              <a:off x="6286500" y="1095755"/>
              <a:ext cx="5755005" cy="5762625"/>
            </a:xfrm>
            <a:custGeom>
              <a:avLst/>
              <a:gdLst/>
              <a:ahLst/>
              <a:cxnLst/>
              <a:rect l="l" t="t" r="r" b="b"/>
              <a:pathLst>
                <a:path w="5755005" h="5762625">
                  <a:moveTo>
                    <a:pt x="5754624" y="0"/>
                  </a:moveTo>
                  <a:lnTo>
                    <a:pt x="0" y="0"/>
                  </a:lnTo>
                  <a:lnTo>
                    <a:pt x="0" y="5762240"/>
                  </a:lnTo>
                  <a:lnTo>
                    <a:pt x="5754624" y="5762240"/>
                  </a:lnTo>
                  <a:lnTo>
                    <a:pt x="5754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6500" y="1095755"/>
              <a:ext cx="5755005" cy="5762625"/>
            </a:xfrm>
            <a:custGeom>
              <a:avLst/>
              <a:gdLst/>
              <a:ahLst/>
              <a:cxnLst/>
              <a:rect l="l" t="t" r="r" b="b"/>
              <a:pathLst>
                <a:path w="5755005" h="5762625">
                  <a:moveTo>
                    <a:pt x="5754624" y="5762240"/>
                  </a:moveTo>
                  <a:lnTo>
                    <a:pt x="5754624" y="0"/>
                  </a:lnTo>
                  <a:lnTo>
                    <a:pt x="0" y="0"/>
                  </a:lnTo>
                  <a:lnTo>
                    <a:pt x="0" y="57622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88781" y="1120521"/>
            <a:ext cx="1747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Copy</a:t>
            </a:r>
            <a:r>
              <a:rPr sz="1200" b="1" spc="-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&amp;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Paste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in</a:t>
            </a:r>
            <a:r>
              <a:rPr sz="1200" b="1" spc="-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Python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spc="-25" dirty="0">
                <a:latin typeface="Carlito"/>
                <a:cs typeface="Carlito"/>
              </a:rPr>
              <a:t>IDE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240" y="1384172"/>
            <a:ext cx="3321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-25" dirty="0">
                <a:latin typeface="Carlito"/>
                <a:cs typeface="Carlito"/>
              </a:rPr>
              <a:t> os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5240" y="1551813"/>
            <a:ext cx="6750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pandas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as</a:t>
            </a:r>
            <a:r>
              <a:rPr sz="600" b="1" spc="-25" dirty="0">
                <a:latin typeface="Carlito"/>
                <a:cs typeface="Carlito"/>
              </a:rPr>
              <a:t> pd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5240" y="1719453"/>
            <a:ext cx="9899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pandas_gbq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as</a:t>
            </a:r>
            <a:r>
              <a:rPr sz="600" b="1" spc="-2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pd_gbq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5240" y="1887092"/>
            <a:ext cx="4787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-2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openai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5240" y="2054733"/>
            <a:ext cx="4051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spc="-20" dirty="0">
                <a:latin typeface="Carlito"/>
                <a:cs typeface="Carlito"/>
              </a:rPr>
              <a:t>time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5240" y="2222372"/>
            <a:ext cx="13722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from</a:t>
            </a:r>
            <a:r>
              <a:rPr sz="600" b="1" spc="-3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datetime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datetime,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timedelta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5240" y="2390394"/>
            <a:ext cx="13538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from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IPython.display</a:t>
            </a:r>
            <a:r>
              <a:rPr sz="600" b="1" spc="6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import</a:t>
            </a:r>
            <a:r>
              <a:rPr sz="600" b="1" spc="1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clear_output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5240" y="2725673"/>
            <a:ext cx="11715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#Load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Customer </a:t>
            </a:r>
            <a:r>
              <a:rPr sz="600" b="1" spc="-10" dirty="0">
                <a:latin typeface="Carlito"/>
                <a:cs typeface="Carlito"/>
              </a:rPr>
              <a:t>Complaints</a:t>
            </a:r>
            <a:r>
              <a:rPr sz="600" b="1" spc="1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dataset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65240" y="2893314"/>
            <a:ext cx="3816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main</a:t>
            </a:r>
            <a:r>
              <a:rPr sz="600" b="1" spc="12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=pd.read_excel(r"C:\Users\Rahul</a:t>
            </a:r>
            <a:r>
              <a:rPr sz="600" b="1" spc="114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Jaiswal\Downloads\Customer</a:t>
            </a:r>
            <a:r>
              <a:rPr sz="600" b="1" spc="17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Complaints.xlsx",sheet_name='Complaints</a:t>
            </a:r>
            <a:r>
              <a:rPr sz="600" b="1" spc="17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Data')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5240" y="3060953"/>
            <a:ext cx="12471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Carlito"/>
                <a:cs typeface="Carlito"/>
              </a:rPr>
              <a:t>openai.api_key</a:t>
            </a:r>
            <a:r>
              <a:rPr sz="600" b="1" spc="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=</a:t>
            </a:r>
            <a:r>
              <a:rPr sz="600" b="1" spc="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"Enter Your</a:t>
            </a:r>
            <a:r>
              <a:rPr sz="600" b="1" spc="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API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spc="-20" dirty="0">
                <a:latin typeface="Carlito"/>
                <a:cs typeface="Carlito"/>
              </a:rPr>
              <a:t>Key"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5240" y="3228594"/>
            <a:ext cx="7912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start_time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=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time.time()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5240" y="3396234"/>
            <a:ext cx="8737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#Testing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on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100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Narratives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5240" y="3563873"/>
            <a:ext cx="6457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test =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main.head(1)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5240" y="3898849"/>
            <a:ext cx="268605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columns</a:t>
            </a:r>
            <a:r>
              <a:rPr sz="600" b="1" spc="7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=</a:t>
            </a:r>
            <a:r>
              <a:rPr sz="600" b="1" spc="8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['Complaint_ID',</a:t>
            </a:r>
            <a:r>
              <a:rPr sz="600" b="1" spc="8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'Consumer_complaint_narrative',</a:t>
            </a:r>
            <a:r>
              <a:rPr sz="600" b="1" spc="7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'Simplified_narrative']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5240" y="4067047"/>
            <a:ext cx="12376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df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= </a:t>
            </a:r>
            <a:r>
              <a:rPr sz="600" b="1" spc="-10" dirty="0">
                <a:latin typeface="Carlito"/>
                <a:cs typeface="Carlito"/>
              </a:rPr>
              <a:t>pd.DataFrame(columns=columns)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5240" y="4402328"/>
            <a:ext cx="12680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for</a:t>
            </a:r>
            <a:r>
              <a:rPr sz="600" b="1" spc="2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</a:t>
            </a:r>
            <a:r>
              <a:rPr sz="600" b="1" spc="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in</a:t>
            </a:r>
            <a:r>
              <a:rPr sz="600" b="1" spc="3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range(len(test['Complaint</a:t>
            </a:r>
            <a:r>
              <a:rPr sz="600" b="1" spc="5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ID'])):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5344" y="4569967"/>
            <a:ext cx="16827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Carlito"/>
                <a:cs typeface="Carlito"/>
              </a:rPr>
              <a:t>Comment</a:t>
            </a:r>
            <a:r>
              <a:rPr sz="600" b="1" spc="2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=</a:t>
            </a:r>
            <a:r>
              <a:rPr sz="600" b="1" spc="4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test["Consumer</a:t>
            </a:r>
            <a:r>
              <a:rPr sz="600" b="1" spc="6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complaint</a:t>
            </a:r>
            <a:r>
              <a:rPr sz="600" b="1" spc="4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narrative"][i]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5344" y="4737607"/>
            <a:ext cx="10553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print("No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of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Rows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Processed:",i)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5344" y="4905247"/>
            <a:ext cx="377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context</a:t>
            </a:r>
            <a:r>
              <a:rPr sz="600" b="1" spc="-20" dirty="0">
                <a:latin typeface="Carlito"/>
                <a:cs typeface="Carlito"/>
              </a:rPr>
              <a:t> ='''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5344" y="5072888"/>
            <a:ext cx="15690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Carlito"/>
                <a:cs typeface="Carlito"/>
              </a:rPr>
              <a:t>Simplification</a:t>
            </a:r>
            <a:r>
              <a:rPr sz="600" b="1" spc="6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Task</a:t>
            </a:r>
            <a:r>
              <a:rPr sz="600" b="1" spc="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for</a:t>
            </a:r>
            <a:r>
              <a:rPr sz="600" b="1" spc="2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Customer</a:t>
            </a:r>
            <a:r>
              <a:rPr sz="600" b="1" spc="2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Complaint</a:t>
            </a:r>
            <a:r>
              <a:rPr sz="600" b="1" spc="40" dirty="0">
                <a:latin typeface="Carlito"/>
                <a:cs typeface="Carlito"/>
              </a:rPr>
              <a:t> </a:t>
            </a:r>
            <a:r>
              <a:rPr sz="600" b="1" spc="-20" dirty="0">
                <a:latin typeface="Carlito"/>
                <a:cs typeface="Carlito"/>
              </a:rPr>
              <a:t>Data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65240" y="5240528"/>
            <a:ext cx="5547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Objective: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Simplify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the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given</a:t>
            </a:r>
            <a:r>
              <a:rPr sz="600" b="1" spc="-10" dirty="0">
                <a:latin typeface="Carlito"/>
                <a:cs typeface="Carlito"/>
              </a:rPr>
              <a:t> customer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complaint data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while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maintaining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its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literal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meaning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and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ensuring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no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loss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of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information. The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goal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is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to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make</a:t>
            </a:r>
            <a:r>
              <a:rPr sz="600" b="1" spc="-2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the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data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easier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to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spc="-20" dirty="0">
                <a:latin typeface="Carlito"/>
                <a:cs typeface="Carlito"/>
              </a:rPr>
              <a:t>read</a:t>
            </a:r>
            <a:r>
              <a:rPr sz="600" b="1" spc="50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and</a:t>
            </a:r>
            <a:r>
              <a:rPr sz="600" b="1" spc="-10" dirty="0">
                <a:latin typeface="Carlito"/>
                <a:cs typeface="Carlito"/>
              </a:rPr>
              <a:t> understand.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5344" y="5667552"/>
            <a:ext cx="4216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Carlito"/>
                <a:cs typeface="Carlito"/>
              </a:rPr>
              <a:t>Instructions: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5344" y="6002832"/>
            <a:ext cx="4123054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dirty="0">
                <a:latin typeface="Carlito"/>
                <a:cs typeface="Carlito"/>
              </a:rPr>
              <a:t>Maintain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Key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Details: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Ensure</a:t>
            </a:r>
            <a:r>
              <a:rPr sz="600" b="1" spc="-3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all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important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details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such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as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dates,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names,</a:t>
            </a:r>
            <a:r>
              <a:rPr sz="600" b="1" spc="-3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transaction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details,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and</a:t>
            </a:r>
            <a:r>
              <a:rPr sz="600" b="1" spc="-2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specific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complaints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are</a:t>
            </a:r>
            <a:r>
              <a:rPr sz="600" b="1" spc="-3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retained.</a:t>
            </a:r>
            <a:endParaRPr sz="600">
              <a:latin typeface="Carlito"/>
              <a:cs typeface="Carlito"/>
            </a:endParaRPr>
          </a:p>
          <a:p>
            <a:pPr marL="12700" marR="361315">
              <a:lnSpc>
                <a:spcPct val="183300"/>
              </a:lnSpc>
            </a:pPr>
            <a:r>
              <a:rPr sz="600" b="1" dirty="0">
                <a:latin typeface="Carlito"/>
                <a:cs typeface="Carlito"/>
              </a:rPr>
              <a:t>Use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Clear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Language: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Replace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complex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 technical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terms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with</a:t>
            </a:r>
            <a:r>
              <a:rPr sz="600" b="1" spc="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simpler,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more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understandable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language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where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possible.</a:t>
            </a:r>
            <a:r>
              <a:rPr sz="600" b="1" spc="50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Concise </a:t>
            </a:r>
            <a:r>
              <a:rPr sz="600" b="1" spc="-10" dirty="0">
                <a:latin typeface="Carlito"/>
                <a:cs typeface="Carlito"/>
              </a:rPr>
              <a:t>Formatting: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Reduce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unnecessary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words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</a:t>
            </a:r>
            <a:r>
              <a:rPr sz="600" b="1" spc="-10" dirty="0">
                <a:latin typeface="Carlito"/>
                <a:cs typeface="Carlito"/>
              </a:rPr>
              <a:t> repetitive</a:t>
            </a:r>
            <a:r>
              <a:rPr sz="600" b="1" spc="2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phrases.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Aim</a:t>
            </a:r>
            <a:r>
              <a:rPr sz="600" b="1" spc="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for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clear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and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concise </a:t>
            </a:r>
            <a:r>
              <a:rPr sz="600" b="1" spc="-10" dirty="0">
                <a:latin typeface="Carlito"/>
                <a:cs typeface="Carlito"/>
              </a:rPr>
              <a:t>sentences.</a:t>
            </a:r>
            <a:endParaRPr sz="600">
              <a:latin typeface="Carlito"/>
              <a:cs typeface="Carlito"/>
            </a:endParaRPr>
          </a:p>
          <a:p>
            <a:pPr marL="12700" marR="38100">
              <a:lnSpc>
                <a:spcPct val="183300"/>
              </a:lnSpc>
            </a:pPr>
            <a:r>
              <a:rPr sz="600" b="1" dirty="0">
                <a:latin typeface="Carlito"/>
                <a:cs typeface="Carlito"/>
              </a:rPr>
              <a:t>Logical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Flow: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Organize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the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information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in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logical sequence,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such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as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chronological</a:t>
            </a:r>
            <a:r>
              <a:rPr sz="600" b="1" dirty="0">
                <a:latin typeface="Carlito"/>
                <a:cs typeface="Carlito"/>
              </a:rPr>
              <a:t> order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by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grouping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related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issues</a:t>
            </a:r>
            <a:r>
              <a:rPr sz="600" b="1" spc="-10" dirty="0">
                <a:latin typeface="Carlito"/>
                <a:cs typeface="Carlito"/>
              </a:rPr>
              <a:t> together.</a:t>
            </a:r>
            <a:r>
              <a:rPr sz="600" b="1" spc="50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Highlight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Key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Points: Use</a:t>
            </a:r>
            <a:r>
              <a:rPr sz="600" b="1" spc="-3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bullet points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numbered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lists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to</a:t>
            </a:r>
            <a:r>
              <a:rPr sz="600" b="1" spc="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highlight</a:t>
            </a:r>
            <a:r>
              <a:rPr sz="600" b="1" dirty="0">
                <a:latin typeface="Carlito"/>
                <a:cs typeface="Carlito"/>
              </a:rPr>
              <a:t> key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points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steps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taken</a:t>
            </a:r>
            <a:r>
              <a:rPr sz="600" b="1" spc="-1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by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the</a:t>
            </a:r>
            <a:r>
              <a:rPr sz="600" b="1" spc="-5" dirty="0">
                <a:latin typeface="Carlito"/>
                <a:cs typeface="Carlito"/>
              </a:rPr>
              <a:t> </a:t>
            </a:r>
            <a:r>
              <a:rPr sz="600" b="1" spc="-10" dirty="0">
                <a:latin typeface="Carlito"/>
                <a:cs typeface="Carlito"/>
              </a:rPr>
              <a:t>customer</a:t>
            </a:r>
            <a:r>
              <a:rPr sz="600" b="1" spc="-15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or</a:t>
            </a:r>
            <a:r>
              <a:rPr sz="600" b="1" spc="-20" dirty="0">
                <a:latin typeface="Carlito"/>
                <a:cs typeface="Carlito"/>
              </a:rPr>
              <a:t> </a:t>
            </a:r>
            <a:r>
              <a:rPr sz="600" b="1" dirty="0">
                <a:latin typeface="Carlito"/>
                <a:cs typeface="Carlito"/>
              </a:rPr>
              <a:t>the</a:t>
            </a:r>
            <a:r>
              <a:rPr sz="600" b="1" spc="-10" dirty="0">
                <a:latin typeface="Carlito"/>
                <a:cs typeface="Carlito"/>
              </a:rPr>
              <a:t> company.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072" y="1269159"/>
            <a:ext cx="5751195" cy="49377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latin typeface="Carlito"/>
                <a:cs typeface="Carlito"/>
              </a:rPr>
              <a:t>Problem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Statement:</a:t>
            </a:r>
            <a:endParaRPr sz="1800">
              <a:latin typeface="Carlito"/>
              <a:cs typeface="Carlito"/>
            </a:endParaRPr>
          </a:p>
          <a:p>
            <a:pPr marL="241300" marR="511175" indent="-228600">
              <a:lnSpc>
                <a:spcPts val="151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The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"Customer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Narrative"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column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contains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text</a:t>
            </a:r>
            <a:r>
              <a:rPr sz="1400" spc="-10" dirty="0">
                <a:latin typeface="Carlito"/>
                <a:cs typeface="Carlito"/>
              </a:rPr>
              <a:t> written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personal, </a:t>
            </a:r>
            <a:r>
              <a:rPr sz="1400" dirty="0">
                <a:latin typeface="Carlito"/>
                <a:cs typeface="Carlito"/>
              </a:rPr>
              <a:t>random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manner,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which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complicates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efficient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query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comprehension.</a:t>
            </a:r>
            <a:endParaRPr sz="1400">
              <a:latin typeface="Carlito"/>
              <a:cs typeface="Carlito"/>
            </a:endParaRPr>
          </a:p>
          <a:p>
            <a:pPr marL="240665" indent="-227965">
              <a:lnSpc>
                <a:spcPts val="1595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</a:tabLst>
            </a:pPr>
            <a:r>
              <a:rPr sz="1400" dirty="0">
                <a:latin typeface="Carlito"/>
                <a:cs typeface="Carlito"/>
              </a:rPr>
              <a:t>This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inconsistency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slows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down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process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understanding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customer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ts val="1595"/>
              </a:lnSpc>
            </a:pPr>
            <a:r>
              <a:rPr sz="1400" dirty="0">
                <a:latin typeface="Carlito"/>
                <a:cs typeface="Carlito"/>
              </a:rPr>
              <a:t>needs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queries.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b="1" dirty="0">
                <a:latin typeface="Carlito"/>
                <a:cs typeface="Carlito"/>
              </a:rPr>
              <a:t>Proposed</a:t>
            </a:r>
            <a:r>
              <a:rPr sz="1800" b="1" spc="-9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Solution: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0665" algn="l"/>
              </a:tabLst>
            </a:pPr>
            <a:r>
              <a:rPr sz="1400" spc="-10" dirty="0">
                <a:latin typeface="Carlito"/>
                <a:cs typeface="Carlito"/>
              </a:rPr>
              <a:t>Creating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directive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simplify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textual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</a:tabLst>
            </a:pPr>
            <a:r>
              <a:rPr sz="1400" spc="-10" dirty="0">
                <a:latin typeface="Carlito"/>
                <a:cs typeface="Carlito"/>
              </a:rPr>
              <a:t>Getting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list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join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original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data.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b="1" spc="-10" dirty="0">
                <a:latin typeface="Carlito"/>
                <a:cs typeface="Carlito"/>
              </a:rPr>
              <a:t>Benefits:</a:t>
            </a:r>
            <a:endParaRPr sz="1800">
              <a:latin typeface="Carlito"/>
              <a:cs typeface="Carlito"/>
            </a:endParaRPr>
          </a:p>
          <a:p>
            <a:pPr marL="241300" marR="5080" indent="-228600">
              <a:lnSpc>
                <a:spcPts val="151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sz="1400" spc="-10" dirty="0">
                <a:latin typeface="Carlito"/>
                <a:cs typeface="Carlito"/>
              </a:rPr>
              <a:t>Improved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clarity: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Simplified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narratives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retain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original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meaning,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making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them </a:t>
            </a:r>
            <a:r>
              <a:rPr sz="1400" dirty="0">
                <a:latin typeface="Carlito"/>
                <a:cs typeface="Carlito"/>
              </a:rPr>
              <a:t>easier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for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companies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understand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act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upon.</a:t>
            </a:r>
            <a:endParaRPr sz="1400">
              <a:latin typeface="Carlito"/>
              <a:cs typeface="Carlito"/>
            </a:endParaRPr>
          </a:p>
          <a:p>
            <a:pPr marL="241300" marR="248285" indent="-228600">
              <a:lnSpc>
                <a:spcPts val="151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Enhanced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responsiveness: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Companies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can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address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customer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needs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more </a:t>
            </a:r>
            <a:r>
              <a:rPr sz="1400" spc="-10" dirty="0">
                <a:latin typeface="Carlito"/>
                <a:cs typeface="Carlito"/>
              </a:rPr>
              <a:t>promptly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accurately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clearer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insights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39"/>
              </a:lnSpc>
              <a:spcBef>
                <a:spcPts val="409"/>
              </a:spcBef>
            </a:pPr>
            <a:r>
              <a:rPr sz="1400" b="1" spc="-10" dirty="0">
                <a:latin typeface="Carlito"/>
                <a:cs typeface="Carlito"/>
              </a:rPr>
              <a:t>Example:</a:t>
            </a:r>
            <a:endParaRPr sz="1400">
              <a:latin typeface="Carlito"/>
              <a:cs typeface="Carlito"/>
            </a:endParaRPr>
          </a:p>
          <a:p>
            <a:pPr marL="12700" marR="31750">
              <a:lnSpc>
                <a:spcPts val="969"/>
              </a:lnSpc>
              <a:spcBef>
                <a:spcPts val="85"/>
              </a:spcBef>
            </a:pPr>
            <a:r>
              <a:rPr sz="900" b="1" dirty="0">
                <a:latin typeface="Carlito"/>
                <a:cs typeface="Carlito"/>
              </a:rPr>
              <a:t>Input</a:t>
            </a:r>
            <a:r>
              <a:rPr sz="900" b="1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-</a:t>
            </a:r>
            <a:r>
              <a:rPr sz="900" spc="16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In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accordance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with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the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Fair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Reporting Act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this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creditor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has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violated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my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rights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under 15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USC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1681</a:t>
            </a:r>
            <a:r>
              <a:rPr sz="900" spc="-5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Section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spc="-25" dirty="0">
                <a:latin typeface="Carlito"/>
                <a:cs typeface="Carlito"/>
              </a:rPr>
              <a:t>602</a:t>
            </a:r>
            <a:r>
              <a:rPr sz="900" spc="5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states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that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I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have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the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right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to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privacy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15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USC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1681</a:t>
            </a:r>
            <a:r>
              <a:rPr sz="900" spc="-5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Section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601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section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2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it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also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states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consumer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reporting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agency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spc="-25" dirty="0">
                <a:latin typeface="Carlito"/>
                <a:cs typeface="Carlito"/>
              </a:rPr>
              <a:t>can</a:t>
            </a:r>
            <a:r>
              <a:rPr sz="900" spc="5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not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furnish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account</a:t>
            </a:r>
            <a:r>
              <a:rPr sz="900" spc="-4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without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my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written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instructions. Under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15USCS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1666B</a:t>
            </a:r>
            <a:r>
              <a:rPr sz="900" spc="-5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creditor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may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not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treat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payment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on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account</a:t>
            </a:r>
            <a:r>
              <a:rPr sz="900" spc="5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under an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open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end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consumer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plan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as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late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for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any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purpose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00" spc="-50" dirty="0">
                <a:latin typeface="Carlito"/>
                <a:cs typeface="Carlito"/>
              </a:rPr>
              <a:t>.</a:t>
            </a:r>
            <a:endParaRPr sz="900">
              <a:latin typeface="Carlito"/>
              <a:cs typeface="Carlito"/>
            </a:endParaRPr>
          </a:p>
          <a:p>
            <a:pPr marL="12700" marR="7620">
              <a:lnSpc>
                <a:spcPts val="969"/>
              </a:lnSpc>
              <a:spcBef>
                <a:spcPts val="615"/>
              </a:spcBef>
            </a:pPr>
            <a:r>
              <a:rPr sz="900" b="1" dirty="0">
                <a:latin typeface="Carlito"/>
                <a:cs typeface="Carlito"/>
              </a:rPr>
              <a:t>Output</a:t>
            </a:r>
            <a:r>
              <a:rPr sz="900" b="1" spc="5" dirty="0">
                <a:latin typeface="Carlito"/>
                <a:cs typeface="Carlito"/>
              </a:rPr>
              <a:t> </a:t>
            </a:r>
            <a:r>
              <a:rPr sz="900" b="1" dirty="0">
                <a:latin typeface="Carlito"/>
                <a:cs typeface="Carlito"/>
              </a:rPr>
              <a:t>-</a:t>
            </a:r>
            <a:r>
              <a:rPr sz="900" b="1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This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creditor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has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violated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my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rights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under the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Fair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Reporting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Act.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According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to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15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USC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1681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Section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602,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spc="-50" dirty="0">
                <a:latin typeface="Carlito"/>
                <a:cs typeface="Carlito"/>
              </a:rPr>
              <a:t>I</a:t>
            </a:r>
            <a:r>
              <a:rPr sz="900" spc="5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have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the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right to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privacy.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Additionally,</a:t>
            </a:r>
            <a:r>
              <a:rPr sz="900" spc="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15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USC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1681</a:t>
            </a:r>
            <a:r>
              <a:rPr sz="900" spc="-4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Section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601</a:t>
            </a:r>
            <a:r>
              <a:rPr sz="900" spc="-4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section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2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states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that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consumer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reporting</a:t>
            </a:r>
            <a:r>
              <a:rPr sz="900" spc="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agency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cannot</a:t>
            </a:r>
            <a:r>
              <a:rPr sz="900" spc="5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furnish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account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information </a:t>
            </a:r>
            <a:r>
              <a:rPr sz="900" dirty="0">
                <a:latin typeface="Carlito"/>
                <a:cs typeface="Carlito"/>
              </a:rPr>
              <a:t>without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my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written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instructions.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Moreover,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under</a:t>
            </a:r>
            <a:r>
              <a:rPr sz="900" spc="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15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USC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1666B,</a:t>
            </a:r>
            <a:r>
              <a:rPr sz="900" spc="-4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</a:t>
            </a:r>
            <a:r>
              <a:rPr sz="900" spc="-3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creditor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may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not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classify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spc="-50" dirty="0">
                <a:latin typeface="Carlito"/>
                <a:cs typeface="Carlito"/>
              </a:rPr>
              <a:t>a</a:t>
            </a:r>
            <a:r>
              <a:rPr sz="900" spc="50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payment</a:t>
            </a:r>
            <a:r>
              <a:rPr sz="900" spc="-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on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an</a:t>
            </a:r>
            <a:r>
              <a:rPr sz="900" spc="-25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open-</a:t>
            </a:r>
            <a:r>
              <a:rPr sz="900" dirty="0">
                <a:latin typeface="Carlito"/>
                <a:cs typeface="Carlito"/>
              </a:rPr>
              <a:t>end</a:t>
            </a:r>
            <a:r>
              <a:rPr sz="900" spc="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consumer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credit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plan</a:t>
            </a:r>
            <a:r>
              <a:rPr sz="900" spc="-1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as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late</a:t>
            </a:r>
            <a:r>
              <a:rPr sz="900" spc="-10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for</a:t>
            </a:r>
            <a:r>
              <a:rPr sz="900" spc="-35" dirty="0">
                <a:latin typeface="Carlito"/>
                <a:cs typeface="Carlito"/>
              </a:rPr>
              <a:t> </a:t>
            </a:r>
            <a:r>
              <a:rPr sz="900" dirty="0">
                <a:latin typeface="Carlito"/>
                <a:cs typeface="Carlito"/>
              </a:rPr>
              <a:t>any</a:t>
            </a:r>
            <a:r>
              <a:rPr sz="900" spc="-20" dirty="0">
                <a:latin typeface="Carlito"/>
                <a:cs typeface="Carlito"/>
              </a:rPr>
              <a:t> </a:t>
            </a:r>
            <a:r>
              <a:rPr sz="900" spc="-10" dirty="0">
                <a:latin typeface="Carlito"/>
                <a:cs typeface="Carlito"/>
              </a:rPr>
              <a:t>reason.</a:t>
            </a:r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7821" y="2035048"/>
            <a:ext cx="5467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5"/>
              </a:lnSpc>
            </a:pPr>
            <a:r>
              <a:rPr sz="3200" b="1" spc="-40" dirty="0">
                <a:latin typeface="Carlito"/>
                <a:cs typeface="Carlito"/>
              </a:rPr>
              <a:t>Exc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442" y="1920620"/>
            <a:ext cx="625094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5564505" algn="l"/>
              </a:tabLst>
            </a:pPr>
            <a:r>
              <a:rPr sz="3200" dirty="0">
                <a:latin typeface="Carlito"/>
                <a:cs typeface="Carlito"/>
              </a:rPr>
              <a:t>Please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refer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Shared</a:t>
            </a:r>
            <a:r>
              <a:rPr sz="3200" dirty="0">
                <a:latin typeface="Carlito"/>
                <a:cs typeface="Carlito"/>
              </a:rPr>
              <a:t>	</a:t>
            </a:r>
            <a:r>
              <a:rPr sz="3200" b="1" dirty="0">
                <a:latin typeface="Carlito"/>
                <a:cs typeface="Carlito"/>
              </a:rPr>
              <a:t>el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&amp; </a:t>
            </a:r>
            <a:r>
              <a:rPr sz="3200" dirty="0">
                <a:latin typeface="Carlito"/>
                <a:cs typeface="Carlito"/>
              </a:rPr>
              <a:t>more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drilled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down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further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analysis.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0497" y="1920620"/>
            <a:ext cx="378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Carlito"/>
                <a:cs typeface="Carlito"/>
              </a:rPr>
              <a:t>Tableau</a:t>
            </a:r>
            <a:r>
              <a:rPr sz="3200" b="1" spc="-1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Dashboard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251" y="494741"/>
            <a:ext cx="2569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Thank</a:t>
            </a:r>
            <a:r>
              <a:rPr b="1" spc="-10" dirty="0">
                <a:latin typeface="Carlito"/>
                <a:cs typeface="Carlito"/>
              </a:rPr>
              <a:t> </a:t>
            </a:r>
            <a:r>
              <a:rPr b="1" spc="-80" dirty="0">
                <a:latin typeface="Carlito"/>
                <a:cs typeface="Carlito"/>
              </a:rPr>
              <a:t>You.</a:t>
            </a:r>
          </a:p>
        </p:txBody>
      </p:sp>
      <p:sp>
        <p:nvSpPr>
          <p:cNvPr id="6" name="object 6"/>
          <p:cNvSpPr/>
          <p:nvPr/>
        </p:nvSpPr>
        <p:spPr>
          <a:xfrm>
            <a:off x="667512" y="1203960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>
                <a:moveTo>
                  <a:pt x="0" y="0"/>
                </a:moveTo>
                <a:lnTo>
                  <a:pt x="1134046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410" y="1849035"/>
            <a:ext cx="993648" cy="6629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619" y="1849035"/>
            <a:ext cx="993648" cy="6827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9442" y="3233165"/>
            <a:ext cx="3499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Email </a:t>
            </a:r>
            <a:r>
              <a:rPr sz="1800" spc="229" dirty="0">
                <a:latin typeface="Trebuchet MS"/>
                <a:cs typeface="Trebuchet MS"/>
              </a:rPr>
              <a:t>–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u="sng" spc="-10" dirty="0">
                <a:solidFill>
                  <a:srgbClr val="8F60FF"/>
                </a:solidFill>
                <a:uFill>
                  <a:solidFill>
                    <a:srgbClr val="8F60FF"/>
                  </a:solidFill>
                </a:uFill>
                <a:latin typeface="Carlito"/>
                <a:cs typeface="Carlito"/>
                <a:hlinkClick r:id="rId4"/>
              </a:rPr>
              <a:t>eshajaiswal.2903@gmail.com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F6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1484</Words>
  <Application>Microsoft Office PowerPoint</Application>
  <PresentationFormat>Widescreen</PresentationFormat>
  <Paragraphs>203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Carlito</vt:lpstr>
      <vt:lpstr>Liberation Sans Narrow</vt:lpstr>
      <vt:lpstr>Symbola</vt:lpstr>
      <vt:lpstr>Times New Roman</vt:lpstr>
      <vt:lpstr>Trebuchet MS</vt:lpstr>
      <vt:lpstr>Office Theme</vt:lpstr>
      <vt:lpstr>PowerPoint Presentation</vt:lpstr>
      <vt:lpstr>Index</vt:lpstr>
      <vt:lpstr>Data Cleaning &amp; Manipulation with Logics. During exploration, it was evident that the data was extremely unclean. Here's the approach taken to clean it. Note - We Have used Adv-Excel &amp; Tableau. Logics will remain same in SQL, Python, Excel.</vt:lpstr>
      <vt:lpstr>Tableau Dashboard glimpse and link</vt:lpstr>
      <vt:lpstr>Some Quick Insights💡</vt:lpstr>
      <vt:lpstr>Company Wise Insights📊</vt:lpstr>
      <vt:lpstr>Weekday’s Resource Optimization</vt:lpstr>
      <vt:lpstr>Using AI to Transform “Customer Narratives” into Clear and Actionable Scripts.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Esha Jaiswal</cp:lastModifiedBy>
  <cp:revision>1</cp:revision>
  <dcterms:created xsi:type="dcterms:W3CDTF">2024-07-12T09:04:21Z</dcterms:created>
  <dcterms:modified xsi:type="dcterms:W3CDTF">2024-07-12T09:09:10Z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2024-07-12T00:00:00Z</vt:filetime>
  </property>
  <property fmtid="{D5CDD505-2E9C-101B-9397-08002B2CF9AE}" pid="5" name="Producer">
    <vt:lpwstr>3-Heights(TM) PDF Security Shell 4.8.25.2 (http://www.pdf-tools.com)</vt:lpwstr>
  </property>
</Properties>
</file>