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70" r:id="rId3"/>
    <p:sldId id="260" r:id="rId4"/>
    <p:sldId id="261" r:id="rId5"/>
    <p:sldId id="264" r:id="rId6"/>
    <p:sldId id="262" r:id="rId7"/>
    <p:sldId id="267" r:id="rId8"/>
    <p:sldId id="269"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691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78461" y="2436324"/>
            <a:ext cx="7612989" cy="1452086"/>
          </a:xfrm>
          <a:prstGeom prst="rect">
            <a:avLst/>
          </a:prstGeom>
          <a:noFill/>
          <a:ln/>
        </p:spPr>
        <p:txBody>
          <a:bodyPr wrap="square" rtlCol="0" anchor="t"/>
          <a:lstStyle/>
          <a:p>
            <a:pPr marL="0" indent="0">
              <a:lnSpc>
                <a:spcPts val="5718"/>
              </a:lnSpc>
              <a:buNone/>
            </a:pPr>
            <a:r>
              <a:rPr lang="en-US" sz="3600" dirty="0">
                <a:solidFill>
                  <a:schemeClr val="bg1"/>
                </a:solidFill>
                <a:latin typeface="Cambria" panose="02040503050406030204" pitchFamily="18" charset="0"/>
                <a:ea typeface="Cambria" panose="02040503050406030204" pitchFamily="18" charset="0"/>
              </a:rPr>
              <a:t>Advancing Credit Scoring:</a:t>
            </a:r>
          </a:p>
          <a:p>
            <a:pPr marL="0" indent="0">
              <a:lnSpc>
                <a:spcPts val="5718"/>
              </a:lnSpc>
              <a:buNone/>
            </a:pPr>
            <a:r>
              <a:rPr lang="en-US" sz="3600" i="1" dirty="0">
                <a:solidFill>
                  <a:schemeClr val="bg1"/>
                </a:solidFill>
                <a:latin typeface="Cambria" panose="02040503050406030204" pitchFamily="18" charset="0"/>
                <a:ea typeface="Cambria" panose="02040503050406030204" pitchFamily="18" charset="0"/>
              </a:rPr>
              <a:t>Predicting Financial Distress for Informed Decisions</a:t>
            </a:r>
          </a:p>
        </p:txBody>
      </p:sp>
      <p:pic>
        <p:nvPicPr>
          <p:cNvPr id="11" name="Picture 10">
            <a:extLst>
              <a:ext uri="{FF2B5EF4-FFF2-40B4-BE49-F238E27FC236}">
                <a16:creationId xmlns:a16="http://schemas.microsoft.com/office/drawing/2014/main" id="{0CA8097A-3EB9-4122-03AA-72782E3D074D}"/>
              </a:ext>
            </a:extLst>
          </p:cNvPr>
          <p:cNvPicPr>
            <a:picLocks noChangeAspect="1"/>
          </p:cNvPicPr>
          <p:nvPr/>
        </p:nvPicPr>
        <p:blipFill rotWithShape="1">
          <a:blip r:embed="rId4"/>
          <a:srcRect l="9482" t="8552" r="10974"/>
          <a:stretch/>
        </p:blipFill>
        <p:spPr>
          <a:xfrm>
            <a:off x="8853543" y="0"/>
            <a:ext cx="5776857" cy="822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p:push dir="u"/>
      </p:transition>
    </mc:Choice>
    <mc:Fallback>
      <p:transition spd="slow" advTm="0">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204F45D7-BA06-25E0-D1B2-88F022B0B51F}"/>
              </a:ext>
            </a:extLst>
          </p:cNvPr>
          <p:cNvSpPr/>
          <p:nvPr/>
        </p:nvSpPr>
        <p:spPr>
          <a:xfrm>
            <a:off x="0" y="0"/>
            <a:ext cx="14630400" cy="8229600"/>
          </a:xfrm>
          <a:prstGeom prst="rect">
            <a:avLst/>
          </a:prstGeom>
          <a:solidFill>
            <a:srgbClr val="00002E">
              <a:alpha val="75000"/>
            </a:srgbClr>
          </a:solidFill>
          <a:ln/>
        </p:spPr>
        <p:txBody>
          <a:bodyPr/>
          <a:lstStyle/>
          <a:p>
            <a:endParaRPr lang="en-IN" dirty="0"/>
          </a:p>
        </p:txBody>
      </p:sp>
      <p:sp>
        <p:nvSpPr>
          <p:cNvPr id="3" name="Shape 0">
            <a:extLst>
              <a:ext uri="{FF2B5EF4-FFF2-40B4-BE49-F238E27FC236}">
                <a16:creationId xmlns:a16="http://schemas.microsoft.com/office/drawing/2014/main" id="{C9AB5404-5F6A-6B1E-0776-DD33701C986B}"/>
              </a:ext>
            </a:extLst>
          </p:cNvPr>
          <p:cNvSpPr/>
          <p:nvPr/>
        </p:nvSpPr>
        <p:spPr>
          <a:xfrm>
            <a:off x="0" y="0"/>
            <a:ext cx="14630400" cy="8229600"/>
          </a:xfrm>
          <a:prstGeom prst="rect">
            <a:avLst/>
          </a:prstGeom>
          <a:solidFill>
            <a:srgbClr val="00002E">
              <a:alpha val="75000"/>
            </a:srgbClr>
          </a:solidFill>
          <a:ln/>
        </p:spPr>
        <p:txBody>
          <a:bodyPr/>
          <a:lstStyle/>
          <a:p>
            <a:endParaRPr lang="en-IN" dirty="0"/>
          </a:p>
        </p:txBody>
      </p:sp>
      <p:sp>
        <p:nvSpPr>
          <p:cNvPr id="4" name="TextBox 3">
            <a:extLst>
              <a:ext uri="{FF2B5EF4-FFF2-40B4-BE49-F238E27FC236}">
                <a16:creationId xmlns:a16="http://schemas.microsoft.com/office/drawing/2014/main" id="{8B0DBBAB-FD09-D3F4-2DE4-F133283E0F96}"/>
              </a:ext>
            </a:extLst>
          </p:cNvPr>
          <p:cNvSpPr txBox="1"/>
          <p:nvPr/>
        </p:nvSpPr>
        <p:spPr>
          <a:xfrm>
            <a:off x="1828800" y="744966"/>
            <a:ext cx="3033656" cy="707886"/>
          </a:xfrm>
          <a:prstGeom prst="rect">
            <a:avLst/>
          </a:prstGeom>
          <a:noFill/>
        </p:spPr>
        <p:txBody>
          <a:bodyPr wrap="square" rtlCol="0">
            <a:spAutoFit/>
          </a:bodyPr>
          <a:lstStyle/>
          <a:p>
            <a:r>
              <a:rPr lang="en-IN" sz="4000" spc="-10" dirty="0">
                <a:solidFill>
                  <a:schemeClr val="bg1"/>
                </a:solidFill>
                <a:latin typeface="Times New Roman" panose="02020603050405020304" pitchFamily="18" charset="0"/>
                <a:cs typeface="Times New Roman" panose="02020603050405020304" pitchFamily="18" charset="0"/>
              </a:rPr>
              <a:t>Index</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3675719-49FB-ECCE-C0C5-091397DBBD15}"/>
              </a:ext>
            </a:extLst>
          </p:cNvPr>
          <p:cNvSpPr txBox="1"/>
          <p:nvPr/>
        </p:nvSpPr>
        <p:spPr>
          <a:xfrm>
            <a:off x="1054250" y="1791390"/>
            <a:ext cx="11456894" cy="5829801"/>
          </a:xfrm>
          <a:prstGeom prst="rect">
            <a:avLst/>
          </a:prstGeom>
          <a:noFill/>
        </p:spPr>
        <p:txBody>
          <a:bodyPr wrap="square" rtlCol="0">
            <a:spAutoFit/>
          </a:bodyPr>
          <a:lstStyle/>
          <a:p>
            <a:pPr marL="12701">
              <a:lnSpc>
                <a:spcPct val="200000"/>
              </a:lnSpc>
              <a:spcBef>
                <a:spcPts val="1435"/>
              </a:spcBef>
              <a:tabLst>
                <a:tab pos="527685" algn="l"/>
              </a:tabLst>
            </a:pPr>
            <a:r>
              <a:rPr lang="en-US" sz="2400" dirty="0">
                <a:solidFill>
                  <a:schemeClr val="bg1"/>
                </a:solidFill>
                <a:latin typeface="Cambria" panose="02040503050406030204" pitchFamily="18" charset="0"/>
                <a:ea typeface="Cambria" panose="02040503050406030204" pitchFamily="18" charset="0"/>
              </a:rPr>
              <a:t>1.     </a:t>
            </a:r>
            <a:r>
              <a:rPr lang="en-US" sz="2400" b="1" dirty="0">
                <a:solidFill>
                  <a:srgbClr val="FFFFFF"/>
                </a:solidFill>
                <a:latin typeface="Cambria" panose="02040503050406030204" pitchFamily="18" charset="0"/>
                <a:ea typeface="Cambria" panose="02040503050406030204" pitchFamily="18" charset="0"/>
                <a:cs typeface="Nunito" pitchFamily="34" charset="-120"/>
              </a:rPr>
              <a:t>Dataset and Feature Engineering                                                           </a:t>
            </a:r>
            <a:r>
              <a:rPr lang="en-US" b="1" i="1" dirty="0">
                <a:solidFill>
                  <a:srgbClr val="FFFFFF"/>
                </a:solidFill>
                <a:latin typeface="Nunito" pitchFamily="34" charset="0"/>
                <a:ea typeface="Nunito" pitchFamily="34" charset="-122"/>
                <a:cs typeface="Nunito" pitchFamily="34" charset="-120"/>
              </a:rPr>
              <a:t>-</a:t>
            </a:r>
            <a:r>
              <a:rPr lang="en-US" b="1" i="1" dirty="0">
                <a:solidFill>
                  <a:srgbClr val="FFFFFF"/>
                </a:solidFill>
                <a:latin typeface="Cambria" panose="02040503050406030204" pitchFamily="18" charset="0"/>
                <a:ea typeface="Cambria" panose="02040503050406030204" pitchFamily="18" charset="0"/>
                <a:cs typeface="Nunito" pitchFamily="34" charset="-120"/>
              </a:rPr>
              <a:t>Page  3</a:t>
            </a:r>
            <a:endParaRPr lang="en-US" i="1" spc="-10" dirty="0">
              <a:solidFill>
                <a:schemeClr val="bg1"/>
              </a:solidFill>
              <a:latin typeface="Cambria" panose="02040503050406030204" pitchFamily="18" charset="0"/>
              <a:ea typeface="Cambria" panose="02040503050406030204" pitchFamily="18" charset="0"/>
            </a:endParaRPr>
          </a:p>
          <a:p>
            <a:pPr marL="0" indent="0">
              <a:lnSpc>
                <a:spcPct val="200000"/>
              </a:lnSpc>
              <a:buNone/>
            </a:pPr>
            <a:r>
              <a:rPr lang="en-US" sz="2400" b="1" dirty="0">
                <a:solidFill>
                  <a:srgbClr val="FFFFFF"/>
                </a:solidFill>
                <a:latin typeface="Cambria" panose="02040503050406030204" pitchFamily="18" charset="0"/>
                <a:ea typeface="Cambria" panose="02040503050406030204" pitchFamily="18" charset="0"/>
                <a:cs typeface="Nunito" pitchFamily="34" charset="-120"/>
              </a:rPr>
              <a:t>2.     Methodology and Modeling                                                                       </a:t>
            </a:r>
            <a:r>
              <a:rPr lang="en-US" b="1" i="1" dirty="0">
                <a:solidFill>
                  <a:srgbClr val="FFFFFF"/>
                </a:solidFill>
                <a:latin typeface="Cambria" panose="02040503050406030204" pitchFamily="18" charset="0"/>
                <a:ea typeface="Cambria" panose="02040503050406030204" pitchFamily="18" charset="0"/>
                <a:cs typeface="Nunito" pitchFamily="34" charset="-120"/>
              </a:rPr>
              <a:t>-Page 4</a:t>
            </a:r>
            <a:endParaRPr lang="en-US" i="1" dirty="0">
              <a:latin typeface="Cambria" panose="02040503050406030204" pitchFamily="18" charset="0"/>
              <a:ea typeface="Cambria" panose="02040503050406030204" pitchFamily="18" charset="0"/>
            </a:endParaRPr>
          </a:p>
          <a:p>
            <a:pPr marL="342900" indent="-342900">
              <a:lnSpc>
                <a:spcPct val="200000"/>
              </a:lnSpc>
              <a:buAutoNum type="arabicPeriod" startAt="3"/>
            </a:pPr>
            <a:r>
              <a:rPr lang="en-US" sz="2400" b="1" dirty="0">
                <a:solidFill>
                  <a:srgbClr val="FFFFFF"/>
                </a:solidFill>
                <a:latin typeface="Cambria" panose="02040503050406030204" pitchFamily="18" charset="0"/>
                <a:ea typeface="Cambria" panose="02040503050406030204" pitchFamily="18" charset="0"/>
                <a:cs typeface="Nunito" pitchFamily="34" charset="-120"/>
              </a:rPr>
              <a:t>    Model Performance and Insights                                                           </a:t>
            </a:r>
            <a:r>
              <a:rPr lang="en-US" b="1" i="1" dirty="0">
                <a:solidFill>
                  <a:srgbClr val="FFFFFF"/>
                </a:solidFill>
                <a:latin typeface="Cambria" panose="02040503050406030204" pitchFamily="18" charset="0"/>
                <a:ea typeface="Cambria" panose="02040503050406030204" pitchFamily="18" charset="0"/>
                <a:cs typeface="Nunito" pitchFamily="34" charset="-120"/>
              </a:rPr>
              <a:t>-Page 5,6</a:t>
            </a:r>
            <a:endParaRPr lang="en-US" i="1" dirty="0">
              <a:latin typeface="Cambria" panose="02040503050406030204" pitchFamily="18" charset="0"/>
              <a:ea typeface="Cambria" panose="02040503050406030204" pitchFamily="18" charset="0"/>
            </a:endParaRPr>
          </a:p>
          <a:p>
            <a:pPr marL="457200" indent="-457200">
              <a:lnSpc>
                <a:spcPct val="200000"/>
              </a:lnSpc>
              <a:buAutoNum type="arabicPeriod" startAt="3"/>
            </a:pPr>
            <a:r>
              <a:rPr lang="en-US" sz="2400" b="1" dirty="0">
                <a:solidFill>
                  <a:srgbClr val="FFFFFF"/>
                </a:solidFill>
                <a:latin typeface="Cambria" panose="02040503050406030204" pitchFamily="18" charset="0"/>
                <a:ea typeface="Cambria" panose="02040503050406030204" pitchFamily="18" charset="0"/>
                <a:cs typeface="Nunito" pitchFamily="34" charset="-120"/>
              </a:rPr>
              <a:t>  Predicting Financial Distress                                                                   -</a:t>
            </a:r>
            <a:r>
              <a:rPr lang="en-US" b="1" i="1" dirty="0">
                <a:solidFill>
                  <a:srgbClr val="FFFFFF"/>
                </a:solidFill>
                <a:latin typeface="Cambria" panose="02040503050406030204" pitchFamily="18" charset="0"/>
                <a:ea typeface="Cambria" panose="02040503050406030204" pitchFamily="18" charset="0"/>
                <a:cs typeface="Nunito" pitchFamily="34" charset="-120"/>
              </a:rPr>
              <a:t>Page 7</a:t>
            </a:r>
            <a:endParaRPr lang="en-US" i="1" dirty="0">
              <a:latin typeface="Cambria" panose="02040503050406030204" pitchFamily="18" charset="0"/>
              <a:ea typeface="Cambria" panose="02040503050406030204" pitchFamily="18" charset="0"/>
            </a:endParaRPr>
          </a:p>
          <a:p>
            <a:pPr marL="457200" indent="-457200">
              <a:lnSpc>
                <a:spcPct val="200000"/>
              </a:lnSpc>
              <a:buFontTx/>
              <a:buAutoNum type="arabicPeriod" startAt="5"/>
            </a:pPr>
            <a:r>
              <a:rPr lang="en-US" sz="2400" b="1" dirty="0">
                <a:solidFill>
                  <a:srgbClr val="FFFFFF"/>
                </a:solidFill>
                <a:latin typeface="Cambria" panose="02040503050406030204" pitchFamily="18" charset="0"/>
                <a:ea typeface="Cambria" panose="02040503050406030204" pitchFamily="18" charset="0"/>
                <a:cs typeface="Nunito" pitchFamily="34" charset="-120"/>
              </a:rPr>
              <a:t>  Application &amp; Impacts                                                                                 -</a:t>
            </a:r>
            <a:r>
              <a:rPr lang="en-US" b="1" i="1" dirty="0">
                <a:solidFill>
                  <a:srgbClr val="FFFFFF"/>
                </a:solidFill>
                <a:latin typeface="Cambria" panose="02040503050406030204" pitchFamily="18" charset="0"/>
                <a:ea typeface="Cambria" panose="02040503050406030204" pitchFamily="18" charset="0"/>
                <a:cs typeface="Nunito" pitchFamily="34" charset="-120"/>
              </a:rPr>
              <a:t>Page 8</a:t>
            </a:r>
          </a:p>
          <a:p>
            <a:pPr marL="457200" indent="-457200">
              <a:lnSpc>
                <a:spcPct val="200000"/>
              </a:lnSpc>
              <a:buFontTx/>
              <a:buAutoNum type="arabicPeriod" startAt="5"/>
            </a:pPr>
            <a:r>
              <a:rPr lang="en-US" sz="2400" b="1" dirty="0">
                <a:solidFill>
                  <a:srgbClr val="FFFFFF"/>
                </a:solidFill>
                <a:latin typeface="Cambria" panose="02040503050406030204" pitchFamily="18" charset="0"/>
                <a:ea typeface="Cambria" panose="02040503050406030204" pitchFamily="18" charset="0"/>
                <a:cs typeface="Nunito" pitchFamily="34" charset="-120"/>
              </a:rPr>
              <a:t>  Conclusion and Recommendations                                                       -</a:t>
            </a:r>
            <a:r>
              <a:rPr lang="en-US" b="1" i="1" dirty="0">
                <a:solidFill>
                  <a:srgbClr val="FFFFFF"/>
                </a:solidFill>
                <a:latin typeface="Cambria" panose="02040503050406030204" pitchFamily="18" charset="0"/>
                <a:ea typeface="Cambria" panose="02040503050406030204" pitchFamily="18" charset="0"/>
                <a:cs typeface="Nunito" pitchFamily="34" charset="-120"/>
              </a:rPr>
              <a:t>Page 9</a:t>
            </a:r>
          </a:p>
          <a:p>
            <a:pPr marL="457200" indent="-457200">
              <a:lnSpc>
                <a:spcPct val="200000"/>
              </a:lnSpc>
              <a:buAutoNum type="arabicPeriod" startAt="5"/>
            </a:pPr>
            <a:endParaRPr lang="en-US" sz="2400" dirty="0">
              <a:latin typeface="Cambria" panose="02040503050406030204" pitchFamily="18" charset="0"/>
              <a:ea typeface="Cambria" panose="02040503050406030204" pitchFamily="18" charset="0"/>
            </a:endParaRPr>
          </a:p>
          <a:p>
            <a:pPr marL="12701">
              <a:lnSpc>
                <a:spcPct val="100000"/>
              </a:lnSpc>
              <a:spcBef>
                <a:spcPts val="1335"/>
              </a:spcBef>
              <a:tabLst>
                <a:tab pos="527685" algn="l"/>
              </a:tabLst>
            </a:pPr>
            <a:endParaRPr lang="en-US" spc="-10" dirty="0">
              <a:solidFill>
                <a:schemeClr val="bg1"/>
              </a:solidFill>
            </a:endParaRPr>
          </a:p>
        </p:txBody>
      </p:sp>
      <p:sp>
        <p:nvSpPr>
          <p:cNvPr id="7" name="object 5">
            <a:extLst>
              <a:ext uri="{FF2B5EF4-FFF2-40B4-BE49-F238E27FC236}">
                <a16:creationId xmlns:a16="http://schemas.microsoft.com/office/drawing/2014/main" id="{DB6C0ED3-1E13-EE72-183B-BF92E2E83BAC}"/>
              </a:ext>
            </a:extLst>
          </p:cNvPr>
          <p:cNvSpPr/>
          <p:nvPr/>
        </p:nvSpPr>
        <p:spPr>
          <a:xfrm>
            <a:off x="646176" y="1619609"/>
            <a:ext cx="12133909" cy="45719"/>
          </a:xfrm>
          <a:custGeom>
            <a:avLst/>
            <a:gdLst/>
            <a:ahLst/>
            <a:cxnLst/>
            <a:rect l="l" t="t" r="r" b="b"/>
            <a:pathLst>
              <a:path w="11340465">
                <a:moveTo>
                  <a:pt x="0" y="0"/>
                </a:moveTo>
                <a:lnTo>
                  <a:pt x="11340465" y="0"/>
                </a:lnTo>
              </a:path>
            </a:pathLst>
          </a:custGeom>
          <a:ln w="6350">
            <a:solidFill>
              <a:schemeClr val="bg1"/>
            </a:solidFill>
          </a:ln>
        </p:spPr>
        <p:txBody>
          <a:bodyPr wrap="square" lIns="0" tIns="0" rIns="0" bIns="0" rtlCol="0"/>
          <a:lstStyle/>
          <a:p>
            <a:endParaRPr/>
          </a:p>
        </p:txBody>
      </p:sp>
    </p:spTree>
    <p:extLst>
      <p:ext uri="{BB962C8B-B14F-4D97-AF65-F5344CB8AC3E}">
        <p14:creationId xmlns:p14="http://schemas.microsoft.com/office/powerpoint/2010/main" val="2004981685"/>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475178"/>
            <a:ext cx="14630400" cy="7754422"/>
          </a:xfrm>
          <a:prstGeom prst="rect">
            <a:avLst/>
          </a:prstGeom>
          <a:solidFill>
            <a:srgbClr val="00002E">
              <a:alpha val="75000"/>
            </a:srgbClr>
          </a:solidFill>
          <a:ln/>
        </p:spPr>
      </p:sp>
      <p:sp>
        <p:nvSpPr>
          <p:cNvPr id="5" name="Text 1"/>
          <p:cNvSpPr/>
          <p:nvPr/>
        </p:nvSpPr>
        <p:spPr>
          <a:xfrm>
            <a:off x="604837" y="475178"/>
            <a:ext cx="6080760" cy="508159"/>
          </a:xfrm>
          <a:prstGeom prst="rect">
            <a:avLst/>
          </a:prstGeom>
          <a:noFill/>
          <a:ln/>
        </p:spPr>
        <p:txBody>
          <a:bodyPr wrap="none" rtlCol="0" anchor="t"/>
          <a:lstStyle/>
          <a:p>
            <a:pPr marL="0" indent="0">
              <a:lnSpc>
                <a:spcPts val="4002"/>
              </a:lnSpc>
              <a:buNone/>
            </a:pPr>
            <a:r>
              <a:rPr lang="en-US" sz="3202" b="1" dirty="0">
                <a:solidFill>
                  <a:srgbClr val="FFFFFF"/>
                </a:solidFill>
                <a:latin typeface="Nunito" pitchFamily="34" charset="0"/>
                <a:ea typeface="Nunito" pitchFamily="34" charset="-122"/>
                <a:cs typeface="Nunito" pitchFamily="34" charset="-120"/>
              </a:rPr>
              <a:t>Dataset and Feature Engineering</a:t>
            </a:r>
            <a:endParaRPr lang="en-US" sz="3202" dirty="0"/>
          </a:p>
        </p:txBody>
      </p:sp>
      <p:sp>
        <p:nvSpPr>
          <p:cNvPr id="6" name="Shape 2"/>
          <p:cNvSpPr/>
          <p:nvPr/>
        </p:nvSpPr>
        <p:spPr>
          <a:xfrm>
            <a:off x="604837" y="1242536"/>
            <a:ext cx="7934325" cy="1286947"/>
          </a:xfrm>
          <a:prstGeom prst="roundRect">
            <a:avLst>
              <a:gd name="adj" fmla="val 20143"/>
            </a:avLst>
          </a:prstGeom>
          <a:solidFill>
            <a:srgbClr val="00002E"/>
          </a:solidFill>
          <a:ln w="15240">
            <a:solidFill>
              <a:srgbClr val="F2B42D"/>
            </a:solidFill>
            <a:prstDash val="solid"/>
          </a:ln>
        </p:spPr>
      </p:sp>
      <p:sp>
        <p:nvSpPr>
          <p:cNvPr id="7" name="Text 3"/>
          <p:cNvSpPr/>
          <p:nvPr/>
        </p:nvSpPr>
        <p:spPr>
          <a:xfrm>
            <a:off x="792837" y="1430536"/>
            <a:ext cx="2033111" cy="254198"/>
          </a:xfrm>
          <a:prstGeom prst="rect">
            <a:avLst/>
          </a:prstGeom>
          <a:noFill/>
          <a:ln/>
        </p:spPr>
        <p:txBody>
          <a:bodyPr wrap="none" rtlCol="0" anchor="t"/>
          <a:lstStyle/>
          <a:p>
            <a:pPr marL="0" indent="0">
              <a:lnSpc>
                <a:spcPts val="2001"/>
              </a:lnSpc>
              <a:buNone/>
            </a:pPr>
            <a:r>
              <a:rPr lang="en-US" sz="1601" b="1" dirty="0">
                <a:solidFill>
                  <a:srgbClr val="FFFFFF"/>
                </a:solidFill>
                <a:latin typeface="Nunito" pitchFamily="34" charset="0"/>
                <a:ea typeface="Nunito" pitchFamily="34" charset="-122"/>
                <a:cs typeface="Nunito" pitchFamily="34" charset="-120"/>
              </a:rPr>
              <a:t>Dataset Overview</a:t>
            </a:r>
            <a:endParaRPr lang="en-US" sz="1601" dirty="0"/>
          </a:p>
        </p:txBody>
      </p:sp>
      <p:sp>
        <p:nvSpPr>
          <p:cNvPr id="8" name="Text 4"/>
          <p:cNvSpPr/>
          <p:nvPr/>
        </p:nvSpPr>
        <p:spPr>
          <a:xfrm>
            <a:off x="792837" y="1788319"/>
            <a:ext cx="7558326" cy="553164"/>
          </a:xfrm>
          <a:prstGeom prst="rect">
            <a:avLst/>
          </a:prstGeom>
          <a:noFill/>
          <a:ln/>
        </p:spPr>
        <p:txBody>
          <a:bodyPr wrap="square" rtlCol="0" anchor="t"/>
          <a:lstStyle/>
          <a:p>
            <a:pPr marL="0" indent="0">
              <a:lnSpc>
                <a:spcPts val="2177"/>
              </a:lnSpc>
              <a:buNone/>
            </a:pPr>
            <a:r>
              <a:rPr lang="en-US" sz="1361" dirty="0">
                <a:solidFill>
                  <a:srgbClr val="FFFFFF"/>
                </a:solidFill>
                <a:latin typeface="PT Sans" pitchFamily="34" charset="0"/>
                <a:ea typeface="PT Sans" pitchFamily="34" charset="-122"/>
                <a:cs typeface="PT Sans" pitchFamily="34" charset="-120"/>
              </a:rPr>
              <a:t>The dataset includes key variables related to credit scoring and financial distress prediction, such as income, dependents, and loan performance.</a:t>
            </a:r>
            <a:endParaRPr lang="en-US" sz="1361" dirty="0"/>
          </a:p>
        </p:txBody>
      </p:sp>
      <p:sp>
        <p:nvSpPr>
          <p:cNvPr id="9" name="Shape 5"/>
          <p:cNvSpPr/>
          <p:nvPr/>
        </p:nvSpPr>
        <p:spPr>
          <a:xfrm>
            <a:off x="604837" y="2702242"/>
            <a:ext cx="7934325" cy="1286947"/>
          </a:xfrm>
          <a:prstGeom prst="roundRect">
            <a:avLst>
              <a:gd name="adj" fmla="val 20143"/>
            </a:avLst>
          </a:prstGeom>
          <a:solidFill>
            <a:srgbClr val="00002E"/>
          </a:solidFill>
          <a:ln w="15240">
            <a:solidFill>
              <a:srgbClr val="D7425E"/>
            </a:solidFill>
            <a:prstDash val="solid"/>
          </a:ln>
        </p:spPr>
      </p:sp>
      <p:sp>
        <p:nvSpPr>
          <p:cNvPr id="10" name="Text 6"/>
          <p:cNvSpPr/>
          <p:nvPr/>
        </p:nvSpPr>
        <p:spPr>
          <a:xfrm>
            <a:off x="792837" y="2890242"/>
            <a:ext cx="2291953" cy="254198"/>
          </a:xfrm>
          <a:prstGeom prst="rect">
            <a:avLst/>
          </a:prstGeom>
          <a:noFill/>
          <a:ln/>
        </p:spPr>
        <p:txBody>
          <a:bodyPr wrap="none" rtlCol="0" anchor="t"/>
          <a:lstStyle/>
          <a:p>
            <a:pPr marL="0" indent="0">
              <a:lnSpc>
                <a:spcPts val="2001"/>
              </a:lnSpc>
              <a:buNone/>
            </a:pPr>
            <a:r>
              <a:rPr lang="en-US" sz="1601" b="1" dirty="0">
                <a:solidFill>
                  <a:srgbClr val="FFFFFF"/>
                </a:solidFill>
                <a:latin typeface="Nunito" pitchFamily="34" charset="0"/>
                <a:ea typeface="Nunito" pitchFamily="34" charset="-122"/>
                <a:cs typeface="Nunito" pitchFamily="34" charset="-120"/>
              </a:rPr>
              <a:t>Handling Missing Values</a:t>
            </a:r>
            <a:endParaRPr lang="en-US" sz="1601" dirty="0"/>
          </a:p>
        </p:txBody>
      </p:sp>
      <p:sp>
        <p:nvSpPr>
          <p:cNvPr id="11" name="Text 7"/>
          <p:cNvSpPr/>
          <p:nvPr/>
        </p:nvSpPr>
        <p:spPr>
          <a:xfrm>
            <a:off x="792837" y="3248025"/>
            <a:ext cx="7558326" cy="553164"/>
          </a:xfrm>
          <a:prstGeom prst="rect">
            <a:avLst/>
          </a:prstGeom>
          <a:noFill/>
          <a:ln/>
        </p:spPr>
        <p:txBody>
          <a:bodyPr wrap="square" rtlCol="0" anchor="t"/>
          <a:lstStyle/>
          <a:p>
            <a:pPr marL="0" indent="0">
              <a:lnSpc>
                <a:spcPts val="2177"/>
              </a:lnSpc>
              <a:buNone/>
            </a:pPr>
            <a:r>
              <a:rPr lang="en-US" sz="1361" dirty="0">
                <a:solidFill>
                  <a:srgbClr val="FFFFFF"/>
                </a:solidFill>
                <a:latin typeface="PT Sans" pitchFamily="34" charset="0"/>
                <a:ea typeface="PT Sans" pitchFamily="34" charset="-122"/>
                <a:cs typeface="PT Sans" pitchFamily="34" charset="-120"/>
              </a:rPr>
              <a:t>Missing values in MonthlyIncome and NumberOfDependents were filled using median imputation to ensure dataset completeness.</a:t>
            </a:r>
            <a:endParaRPr lang="en-US" sz="1361" dirty="0"/>
          </a:p>
        </p:txBody>
      </p:sp>
      <p:sp>
        <p:nvSpPr>
          <p:cNvPr id="12" name="Shape 8"/>
          <p:cNvSpPr/>
          <p:nvPr/>
        </p:nvSpPr>
        <p:spPr>
          <a:xfrm>
            <a:off x="604837" y="4161949"/>
            <a:ext cx="7934325" cy="1286947"/>
          </a:xfrm>
          <a:prstGeom prst="roundRect">
            <a:avLst>
              <a:gd name="adj" fmla="val 20143"/>
            </a:avLst>
          </a:prstGeom>
          <a:solidFill>
            <a:srgbClr val="00002E"/>
          </a:solidFill>
          <a:ln w="15240">
            <a:solidFill>
              <a:srgbClr val="DD785E"/>
            </a:solidFill>
            <a:prstDash val="solid"/>
          </a:ln>
        </p:spPr>
      </p:sp>
      <p:sp>
        <p:nvSpPr>
          <p:cNvPr id="13" name="Text 9"/>
          <p:cNvSpPr/>
          <p:nvPr/>
        </p:nvSpPr>
        <p:spPr>
          <a:xfrm>
            <a:off x="792837" y="4349948"/>
            <a:ext cx="2033111" cy="254198"/>
          </a:xfrm>
          <a:prstGeom prst="rect">
            <a:avLst/>
          </a:prstGeom>
          <a:noFill/>
          <a:ln/>
        </p:spPr>
        <p:txBody>
          <a:bodyPr wrap="none" rtlCol="0" anchor="t"/>
          <a:lstStyle/>
          <a:p>
            <a:pPr marL="0" indent="0">
              <a:lnSpc>
                <a:spcPts val="2001"/>
              </a:lnSpc>
              <a:buNone/>
            </a:pPr>
            <a:r>
              <a:rPr lang="en-US" sz="1601" b="1" dirty="0">
                <a:solidFill>
                  <a:srgbClr val="FFFFFF"/>
                </a:solidFill>
                <a:latin typeface="Nunito" pitchFamily="34" charset="0"/>
                <a:ea typeface="Nunito" pitchFamily="34" charset="-122"/>
                <a:cs typeface="Nunito" pitchFamily="34" charset="-120"/>
              </a:rPr>
              <a:t>Feature Engineering</a:t>
            </a:r>
            <a:endParaRPr lang="en-US" sz="1601" dirty="0"/>
          </a:p>
        </p:txBody>
      </p:sp>
      <p:sp>
        <p:nvSpPr>
          <p:cNvPr id="14" name="Text 10"/>
          <p:cNvSpPr/>
          <p:nvPr/>
        </p:nvSpPr>
        <p:spPr>
          <a:xfrm>
            <a:off x="792837" y="4707731"/>
            <a:ext cx="7558326" cy="553164"/>
          </a:xfrm>
          <a:prstGeom prst="rect">
            <a:avLst/>
          </a:prstGeom>
          <a:noFill/>
          <a:ln/>
        </p:spPr>
        <p:txBody>
          <a:bodyPr wrap="square" rtlCol="0" anchor="t"/>
          <a:lstStyle/>
          <a:p>
            <a:pPr marL="0" indent="0">
              <a:lnSpc>
                <a:spcPts val="2177"/>
              </a:lnSpc>
              <a:buNone/>
            </a:pPr>
            <a:r>
              <a:rPr lang="en-US" sz="1361" dirty="0">
                <a:solidFill>
                  <a:srgbClr val="FFFFFF"/>
                </a:solidFill>
                <a:latin typeface="PT Sans" pitchFamily="34" charset="0"/>
                <a:ea typeface="PT Sans" pitchFamily="34" charset="-122"/>
                <a:cs typeface="PT Sans" pitchFamily="34" charset="-120"/>
              </a:rPr>
              <a:t>The IncomePerDependent feature was created to capture financial stability relative to family size, enhancing the model's predictive power.</a:t>
            </a:r>
            <a:endParaRPr lang="en-US" sz="1361" dirty="0"/>
          </a:p>
        </p:txBody>
      </p:sp>
      <p:sp>
        <p:nvSpPr>
          <p:cNvPr id="15" name="Shape 11"/>
          <p:cNvSpPr/>
          <p:nvPr/>
        </p:nvSpPr>
        <p:spPr>
          <a:xfrm>
            <a:off x="604837" y="5621655"/>
            <a:ext cx="7934325" cy="1286947"/>
          </a:xfrm>
          <a:prstGeom prst="roundRect">
            <a:avLst>
              <a:gd name="adj" fmla="val 20143"/>
            </a:avLst>
          </a:prstGeom>
          <a:solidFill>
            <a:srgbClr val="00002E"/>
          </a:solidFill>
          <a:ln w="15240">
            <a:solidFill>
              <a:srgbClr val="48A8E2"/>
            </a:solidFill>
            <a:prstDash val="solid"/>
          </a:ln>
        </p:spPr>
      </p:sp>
      <p:sp>
        <p:nvSpPr>
          <p:cNvPr id="16" name="Text 12"/>
          <p:cNvSpPr/>
          <p:nvPr/>
        </p:nvSpPr>
        <p:spPr>
          <a:xfrm>
            <a:off x="792837" y="5809655"/>
            <a:ext cx="2033111" cy="254198"/>
          </a:xfrm>
          <a:prstGeom prst="rect">
            <a:avLst/>
          </a:prstGeom>
          <a:noFill/>
          <a:ln/>
        </p:spPr>
        <p:txBody>
          <a:bodyPr wrap="none" rtlCol="0" anchor="t"/>
          <a:lstStyle/>
          <a:p>
            <a:pPr marL="0" indent="0">
              <a:lnSpc>
                <a:spcPts val="2001"/>
              </a:lnSpc>
              <a:buNone/>
            </a:pPr>
            <a:r>
              <a:rPr lang="en-US" sz="1601" b="1" dirty="0">
                <a:solidFill>
                  <a:srgbClr val="FFFFFF"/>
                </a:solidFill>
                <a:latin typeface="Nunito" pitchFamily="34" charset="0"/>
                <a:ea typeface="Nunito" pitchFamily="34" charset="-122"/>
                <a:cs typeface="Nunito" pitchFamily="34" charset="-120"/>
              </a:rPr>
              <a:t>Exploratory Analysis</a:t>
            </a:r>
            <a:endParaRPr lang="en-US" sz="1601" dirty="0"/>
          </a:p>
        </p:txBody>
      </p:sp>
      <p:sp>
        <p:nvSpPr>
          <p:cNvPr id="17" name="Text 13"/>
          <p:cNvSpPr/>
          <p:nvPr/>
        </p:nvSpPr>
        <p:spPr>
          <a:xfrm>
            <a:off x="792837" y="6167438"/>
            <a:ext cx="7558326" cy="553164"/>
          </a:xfrm>
          <a:prstGeom prst="rect">
            <a:avLst/>
          </a:prstGeom>
          <a:noFill/>
          <a:ln/>
        </p:spPr>
        <p:txBody>
          <a:bodyPr wrap="square" rtlCol="0" anchor="t"/>
          <a:lstStyle/>
          <a:p>
            <a:pPr marL="0" indent="0">
              <a:lnSpc>
                <a:spcPts val="2177"/>
              </a:lnSpc>
              <a:buNone/>
            </a:pPr>
            <a:r>
              <a:rPr lang="en-US" sz="1361" dirty="0">
                <a:solidFill>
                  <a:srgbClr val="FFFFFF"/>
                </a:solidFill>
                <a:latin typeface="PT Sans" pitchFamily="34" charset="0"/>
                <a:ea typeface="PT Sans" pitchFamily="34" charset="-122"/>
                <a:cs typeface="PT Sans" pitchFamily="34" charset="-120"/>
              </a:rPr>
              <a:t>Visualizing data distributions and conducting correlation analysis helped identify the most significant predictors of financial distress.</a:t>
            </a:r>
            <a:endParaRPr lang="en-US" sz="1361" dirty="0"/>
          </a:p>
        </p:txBody>
      </p:sp>
      <p:sp>
        <p:nvSpPr>
          <p:cNvPr id="18" name="Shape 14"/>
          <p:cNvSpPr/>
          <p:nvPr/>
        </p:nvSpPr>
        <p:spPr>
          <a:xfrm>
            <a:off x="604837" y="7081361"/>
            <a:ext cx="7934325" cy="1010364"/>
          </a:xfrm>
          <a:prstGeom prst="roundRect">
            <a:avLst>
              <a:gd name="adj" fmla="val 25657"/>
            </a:avLst>
          </a:prstGeom>
          <a:solidFill>
            <a:srgbClr val="00002E"/>
          </a:solidFill>
          <a:ln w="15240">
            <a:solidFill>
              <a:srgbClr val="59ABA9"/>
            </a:solidFill>
            <a:prstDash val="solid"/>
          </a:ln>
        </p:spPr>
      </p:sp>
      <p:sp>
        <p:nvSpPr>
          <p:cNvPr id="19" name="Text 15"/>
          <p:cNvSpPr/>
          <p:nvPr/>
        </p:nvSpPr>
        <p:spPr>
          <a:xfrm>
            <a:off x="792837" y="7269361"/>
            <a:ext cx="2033111" cy="254198"/>
          </a:xfrm>
          <a:prstGeom prst="rect">
            <a:avLst/>
          </a:prstGeom>
          <a:noFill/>
          <a:ln/>
        </p:spPr>
        <p:txBody>
          <a:bodyPr wrap="none" rtlCol="0" anchor="t"/>
          <a:lstStyle/>
          <a:p>
            <a:pPr marL="0" indent="0">
              <a:lnSpc>
                <a:spcPts val="2001"/>
              </a:lnSpc>
              <a:buNone/>
            </a:pPr>
            <a:r>
              <a:rPr lang="en-US" sz="1601" b="1" dirty="0">
                <a:solidFill>
                  <a:srgbClr val="FFFFFF"/>
                </a:solidFill>
                <a:latin typeface="Nunito" pitchFamily="34" charset="0"/>
                <a:ea typeface="Nunito" pitchFamily="34" charset="-122"/>
                <a:cs typeface="Nunito" pitchFamily="34" charset="-120"/>
              </a:rPr>
              <a:t>Data Quality Checks</a:t>
            </a:r>
            <a:endParaRPr lang="en-US" sz="1601" dirty="0"/>
          </a:p>
        </p:txBody>
      </p:sp>
      <p:sp>
        <p:nvSpPr>
          <p:cNvPr id="20" name="Text 16"/>
          <p:cNvSpPr/>
          <p:nvPr/>
        </p:nvSpPr>
        <p:spPr>
          <a:xfrm>
            <a:off x="792837" y="7627144"/>
            <a:ext cx="7558326" cy="276582"/>
          </a:xfrm>
          <a:prstGeom prst="rect">
            <a:avLst/>
          </a:prstGeom>
          <a:noFill/>
          <a:ln/>
        </p:spPr>
        <p:txBody>
          <a:bodyPr wrap="none" rtlCol="0" anchor="t"/>
          <a:lstStyle/>
          <a:p>
            <a:pPr marL="0" indent="0">
              <a:lnSpc>
                <a:spcPts val="2177"/>
              </a:lnSpc>
              <a:buNone/>
            </a:pPr>
            <a:r>
              <a:rPr lang="en-US" sz="1361" dirty="0">
                <a:solidFill>
                  <a:srgbClr val="FFFFFF"/>
                </a:solidFill>
                <a:latin typeface="PT Sans" pitchFamily="34" charset="0"/>
                <a:ea typeface="PT Sans" pitchFamily="34" charset="-122"/>
                <a:cs typeface="PT Sans" pitchFamily="34" charset="-120"/>
              </a:rPr>
              <a:t>Thorough data validation and cleaning ensured the dataset was ready for modeling.</a:t>
            </a:r>
            <a:endParaRPr lang="en-US" sz="1361" dirty="0"/>
          </a:p>
        </p:txBody>
      </p:sp>
      <p:pic>
        <p:nvPicPr>
          <p:cNvPr id="26" name="Picture 25">
            <a:extLst>
              <a:ext uri="{FF2B5EF4-FFF2-40B4-BE49-F238E27FC236}">
                <a16:creationId xmlns:a16="http://schemas.microsoft.com/office/drawing/2014/main" id="{5D3ADABA-FBEF-ACBB-618C-0C2FCB8B144E}"/>
              </a:ext>
            </a:extLst>
          </p:cNvPr>
          <p:cNvPicPr>
            <a:picLocks noChangeAspect="1"/>
          </p:cNvPicPr>
          <p:nvPr/>
        </p:nvPicPr>
        <p:blipFill>
          <a:blip r:embed="rId4"/>
          <a:stretch>
            <a:fillRect/>
          </a:stretch>
        </p:blipFill>
        <p:spPr>
          <a:xfrm>
            <a:off x="9143998" y="0"/>
            <a:ext cx="5486401" cy="82295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5" name="Text 1"/>
          <p:cNvSpPr/>
          <p:nvPr/>
        </p:nvSpPr>
        <p:spPr>
          <a:xfrm>
            <a:off x="659487" y="681395"/>
            <a:ext cx="5564386" cy="554236"/>
          </a:xfrm>
          <a:prstGeom prst="rect">
            <a:avLst/>
          </a:prstGeom>
          <a:noFill/>
          <a:ln/>
        </p:spPr>
        <p:txBody>
          <a:bodyPr wrap="none" rtlCol="0" anchor="t"/>
          <a:lstStyle/>
          <a:p>
            <a:pPr marL="0" indent="0">
              <a:lnSpc>
                <a:spcPts val="4364"/>
              </a:lnSpc>
              <a:buNone/>
            </a:pPr>
            <a:r>
              <a:rPr lang="en-US" sz="3491" b="1" dirty="0">
                <a:solidFill>
                  <a:srgbClr val="FFFFFF"/>
                </a:solidFill>
                <a:latin typeface="Nunito" pitchFamily="34" charset="0"/>
                <a:ea typeface="Nunito" pitchFamily="34" charset="-122"/>
                <a:cs typeface="Nunito" pitchFamily="34" charset="-120"/>
              </a:rPr>
              <a:t>Methodology and Modeling</a:t>
            </a:r>
            <a:endParaRPr lang="en-US" sz="3491" dirty="0"/>
          </a:p>
        </p:txBody>
      </p:sp>
      <p:pic>
        <p:nvPicPr>
          <p:cNvPr id="6" name="Image 2" descr="preencoded.png"/>
          <p:cNvPicPr>
            <a:picLocks noChangeAspect="1"/>
          </p:cNvPicPr>
          <p:nvPr/>
        </p:nvPicPr>
        <p:blipFill>
          <a:blip r:embed="rId4"/>
          <a:stretch>
            <a:fillRect/>
          </a:stretch>
        </p:blipFill>
        <p:spPr>
          <a:xfrm>
            <a:off x="659487" y="1518285"/>
            <a:ext cx="942142" cy="1507450"/>
          </a:xfrm>
          <a:prstGeom prst="rect">
            <a:avLst/>
          </a:prstGeom>
        </p:spPr>
      </p:pic>
      <p:sp>
        <p:nvSpPr>
          <p:cNvPr id="7" name="Text 2"/>
          <p:cNvSpPr/>
          <p:nvPr/>
        </p:nvSpPr>
        <p:spPr>
          <a:xfrm>
            <a:off x="1884283" y="1706642"/>
            <a:ext cx="2216825" cy="277058"/>
          </a:xfrm>
          <a:prstGeom prst="rect">
            <a:avLst/>
          </a:prstGeom>
          <a:noFill/>
          <a:ln/>
        </p:spPr>
        <p:txBody>
          <a:bodyPr wrap="none" rtlCol="0" anchor="t"/>
          <a:lstStyle/>
          <a:p>
            <a:pPr marL="0" indent="0" algn="l">
              <a:lnSpc>
                <a:spcPts val="2182"/>
              </a:lnSpc>
              <a:buNone/>
            </a:pPr>
            <a:r>
              <a:rPr lang="en-US" sz="1746" b="1" dirty="0">
                <a:solidFill>
                  <a:srgbClr val="FFFFFF"/>
                </a:solidFill>
                <a:latin typeface="Nunito" pitchFamily="34" charset="0"/>
                <a:ea typeface="Nunito" pitchFamily="34" charset="-122"/>
                <a:cs typeface="Nunito" pitchFamily="34" charset="-120"/>
              </a:rPr>
              <a:t>Data Preprocessing</a:t>
            </a:r>
            <a:endParaRPr lang="en-US" sz="1746" dirty="0"/>
          </a:p>
        </p:txBody>
      </p:sp>
      <p:sp>
        <p:nvSpPr>
          <p:cNvPr id="8" name="Text 3"/>
          <p:cNvSpPr/>
          <p:nvPr/>
        </p:nvSpPr>
        <p:spPr>
          <a:xfrm>
            <a:off x="1884283" y="2096691"/>
            <a:ext cx="6600230" cy="602933"/>
          </a:xfrm>
          <a:prstGeom prst="rect">
            <a:avLst/>
          </a:prstGeom>
          <a:noFill/>
          <a:ln/>
        </p:spPr>
        <p:txBody>
          <a:bodyPr wrap="square" rtlCol="0" anchor="t"/>
          <a:lstStyle/>
          <a:p>
            <a:pPr marL="0" indent="0" algn="l">
              <a:lnSpc>
                <a:spcPts val="2374"/>
              </a:lnSpc>
              <a:buNone/>
            </a:pPr>
            <a:r>
              <a:rPr lang="en-US" sz="1484" dirty="0">
                <a:solidFill>
                  <a:srgbClr val="FFFFFF"/>
                </a:solidFill>
                <a:latin typeface="PT Sans" pitchFamily="34" charset="0"/>
                <a:ea typeface="PT Sans" pitchFamily="34" charset="-122"/>
                <a:cs typeface="PT Sans" pitchFamily="34" charset="-120"/>
              </a:rPr>
              <a:t>Performed data cleaning, feature scaling, and handling of missing values to prepare the dataset for modeling.</a:t>
            </a:r>
            <a:endParaRPr lang="en-US" sz="1484" dirty="0"/>
          </a:p>
        </p:txBody>
      </p:sp>
      <p:pic>
        <p:nvPicPr>
          <p:cNvPr id="9" name="Image 3" descr="preencoded.png"/>
          <p:cNvPicPr>
            <a:picLocks noChangeAspect="1"/>
          </p:cNvPicPr>
          <p:nvPr/>
        </p:nvPicPr>
        <p:blipFill>
          <a:blip r:embed="rId5"/>
          <a:stretch>
            <a:fillRect/>
          </a:stretch>
        </p:blipFill>
        <p:spPr>
          <a:xfrm>
            <a:off x="659487" y="3025735"/>
            <a:ext cx="942142" cy="1507450"/>
          </a:xfrm>
          <a:prstGeom prst="rect">
            <a:avLst/>
          </a:prstGeom>
        </p:spPr>
      </p:pic>
      <p:sp>
        <p:nvSpPr>
          <p:cNvPr id="10" name="Text 4"/>
          <p:cNvSpPr/>
          <p:nvPr/>
        </p:nvSpPr>
        <p:spPr>
          <a:xfrm>
            <a:off x="1884283" y="3214092"/>
            <a:ext cx="2216825" cy="277058"/>
          </a:xfrm>
          <a:prstGeom prst="rect">
            <a:avLst/>
          </a:prstGeom>
          <a:noFill/>
          <a:ln/>
        </p:spPr>
        <p:txBody>
          <a:bodyPr wrap="none" rtlCol="0" anchor="t"/>
          <a:lstStyle/>
          <a:p>
            <a:pPr marL="0" indent="0" algn="l">
              <a:lnSpc>
                <a:spcPts val="2182"/>
              </a:lnSpc>
              <a:buNone/>
            </a:pPr>
            <a:r>
              <a:rPr lang="en-US" sz="1746" b="1" dirty="0">
                <a:solidFill>
                  <a:srgbClr val="FFFFFF"/>
                </a:solidFill>
                <a:latin typeface="Nunito" pitchFamily="34" charset="0"/>
                <a:ea typeface="Nunito" pitchFamily="34" charset="-122"/>
                <a:cs typeface="Nunito" pitchFamily="34" charset="-120"/>
              </a:rPr>
              <a:t>Model Selection</a:t>
            </a:r>
            <a:endParaRPr lang="en-US" sz="1746" dirty="0"/>
          </a:p>
        </p:txBody>
      </p:sp>
      <p:sp>
        <p:nvSpPr>
          <p:cNvPr id="11" name="Text 5"/>
          <p:cNvSpPr/>
          <p:nvPr/>
        </p:nvSpPr>
        <p:spPr>
          <a:xfrm>
            <a:off x="1884283" y="3604141"/>
            <a:ext cx="6600230" cy="602933"/>
          </a:xfrm>
          <a:prstGeom prst="rect">
            <a:avLst/>
          </a:prstGeom>
          <a:noFill/>
          <a:ln/>
        </p:spPr>
        <p:txBody>
          <a:bodyPr wrap="square" rtlCol="0" anchor="t"/>
          <a:lstStyle/>
          <a:p>
            <a:pPr marL="0" indent="0" algn="l">
              <a:lnSpc>
                <a:spcPts val="2374"/>
              </a:lnSpc>
              <a:buNone/>
            </a:pPr>
            <a:r>
              <a:rPr lang="en-US" sz="1484" dirty="0">
                <a:solidFill>
                  <a:srgbClr val="FFFFFF"/>
                </a:solidFill>
                <a:latin typeface="PT Sans" pitchFamily="34" charset="0"/>
                <a:ea typeface="PT Sans" pitchFamily="34" charset="-122"/>
                <a:cs typeface="PT Sans" pitchFamily="34" charset="-120"/>
              </a:rPr>
              <a:t>Evaluated and compared the performance of Random Forest, Logistic Regression, and XGBoost models.</a:t>
            </a:r>
            <a:endParaRPr lang="en-US" sz="1484" dirty="0"/>
          </a:p>
        </p:txBody>
      </p:sp>
      <p:pic>
        <p:nvPicPr>
          <p:cNvPr id="12" name="Image 4" descr="preencoded.png"/>
          <p:cNvPicPr>
            <a:picLocks noChangeAspect="1"/>
          </p:cNvPicPr>
          <p:nvPr/>
        </p:nvPicPr>
        <p:blipFill>
          <a:blip r:embed="rId6"/>
          <a:stretch>
            <a:fillRect/>
          </a:stretch>
        </p:blipFill>
        <p:spPr>
          <a:xfrm>
            <a:off x="659487" y="4533186"/>
            <a:ext cx="942142" cy="1507450"/>
          </a:xfrm>
          <a:prstGeom prst="rect">
            <a:avLst/>
          </a:prstGeom>
        </p:spPr>
      </p:pic>
      <p:sp>
        <p:nvSpPr>
          <p:cNvPr id="13" name="Text 6"/>
          <p:cNvSpPr/>
          <p:nvPr/>
        </p:nvSpPr>
        <p:spPr>
          <a:xfrm>
            <a:off x="1884283" y="4721542"/>
            <a:ext cx="2216825" cy="277058"/>
          </a:xfrm>
          <a:prstGeom prst="rect">
            <a:avLst/>
          </a:prstGeom>
          <a:noFill/>
          <a:ln/>
        </p:spPr>
        <p:txBody>
          <a:bodyPr wrap="none" rtlCol="0" anchor="t"/>
          <a:lstStyle/>
          <a:p>
            <a:pPr marL="0" indent="0" algn="l">
              <a:lnSpc>
                <a:spcPts val="2182"/>
              </a:lnSpc>
              <a:buNone/>
            </a:pPr>
            <a:r>
              <a:rPr lang="en-US" sz="1746" b="1" dirty="0">
                <a:solidFill>
                  <a:srgbClr val="FFFFFF"/>
                </a:solidFill>
                <a:latin typeface="Nunito" pitchFamily="34" charset="0"/>
                <a:ea typeface="Nunito" pitchFamily="34" charset="-122"/>
                <a:cs typeface="Nunito" pitchFamily="34" charset="-120"/>
              </a:rPr>
              <a:t>Feature Engineering</a:t>
            </a:r>
            <a:endParaRPr lang="en-US" sz="1746" dirty="0"/>
          </a:p>
        </p:txBody>
      </p:sp>
      <p:sp>
        <p:nvSpPr>
          <p:cNvPr id="14" name="Text 7"/>
          <p:cNvSpPr/>
          <p:nvPr/>
        </p:nvSpPr>
        <p:spPr>
          <a:xfrm>
            <a:off x="1884283" y="5111591"/>
            <a:ext cx="6600230" cy="602933"/>
          </a:xfrm>
          <a:prstGeom prst="rect">
            <a:avLst/>
          </a:prstGeom>
          <a:noFill/>
          <a:ln/>
        </p:spPr>
        <p:txBody>
          <a:bodyPr wrap="square" rtlCol="0" anchor="t"/>
          <a:lstStyle/>
          <a:p>
            <a:pPr marL="0" indent="0" algn="l">
              <a:lnSpc>
                <a:spcPts val="2374"/>
              </a:lnSpc>
              <a:buNone/>
            </a:pPr>
            <a:r>
              <a:rPr lang="en-US" sz="1484" dirty="0">
                <a:solidFill>
                  <a:srgbClr val="FFFFFF"/>
                </a:solidFill>
                <a:latin typeface="PT Sans" pitchFamily="34" charset="0"/>
                <a:ea typeface="PT Sans" pitchFamily="34" charset="-122"/>
                <a:cs typeface="PT Sans" pitchFamily="34" charset="-120"/>
              </a:rPr>
              <a:t>Engineered new features, such as IncomePerDependent, to enhance the models' predictive capabilities.</a:t>
            </a:r>
            <a:endParaRPr lang="en-US" sz="1484" dirty="0"/>
          </a:p>
        </p:txBody>
      </p:sp>
      <p:pic>
        <p:nvPicPr>
          <p:cNvPr id="15" name="Image 5" descr="preencoded.png"/>
          <p:cNvPicPr>
            <a:picLocks noChangeAspect="1"/>
          </p:cNvPicPr>
          <p:nvPr/>
        </p:nvPicPr>
        <p:blipFill>
          <a:blip r:embed="rId7"/>
          <a:stretch>
            <a:fillRect/>
          </a:stretch>
        </p:blipFill>
        <p:spPr>
          <a:xfrm>
            <a:off x="659487" y="6040636"/>
            <a:ext cx="942142" cy="1507450"/>
          </a:xfrm>
          <a:prstGeom prst="rect">
            <a:avLst/>
          </a:prstGeom>
        </p:spPr>
      </p:pic>
      <p:sp>
        <p:nvSpPr>
          <p:cNvPr id="16" name="Text 8"/>
          <p:cNvSpPr/>
          <p:nvPr/>
        </p:nvSpPr>
        <p:spPr>
          <a:xfrm>
            <a:off x="1884283" y="6228993"/>
            <a:ext cx="2216825" cy="277058"/>
          </a:xfrm>
          <a:prstGeom prst="rect">
            <a:avLst/>
          </a:prstGeom>
          <a:noFill/>
          <a:ln/>
        </p:spPr>
        <p:txBody>
          <a:bodyPr wrap="none" rtlCol="0" anchor="t"/>
          <a:lstStyle/>
          <a:p>
            <a:pPr marL="0" indent="0" algn="l">
              <a:lnSpc>
                <a:spcPts val="2182"/>
              </a:lnSpc>
              <a:buNone/>
            </a:pPr>
            <a:r>
              <a:rPr lang="en-US" sz="1746" b="1" dirty="0">
                <a:solidFill>
                  <a:srgbClr val="FFFFFF"/>
                </a:solidFill>
                <a:latin typeface="Nunito" pitchFamily="34" charset="0"/>
                <a:ea typeface="Nunito" pitchFamily="34" charset="-122"/>
                <a:cs typeface="Nunito" pitchFamily="34" charset="-120"/>
              </a:rPr>
              <a:t>Model Evaluation</a:t>
            </a:r>
            <a:endParaRPr lang="en-US" sz="1746" dirty="0"/>
          </a:p>
        </p:txBody>
      </p:sp>
      <p:sp>
        <p:nvSpPr>
          <p:cNvPr id="17" name="Text 9"/>
          <p:cNvSpPr/>
          <p:nvPr/>
        </p:nvSpPr>
        <p:spPr>
          <a:xfrm>
            <a:off x="1884283" y="6619042"/>
            <a:ext cx="6600230" cy="602933"/>
          </a:xfrm>
          <a:prstGeom prst="rect">
            <a:avLst/>
          </a:prstGeom>
          <a:noFill/>
          <a:ln/>
        </p:spPr>
        <p:txBody>
          <a:bodyPr wrap="square" rtlCol="0" anchor="t"/>
          <a:lstStyle/>
          <a:p>
            <a:pPr marL="0" indent="0" algn="l">
              <a:lnSpc>
                <a:spcPts val="2374"/>
              </a:lnSpc>
              <a:buNone/>
            </a:pPr>
            <a:r>
              <a:rPr lang="en-US" sz="1484" dirty="0">
                <a:solidFill>
                  <a:srgbClr val="FFFFFF"/>
                </a:solidFill>
                <a:latin typeface="PT Sans" pitchFamily="34" charset="0"/>
                <a:ea typeface="PT Sans" pitchFamily="34" charset="-122"/>
                <a:cs typeface="PT Sans" pitchFamily="34" charset="-120"/>
              </a:rPr>
              <a:t>Assessed the models' accuracy, ROC AUC, and overall predictive performance to identify the optimal solution.</a:t>
            </a:r>
            <a:endParaRPr lang="en-US" sz="1484" dirty="0"/>
          </a:p>
        </p:txBody>
      </p:sp>
      <p:pic>
        <p:nvPicPr>
          <p:cNvPr id="20" name="Picture 19">
            <a:extLst>
              <a:ext uri="{FF2B5EF4-FFF2-40B4-BE49-F238E27FC236}">
                <a16:creationId xmlns:a16="http://schemas.microsoft.com/office/drawing/2014/main" id="{FCEAD9A3-DD31-24D1-CA03-F71DCDBEB2DC}"/>
              </a:ext>
            </a:extLst>
          </p:cNvPr>
          <p:cNvPicPr>
            <a:picLocks noChangeAspect="1"/>
          </p:cNvPicPr>
          <p:nvPr/>
        </p:nvPicPr>
        <p:blipFill>
          <a:blip r:embed="rId8"/>
          <a:stretch>
            <a:fillRect/>
          </a:stretch>
        </p:blipFill>
        <p:spPr>
          <a:xfrm>
            <a:off x="8767167" y="0"/>
            <a:ext cx="5771614" cy="822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25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1106686" y="677942"/>
            <a:ext cx="8377714" cy="710327"/>
          </a:xfrm>
          <a:prstGeom prst="rect">
            <a:avLst/>
          </a:prstGeom>
          <a:noFill/>
          <a:ln/>
        </p:spPr>
        <p:txBody>
          <a:bodyPr wrap="none" rtlCol="0" anchor="t"/>
          <a:lstStyle/>
          <a:p>
            <a:pPr marL="0" indent="0">
              <a:lnSpc>
                <a:spcPts val="5593"/>
              </a:lnSpc>
              <a:buNone/>
            </a:pPr>
            <a:r>
              <a:rPr lang="en-US" sz="4475" b="1" dirty="0">
                <a:solidFill>
                  <a:srgbClr val="FFFFFF"/>
                </a:solidFill>
                <a:latin typeface="Nunito" pitchFamily="34" charset="0"/>
                <a:ea typeface="Nunito" pitchFamily="34" charset="-122"/>
                <a:cs typeface="Nunito" pitchFamily="34" charset="-120"/>
              </a:rPr>
              <a:t>Model Performance and Insights</a:t>
            </a:r>
            <a:endParaRPr lang="en-US" sz="4475" dirty="0"/>
          </a:p>
        </p:txBody>
      </p:sp>
      <p:sp>
        <p:nvSpPr>
          <p:cNvPr id="5" name="Shape 2"/>
          <p:cNvSpPr/>
          <p:nvPr/>
        </p:nvSpPr>
        <p:spPr>
          <a:xfrm>
            <a:off x="1106686" y="1871305"/>
            <a:ext cx="6087785" cy="2719388"/>
          </a:xfrm>
          <a:prstGeom prst="roundRect">
            <a:avLst>
              <a:gd name="adj" fmla="val 13322"/>
            </a:avLst>
          </a:prstGeom>
          <a:solidFill>
            <a:srgbClr val="00002E"/>
          </a:solidFill>
          <a:ln w="22860">
            <a:solidFill>
              <a:srgbClr val="F2B42D"/>
            </a:solidFill>
            <a:prstDash val="solid"/>
          </a:ln>
        </p:spPr>
        <p:txBody>
          <a:bodyPr/>
          <a:lstStyle/>
          <a:p>
            <a:endParaRPr lang="en-IN" dirty="0"/>
          </a:p>
        </p:txBody>
      </p:sp>
      <p:sp>
        <p:nvSpPr>
          <p:cNvPr id="6" name="Text 3"/>
          <p:cNvSpPr/>
          <p:nvPr/>
        </p:nvSpPr>
        <p:spPr>
          <a:xfrm>
            <a:off x="1371005" y="2135624"/>
            <a:ext cx="2852142" cy="355044"/>
          </a:xfrm>
          <a:prstGeom prst="rect">
            <a:avLst/>
          </a:prstGeom>
          <a:noFill/>
          <a:ln/>
        </p:spPr>
        <p:txBody>
          <a:bodyPr wrap="none" rtlCol="0" anchor="t"/>
          <a:lstStyle/>
          <a:p>
            <a:pPr marL="0" indent="0">
              <a:lnSpc>
                <a:spcPts val="2797"/>
              </a:lnSpc>
              <a:buNone/>
            </a:pPr>
            <a:r>
              <a:rPr lang="en-US" sz="2237" b="1" dirty="0">
                <a:solidFill>
                  <a:srgbClr val="FFFFFF"/>
                </a:solidFill>
                <a:latin typeface="Nunito" pitchFamily="34" charset="0"/>
                <a:ea typeface="Nunito" pitchFamily="34" charset="-122"/>
                <a:cs typeface="Nunito" pitchFamily="34" charset="-120"/>
              </a:rPr>
              <a:t>Random Forest Model</a:t>
            </a:r>
            <a:endParaRPr lang="en-US" sz="2237" dirty="0"/>
          </a:p>
        </p:txBody>
      </p:sp>
      <p:sp>
        <p:nvSpPr>
          <p:cNvPr id="7" name="Text 4"/>
          <p:cNvSpPr/>
          <p:nvPr/>
        </p:nvSpPr>
        <p:spPr>
          <a:xfrm>
            <a:off x="1371005" y="2635568"/>
            <a:ext cx="5559147" cy="386477"/>
          </a:xfrm>
          <a:prstGeom prst="rect">
            <a:avLst/>
          </a:prstGeom>
          <a:noFill/>
          <a:ln/>
        </p:spPr>
        <p:txBody>
          <a:bodyPr wrap="none" rtlCol="0" anchor="t"/>
          <a:lstStyle/>
          <a:p>
            <a:pPr marL="0" indent="0">
              <a:lnSpc>
                <a:spcPts val="3043"/>
              </a:lnSpc>
              <a:buNone/>
            </a:pPr>
            <a:r>
              <a:rPr lang="en-US" sz="1902" dirty="0">
                <a:solidFill>
                  <a:srgbClr val="FFFFFF"/>
                </a:solidFill>
                <a:latin typeface="PT Sans" pitchFamily="34" charset="0"/>
                <a:ea typeface="PT Sans" pitchFamily="34" charset="-122"/>
                <a:cs typeface="PT Sans" pitchFamily="34" charset="-120"/>
              </a:rPr>
              <a:t>Accuracy: 99.96%, ROC AUC: 99.73%</a:t>
            </a:r>
            <a:endParaRPr lang="en-US" sz="1902" dirty="0"/>
          </a:p>
        </p:txBody>
      </p:sp>
      <p:sp>
        <p:nvSpPr>
          <p:cNvPr id="8" name="Text 5"/>
          <p:cNvSpPr/>
          <p:nvPr/>
        </p:nvSpPr>
        <p:spPr>
          <a:xfrm>
            <a:off x="1371005" y="3166943"/>
            <a:ext cx="5559147" cy="1159431"/>
          </a:xfrm>
          <a:prstGeom prst="rect">
            <a:avLst/>
          </a:prstGeom>
          <a:noFill/>
          <a:ln/>
        </p:spPr>
        <p:txBody>
          <a:bodyPr wrap="square" rtlCol="0" anchor="t"/>
          <a:lstStyle/>
          <a:p>
            <a:pPr marL="0" indent="0">
              <a:lnSpc>
                <a:spcPts val="3043"/>
              </a:lnSpc>
              <a:buNone/>
            </a:pPr>
            <a:r>
              <a:rPr lang="en-US" sz="1902" dirty="0">
                <a:solidFill>
                  <a:srgbClr val="FFFFFF"/>
                </a:solidFill>
                <a:latin typeface="PT Sans" pitchFamily="34" charset="0"/>
                <a:ea typeface="PT Sans" pitchFamily="34" charset="-122"/>
                <a:cs typeface="PT Sans" pitchFamily="34" charset="-120"/>
              </a:rPr>
              <a:t>Insight: Highly effective in predicting financial distress with nearly perfect accuracy. Ideal for complex data patterns and precise risk assessment.</a:t>
            </a:r>
            <a:endParaRPr lang="en-US" sz="1902" dirty="0"/>
          </a:p>
        </p:txBody>
      </p:sp>
      <p:sp>
        <p:nvSpPr>
          <p:cNvPr id="9" name="Shape 6"/>
          <p:cNvSpPr/>
          <p:nvPr/>
        </p:nvSpPr>
        <p:spPr>
          <a:xfrm>
            <a:off x="7435929" y="1871305"/>
            <a:ext cx="6087785" cy="2719388"/>
          </a:xfrm>
          <a:prstGeom prst="roundRect">
            <a:avLst>
              <a:gd name="adj" fmla="val 13322"/>
            </a:avLst>
          </a:prstGeom>
          <a:solidFill>
            <a:srgbClr val="00002E"/>
          </a:solidFill>
          <a:ln w="22860">
            <a:solidFill>
              <a:srgbClr val="D7425E"/>
            </a:solidFill>
            <a:prstDash val="solid"/>
          </a:ln>
        </p:spPr>
      </p:sp>
      <p:sp>
        <p:nvSpPr>
          <p:cNvPr id="10" name="Text 7"/>
          <p:cNvSpPr/>
          <p:nvPr/>
        </p:nvSpPr>
        <p:spPr>
          <a:xfrm>
            <a:off x="7700248" y="2135624"/>
            <a:ext cx="3393758" cy="355044"/>
          </a:xfrm>
          <a:prstGeom prst="rect">
            <a:avLst/>
          </a:prstGeom>
          <a:noFill/>
          <a:ln/>
        </p:spPr>
        <p:txBody>
          <a:bodyPr wrap="none" rtlCol="0" anchor="t"/>
          <a:lstStyle/>
          <a:p>
            <a:pPr marL="0" indent="0">
              <a:lnSpc>
                <a:spcPts val="2797"/>
              </a:lnSpc>
              <a:buNone/>
            </a:pPr>
            <a:r>
              <a:rPr lang="en-US" sz="2237" b="1" dirty="0">
                <a:solidFill>
                  <a:srgbClr val="FFFFFF"/>
                </a:solidFill>
                <a:latin typeface="Nunito" pitchFamily="34" charset="0"/>
                <a:ea typeface="Nunito" pitchFamily="34" charset="-122"/>
                <a:cs typeface="Nunito" pitchFamily="34" charset="-120"/>
              </a:rPr>
              <a:t>Logistic Regression Model</a:t>
            </a:r>
            <a:endParaRPr lang="en-US" sz="2237" dirty="0"/>
          </a:p>
        </p:txBody>
      </p:sp>
      <p:sp>
        <p:nvSpPr>
          <p:cNvPr id="11" name="Text 8"/>
          <p:cNvSpPr/>
          <p:nvPr/>
        </p:nvSpPr>
        <p:spPr>
          <a:xfrm>
            <a:off x="7700248" y="2635568"/>
            <a:ext cx="5559147" cy="386477"/>
          </a:xfrm>
          <a:prstGeom prst="rect">
            <a:avLst/>
          </a:prstGeom>
          <a:noFill/>
          <a:ln/>
        </p:spPr>
        <p:txBody>
          <a:bodyPr wrap="none" rtlCol="0" anchor="t"/>
          <a:lstStyle/>
          <a:p>
            <a:pPr marL="0" indent="0">
              <a:lnSpc>
                <a:spcPts val="3043"/>
              </a:lnSpc>
              <a:buNone/>
            </a:pPr>
            <a:r>
              <a:rPr lang="en-US" sz="1902" dirty="0">
                <a:solidFill>
                  <a:srgbClr val="FFFFFF"/>
                </a:solidFill>
                <a:latin typeface="PT Sans" pitchFamily="34" charset="0"/>
                <a:ea typeface="PT Sans" pitchFamily="34" charset="-122"/>
                <a:cs typeface="PT Sans" pitchFamily="34" charset="-120"/>
              </a:rPr>
              <a:t>Accuracy: 93.34%, ROC AUC: 52.01%</a:t>
            </a:r>
            <a:endParaRPr lang="en-US" sz="1902" dirty="0"/>
          </a:p>
        </p:txBody>
      </p:sp>
      <p:sp>
        <p:nvSpPr>
          <p:cNvPr id="12" name="Text 9"/>
          <p:cNvSpPr/>
          <p:nvPr/>
        </p:nvSpPr>
        <p:spPr>
          <a:xfrm>
            <a:off x="7700248" y="3166943"/>
            <a:ext cx="5559147" cy="772954"/>
          </a:xfrm>
          <a:prstGeom prst="rect">
            <a:avLst/>
          </a:prstGeom>
          <a:noFill/>
          <a:ln/>
        </p:spPr>
        <p:txBody>
          <a:bodyPr wrap="square" rtlCol="0" anchor="t"/>
          <a:lstStyle/>
          <a:p>
            <a:pPr marL="0" indent="0">
              <a:lnSpc>
                <a:spcPts val="3043"/>
              </a:lnSpc>
              <a:buNone/>
            </a:pPr>
            <a:r>
              <a:rPr lang="en-US" sz="1902" dirty="0">
                <a:solidFill>
                  <a:srgbClr val="FFFFFF"/>
                </a:solidFill>
                <a:latin typeface="PT Sans" pitchFamily="34" charset="0"/>
                <a:ea typeface="PT Sans" pitchFamily="34" charset="-122"/>
                <a:cs typeface="PT Sans" pitchFamily="34" charset="-120"/>
              </a:rPr>
              <a:t>Insight: Good overall accuracy but less effective in classifying edge cases compared to Random Forest.</a:t>
            </a:r>
            <a:endParaRPr lang="en-US" sz="1902" dirty="0"/>
          </a:p>
        </p:txBody>
      </p:sp>
      <p:sp>
        <p:nvSpPr>
          <p:cNvPr id="13" name="Shape 10"/>
          <p:cNvSpPr/>
          <p:nvPr/>
        </p:nvSpPr>
        <p:spPr>
          <a:xfrm>
            <a:off x="1106686" y="4832152"/>
            <a:ext cx="6087785" cy="2719388"/>
          </a:xfrm>
          <a:prstGeom prst="roundRect">
            <a:avLst>
              <a:gd name="adj" fmla="val 13322"/>
            </a:avLst>
          </a:prstGeom>
          <a:solidFill>
            <a:srgbClr val="00002E"/>
          </a:solidFill>
          <a:ln w="22860">
            <a:solidFill>
              <a:srgbClr val="DD785E"/>
            </a:solidFill>
            <a:prstDash val="solid"/>
          </a:ln>
        </p:spPr>
      </p:sp>
      <p:sp>
        <p:nvSpPr>
          <p:cNvPr id="14" name="Text 11"/>
          <p:cNvSpPr/>
          <p:nvPr/>
        </p:nvSpPr>
        <p:spPr>
          <a:xfrm>
            <a:off x="1371005" y="5096470"/>
            <a:ext cx="2841308" cy="355044"/>
          </a:xfrm>
          <a:prstGeom prst="rect">
            <a:avLst/>
          </a:prstGeom>
          <a:noFill/>
          <a:ln/>
        </p:spPr>
        <p:txBody>
          <a:bodyPr wrap="none" rtlCol="0" anchor="t"/>
          <a:lstStyle/>
          <a:p>
            <a:pPr marL="0" indent="0">
              <a:lnSpc>
                <a:spcPts val="2797"/>
              </a:lnSpc>
              <a:buNone/>
            </a:pPr>
            <a:r>
              <a:rPr lang="en-US" sz="2237" b="1" dirty="0">
                <a:solidFill>
                  <a:srgbClr val="FFFFFF"/>
                </a:solidFill>
                <a:latin typeface="Nunito" pitchFamily="34" charset="0"/>
                <a:ea typeface="Nunito" pitchFamily="34" charset="-122"/>
                <a:cs typeface="Nunito" pitchFamily="34" charset="-120"/>
              </a:rPr>
              <a:t>XGBoost Model</a:t>
            </a:r>
            <a:endParaRPr lang="en-US" sz="2237" dirty="0"/>
          </a:p>
        </p:txBody>
      </p:sp>
      <p:sp>
        <p:nvSpPr>
          <p:cNvPr id="15" name="Text 12"/>
          <p:cNvSpPr/>
          <p:nvPr/>
        </p:nvSpPr>
        <p:spPr>
          <a:xfrm>
            <a:off x="1371005" y="5596414"/>
            <a:ext cx="5559147" cy="386477"/>
          </a:xfrm>
          <a:prstGeom prst="rect">
            <a:avLst/>
          </a:prstGeom>
          <a:noFill/>
          <a:ln/>
        </p:spPr>
        <p:txBody>
          <a:bodyPr wrap="none" rtlCol="0" anchor="t"/>
          <a:lstStyle/>
          <a:p>
            <a:pPr marL="0" indent="0">
              <a:lnSpc>
                <a:spcPts val="3043"/>
              </a:lnSpc>
              <a:buNone/>
            </a:pPr>
            <a:r>
              <a:rPr lang="en-US" sz="1902" dirty="0">
                <a:solidFill>
                  <a:srgbClr val="FFFFFF"/>
                </a:solidFill>
                <a:latin typeface="PT Sans" pitchFamily="34" charset="0"/>
                <a:ea typeface="PT Sans" pitchFamily="34" charset="-122"/>
                <a:cs typeface="PT Sans" pitchFamily="34" charset="-120"/>
              </a:rPr>
              <a:t>Accuracy: 94.74%, ROC AUC: 64.23%</a:t>
            </a:r>
            <a:endParaRPr lang="en-US" sz="1902" dirty="0"/>
          </a:p>
        </p:txBody>
      </p:sp>
      <p:sp>
        <p:nvSpPr>
          <p:cNvPr id="16" name="Text 13"/>
          <p:cNvSpPr/>
          <p:nvPr/>
        </p:nvSpPr>
        <p:spPr>
          <a:xfrm>
            <a:off x="1371005" y="6127790"/>
            <a:ext cx="5559147" cy="1159431"/>
          </a:xfrm>
          <a:prstGeom prst="rect">
            <a:avLst/>
          </a:prstGeom>
          <a:noFill/>
          <a:ln/>
        </p:spPr>
        <p:txBody>
          <a:bodyPr wrap="square" rtlCol="0" anchor="t"/>
          <a:lstStyle/>
          <a:p>
            <a:pPr marL="0" indent="0">
              <a:lnSpc>
                <a:spcPts val="3043"/>
              </a:lnSpc>
              <a:buNone/>
            </a:pPr>
            <a:r>
              <a:rPr lang="en-US" sz="1902" dirty="0">
                <a:solidFill>
                  <a:srgbClr val="FFFFFF"/>
                </a:solidFill>
                <a:latin typeface="PT Sans" pitchFamily="34" charset="0"/>
                <a:ea typeface="PT Sans" pitchFamily="34" charset="-122"/>
                <a:cs typeface="PT Sans" pitchFamily="34" charset="-120"/>
              </a:rPr>
              <a:t>Insight: Improved predictive power through boosting techniques but didn't perform as well as Random Forest in class differentiation.</a:t>
            </a:r>
            <a:endParaRPr lang="en-US" sz="1902" dirty="0"/>
          </a:p>
        </p:txBody>
      </p:sp>
      <p:sp>
        <p:nvSpPr>
          <p:cNvPr id="17" name="Shape 14"/>
          <p:cNvSpPr/>
          <p:nvPr/>
        </p:nvSpPr>
        <p:spPr>
          <a:xfrm>
            <a:off x="7435929" y="4832152"/>
            <a:ext cx="6087785" cy="2719388"/>
          </a:xfrm>
          <a:prstGeom prst="roundRect">
            <a:avLst>
              <a:gd name="adj" fmla="val 13322"/>
            </a:avLst>
          </a:prstGeom>
          <a:solidFill>
            <a:srgbClr val="00002E"/>
          </a:solidFill>
          <a:ln w="22860">
            <a:solidFill>
              <a:srgbClr val="48A8E2"/>
            </a:solidFill>
            <a:prstDash val="solid"/>
          </a:ln>
        </p:spPr>
      </p:sp>
      <p:sp>
        <p:nvSpPr>
          <p:cNvPr id="18" name="Text 15"/>
          <p:cNvSpPr/>
          <p:nvPr/>
        </p:nvSpPr>
        <p:spPr>
          <a:xfrm>
            <a:off x="7700248" y="5096470"/>
            <a:ext cx="2841308" cy="355044"/>
          </a:xfrm>
          <a:prstGeom prst="rect">
            <a:avLst/>
          </a:prstGeom>
          <a:noFill/>
          <a:ln/>
        </p:spPr>
        <p:txBody>
          <a:bodyPr wrap="none" rtlCol="0" anchor="t"/>
          <a:lstStyle/>
          <a:p>
            <a:pPr marL="0" indent="0">
              <a:lnSpc>
                <a:spcPts val="2797"/>
              </a:lnSpc>
              <a:buNone/>
            </a:pPr>
            <a:r>
              <a:rPr lang="en-US" sz="2237" b="1" dirty="0">
                <a:solidFill>
                  <a:srgbClr val="FFFFFF"/>
                </a:solidFill>
                <a:latin typeface="Nunito" pitchFamily="34" charset="0"/>
                <a:ea typeface="Nunito" pitchFamily="34" charset="-122"/>
                <a:cs typeface="Nunito" pitchFamily="34" charset="-120"/>
              </a:rPr>
              <a:t>Summary</a:t>
            </a:r>
            <a:endParaRPr lang="en-US" sz="2237" dirty="0"/>
          </a:p>
        </p:txBody>
      </p:sp>
      <p:sp>
        <p:nvSpPr>
          <p:cNvPr id="19" name="Text 16"/>
          <p:cNvSpPr/>
          <p:nvPr/>
        </p:nvSpPr>
        <p:spPr>
          <a:xfrm>
            <a:off x="7700248" y="5596414"/>
            <a:ext cx="5559147" cy="1159431"/>
          </a:xfrm>
          <a:prstGeom prst="rect">
            <a:avLst/>
          </a:prstGeom>
          <a:noFill/>
          <a:ln/>
        </p:spPr>
        <p:txBody>
          <a:bodyPr wrap="square" rtlCol="0" anchor="t"/>
          <a:lstStyle/>
          <a:p>
            <a:pPr marL="0" indent="0">
              <a:lnSpc>
                <a:spcPts val="3043"/>
              </a:lnSpc>
              <a:buNone/>
            </a:pPr>
            <a:r>
              <a:rPr lang="en-US" sz="1902" dirty="0">
                <a:solidFill>
                  <a:srgbClr val="FFFFFF"/>
                </a:solidFill>
                <a:latin typeface="PT Sans" pitchFamily="34" charset="0"/>
                <a:ea typeface="PT Sans" pitchFamily="34" charset="-122"/>
                <a:cs typeface="PT Sans" pitchFamily="34" charset="-120"/>
              </a:rPr>
              <a:t>The Random Forest Model emerged as the standout performer due to its exceptional accuracy and strong predictive capabilities.</a:t>
            </a:r>
            <a:endParaRPr lang="en-US" sz="1902" dirty="0"/>
          </a:p>
        </p:txBody>
      </p:sp>
    </p:spTree>
  </p:cSld>
  <p:clrMapOvr>
    <a:masterClrMapping/>
  </p:clrMapOvr>
  <mc:AlternateContent xmlns:mc="http://schemas.openxmlformats.org/markup-compatibility/2006">
    <mc:Choice xmlns:p14="http://schemas.microsoft.com/office/powerpoint/2010/main" Requires="p14">
      <p:transition spd="slow" p14:dur="2250">
        <p:pull/>
      </p:transition>
    </mc:Choice>
    <mc:Fallback>
      <p:transition spd="slow">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637342" y="768072"/>
            <a:ext cx="6316623" cy="535543"/>
          </a:xfrm>
          <a:prstGeom prst="rect">
            <a:avLst/>
          </a:prstGeom>
          <a:noFill/>
          <a:ln/>
        </p:spPr>
        <p:txBody>
          <a:bodyPr wrap="none" rtlCol="0" anchor="t"/>
          <a:lstStyle/>
          <a:p>
            <a:pPr marL="0" indent="0">
              <a:lnSpc>
                <a:spcPts val="4218"/>
              </a:lnSpc>
              <a:buNone/>
            </a:pPr>
            <a:r>
              <a:rPr lang="en-US" sz="3374" b="1" dirty="0">
                <a:solidFill>
                  <a:srgbClr val="FFFFFF"/>
                </a:solidFill>
                <a:latin typeface="Nunito" pitchFamily="34" charset="0"/>
                <a:ea typeface="Nunito" pitchFamily="34" charset="-122"/>
                <a:cs typeface="Nunito" pitchFamily="34" charset="-120"/>
              </a:rPr>
              <a:t>Model Performance and Insights</a:t>
            </a:r>
            <a:endParaRPr lang="en-US" sz="3374" dirty="0"/>
          </a:p>
        </p:txBody>
      </p:sp>
      <p:pic>
        <p:nvPicPr>
          <p:cNvPr id="6" name="Image 2" descr="preencoded.png"/>
          <p:cNvPicPr>
            <a:picLocks noChangeAspect="1"/>
          </p:cNvPicPr>
          <p:nvPr/>
        </p:nvPicPr>
        <p:blipFill>
          <a:blip r:embed="rId5"/>
          <a:stretch>
            <a:fillRect/>
          </a:stretch>
        </p:blipFill>
        <p:spPr>
          <a:xfrm>
            <a:off x="637342" y="1576745"/>
            <a:ext cx="455295" cy="455295"/>
          </a:xfrm>
          <a:prstGeom prst="rect">
            <a:avLst/>
          </a:prstGeom>
        </p:spPr>
      </p:pic>
      <p:sp>
        <p:nvSpPr>
          <p:cNvPr id="7" name="Text 2"/>
          <p:cNvSpPr/>
          <p:nvPr/>
        </p:nvSpPr>
        <p:spPr>
          <a:xfrm>
            <a:off x="637342" y="2214086"/>
            <a:ext cx="2142649" cy="267891"/>
          </a:xfrm>
          <a:prstGeom prst="rect">
            <a:avLst/>
          </a:prstGeom>
          <a:noFill/>
          <a:ln/>
        </p:spPr>
        <p:txBody>
          <a:bodyPr wrap="none" rtlCol="0" anchor="t"/>
          <a:lstStyle/>
          <a:p>
            <a:pPr marL="0" indent="0" algn="l">
              <a:lnSpc>
                <a:spcPts val="2109"/>
              </a:lnSpc>
              <a:buNone/>
            </a:pPr>
            <a:r>
              <a:rPr lang="en-US" sz="1687" b="1" dirty="0">
                <a:solidFill>
                  <a:srgbClr val="FFFFFF"/>
                </a:solidFill>
                <a:latin typeface="Nunito" pitchFamily="34" charset="0"/>
                <a:ea typeface="Nunito" pitchFamily="34" charset="-122"/>
                <a:cs typeface="Nunito" pitchFamily="34" charset="-120"/>
              </a:rPr>
              <a:t>Accuracy</a:t>
            </a:r>
            <a:endParaRPr lang="en-US" sz="1687" dirty="0"/>
          </a:p>
        </p:txBody>
      </p:sp>
      <p:sp>
        <p:nvSpPr>
          <p:cNvPr id="8" name="Text 3"/>
          <p:cNvSpPr/>
          <p:nvPr/>
        </p:nvSpPr>
        <p:spPr>
          <a:xfrm>
            <a:off x="637342" y="2591157"/>
            <a:ext cx="7869317" cy="582930"/>
          </a:xfrm>
          <a:prstGeom prst="rect">
            <a:avLst/>
          </a:prstGeom>
          <a:noFill/>
          <a:ln/>
        </p:spPr>
        <p:txBody>
          <a:bodyPr wrap="square" rtlCol="0" anchor="t"/>
          <a:lstStyle/>
          <a:p>
            <a:pPr marL="0" indent="0" algn="l">
              <a:lnSpc>
                <a:spcPts val="2295"/>
              </a:lnSpc>
              <a:buNone/>
            </a:pPr>
            <a:r>
              <a:rPr lang="en-US" sz="1434" dirty="0">
                <a:solidFill>
                  <a:srgbClr val="FFFFFF"/>
                </a:solidFill>
                <a:latin typeface="PT Sans" pitchFamily="34" charset="0"/>
                <a:ea typeface="PT Sans" pitchFamily="34" charset="-122"/>
                <a:cs typeface="PT Sans" pitchFamily="34" charset="-120"/>
              </a:rPr>
              <a:t>The Random Forest model achieved an exceptional accuracy of 99.96%, outperforming industry benchmarks.</a:t>
            </a:r>
            <a:endParaRPr lang="en-US" sz="1434" dirty="0"/>
          </a:p>
        </p:txBody>
      </p:sp>
      <p:pic>
        <p:nvPicPr>
          <p:cNvPr id="9" name="Image 3" descr="preencoded.png"/>
          <p:cNvPicPr>
            <a:picLocks noChangeAspect="1"/>
          </p:cNvPicPr>
          <p:nvPr/>
        </p:nvPicPr>
        <p:blipFill>
          <a:blip r:embed="rId6"/>
          <a:stretch>
            <a:fillRect/>
          </a:stretch>
        </p:blipFill>
        <p:spPr>
          <a:xfrm>
            <a:off x="637342" y="3720465"/>
            <a:ext cx="455295" cy="455295"/>
          </a:xfrm>
          <a:prstGeom prst="rect">
            <a:avLst/>
          </a:prstGeom>
        </p:spPr>
      </p:pic>
      <p:sp>
        <p:nvSpPr>
          <p:cNvPr id="10" name="Text 4"/>
          <p:cNvSpPr/>
          <p:nvPr/>
        </p:nvSpPr>
        <p:spPr>
          <a:xfrm>
            <a:off x="637342" y="4357807"/>
            <a:ext cx="2142649" cy="267891"/>
          </a:xfrm>
          <a:prstGeom prst="rect">
            <a:avLst/>
          </a:prstGeom>
          <a:noFill/>
          <a:ln/>
        </p:spPr>
        <p:txBody>
          <a:bodyPr wrap="none" rtlCol="0" anchor="t"/>
          <a:lstStyle/>
          <a:p>
            <a:pPr marL="0" indent="0" algn="l">
              <a:lnSpc>
                <a:spcPts val="2109"/>
              </a:lnSpc>
              <a:buNone/>
            </a:pPr>
            <a:r>
              <a:rPr lang="en-US" sz="1687" b="1" dirty="0">
                <a:solidFill>
                  <a:srgbClr val="FFFFFF"/>
                </a:solidFill>
                <a:latin typeface="Nunito" pitchFamily="34" charset="0"/>
                <a:ea typeface="Nunito" pitchFamily="34" charset="-122"/>
                <a:cs typeface="Nunito" pitchFamily="34" charset="-120"/>
              </a:rPr>
              <a:t>ROC AUC</a:t>
            </a:r>
            <a:endParaRPr lang="en-US" sz="1687" dirty="0"/>
          </a:p>
        </p:txBody>
      </p:sp>
      <p:sp>
        <p:nvSpPr>
          <p:cNvPr id="11" name="Text 5"/>
          <p:cNvSpPr/>
          <p:nvPr/>
        </p:nvSpPr>
        <p:spPr>
          <a:xfrm>
            <a:off x="637342" y="4734878"/>
            <a:ext cx="7869317" cy="582930"/>
          </a:xfrm>
          <a:prstGeom prst="rect">
            <a:avLst/>
          </a:prstGeom>
          <a:noFill/>
          <a:ln/>
        </p:spPr>
        <p:txBody>
          <a:bodyPr wrap="square" rtlCol="0" anchor="t"/>
          <a:lstStyle/>
          <a:p>
            <a:pPr marL="0" indent="0" algn="l">
              <a:lnSpc>
                <a:spcPts val="2295"/>
              </a:lnSpc>
              <a:buNone/>
            </a:pPr>
            <a:r>
              <a:rPr lang="en-US" sz="1434" dirty="0">
                <a:solidFill>
                  <a:srgbClr val="FFFFFF"/>
                </a:solidFill>
                <a:latin typeface="PT Sans" pitchFamily="34" charset="0"/>
                <a:ea typeface="PT Sans" pitchFamily="34" charset="-122"/>
                <a:cs typeface="PT Sans" pitchFamily="34" charset="-120"/>
              </a:rPr>
              <a:t>The Random Forest model delivered a remarkable ROC AUC score of 99.73%, indicating its strong predictive power.</a:t>
            </a:r>
            <a:endParaRPr lang="en-US" sz="1434" dirty="0"/>
          </a:p>
        </p:txBody>
      </p:sp>
      <p:pic>
        <p:nvPicPr>
          <p:cNvPr id="12" name="Image 4" descr="preencoded.png"/>
          <p:cNvPicPr>
            <a:picLocks noChangeAspect="1"/>
          </p:cNvPicPr>
          <p:nvPr/>
        </p:nvPicPr>
        <p:blipFill>
          <a:blip r:embed="rId7"/>
          <a:stretch>
            <a:fillRect/>
          </a:stretch>
        </p:blipFill>
        <p:spPr>
          <a:xfrm>
            <a:off x="637342" y="5864185"/>
            <a:ext cx="455295" cy="455295"/>
          </a:xfrm>
          <a:prstGeom prst="rect">
            <a:avLst/>
          </a:prstGeom>
        </p:spPr>
      </p:pic>
      <p:sp>
        <p:nvSpPr>
          <p:cNvPr id="13" name="Text 6"/>
          <p:cNvSpPr/>
          <p:nvPr/>
        </p:nvSpPr>
        <p:spPr>
          <a:xfrm>
            <a:off x="637342" y="6501527"/>
            <a:ext cx="2142649" cy="267891"/>
          </a:xfrm>
          <a:prstGeom prst="rect">
            <a:avLst/>
          </a:prstGeom>
          <a:noFill/>
          <a:ln/>
        </p:spPr>
        <p:txBody>
          <a:bodyPr wrap="none" rtlCol="0" anchor="t"/>
          <a:lstStyle/>
          <a:p>
            <a:pPr marL="0" indent="0" algn="l">
              <a:lnSpc>
                <a:spcPts val="2109"/>
              </a:lnSpc>
              <a:buNone/>
            </a:pPr>
            <a:r>
              <a:rPr lang="en-US" sz="1687" b="1" dirty="0">
                <a:solidFill>
                  <a:srgbClr val="FFFFFF"/>
                </a:solidFill>
                <a:latin typeface="Nunito" pitchFamily="34" charset="0"/>
                <a:ea typeface="Nunito" pitchFamily="34" charset="-122"/>
                <a:cs typeface="Nunito" pitchFamily="34" charset="-120"/>
              </a:rPr>
              <a:t>Key Insights</a:t>
            </a:r>
            <a:endParaRPr lang="en-US" sz="1687" dirty="0"/>
          </a:p>
        </p:txBody>
      </p:sp>
      <p:sp>
        <p:nvSpPr>
          <p:cNvPr id="14" name="Text 7"/>
          <p:cNvSpPr/>
          <p:nvPr/>
        </p:nvSpPr>
        <p:spPr>
          <a:xfrm>
            <a:off x="637342" y="6878598"/>
            <a:ext cx="7869317" cy="582930"/>
          </a:xfrm>
          <a:prstGeom prst="rect">
            <a:avLst/>
          </a:prstGeom>
          <a:noFill/>
          <a:ln/>
        </p:spPr>
        <p:txBody>
          <a:bodyPr wrap="square" rtlCol="0" anchor="t"/>
          <a:lstStyle/>
          <a:p>
            <a:pPr marL="0" indent="0" algn="l">
              <a:lnSpc>
                <a:spcPts val="2295"/>
              </a:lnSpc>
              <a:buNone/>
            </a:pPr>
            <a:r>
              <a:rPr lang="en-US" sz="1434" dirty="0">
                <a:solidFill>
                  <a:srgbClr val="FFFFFF"/>
                </a:solidFill>
                <a:latin typeface="PT Sans" pitchFamily="34" charset="0"/>
                <a:ea typeface="PT Sans" pitchFamily="34" charset="-122"/>
                <a:cs typeface="PT Sans" pitchFamily="34" charset="-120"/>
              </a:rPr>
              <a:t>Correlation analysis and feature importance evaluation provided valuable insights to enhance credit scoring methodologies.</a:t>
            </a:r>
            <a:endParaRPr lang="en-US" sz="1434" dirty="0"/>
          </a:p>
        </p:txBody>
      </p:sp>
    </p:spTree>
  </p:cSld>
  <p:clrMapOvr>
    <a:masterClrMapping/>
  </p:clrMapOvr>
  <mc:AlternateContent xmlns:mc="http://schemas.openxmlformats.org/markup-compatibility/2006">
    <mc:Choice xmlns:p14="http://schemas.microsoft.com/office/powerpoint/2010/main" Requires="p14">
      <p:transition spd="slow" p14:dur="225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008" y="0"/>
            <a:ext cx="14630400" cy="8229600"/>
          </a:xfrm>
          <a:prstGeom prst="rect">
            <a:avLst/>
          </a:prstGeom>
          <a:solidFill>
            <a:srgbClr val="00002E">
              <a:alpha val="75000"/>
            </a:srgbClr>
          </a:solidFill>
          <a:ln/>
        </p:spPr>
        <p:txBody>
          <a:bodyPr/>
          <a:lstStyle/>
          <a:p>
            <a:endParaRPr lang="en-IN" dirty="0"/>
          </a:p>
        </p:txBody>
      </p:sp>
      <p:sp>
        <p:nvSpPr>
          <p:cNvPr id="4" name="Text 1"/>
          <p:cNvSpPr/>
          <p:nvPr/>
        </p:nvSpPr>
        <p:spPr>
          <a:xfrm>
            <a:off x="4335046" y="352441"/>
            <a:ext cx="5256609" cy="508159"/>
          </a:xfrm>
          <a:prstGeom prst="rect">
            <a:avLst/>
          </a:prstGeom>
          <a:noFill/>
          <a:ln/>
        </p:spPr>
        <p:txBody>
          <a:bodyPr wrap="none" rtlCol="0" anchor="t"/>
          <a:lstStyle/>
          <a:p>
            <a:pPr marL="0" indent="0">
              <a:lnSpc>
                <a:spcPts val="4002"/>
              </a:lnSpc>
              <a:buNone/>
            </a:pPr>
            <a:r>
              <a:rPr lang="en-US" sz="3202" b="1" dirty="0">
                <a:solidFill>
                  <a:srgbClr val="FFFFFF"/>
                </a:solidFill>
                <a:latin typeface="Nunito" pitchFamily="34" charset="0"/>
                <a:ea typeface="Nunito" pitchFamily="34" charset="-122"/>
                <a:cs typeface="Nunito" pitchFamily="34" charset="-120"/>
              </a:rPr>
              <a:t>Predicting Financial Distress</a:t>
            </a:r>
            <a:endParaRPr lang="en-US" sz="3202" dirty="0"/>
          </a:p>
        </p:txBody>
      </p:sp>
      <p:sp>
        <p:nvSpPr>
          <p:cNvPr id="5" name="Text 2"/>
          <p:cNvSpPr/>
          <p:nvPr/>
        </p:nvSpPr>
        <p:spPr>
          <a:xfrm>
            <a:off x="1073308" y="1049069"/>
            <a:ext cx="13457486" cy="674351"/>
          </a:xfrm>
          <a:prstGeom prst="rect">
            <a:avLst/>
          </a:prstGeom>
          <a:noFill/>
          <a:ln/>
        </p:spPr>
        <p:txBody>
          <a:bodyPr wrap="square" rtlCol="0" anchor="t"/>
          <a:lstStyle/>
          <a:p>
            <a:pPr marL="0" indent="0">
              <a:buNone/>
            </a:pPr>
            <a:r>
              <a:rPr lang="en-US" sz="2400" dirty="0">
                <a:solidFill>
                  <a:srgbClr val="FFFFFF"/>
                </a:solidFill>
                <a:latin typeface="PT Sans" pitchFamily="34" charset="0"/>
                <a:ea typeface="PT Sans" pitchFamily="34" charset="-122"/>
                <a:cs typeface="PT Sans" pitchFamily="34" charset="-120"/>
              </a:rPr>
              <a:t>Our model accurately predicts the probability of financial distress within the next two years, empowering proactive risk management for lenders and borrowers.</a:t>
            </a:r>
            <a:endParaRPr lang="en-US" sz="2400" dirty="0"/>
          </a:p>
        </p:txBody>
      </p:sp>
      <p:sp>
        <p:nvSpPr>
          <p:cNvPr id="6" name="Text 3"/>
          <p:cNvSpPr/>
          <p:nvPr/>
        </p:nvSpPr>
        <p:spPr>
          <a:xfrm>
            <a:off x="655103" y="2226766"/>
            <a:ext cx="3492579" cy="406598"/>
          </a:xfrm>
          <a:prstGeom prst="rect">
            <a:avLst/>
          </a:prstGeom>
          <a:noFill/>
          <a:ln/>
        </p:spPr>
        <p:txBody>
          <a:bodyPr wrap="none" rtlCol="0" anchor="t"/>
          <a:lstStyle/>
          <a:p>
            <a:pPr marL="0" indent="0">
              <a:lnSpc>
                <a:spcPts val="3202"/>
              </a:lnSpc>
              <a:buNone/>
            </a:pPr>
            <a:r>
              <a:rPr lang="en-US" sz="2562" b="1" dirty="0">
                <a:solidFill>
                  <a:srgbClr val="FFFFFF"/>
                </a:solidFill>
                <a:latin typeface="Nunito" pitchFamily="34" charset="0"/>
                <a:ea typeface="Nunito" pitchFamily="34" charset="-122"/>
                <a:cs typeface="Nunito" pitchFamily="34" charset="-120"/>
              </a:rPr>
              <a:t>Interpreting Predictions-</a:t>
            </a:r>
            <a:endParaRPr lang="en-US" sz="2562" dirty="0"/>
          </a:p>
        </p:txBody>
      </p:sp>
      <p:sp>
        <p:nvSpPr>
          <p:cNvPr id="7" name="Shape 4"/>
          <p:cNvSpPr/>
          <p:nvPr/>
        </p:nvSpPr>
        <p:spPr>
          <a:xfrm>
            <a:off x="1811858" y="2807077"/>
            <a:ext cx="388739" cy="388739"/>
          </a:xfrm>
          <a:prstGeom prst="roundRect">
            <a:avLst>
              <a:gd name="adj" fmla="val 66685"/>
            </a:avLst>
          </a:prstGeom>
          <a:solidFill>
            <a:srgbClr val="00002E"/>
          </a:solidFill>
          <a:ln w="15240">
            <a:solidFill>
              <a:srgbClr val="F2B42D"/>
            </a:solidFill>
            <a:prstDash val="solid"/>
          </a:ln>
        </p:spPr>
      </p:sp>
      <p:sp>
        <p:nvSpPr>
          <p:cNvPr id="8" name="Text 5"/>
          <p:cNvSpPr/>
          <p:nvPr/>
        </p:nvSpPr>
        <p:spPr>
          <a:xfrm>
            <a:off x="1933063" y="2879320"/>
            <a:ext cx="146328" cy="243959"/>
          </a:xfrm>
          <a:prstGeom prst="rect">
            <a:avLst/>
          </a:prstGeom>
          <a:noFill/>
          <a:ln/>
        </p:spPr>
        <p:txBody>
          <a:bodyPr wrap="none" rtlCol="0" anchor="t"/>
          <a:lstStyle/>
          <a:p>
            <a:pPr marL="0" indent="0" algn="ctr">
              <a:lnSpc>
                <a:spcPts val="1921"/>
              </a:lnSpc>
              <a:buNone/>
            </a:pPr>
            <a:r>
              <a:rPr lang="en-US" sz="1921" b="1" dirty="0">
                <a:solidFill>
                  <a:srgbClr val="FFFFFF"/>
                </a:solidFill>
                <a:latin typeface="Nunito" pitchFamily="34" charset="0"/>
                <a:ea typeface="Nunito" pitchFamily="34" charset="-122"/>
                <a:cs typeface="Nunito" pitchFamily="34" charset="-120"/>
              </a:rPr>
              <a:t>1</a:t>
            </a:r>
            <a:endParaRPr lang="en-US" sz="1921" dirty="0"/>
          </a:p>
        </p:txBody>
      </p:sp>
      <p:sp>
        <p:nvSpPr>
          <p:cNvPr id="9" name="Text 6"/>
          <p:cNvSpPr/>
          <p:nvPr/>
        </p:nvSpPr>
        <p:spPr>
          <a:xfrm>
            <a:off x="2234348" y="2841665"/>
            <a:ext cx="2033111" cy="254198"/>
          </a:xfrm>
          <a:prstGeom prst="rect">
            <a:avLst/>
          </a:prstGeom>
          <a:noFill/>
          <a:ln/>
        </p:spPr>
        <p:txBody>
          <a:bodyPr wrap="none" rtlCol="0" anchor="t"/>
          <a:lstStyle/>
          <a:p>
            <a:pPr marL="0" indent="0">
              <a:lnSpc>
                <a:spcPts val="2001"/>
              </a:lnSpc>
              <a:buNone/>
            </a:pPr>
            <a:r>
              <a:rPr lang="en-US" sz="1601" b="1" dirty="0">
                <a:solidFill>
                  <a:srgbClr val="FFFFFF"/>
                </a:solidFill>
                <a:latin typeface="Nunito" pitchFamily="34" charset="0"/>
                <a:ea typeface="Nunito" pitchFamily="34" charset="-122"/>
                <a:cs typeface="Nunito" pitchFamily="34" charset="-120"/>
              </a:rPr>
              <a:t>Negative Class (0)</a:t>
            </a:r>
            <a:endParaRPr lang="en-US" sz="1601" dirty="0"/>
          </a:p>
        </p:txBody>
      </p:sp>
      <p:sp>
        <p:nvSpPr>
          <p:cNvPr id="10" name="Text 7"/>
          <p:cNvSpPr/>
          <p:nvPr/>
        </p:nvSpPr>
        <p:spPr>
          <a:xfrm>
            <a:off x="2234348" y="3187016"/>
            <a:ext cx="4144937" cy="829747"/>
          </a:xfrm>
          <a:prstGeom prst="rect">
            <a:avLst/>
          </a:prstGeom>
          <a:noFill/>
          <a:ln/>
        </p:spPr>
        <p:txBody>
          <a:bodyPr wrap="square" rtlCol="0" anchor="t"/>
          <a:lstStyle/>
          <a:p>
            <a:pPr marL="0" indent="0">
              <a:lnSpc>
                <a:spcPts val="2177"/>
              </a:lnSpc>
              <a:buNone/>
            </a:pPr>
            <a:r>
              <a:rPr lang="en-US" sz="1600" dirty="0">
                <a:solidFill>
                  <a:srgbClr val="FFFFFF"/>
                </a:solidFill>
                <a:latin typeface="Cambria" panose="02040503050406030204" pitchFamily="18" charset="0"/>
                <a:ea typeface="Cambria" panose="02040503050406030204" pitchFamily="18" charset="0"/>
                <a:cs typeface="PT Sans" pitchFamily="34" charset="-120"/>
              </a:rPr>
              <a:t>Indicates borrowers less likely to experience serious delinquency, reflecting strong credit management capabilities.</a:t>
            </a:r>
            <a:endParaRPr lang="en-US" sz="1600" dirty="0">
              <a:latin typeface="Cambria" panose="02040503050406030204" pitchFamily="18" charset="0"/>
              <a:ea typeface="Cambria" panose="02040503050406030204" pitchFamily="18" charset="0"/>
            </a:endParaRPr>
          </a:p>
        </p:txBody>
      </p:sp>
      <p:sp>
        <p:nvSpPr>
          <p:cNvPr id="11" name="Shape 8"/>
          <p:cNvSpPr/>
          <p:nvPr/>
        </p:nvSpPr>
        <p:spPr>
          <a:xfrm>
            <a:off x="7107675" y="2808424"/>
            <a:ext cx="388739" cy="388739"/>
          </a:xfrm>
          <a:prstGeom prst="roundRect">
            <a:avLst>
              <a:gd name="adj" fmla="val 66685"/>
            </a:avLst>
          </a:prstGeom>
          <a:solidFill>
            <a:srgbClr val="00002E"/>
          </a:solidFill>
          <a:ln w="15240">
            <a:solidFill>
              <a:srgbClr val="D7425E"/>
            </a:solidFill>
            <a:prstDash val="solid"/>
          </a:ln>
        </p:spPr>
      </p:sp>
      <p:sp>
        <p:nvSpPr>
          <p:cNvPr id="12" name="Text 9"/>
          <p:cNvSpPr/>
          <p:nvPr/>
        </p:nvSpPr>
        <p:spPr>
          <a:xfrm>
            <a:off x="7228880" y="2867341"/>
            <a:ext cx="146328" cy="243959"/>
          </a:xfrm>
          <a:prstGeom prst="rect">
            <a:avLst/>
          </a:prstGeom>
          <a:noFill/>
          <a:ln/>
        </p:spPr>
        <p:txBody>
          <a:bodyPr wrap="none" rtlCol="0" anchor="t"/>
          <a:lstStyle/>
          <a:p>
            <a:pPr marL="0" indent="0" algn="ctr">
              <a:lnSpc>
                <a:spcPts val="1921"/>
              </a:lnSpc>
              <a:buNone/>
            </a:pPr>
            <a:r>
              <a:rPr lang="en-US" sz="1921" b="1" dirty="0">
                <a:solidFill>
                  <a:srgbClr val="FFFFFF"/>
                </a:solidFill>
                <a:latin typeface="Nunito" pitchFamily="34" charset="0"/>
                <a:ea typeface="Nunito" pitchFamily="34" charset="-122"/>
                <a:cs typeface="Nunito" pitchFamily="34" charset="-120"/>
              </a:rPr>
              <a:t>2</a:t>
            </a:r>
            <a:endParaRPr lang="en-US" sz="1921" dirty="0"/>
          </a:p>
        </p:txBody>
      </p:sp>
      <p:sp>
        <p:nvSpPr>
          <p:cNvPr id="13" name="Text 10"/>
          <p:cNvSpPr/>
          <p:nvPr/>
        </p:nvSpPr>
        <p:spPr>
          <a:xfrm>
            <a:off x="7558544" y="2815442"/>
            <a:ext cx="2033111" cy="254198"/>
          </a:xfrm>
          <a:prstGeom prst="rect">
            <a:avLst/>
          </a:prstGeom>
          <a:noFill/>
          <a:ln/>
        </p:spPr>
        <p:txBody>
          <a:bodyPr wrap="none" rtlCol="0" anchor="t"/>
          <a:lstStyle/>
          <a:p>
            <a:pPr marL="0" indent="0">
              <a:lnSpc>
                <a:spcPts val="2001"/>
              </a:lnSpc>
              <a:buNone/>
            </a:pPr>
            <a:r>
              <a:rPr lang="en-US" sz="1601" b="1" dirty="0">
                <a:solidFill>
                  <a:srgbClr val="FFFFFF"/>
                </a:solidFill>
                <a:latin typeface="Nunito" pitchFamily="34" charset="0"/>
                <a:ea typeface="Nunito" pitchFamily="34" charset="-122"/>
                <a:cs typeface="Nunito" pitchFamily="34" charset="-120"/>
              </a:rPr>
              <a:t>Positive Class (1)</a:t>
            </a:r>
            <a:endParaRPr lang="en-US" sz="1601" dirty="0"/>
          </a:p>
        </p:txBody>
      </p:sp>
      <p:sp>
        <p:nvSpPr>
          <p:cNvPr id="14" name="Text 11"/>
          <p:cNvSpPr/>
          <p:nvPr/>
        </p:nvSpPr>
        <p:spPr>
          <a:xfrm>
            <a:off x="7496414" y="3174342"/>
            <a:ext cx="4265731" cy="829747"/>
          </a:xfrm>
          <a:prstGeom prst="rect">
            <a:avLst/>
          </a:prstGeom>
          <a:noFill/>
          <a:ln/>
        </p:spPr>
        <p:txBody>
          <a:bodyPr wrap="square" rtlCol="0" anchor="t"/>
          <a:lstStyle/>
          <a:p>
            <a:pPr marL="0" indent="0">
              <a:lnSpc>
                <a:spcPts val="2177"/>
              </a:lnSpc>
              <a:buNone/>
            </a:pPr>
            <a:r>
              <a:rPr lang="en-US" dirty="0">
                <a:solidFill>
                  <a:srgbClr val="FFFFFF"/>
                </a:solidFill>
                <a:latin typeface="Cambria" panose="02040503050406030204" pitchFamily="18" charset="0"/>
                <a:ea typeface="Cambria" panose="02040503050406030204" pitchFamily="18" charset="0"/>
                <a:cs typeface="PT Sans" pitchFamily="34" charset="-120"/>
              </a:rPr>
              <a:t>Flags borrowers with a higher risk of financial distress, highlighting potential challenges in meeting credit obligations.</a:t>
            </a:r>
            <a:endParaRPr lang="en-US" dirty="0">
              <a:latin typeface="Cambria" panose="02040503050406030204" pitchFamily="18" charset="0"/>
              <a:ea typeface="Cambria" panose="02040503050406030204" pitchFamily="18" charset="0"/>
            </a:endParaRPr>
          </a:p>
        </p:txBody>
      </p:sp>
      <p:sp>
        <p:nvSpPr>
          <p:cNvPr id="15" name="Text 12"/>
          <p:cNvSpPr/>
          <p:nvPr/>
        </p:nvSpPr>
        <p:spPr>
          <a:xfrm>
            <a:off x="774880" y="4305227"/>
            <a:ext cx="3253026" cy="406598"/>
          </a:xfrm>
          <a:prstGeom prst="rect">
            <a:avLst/>
          </a:prstGeom>
          <a:noFill/>
          <a:ln/>
        </p:spPr>
        <p:txBody>
          <a:bodyPr wrap="none" rtlCol="0" anchor="t"/>
          <a:lstStyle/>
          <a:p>
            <a:pPr marL="0" indent="0">
              <a:lnSpc>
                <a:spcPts val="3202"/>
              </a:lnSpc>
              <a:buNone/>
            </a:pPr>
            <a:r>
              <a:rPr lang="en-US" sz="2562" b="1" dirty="0">
                <a:solidFill>
                  <a:srgbClr val="FFFFFF"/>
                </a:solidFill>
                <a:latin typeface="Nunito" pitchFamily="34" charset="0"/>
                <a:ea typeface="Nunito" pitchFamily="34" charset="-122"/>
                <a:cs typeface="Nunito" pitchFamily="34" charset="-120"/>
              </a:rPr>
              <a:t>Role of Credit Scoring:</a:t>
            </a:r>
            <a:endParaRPr lang="en-US" sz="2562" dirty="0"/>
          </a:p>
        </p:txBody>
      </p:sp>
      <p:sp>
        <p:nvSpPr>
          <p:cNvPr id="16" name="Text 13"/>
          <p:cNvSpPr/>
          <p:nvPr/>
        </p:nvSpPr>
        <p:spPr>
          <a:xfrm>
            <a:off x="774880" y="4744291"/>
            <a:ext cx="8885039" cy="553164"/>
          </a:xfrm>
          <a:prstGeom prst="rect">
            <a:avLst/>
          </a:prstGeom>
          <a:noFill/>
          <a:ln/>
        </p:spPr>
        <p:txBody>
          <a:bodyPr wrap="square" rtlCol="0" anchor="t"/>
          <a:lstStyle/>
          <a:p>
            <a:pPr marL="0" indent="0">
              <a:lnSpc>
                <a:spcPts val="2177"/>
              </a:lnSpc>
              <a:buNone/>
            </a:pPr>
            <a:r>
              <a:rPr lang="en-US" sz="1361" dirty="0">
                <a:solidFill>
                  <a:srgbClr val="FFFFFF"/>
                </a:solidFill>
                <a:latin typeface="PT Sans" pitchFamily="34" charset="0"/>
                <a:ea typeface="PT Sans" pitchFamily="34" charset="-122"/>
                <a:cs typeface="PT Sans" pitchFamily="34" charset="-120"/>
              </a:rPr>
              <a:t>Credit scoring algorithms are pivotal for banks in assessing default probabilities and shaping lending decisions, essential for economic stability and access to credit.</a:t>
            </a:r>
            <a:endParaRPr lang="en-US" sz="1361" dirty="0"/>
          </a:p>
        </p:txBody>
      </p:sp>
      <p:sp>
        <p:nvSpPr>
          <p:cNvPr id="17" name="Text 14"/>
          <p:cNvSpPr/>
          <p:nvPr/>
        </p:nvSpPr>
        <p:spPr>
          <a:xfrm>
            <a:off x="774880" y="5518610"/>
            <a:ext cx="4028956" cy="406598"/>
          </a:xfrm>
          <a:prstGeom prst="rect">
            <a:avLst/>
          </a:prstGeom>
          <a:noFill/>
          <a:ln/>
        </p:spPr>
        <p:txBody>
          <a:bodyPr wrap="none" rtlCol="0" anchor="t"/>
          <a:lstStyle/>
          <a:p>
            <a:pPr marL="0" indent="0">
              <a:lnSpc>
                <a:spcPts val="3202"/>
              </a:lnSpc>
              <a:buNone/>
            </a:pPr>
            <a:r>
              <a:rPr lang="en-US" sz="2562" b="1" dirty="0">
                <a:solidFill>
                  <a:srgbClr val="FFFFFF"/>
                </a:solidFill>
                <a:latin typeface="Nunito" pitchFamily="34" charset="0"/>
                <a:ea typeface="Nunito" pitchFamily="34" charset="-122"/>
                <a:cs typeface="Nunito" pitchFamily="34" charset="-120"/>
              </a:rPr>
              <a:t>Impact on Decision-Making:</a:t>
            </a:r>
            <a:endParaRPr lang="en-US" sz="2562" dirty="0"/>
          </a:p>
        </p:txBody>
      </p:sp>
      <p:sp>
        <p:nvSpPr>
          <p:cNvPr id="18" name="Text 15"/>
          <p:cNvSpPr/>
          <p:nvPr/>
        </p:nvSpPr>
        <p:spPr>
          <a:xfrm>
            <a:off x="774880" y="6076879"/>
            <a:ext cx="8885039" cy="553164"/>
          </a:xfrm>
          <a:prstGeom prst="rect">
            <a:avLst/>
          </a:prstGeom>
          <a:noFill/>
          <a:ln/>
        </p:spPr>
        <p:txBody>
          <a:bodyPr wrap="square" rtlCol="0" anchor="t"/>
          <a:lstStyle/>
          <a:p>
            <a:pPr marL="0" indent="0">
              <a:lnSpc>
                <a:spcPts val="2177"/>
              </a:lnSpc>
              <a:buNone/>
            </a:pPr>
            <a:r>
              <a:rPr lang="en-US" sz="1361" dirty="0">
                <a:solidFill>
                  <a:srgbClr val="FFFFFF"/>
                </a:solidFill>
                <a:latin typeface="PT Sans" pitchFamily="34" charset="0"/>
                <a:ea typeface="PT Sans" pitchFamily="34" charset="-122"/>
                <a:cs typeface="PT Sans" pitchFamily="34" charset="-120"/>
              </a:rPr>
              <a:t>Our model enhances decision-making by providing lenders with insights into borrower risk profiles, facilitating more informed loan approvals and risk pricing.</a:t>
            </a:r>
            <a:endParaRPr lang="en-US" sz="1361" dirty="0"/>
          </a:p>
        </p:txBody>
      </p:sp>
      <p:sp>
        <p:nvSpPr>
          <p:cNvPr id="19" name="Text 16"/>
          <p:cNvSpPr/>
          <p:nvPr/>
        </p:nvSpPr>
        <p:spPr>
          <a:xfrm>
            <a:off x="774880" y="6818512"/>
            <a:ext cx="3253026" cy="406598"/>
          </a:xfrm>
          <a:prstGeom prst="rect">
            <a:avLst/>
          </a:prstGeom>
          <a:noFill/>
          <a:ln/>
        </p:spPr>
        <p:txBody>
          <a:bodyPr wrap="none" rtlCol="0" anchor="t"/>
          <a:lstStyle/>
          <a:p>
            <a:pPr marL="0" indent="0">
              <a:lnSpc>
                <a:spcPts val="3202"/>
              </a:lnSpc>
              <a:buNone/>
            </a:pPr>
            <a:r>
              <a:rPr lang="en-US" sz="2562" b="1" dirty="0">
                <a:solidFill>
                  <a:srgbClr val="FFFFFF"/>
                </a:solidFill>
                <a:latin typeface="Nunito" pitchFamily="34" charset="0"/>
                <a:ea typeface="Nunito" pitchFamily="34" charset="-122"/>
                <a:cs typeface="Nunito" pitchFamily="34" charset="-120"/>
              </a:rPr>
              <a:t>Future Innovation:</a:t>
            </a:r>
            <a:endParaRPr lang="en-US" sz="2562" dirty="0"/>
          </a:p>
        </p:txBody>
      </p:sp>
      <p:sp>
        <p:nvSpPr>
          <p:cNvPr id="20" name="Text 17"/>
          <p:cNvSpPr/>
          <p:nvPr/>
        </p:nvSpPr>
        <p:spPr>
          <a:xfrm>
            <a:off x="774880" y="7306501"/>
            <a:ext cx="8885039" cy="553164"/>
          </a:xfrm>
          <a:prstGeom prst="rect">
            <a:avLst/>
          </a:prstGeom>
          <a:noFill/>
          <a:ln/>
        </p:spPr>
        <p:txBody>
          <a:bodyPr wrap="square" rtlCol="0" anchor="t"/>
          <a:lstStyle/>
          <a:p>
            <a:pPr marL="0" indent="0">
              <a:lnSpc>
                <a:spcPts val="2177"/>
              </a:lnSpc>
              <a:buNone/>
            </a:pPr>
            <a:r>
              <a:rPr lang="en-US" sz="1361" dirty="0">
                <a:solidFill>
                  <a:srgbClr val="FFFFFF"/>
                </a:solidFill>
                <a:latin typeface="PT Sans" pitchFamily="34" charset="0"/>
                <a:ea typeface="PT Sans" pitchFamily="34" charset="-122"/>
                <a:cs typeface="PT Sans" pitchFamily="34" charset="-120"/>
              </a:rPr>
              <a:t>Continued advancements in credit scoring methodologies, including leveraging advanced analytics and alternative data sources, are crucial for adapting to changing economic landscapes and enhancing predictive accuracy.</a:t>
            </a:r>
            <a:endParaRPr lang="en-US" sz="1361" dirty="0"/>
          </a:p>
        </p:txBody>
      </p:sp>
    </p:spTree>
  </p:cSld>
  <p:clrMapOvr>
    <a:masterClrMapping/>
  </p:clrMapOvr>
  <mc:AlternateContent xmlns:mc="http://schemas.openxmlformats.org/markup-compatibility/2006">
    <mc:Choice xmlns:p14="http://schemas.microsoft.com/office/powerpoint/2010/main" Requires="p14">
      <p:transition spd="slow" p14:dur="225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0">
            <a:extLst>
              <a:ext uri="{FF2B5EF4-FFF2-40B4-BE49-F238E27FC236}">
                <a16:creationId xmlns:a16="http://schemas.microsoft.com/office/drawing/2014/main" id="{0FC8A42B-D631-EEC4-C6D8-7BD233D8DB0A}"/>
              </a:ext>
            </a:extLst>
          </p:cNvPr>
          <p:cNvSpPr/>
          <p:nvPr/>
        </p:nvSpPr>
        <p:spPr>
          <a:xfrm>
            <a:off x="-13156" y="0"/>
            <a:ext cx="14630400" cy="8229600"/>
          </a:xfrm>
          <a:prstGeom prst="rect">
            <a:avLst/>
          </a:prstGeom>
          <a:solidFill>
            <a:srgbClr val="00002E">
              <a:alpha val="75000"/>
            </a:srgbClr>
          </a:solidFill>
          <a:ln/>
        </p:spPr>
        <p:txBody>
          <a:bodyPr/>
          <a:lstStyle/>
          <a:p>
            <a:endParaRPr lang="en-IN" dirty="0"/>
          </a:p>
        </p:txBody>
      </p:sp>
      <p:sp>
        <p:nvSpPr>
          <p:cNvPr id="2" name="Shape 0">
            <a:extLst>
              <a:ext uri="{FF2B5EF4-FFF2-40B4-BE49-F238E27FC236}">
                <a16:creationId xmlns:a16="http://schemas.microsoft.com/office/drawing/2014/main" id="{4772943D-A957-D6B5-BE66-366A73C39190}"/>
              </a:ext>
            </a:extLst>
          </p:cNvPr>
          <p:cNvSpPr/>
          <p:nvPr/>
        </p:nvSpPr>
        <p:spPr>
          <a:xfrm>
            <a:off x="-13156" y="0"/>
            <a:ext cx="14630400" cy="8229600"/>
          </a:xfrm>
          <a:prstGeom prst="rect">
            <a:avLst/>
          </a:prstGeom>
          <a:solidFill>
            <a:srgbClr val="00002E">
              <a:alpha val="75000"/>
            </a:srgbClr>
          </a:solidFill>
          <a:ln/>
        </p:spPr>
        <p:txBody>
          <a:bodyPr/>
          <a:lstStyle/>
          <a:p>
            <a:endParaRPr lang="en-IN" dirty="0"/>
          </a:p>
        </p:txBody>
      </p:sp>
      <p:sp>
        <p:nvSpPr>
          <p:cNvPr id="3" name="Shape 0">
            <a:extLst>
              <a:ext uri="{FF2B5EF4-FFF2-40B4-BE49-F238E27FC236}">
                <a16:creationId xmlns:a16="http://schemas.microsoft.com/office/drawing/2014/main" id="{CAC8213B-391C-CC6F-34A3-B2C4EE65E862}"/>
              </a:ext>
            </a:extLst>
          </p:cNvPr>
          <p:cNvSpPr/>
          <p:nvPr/>
        </p:nvSpPr>
        <p:spPr>
          <a:xfrm>
            <a:off x="-13156" y="0"/>
            <a:ext cx="14630400" cy="8229600"/>
          </a:xfrm>
          <a:prstGeom prst="rect">
            <a:avLst/>
          </a:prstGeom>
          <a:solidFill>
            <a:srgbClr val="00002E">
              <a:alpha val="75000"/>
            </a:srgbClr>
          </a:solidFill>
          <a:ln/>
        </p:spPr>
        <p:txBody>
          <a:bodyPr/>
          <a:lstStyle/>
          <a:p>
            <a:endParaRPr lang="en-IN" dirty="0"/>
          </a:p>
        </p:txBody>
      </p:sp>
      <p:sp>
        <p:nvSpPr>
          <p:cNvPr id="123" name="TextBox 122">
            <a:extLst>
              <a:ext uri="{FF2B5EF4-FFF2-40B4-BE49-F238E27FC236}">
                <a16:creationId xmlns:a16="http://schemas.microsoft.com/office/drawing/2014/main" id="{994AFE24-B3B9-CEB3-0EDA-583C65AFADEE}"/>
              </a:ext>
            </a:extLst>
          </p:cNvPr>
          <p:cNvSpPr txBox="1"/>
          <p:nvPr/>
        </p:nvSpPr>
        <p:spPr>
          <a:xfrm>
            <a:off x="4084308" y="218355"/>
            <a:ext cx="7325958" cy="572080"/>
          </a:xfrm>
          <a:prstGeom prst="rect">
            <a:avLst/>
          </a:prstGeom>
          <a:noFill/>
        </p:spPr>
        <p:txBody>
          <a:bodyPr wrap="square">
            <a:spAutoFit/>
          </a:bodyPr>
          <a:lstStyle/>
          <a:p>
            <a:pPr marL="0" indent="0">
              <a:lnSpc>
                <a:spcPts val="4002"/>
              </a:lnSpc>
              <a:buNone/>
            </a:pPr>
            <a:r>
              <a:rPr lang="en-IN" sz="3200" dirty="0">
                <a:solidFill>
                  <a:schemeClr val="bg1"/>
                </a:solidFill>
                <a:latin typeface="Georgia" panose="02040502050405020303" pitchFamily="18" charset="0"/>
              </a:rPr>
              <a:t>Application and Impact</a:t>
            </a:r>
            <a:endParaRPr lang="en-US" sz="3200" dirty="0">
              <a:solidFill>
                <a:schemeClr val="bg1"/>
              </a:solidFill>
              <a:latin typeface="Georgia" panose="02040502050405020303" pitchFamily="18" charset="0"/>
            </a:endParaRPr>
          </a:p>
        </p:txBody>
      </p:sp>
      <p:sp>
        <p:nvSpPr>
          <p:cNvPr id="126" name="TextBox 125">
            <a:extLst>
              <a:ext uri="{FF2B5EF4-FFF2-40B4-BE49-F238E27FC236}">
                <a16:creationId xmlns:a16="http://schemas.microsoft.com/office/drawing/2014/main" id="{0FC5744A-01AB-B78A-3D77-40766C9F3270}"/>
              </a:ext>
            </a:extLst>
          </p:cNvPr>
          <p:cNvSpPr txBox="1"/>
          <p:nvPr/>
        </p:nvSpPr>
        <p:spPr>
          <a:xfrm>
            <a:off x="397427" y="1051613"/>
            <a:ext cx="13307816" cy="3266920"/>
          </a:xfrm>
          <a:prstGeom prst="rect">
            <a:avLst/>
          </a:prstGeom>
          <a:noFill/>
        </p:spPr>
        <p:txBody>
          <a:bodyPr wrap="square">
            <a:spAutoFit/>
          </a:bodyPr>
          <a:lstStyle/>
          <a:p>
            <a:pPr>
              <a:lnSpc>
                <a:spcPct val="150000"/>
              </a:lnSpc>
            </a:pPr>
            <a:r>
              <a:rPr lang="en-US" sz="2000" b="1" dirty="0">
                <a:solidFill>
                  <a:schemeClr val="bg1"/>
                </a:solidFill>
                <a:latin typeface="Cambria" panose="02040503050406030204" pitchFamily="18" charset="0"/>
                <a:ea typeface="Cambria" panose="02040503050406030204" pitchFamily="18" charset="0"/>
              </a:rPr>
              <a:t>Lending Decisions :</a:t>
            </a:r>
            <a:endParaRPr lang="en-US" sz="2000" dirty="0">
              <a:solidFill>
                <a:schemeClr val="bg1"/>
              </a:solidFill>
              <a:latin typeface="Cambria" panose="02040503050406030204" pitchFamily="18" charset="0"/>
              <a:ea typeface="Cambria" panose="02040503050406030204" pitchFamily="18" charset="0"/>
            </a:endParaRPr>
          </a:p>
          <a:p>
            <a:pPr>
              <a:lnSpc>
                <a:spcPct val="150000"/>
              </a:lnSpc>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 Our predictive model provides lenders with robust risk assessments, enabling them to make more informed lending decisions.</a:t>
            </a:r>
          </a:p>
          <a:p>
            <a:pPr>
              <a:lnSpc>
                <a:spcPct val="150000"/>
              </a:lnSpc>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 Borrowers categorized as </a:t>
            </a:r>
            <a:r>
              <a:rPr lang="en-US" sz="2000" b="1" dirty="0">
                <a:solidFill>
                  <a:schemeClr val="bg1"/>
                </a:solidFill>
                <a:latin typeface="Cambria" panose="02040503050406030204" pitchFamily="18" charset="0"/>
                <a:ea typeface="Cambria" panose="02040503050406030204" pitchFamily="18" charset="0"/>
              </a:rPr>
              <a:t>0</a:t>
            </a:r>
            <a:r>
              <a:rPr lang="en-US" sz="2000" dirty="0">
                <a:solidFill>
                  <a:schemeClr val="bg1"/>
                </a:solidFill>
                <a:latin typeface="Cambria" panose="02040503050406030204" pitchFamily="18" charset="0"/>
                <a:ea typeface="Cambria" panose="02040503050406030204" pitchFamily="18" charset="0"/>
              </a:rPr>
              <a:t> are identified as lower risk and may receive favorable terms such as lower interest rates and higher credit limits.</a:t>
            </a:r>
          </a:p>
          <a:p>
            <a:pPr>
              <a:lnSpc>
                <a:spcPct val="150000"/>
              </a:lnSpc>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 Borrowers categorized as </a:t>
            </a:r>
            <a:r>
              <a:rPr lang="en-US" sz="2000" b="1" dirty="0">
                <a:solidFill>
                  <a:schemeClr val="bg1"/>
                </a:solidFill>
                <a:latin typeface="Cambria" panose="02040503050406030204" pitchFamily="18" charset="0"/>
                <a:ea typeface="Cambria" panose="02040503050406030204" pitchFamily="18" charset="0"/>
              </a:rPr>
              <a:t>1</a:t>
            </a:r>
            <a:r>
              <a:rPr lang="en-US" sz="2000" dirty="0">
                <a:solidFill>
                  <a:schemeClr val="bg1"/>
                </a:solidFill>
                <a:latin typeface="Cambria" panose="02040503050406030204" pitchFamily="18" charset="0"/>
                <a:ea typeface="Cambria" panose="02040503050406030204" pitchFamily="18" charset="0"/>
              </a:rPr>
              <a:t> undergo stricter evaluations, potentially leading to adjusted terms or credit denials, </a:t>
            </a:r>
            <a:r>
              <a:rPr lang="en-US" sz="2000" dirty="0"/>
              <a:t>thereby </a:t>
            </a:r>
            <a:r>
              <a:rPr lang="en-US" sz="2000" dirty="0">
                <a:solidFill>
                  <a:schemeClr val="bg1"/>
                </a:solidFill>
                <a:latin typeface="Cambria" panose="02040503050406030204" pitchFamily="18" charset="0"/>
                <a:ea typeface="Cambria" panose="02040503050406030204" pitchFamily="18" charset="0"/>
              </a:rPr>
              <a:t>promoting responsible risk management.</a:t>
            </a:r>
          </a:p>
        </p:txBody>
      </p:sp>
      <p:sp>
        <p:nvSpPr>
          <p:cNvPr id="127" name="TextBox 126">
            <a:extLst>
              <a:ext uri="{FF2B5EF4-FFF2-40B4-BE49-F238E27FC236}">
                <a16:creationId xmlns:a16="http://schemas.microsoft.com/office/drawing/2014/main" id="{8CEEC4AB-60B1-1E88-924E-65233AAB2A8B}"/>
              </a:ext>
            </a:extLst>
          </p:cNvPr>
          <p:cNvSpPr txBox="1"/>
          <p:nvPr/>
        </p:nvSpPr>
        <p:spPr>
          <a:xfrm>
            <a:off x="397427" y="4668541"/>
            <a:ext cx="14097897" cy="2805255"/>
          </a:xfrm>
          <a:prstGeom prst="rect">
            <a:avLst/>
          </a:prstGeom>
          <a:noFill/>
        </p:spPr>
        <p:txBody>
          <a:bodyPr wrap="square">
            <a:spAutoFit/>
          </a:bodyPr>
          <a:lstStyle/>
          <a:p>
            <a:pPr>
              <a:lnSpc>
                <a:spcPct val="150000"/>
              </a:lnSpc>
            </a:pPr>
            <a:r>
              <a:rPr lang="en-US" sz="2000" b="1" dirty="0">
                <a:solidFill>
                  <a:schemeClr val="bg1"/>
                </a:solidFill>
                <a:latin typeface="Cambria" panose="02040503050406030204" pitchFamily="18" charset="0"/>
                <a:ea typeface="Cambria" panose="02040503050406030204" pitchFamily="18" charset="0"/>
              </a:rPr>
              <a:t>Borrower Awareness :</a:t>
            </a:r>
            <a:endParaRPr lang="en-US" sz="2000" dirty="0">
              <a:solidFill>
                <a:schemeClr val="bg1"/>
              </a:solidFill>
              <a:latin typeface="Cambria" panose="02040503050406030204" pitchFamily="18" charset="0"/>
              <a:ea typeface="Cambria" panose="02040503050406030204" pitchFamily="18" charset="0"/>
            </a:endParaRPr>
          </a:p>
          <a:p>
            <a:pPr>
              <a:lnSpc>
                <a:spcPct val="150000"/>
              </a:lnSpc>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 Our model empowers borrowers by offering insights into their individual risk profiles.</a:t>
            </a:r>
          </a:p>
          <a:p>
            <a:pPr>
              <a:lnSpc>
                <a:spcPct val="150000"/>
              </a:lnSpc>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 Armed with these predictions, borrowers can proactively manage their financial health by strategically handling existing debts and planning for future credit applications.</a:t>
            </a:r>
          </a:p>
          <a:p>
            <a:pPr>
              <a:lnSpc>
                <a:spcPct val="150000"/>
              </a:lnSpc>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 This awareness allows borrowers to adjust their financial strategies to mitigate potential risks and improve their creditworthiness over time.</a:t>
            </a:r>
          </a:p>
        </p:txBody>
      </p:sp>
    </p:spTree>
    <p:extLst>
      <p:ext uri="{BB962C8B-B14F-4D97-AF65-F5344CB8AC3E}">
        <p14:creationId xmlns:p14="http://schemas.microsoft.com/office/powerpoint/2010/main" val="1684407268"/>
      </p:ext>
    </p:extLst>
  </p:cSld>
  <p:clrMapOvr>
    <a:masterClrMapping/>
  </p:clrMapOvr>
  <mc:AlternateContent xmlns:mc="http://schemas.openxmlformats.org/markup-compatibility/2006">
    <mc:Choice xmlns:p14="http://schemas.microsoft.com/office/powerpoint/2010/main" Requires="p14">
      <p:transition spd="slow" p14:dur="225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3" name="Shape 6">
            <a:extLst>
              <a:ext uri="{FF2B5EF4-FFF2-40B4-BE49-F238E27FC236}">
                <a16:creationId xmlns:a16="http://schemas.microsoft.com/office/drawing/2014/main" id="{DCC235ED-F5D0-EC9D-36F3-80A3ECEE8AEE}"/>
              </a:ext>
            </a:extLst>
          </p:cNvPr>
          <p:cNvSpPr/>
          <p:nvPr/>
        </p:nvSpPr>
        <p:spPr>
          <a:xfrm>
            <a:off x="2449129" y="1807630"/>
            <a:ext cx="10369868" cy="1227177"/>
          </a:xfrm>
          <a:prstGeom prst="rect">
            <a:avLst/>
          </a:prstGeom>
          <a:solidFill>
            <a:srgbClr val="000000">
              <a:alpha val="4000"/>
            </a:srgbClr>
          </a:solidFill>
          <a:ln/>
        </p:spPr>
      </p:sp>
      <p:sp>
        <p:nvSpPr>
          <p:cNvPr id="24" name="Shape 9">
            <a:extLst>
              <a:ext uri="{FF2B5EF4-FFF2-40B4-BE49-F238E27FC236}">
                <a16:creationId xmlns:a16="http://schemas.microsoft.com/office/drawing/2014/main" id="{EC7213CA-7CE5-F342-F7DD-DC14EA02450D}"/>
              </a:ext>
            </a:extLst>
          </p:cNvPr>
          <p:cNvSpPr/>
          <p:nvPr/>
        </p:nvSpPr>
        <p:spPr>
          <a:xfrm>
            <a:off x="2251065" y="3531982"/>
            <a:ext cx="10369868" cy="1227177"/>
          </a:xfrm>
          <a:prstGeom prst="rect">
            <a:avLst/>
          </a:prstGeom>
          <a:solidFill>
            <a:srgbClr val="FFFFFF">
              <a:alpha val="4000"/>
            </a:srgbClr>
          </a:solidFill>
          <a:ln/>
        </p:spPr>
        <p:txBody>
          <a:bodyPr/>
          <a:lstStyle/>
          <a:p>
            <a:endParaRPr lang="en-IN" dirty="0"/>
          </a:p>
        </p:txBody>
      </p:sp>
      <p:sp>
        <p:nvSpPr>
          <p:cNvPr id="13" name="Shape 9"/>
          <p:cNvSpPr/>
          <p:nvPr/>
        </p:nvSpPr>
        <p:spPr>
          <a:xfrm>
            <a:off x="2283576" y="2192011"/>
            <a:ext cx="10369868" cy="1227177"/>
          </a:xfrm>
          <a:prstGeom prst="rect">
            <a:avLst/>
          </a:prstGeom>
          <a:solidFill>
            <a:srgbClr val="FFFFFF">
              <a:alpha val="4000"/>
            </a:srgbClr>
          </a:solidFill>
          <a:ln/>
        </p:spPr>
        <p:txBody>
          <a:bodyPr/>
          <a:lstStyle/>
          <a:p>
            <a:endParaRPr lang="en-IN" dirty="0"/>
          </a:p>
        </p:txBody>
      </p:sp>
      <p:sp>
        <p:nvSpPr>
          <p:cNvPr id="3" name="Shape 0"/>
          <p:cNvSpPr/>
          <p:nvPr/>
        </p:nvSpPr>
        <p:spPr>
          <a:xfrm>
            <a:off x="0" y="0"/>
            <a:ext cx="14630400" cy="8229600"/>
          </a:xfrm>
          <a:prstGeom prst="rect">
            <a:avLst/>
          </a:prstGeom>
          <a:solidFill>
            <a:srgbClr val="00002E">
              <a:alpha val="75000"/>
            </a:srgbClr>
          </a:solidFill>
          <a:ln/>
        </p:spPr>
        <p:txBody>
          <a:bodyPr/>
          <a:lstStyle/>
          <a:p>
            <a:endParaRPr lang="en-IN" dirty="0"/>
          </a:p>
        </p:txBody>
      </p:sp>
      <p:pic>
        <p:nvPicPr>
          <p:cNvPr id="2" name="Image 0" descr="preencoded.png"/>
          <p:cNvPicPr>
            <a:picLocks noChangeAspect="1"/>
          </p:cNvPicPr>
          <p:nvPr/>
        </p:nvPicPr>
        <p:blipFill>
          <a:blip r:embed="rId3"/>
          <a:stretch>
            <a:fillRect/>
          </a:stretch>
        </p:blipFill>
        <p:spPr>
          <a:xfrm>
            <a:off x="0" y="11089"/>
            <a:ext cx="14630400" cy="8229600"/>
          </a:xfrm>
          <a:prstGeom prst="rect">
            <a:avLst/>
          </a:prstGeom>
        </p:spPr>
      </p:pic>
      <p:sp>
        <p:nvSpPr>
          <p:cNvPr id="5" name="Text 1"/>
          <p:cNvSpPr/>
          <p:nvPr/>
        </p:nvSpPr>
        <p:spPr>
          <a:xfrm>
            <a:off x="3074474" y="1190621"/>
            <a:ext cx="7442716" cy="594122"/>
          </a:xfrm>
          <a:prstGeom prst="rect">
            <a:avLst/>
          </a:prstGeom>
          <a:noFill/>
          <a:ln/>
        </p:spPr>
        <p:txBody>
          <a:bodyPr wrap="none" rtlCol="0" anchor="t"/>
          <a:lstStyle/>
          <a:p>
            <a:pPr marL="0" indent="0">
              <a:lnSpc>
                <a:spcPts val="4678"/>
              </a:lnSpc>
              <a:buNone/>
            </a:pPr>
            <a:r>
              <a:rPr lang="en-US" sz="3742" b="1" dirty="0">
                <a:solidFill>
                  <a:srgbClr val="FFFFFF"/>
                </a:solidFill>
                <a:latin typeface="Nunito" pitchFamily="34" charset="0"/>
                <a:ea typeface="Nunito" pitchFamily="34" charset="-122"/>
                <a:cs typeface="Nunito" pitchFamily="34" charset="-120"/>
              </a:rPr>
              <a:t>Conclusion and Recommendations</a:t>
            </a:r>
            <a:endParaRPr lang="en-US" sz="3742" dirty="0"/>
          </a:p>
        </p:txBody>
      </p:sp>
      <p:sp>
        <p:nvSpPr>
          <p:cNvPr id="6" name="Shape 2"/>
          <p:cNvSpPr/>
          <p:nvPr/>
        </p:nvSpPr>
        <p:spPr>
          <a:xfrm>
            <a:off x="2235825" y="1943455"/>
            <a:ext cx="10385108" cy="3954073"/>
          </a:xfrm>
          <a:prstGeom prst="roundRect">
            <a:avLst>
              <a:gd name="adj" fmla="val 8196"/>
            </a:avLst>
          </a:prstGeom>
          <a:noFill/>
          <a:ln w="7620">
            <a:solidFill>
              <a:srgbClr val="FFFFFF">
                <a:alpha val="24000"/>
              </a:srgbClr>
            </a:solidFill>
            <a:prstDash val="solid"/>
          </a:ln>
        </p:spPr>
      </p:sp>
      <p:sp>
        <p:nvSpPr>
          <p:cNvPr id="8" name="Text 4"/>
          <p:cNvSpPr/>
          <p:nvPr/>
        </p:nvSpPr>
        <p:spPr>
          <a:xfrm>
            <a:off x="2407500" y="2596873"/>
            <a:ext cx="4777264" cy="323255"/>
          </a:xfrm>
          <a:prstGeom prst="rect">
            <a:avLst/>
          </a:prstGeom>
          <a:noFill/>
          <a:ln/>
        </p:spPr>
        <p:txBody>
          <a:bodyPr wrap="none" rtlCol="0" anchor="t"/>
          <a:lstStyle/>
          <a:p>
            <a:pPr marL="0" indent="0">
              <a:lnSpc>
                <a:spcPts val="2545"/>
              </a:lnSpc>
              <a:buNone/>
            </a:pPr>
            <a:r>
              <a:rPr lang="en-US" sz="1591" dirty="0">
                <a:solidFill>
                  <a:srgbClr val="FFFFFF"/>
                </a:solidFill>
                <a:latin typeface="PT Sans" pitchFamily="34" charset="0"/>
                <a:ea typeface="PT Sans" pitchFamily="34" charset="-122"/>
                <a:cs typeface="PT Sans" pitchFamily="34" charset="-120"/>
              </a:rPr>
              <a:t>Standout Model</a:t>
            </a:r>
            <a:endParaRPr lang="en-US" sz="1591" dirty="0"/>
          </a:p>
        </p:txBody>
      </p:sp>
      <p:sp>
        <p:nvSpPr>
          <p:cNvPr id="9" name="Text 5"/>
          <p:cNvSpPr/>
          <p:nvPr/>
        </p:nvSpPr>
        <p:spPr>
          <a:xfrm>
            <a:off x="7617311" y="2204508"/>
            <a:ext cx="4777264" cy="969764"/>
          </a:xfrm>
          <a:prstGeom prst="rect">
            <a:avLst/>
          </a:prstGeom>
          <a:noFill/>
          <a:ln/>
        </p:spPr>
        <p:txBody>
          <a:bodyPr wrap="square" rtlCol="0" anchor="t"/>
          <a:lstStyle/>
          <a:p>
            <a:pPr marL="0" indent="0">
              <a:lnSpc>
                <a:spcPts val="2545"/>
              </a:lnSpc>
              <a:buNone/>
            </a:pPr>
            <a:r>
              <a:rPr lang="en-US" sz="1591" dirty="0">
                <a:solidFill>
                  <a:srgbClr val="FFFFFF"/>
                </a:solidFill>
                <a:latin typeface="PT Sans" pitchFamily="34" charset="0"/>
                <a:ea typeface="PT Sans" pitchFamily="34" charset="-122"/>
                <a:cs typeface="PT Sans" pitchFamily="34" charset="-120"/>
              </a:rPr>
              <a:t>The Random Forest model emerged as the top performer, delivering exceptional accuracy and predictive capabilities.</a:t>
            </a:r>
            <a:endParaRPr lang="en-US" sz="1591" dirty="0"/>
          </a:p>
        </p:txBody>
      </p:sp>
      <p:sp>
        <p:nvSpPr>
          <p:cNvPr id="10" name="Shape 6"/>
          <p:cNvSpPr/>
          <p:nvPr/>
        </p:nvSpPr>
        <p:spPr>
          <a:xfrm>
            <a:off x="2433889" y="459637"/>
            <a:ext cx="10369868" cy="1227177"/>
          </a:xfrm>
          <a:prstGeom prst="rect">
            <a:avLst/>
          </a:prstGeom>
          <a:solidFill>
            <a:srgbClr val="000000">
              <a:alpha val="4000"/>
            </a:srgbClr>
          </a:solidFill>
          <a:ln/>
        </p:spPr>
      </p:sp>
      <p:sp>
        <p:nvSpPr>
          <p:cNvPr id="11" name="Text 7"/>
          <p:cNvSpPr/>
          <p:nvPr/>
        </p:nvSpPr>
        <p:spPr>
          <a:xfrm>
            <a:off x="2407500" y="3792022"/>
            <a:ext cx="4777264" cy="323255"/>
          </a:xfrm>
          <a:prstGeom prst="rect">
            <a:avLst/>
          </a:prstGeom>
          <a:noFill/>
          <a:ln/>
        </p:spPr>
        <p:txBody>
          <a:bodyPr wrap="none" rtlCol="0" anchor="t"/>
          <a:lstStyle/>
          <a:p>
            <a:pPr marL="0" indent="0">
              <a:lnSpc>
                <a:spcPts val="2545"/>
              </a:lnSpc>
              <a:buNone/>
            </a:pPr>
            <a:r>
              <a:rPr lang="en-US" sz="1591" dirty="0">
                <a:solidFill>
                  <a:srgbClr val="FFFFFF"/>
                </a:solidFill>
                <a:latin typeface="PT Sans" pitchFamily="34" charset="0"/>
                <a:ea typeface="PT Sans" pitchFamily="34" charset="-122"/>
                <a:cs typeface="PT Sans" pitchFamily="34" charset="-120"/>
              </a:rPr>
              <a:t>Actionable Insights</a:t>
            </a:r>
            <a:endParaRPr lang="en-US" sz="1591" dirty="0"/>
          </a:p>
        </p:txBody>
      </p:sp>
      <p:sp>
        <p:nvSpPr>
          <p:cNvPr id="12" name="Text 8"/>
          <p:cNvSpPr/>
          <p:nvPr/>
        </p:nvSpPr>
        <p:spPr>
          <a:xfrm>
            <a:off x="7634063" y="3567495"/>
            <a:ext cx="4777264" cy="969764"/>
          </a:xfrm>
          <a:prstGeom prst="rect">
            <a:avLst/>
          </a:prstGeom>
          <a:noFill/>
          <a:ln/>
        </p:spPr>
        <p:txBody>
          <a:bodyPr wrap="square" rtlCol="0" anchor="t"/>
          <a:lstStyle/>
          <a:p>
            <a:pPr marL="0" indent="0">
              <a:lnSpc>
                <a:spcPts val="2545"/>
              </a:lnSpc>
              <a:buNone/>
            </a:pPr>
            <a:r>
              <a:rPr lang="en-US" sz="1591" dirty="0">
                <a:solidFill>
                  <a:srgbClr val="FFFFFF"/>
                </a:solidFill>
                <a:latin typeface="PT Sans" pitchFamily="34" charset="0"/>
                <a:ea typeface="PT Sans" pitchFamily="34" charset="-122"/>
                <a:cs typeface="PT Sans" pitchFamily="34" charset="-120"/>
              </a:rPr>
              <a:t>Insights from the analysis can help financial institutions and lenders improve their credit scoring practices and decision-making processes.</a:t>
            </a:r>
            <a:endParaRPr lang="en-US" sz="1591" dirty="0"/>
          </a:p>
        </p:txBody>
      </p:sp>
      <p:sp>
        <p:nvSpPr>
          <p:cNvPr id="14" name="Text 10"/>
          <p:cNvSpPr/>
          <p:nvPr/>
        </p:nvSpPr>
        <p:spPr>
          <a:xfrm>
            <a:off x="2420947" y="4899075"/>
            <a:ext cx="4777264" cy="323255"/>
          </a:xfrm>
          <a:prstGeom prst="rect">
            <a:avLst/>
          </a:prstGeom>
          <a:noFill/>
          <a:ln/>
        </p:spPr>
        <p:txBody>
          <a:bodyPr wrap="none" rtlCol="0" anchor="t"/>
          <a:lstStyle/>
          <a:p>
            <a:pPr marL="0" indent="0">
              <a:lnSpc>
                <a:spcPts val="2545"/>
              </a:lnSpc>
              <a:buNone/>
            </a:pPr>
            <a:r>
              <a:rPr lang="en-US" sz="1591" dirty="0">
                <a:solidFill>
                  <a:srgbClr val="FFFFFF"/>
                </a:solidFill>
                <a:latin typeface="PT Sans" pitchFamily="34" charset="0"/>
                <a:ea typeface="PT Sans" pitchFamily="34" charset="-122"/>
                <a:cs typeface="PT Sans" pitchFamily="34" charset="-120"/>
              </a:rPr>
              <a:t>Future Directions</a:t>
            </a:r>
            <a:endParaRPr lang="en-US" sz="1591" dirty="0"/>
          </a:p>
        </p:txBody>
      </p:sp>
      <p:sp>
        <p:nvSpPr>
          <p:cNvPr id="15" name="Text 11"/>
          <p:cNvSpPr/>
          <p:nvPr/>
        </p:nvSpPr>
        <p:spPr>
          <a:xfrm>
            <a:off x="7634063" y="4727587"/>
            <a:ext cx="4777264" cy="969764"/>
          </a:xfrm>
          <a:prstGeom prst="rect">
            <a:avLst/>
          </a:prstGeom>
          <a:noFill/>
          <a:ln/>
        </p:spPr>
        <p:txBody>
          <a:bodyPr wrap="square" rtlCol="0" anchor="t"/>
          <a:lstStyle/>
          <a:p>
            <a:pPr marL="0" indent="0">
              <a:lnSpc>
                <a:spcPts val="2545"/>
              </a:lnSpc>
              <a:buNone/>
            </a:pPr>
            <a:r>
              <a:rPr lang="en-US" sz="1591" dirty="0">
                <a:solidFill>
                  <a:srgbClr val="FFFFFF"/>
                </a:solidFill>
                <a:latin typeface="PT Sans" pitchFamily="34" charset="0"/>
                <a:ea typeface="PT Sans" pitchFamily="34" charset="-122"/>
                <a:cs typeface="PT Sans" pitchFamily="34" charset="-120"/>
              </a:rPr>
              <a:t>Continued research and development in advanced credit scoring models can further enhance risk assessment and promote financial stability.</a:t>
            </a:r>
            <a:endParaRPr lang="en-US" sz="1591" dirty="0"/>
          </a:p>
        </p:txBody>
      </p:sp>
      <p:sp>
        <p:nvSpPr>
          <p:cNvPr id="17" name="Shape 9">
            <a:extLst>
              <a:ext uri="{FF2B5EF4-FFF2-40B4-BE49-F238E27FC236}">
                <a16:creationId xmlns:a16="http://schemas.microsoft.com/office/drawing/2014/main" id="{1B80C235-D54B-2B73-26CC-7732A8B56630}"/>
              </a:ext>
            </a:extLst>
          </p:cNvPr>
          <p:cNvSpPr/>
          <p:nvPr/>
        </p:nvSpPr>
        <p:spPr>
          <a:xfrm>
            <a:off x="2235825" y="2183989"/>
            <a:ext cx="10369868" cy="1227177"/>
          </a:xfrm>
          <a:prstGeom prst="rect">
            <a:avLst/>
          </a:prstGeom>
          <a:solidFill>
            <a:srgbClr val="FFFFFF">
              <a:alpha val="4000"/>
            </a:srgbClr>
          </a:solidFill>
          <a:ln/>
        </p:spPr>
        <p:txBody>
          <a:bodyPr/>
          <a:lstStyle/>
          <a:p>
            <a:endParaRPr lang="en-IN" dirty="0"/>
          </a:p>
        </p:txBody>
      </p:sp>
      <p:sp>
        <p:nvSpPr>
          <p:cNvPr id="18" name="Shape 9">
            <a:extLst>
              <a:ext uri="{FF2B5EF4-FFF2-40B4-BE49-F238E27FC236}">
                <a16:creationId xmlns:a16="http://schemas.microsoft.com/office/drawing/2014/main" id="{69C633C5-3409-C9FD-191C-FE8E4C77BACC}"/>
              </a:ext>
            </a:extLst>
          </p:cNvPr>
          <p:cNvSpPr/>
          <p:nvPr/>
        </p:nvSpPr>
        <p:spPr>
          <a:xfrm>
            <a:off x="2265212" y="3558402"/>
            <a:ext cx="10355721" cy="996732"/>
          </a:xfrm>
          <a:prstGeom prst="rect">
            <a:avLst/>
          </a:prstGeom>
          <a:solidFill>
            <a:srgbClr val="FFFFFF">
              <a:alpha val="4000"/>
            </a:srgbClr>
          </a:solidFill>
          <a:ln/>
        </p:spPr>
        <p:txBody>
          <a:bodyPr/>
          <a:lstStyle/>
          <a:p>
            <a:endParaRPr lang="en-IN" dirty="0"/>
          </a:p>
        </p:txBody>
      </p:sp>
      <p:sp>
        <p:nvSpPr>
          <p:cNvPr id="19" name="TextBox 18">
            <a:extLst>
              <a:ext uri="{FF2B5EF4-FFF2-40B4-BE49-F238E27FC236}">
                <a16:creationId xmlns:a16="http://schemas.microsoft.com/office/drawing/2014/main" id="{D442A332-98AF-A21D-1544-46CB00956F78}"/>
              </a:ext>
            </a:extLst>
          </p:cNvPr>
          <p:cNvSpPr txBox="1"/>
          <p:nvPr/>
        </p:nvSpPr>
        <p:spPr>
          <a:xfrm>
            <a:off x="519070" y="6115649"/>
            <a:ext cx="13898880" cy="92333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Our project has advanced credit scoring by predicting the likelihood of financial distress accurately. This helps lenders make better decisions about who to lend to and under what terms. For borrowers, it provides insights to manage debts wisely and plan finances strategically. Our model sets the stage for future improvements in credit assessment, aiming for fairer and more secure financial outcomes for everyone involved.</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4DD7D48A-92F0-46FC-B63B-7DB0CF4C037B}"/>
              </a:ext>
            </a:extLst>
          </p:cNvPr>
          <p:cNvPicPr>
            <a:picLocks noChangeAspect="1"/>
          </p:cNvPicPr>
          <p:nvPr/>
        </p:nvPicPr>
        <p:blipFill rotWithShape="1">
          <a:blip r:embed="rId4"/>
          <a:srcRect t="31195" b="54901"/>
          <a:stretch/>
        </p:blipFill>
        <p:spPr>
          <a:xfrm>
            <a:off x="0" y="0"/>
            <a:ext cx="14630400" cy="1042407"/>
          </a:xfrm>
          <a:prstGeom prst="rect">
            <a:avLst/>
          </a:prstGeom>
        </p:spPr>
      </p:pic>
      <p:sp>
        <p:nvSpPr>
          <p:cNvPr id="25" name="Shape 9">
            <a:extLst>
              <a:ext uri="{FF2B5EF4-FFF2-40B4-BE49-F238E27FC236}">
                <a16:creationId xmlns:a16="http://schemas.microsoft.com/office/drawing/2014/main" id="{234E355E-F31D-48EC-128F-62B613437F69}"/>
              </a:ext>
            </a:extLst>
          </p:cNvPr>
          <p:cNvSpPr/>
          <p:nvPr/>
        </p:nvSpPr>
        <p:spPr>
          <a:xfrm>
            <a:off x="2280452" y="4690959"/>
            <a:ext cx="10355721" cy="996732"/>
          </a:xfrm>
          <a:prstGeom prst="rect">
            <a:avLst/>
          </a:prstGeom>
          <a:solidFill>
            <a:srgbClr val="FFFFFF">
              <a:alpha val="4000"/>
            </a:srgbClr>
          </a:solidFill>
          <a:ln/>
        </p:spPr>
        <p:txBody>
          <a:bodyPr/>
          <a:lstStyle/>
          <a:p>
            <a:endParaRPr lang="en-IN" dirty="0"/>
          </a:p>
        </p:txBody>
      </p:sp>
      <p:sp>
        <p:nvSpPr>
          <p:cNvPr id="26" name="TextBox 25">
            <a:extLst>
              <a:ext uri="{FF2B5EF4-FFF2-40B4-BE49-F238E27FC236}">
                <a16:creationId xmlns:a16="http://schemas.microsoft.com/office/drawing/2014/main" id="{01D7EE9E-AE20-3545-476E-863F98B1FC83}"/>
              </a:ext>
            </a:extLst>
          </p:cNvPr>
          <p:cNvSpPr txBox="1"/>
          <p:nvPr/>
        </p:nvSpPr>
        <p:spPr>
          <a:xfrm>
            <a:off x="882127" y="7439891"/>
            <a:ext cx="7637929" cy="400110"/>
          </a:xfrm>
          <a:prstGeom prst="rect">
            <a:avLst/>
          </a:prstGeom>
          <a:noFill/>
        </p:spPr>
        <p:txBody>
          <a:bodyPr wrap="square" rtlCol="0">
            <a:spAutoFit/>
          </a:bodyPr>
          <a:lstStyle/>
          <a:p>
            <a:r>
              <a:rPr lang="en-IN" sz="2000" i="1" dirty="0">
                <a:solidFill>
                  <a:schemeClr val="bg1"/>
                </a:solidFill>
              </a:rPr>
              <a:t>Project Link-  </a:t>
            </a:r>
            <a:r>
              <a:rPr lang="en-IN" sz="2000" i="1" u="sng" dirty="0">
                <a:solidFill>
                  <a:schemeClr val="bg1"/>
                </a:solidFill>
              </a:rPr>
              <a:t>https://github.com/eshajaiswall/Give-Me-Some-Credit</a:t>
            </a:r>
          </a:p>
        </p:txBody>
      </p:sp>
      <p:sp>
        <p:nvSpPr>
          <p:cNvPr id="27" name="TextBox 26">
            <a:extLst>
              <a:ext uri="{FF2B5EF4-FFF2-40B4-BE49-F238E27FC236}">
                <a16:creationId xmlns:a16="http://schemas.microsoft.com/office/drawing/2014/main" id="{EA65CDF1-64E4-E7AF-E868-79EC37F28904}"/>
              </a:ext>
            </a:extLst>
          </p:cNvPr>
          <p:cNvSpPr txBox="1"/>
          <p:nvPr/>
        </p:nvSpPr>
        <p:spPr>
          <a:xfrm>
            <a:off x="12892031" y="7639947"/>
            <a:ext cx="1818043" cy="461665"/>
          </a:xfrm>
          <a:prstGeom prst="rect">
            <a:avLst/>
          </a:prstGeom>
          <a:noFill/>
        </p:spPr>
        <p:txBody>
          <a:bodyPr wrap="square" rtlCol="0">
            <a:spAutoFit/>
          </a:bodyPr>
          <a:lstStyle/>
          <a:p>
            <a:r>
              <a:rPr lang="en-IN" sz="2400" i="1" dirty="0">
                <a:solidFill>
                  <a:schemeClr val="bg1"/>
                </a:solidFill>
              </a:rPr>
              <a:t>Thank You</a:t>
            </a:r>
          </a:p>
        </p:txBody>
      </p:sp>
      <p:sp>
        <p:nvSpPr>
          <p:cNvPr id="28" name="TextBox 27">
            <a:extLst>
              <a:ext uri="{FF2B5EF4-FFF2-40B4-BE49-F238E27FC236}">
                <a16:creationId xmlns:a16="http://schemas.microsoft.com/office/drawing/2014/main" id="{59737C30-67D8-6EF2-D2C1-19692C85E148}"/>
              </a:ext>
            </a:extLst>
          </p:cNvPr>
          <p:cNvSpPr txBox="1"/>
          <p:nvPr/>
        </p:nvSpPr>
        <p:spPr>
          <a:xfrm>
            <a:off x="9036424" y="7439891"/>
            <a:ext cx="2807745" cy="646331"/>
          </a:xfrm>
          <a:prstGeom prst="rect">
            <a:avLst/>
          </a:prstGeom>
          <a:noFill/>
        </p:spPr>
        <p:txBody>
          <a:bodyPr wrap="square" rtlCol="0">
            <a:spAutoFit/>
          </a:bodyPr>
          <a:lstStyle/>
          <a:p>
            <a:r>
              <a:rPr lang="en-IN" dirty="0"/>
              <a:t>https://github.com/eshajaiswall/Give-Me-Some-Credit</a:t>
            </a:r>
          </a:p>
        </p:txBody>
      </p:sp>
    </p:spTree>
  </p:cSld>
  <p:clrMapOvr>
    <a:masterClrMapping/>
  </p:clrMapOvr>
  <mc:AlternateContent xmlns:mc="http://schemas.openxmlformats.org/markup-compatibility/2006">
    <mc:Choice xmlns:p14="http://schemas.microsoft.com/office/powerpoint/2010/main" Requires="p14">
      <p:transition spd="slow" p14:dur="225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885</Words>
  <Application>Microsoft Office PowerPoint</Application>
  <PresentationFormat>Custom</PresentationFormat>
  <Paragraphs>90</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Cambria</vt:lpstr>
      <vt:lpstr>Georgia</vt:lpstr>
      <vt:lpstr>Nunito</vt:lpstr>
      <vt:lpstr>PT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Esha Jaiswal</cp:lastModifiedBy>
  <cp:revision>5</cp:revision>
  <dcterms:created xsi:type="dcterms:W3CDTF">2024-07-18T13:53:07Z</dcterms:created>
  <dcterms:modified xsi:type="dcterms:W3CDTF">2024-07-18T15:34:16Z</dcterms:modified>
</cp:coreProperties>
</file>