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97" r:id="rId3"/>
    <p:sldId id="301" r:id="rId4"/>
    <p:sldId id="298" r:id="rId5"/>
    <p:sldId id="299" r:id="rId6"/>
    <p:sldId id="302" r:id="rId7"/>
    <p:sldId id="300" r:id="rId8"/>
    <p:sldId id="303" r:id="rId9"/>
    <p:sldId id="304" r:id="rId10"/>
    <p:sldId id="305" r:id="rId11"/>
    <p:sldId id="288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86" d="100"/>
          <a:sy n="86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A980-66DF-455D-B33C-E05B3E9CCAB6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B602-6B7E-4DCC-9220-4047AD69F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B602-6B7E-4DCC-9220-4047AD69F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D7DCB-F0BF-4C97-94A4-0D7E71C19849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FBCDB-7078-437D-94E4-C1C23EA27C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9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7130-A75E-4D72-A3E5-3D37FC6CC197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6D2FC-AD01-4BFA-9AFB-6C46043657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C57CF-7571-45EB-925A-F000F7049FF9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39562-AD3D-4D7E-9968-0E0AF06247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05806-8812-4CC7-A7A9-94800923A6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F193D-0321-4CDC-A3E6-EEF984738B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3CF2AF-F1DC-436D-A41A-C1607864F78A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4CFB6-7668-4AE9-A5D8-B4F70BFDCB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C0C56-B0CE-4505-913C-F801D0F077AC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774DF-AE46-49D5-9541-42EEDE865B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0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1DA64D-A1BD-4687-B76A-C30074C38E62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636F1-BFEB-44DF-A335-6EC538C1DC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58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F7272-3947-4CB6-A721-1A5D583AD90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A69BC-4434-41C8-AC26-6D95363E2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3A697D7-C3E2-4649-85E3-4F8AA0C6CB6F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344068"/>
                </a:solidFill>
              </a:rPr>
              <a:t>Proteomics lab,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9711AEE-569E-451F-A80A-3D9ADE10D487}" type="slidenum">
              <a:rPr lang="en-US" smtClean="0">
                <a:solidFill>
                  <a:srgbClr val="344068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1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35769-322A-4EBE-9142-E1B860F54EF8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DB631-3823-4F14-A4EF-436401EC5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3E33AF9-95DE-478A-AA14-7A64399409D4}" type="datetime3">
              <a:rPr 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 July 2021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anose="020B0604020202020204" pitchFamily="34" charset="0"/>
              </a:rPr>
              <a:t>Proteomics lab, IIT Bombay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BD738A-B9A6-4300-8341-46AAFF5FBC8D}" type="slidenum">
              <a:rPr 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C9C7-5B87-4CB9-8CBB-A71467F4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B143A-F0E3-4D4F-97BE-58B171B4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BDDF-1F1A-49E5-8858-1CC12660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70B8-A9A4-4C73-B0B7-CB826C224A0B}"/>
              </a:ext>
            </a:extLst>
          </p:cNvPr>
          <p:cNvSpPr txBox="1"/>
          <p:nvPr/>
        </p:nvSpPr>
        <p:spPr>
          <a:xfrm>
            <a:off x="1341119" y="499664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algn="ctr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Jyotirmoy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Roy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: Prof.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Sanjeeva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Srivastava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A198-104B-48CA-9A5A-F08315949E73}"/>
              </a:ext>
            </a:extLst>
          </p:cNvPr>
          <p:cNvSpPr txBox="1"/>
          <p:nvPr/>
        </p:nvSpPr>
        <p:spPr>
          <a:xfrm>
            <a:off x="762000" y="256655"/>
            <a:ext cx="7101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Machine learning and Clustering analysis to identify and validate peptide based diagnostic marker panel in meningioma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C676BFEA-96DE-40AE-8F3D-1F339DFC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2" y="2072537"/>
            <a:ext cx="4038600" cy="29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8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C1C08-8890-4F9D-9EFA-DF206431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992-31AE-404E-8742-C4DE1733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61D5B-133A-46A7-AD9D-7CC8BAA9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28566-5C2D-4217-B7E1-D3317C7E16EC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Random Forest Model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56D41-FAFC-4E39-8898-52C88E594A5C}"/>
              </a:ext>
            </a:extLst>
          </p:cNvPr>
          <p:cNvSpPr txBox="1"/>
          <p:nvPr/>
        </p:nvSpPr>
        <p:spPr>
          <a:xfrm>
            <a:off x="609600" y="990600"/>
            <a:ext cx="7799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for Random Forest was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taken were : No of instances= 10 ; Depth 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accuracy of 57.5% was obtained for this 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37984-128A-401F-84BC-9420A399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509060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9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6DAA-2D57-4D47-992C-5DE1BEC9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8819D-C2DF-4C4F-9125-8FDDE33E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DA931-B0BD-4866-B2B9-EA91B77F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E2DFB-FE9E-4B8B-9343-9D838ED4EEF4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Agendas for Next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CAE5-040D-4DAD-9209-2E605FB8558E}"/>
              </a:ext>
            </a:extLst>
          </p:cNvPr>
          <p:cNvSpPr txBox="1"/>
          <p:nvPr/>
        </p:nvSpPr>
        <p:spPr>
          <a:xfrm>
            <a:off x="457200" y="762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Random Forest algorithm to find out the weight it assigns to each original feature(peptide) from each dataset and see how many are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the other models on Python and see which one is giving the highest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MS Stat analysis on Targeted Files for Meningioma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on the PTM workflow for Meningioma files</a:t>
            </a:r>
          </a:p>
        </p:txBody>
      </p:sp>
    </p:spTree>
    <p:extLst>
      <p:ext uri="{BB962C8B-B14F-4D97-AF65-F5344CB8AC3E}">
        <p14:creationId xmlns:p14="http://schemas.microsoft.com/office/powerpoint/2010/main" val="287094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EBC93-4E7A-4C67-B5EE-BF345BD0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83CEC-F536-4746-A0E8-7CFE3E0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AAFB-A1BD-418E-A72E-2DADBD14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026E7-26CF-43A0-8319-826BAAECC257}"/>
              </a:ext>
            </a:extLst>
          </p:cNvPr>
          <p:cNvSpPr txBox="1"/>
          <p:nvPr/>
        </p:nvSpPr>
        <p:spPr>
          <a:xfrm>
            <a:off x="2133600" y="2514600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3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EEAB-D0F6-4E8D-AA2D-B7CE8632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78C96-620A-4566-B2A8-337671BA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B835-4936-488A-B5DA-3DE37C0D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1DE25-78AE-4D7D-B483-3F253DB82F35}"/>
              </a:ext>
            </a:extLst>
          </p:cNvPr>
          <p:cNvSpPr txBox="1"/>
          <p:nvPr/>
        </p:nvSpPr>
        <p:spPr>
          <a:xfrm>
            <a:off x="1938944" y="23622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Work Progress in Machine learning Clustering analysis Aspect</a:t>
            </a:r>
            <a:endParaRPr lang="en-US" sz="2800" b="1" dirty="0">
              <a:solidFill>
                <a:schemeClr val="accent1"/>
              </a:solidFill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702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62CA7-85AF-4C92-A7F1-BDDF9542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1389-76F7-4CAE-9569-1AB0039B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98AF-A0EC-4F08-93E9-1CACF13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12EDB-7E43-4D73-A088-998E308C603A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Work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B2036A-69F5-495F-AEC6-4FC072688F8A}"/>
              </a:ext>
            </a:extLst>
          </p:cNvPr>
          <p:cNvSpPr/>
          <p:nvPr/>
        </p:nvSpPr>
        <p:spPr>
          <a:xfrm>
            <a:off x="381000" y="914400"/>
            <a:ext cx="762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 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2F80EE-0EDA-45BD-A85E-20AC70060966}"/>
              </a:ext>
            </a:extLst>
          </p:cNvPr>
          <p:cNvSpPr/>
          <p:nvPr/>
        </p:nvSpPr>
        <p:spPr>
          <a:xfrm>
            <a:off x="1524000" y="933635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eigenvectors for each PCA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6C3648-37BF-47B4-B82B-3FA216BC285C}"/>
              </a:ext>
            </a:extLst>
          </p:cNvPr>
          <p:cNvSpPr/>
          <p:nvPr/>
        </p:nvSpPr>
        <p:spPr>
          <a:xfrm>
            <a:off x="3009900" y="871491"/>
            <a:ext cx="1447800" cy="1123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the top eigenvectors and find weights of each feature for these eigen vectors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F8F649-EE99-4B89-BF6C-1D8856B4BBA4}"/>
              </a:ext>
            </a:extLst>
          </p:cNvPr>
          <p:cNvSpPr/>
          <p:nvPr/>
        </p:nvSpPr>
        <p:spPr>
          <a:xfrm>
            <a:off x="4876800" y="1014274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Depending on this weights find top peptides(features)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F78266-8116-4C04-8D81-5406F1F52C9B}"/>
              </a:ext>
            </a:extLst>
          </p:cNvPr>
          <p:cNvSpPr/>
          <p:nvPr/>
        </p:nvSpPr>
        <p:spPr>
          <a:xfrm>
            <a:off x="1143000" y="12192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9B393B-E145-4491-8493-435FC55B2521}"/>
              </a:ext>
            </a:extLst>
          </p:cNvPr>
          <p:cNvSpPr/>
          <p:nvPr/>
        </p:nvSpPr>
        <p:spPr>
          <a:xfrm>
            <a:off x="2590800" y="1219200"/>
            <a:ext cx="419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52CC11-7F98-4D42-BA28-45AF876D7F13}"/>
              </a:ext>
            </a:extLst>
          </p:cNvPr>
          <p:cNvSpPr/>
          <p:nvPr/>
        </p:nvSpPr>
        <p:spPr>
          <a:xfrm>
            <a:off x="4457700" y="1295400"/>
            <a:ext cx="419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0A1089-3BEF-4AFF-88AC-866307166935}"/>
              </a:ext>
            </a:extLst>
          </p:cNvPr>
          <p:cNvSpPr/>
          <p:nvPr/>
        </p:nvSpPr>
        <p:spPr>
          <a:xfrm>
            <a:off x="533400" y="4507160"/>
            <a:ext cx="7620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Dataset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15E3B6-6AE2-4E92-AAEA-6ECDA46AE9E6}"/>
              </a:ext>
            </a:extLst>
          </p:cNvPr>
          <p:cNvSpPr/>
          <p:nvPr/>
        </p:nvSpPr>
        <p:spPr>
          <a:xfrm>
            <a:off x="1676400" y="4526395"/>
            <a:ext cx="1066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eigenvectors for each PCA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1A9B6-9B1D-4630-8064-02ED88496E05}"/>
              </a:ext>
            </a:extLst>
          </p:cNvPr>
          <p:cNvSpPr/>
          <p:nvPr/>
        </p:nvSpPr>
        <p:spPr>
          <a:xfrm>
            <a:off x="3162300" y="4464251"/>
            <a:ext cx="1447800" cy="11237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the top eigenvectors and find weights of each feature for these eigen vectors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FCD148-368B-46D5-97C1-19516375D0DE}"/>
              </a:ext>
            </a:extLst>
          </p:cNvPr>
          <p:cNvSpPr/>
          <p:nvPr/>
        </p:nvSpPr>
        <p:spPr>
          <a:xfrm>
            <a:off x="5029200" y="4607034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Depending on this weights find top peptides(features)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53189B-2C4A-4C9B-A744-99D7DAFBCB6D}"/>
              </a:ext>
            </a:extLst>
          </p:cNvPr>
          <p:cNvSpPr/>
          <p:nvPr/>
        </p:nvSpPr>
        <p:spPr>
          <a:xfrm>
            <a:off x="1295400" y="4811960"/>
            <a:ext cx="381000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E775B2C-2FD1-49A9-80FF-25ABD383E42C}"/>
              </a:ext>
            </a:extLst>
          </p:cNvPr>
          <p:cNvSpPr/>
          <p:nvPr/>
        </p:nvSpPr>
        <p:spPr>
          <a:xfrm>
            <a:off x="2743200" y="4811960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CB9FE4-4EA8-41F6-96C8-D00FFD5B6AFE}"/>
              </a:ext>
            </a:extLst>
          </p:cNvPr>
          <p:cNvSpPr/>
          <p:nvPr/>
        </p:nvSpPr>
        <p:spPr>
          <a:xfrm>
            <a:off x="4610100" y="4888160"/>
            <a:ext cx="4191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45B812-8F33-43F7-9593-84409B2DD1D4}"/>
              </a:ext>
            </a:extLst>
          </p:cNvPr>
          <p:cNvSpPr/>
          <p:nvPr/>
        </p:nvSpPr>
        <p:spPr>
          <a:xfrm>
            <a:off x="5105400" y="2847791"/>
            <a:ext cx="13716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the top common peptides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D38A394-99C4-4B6B-84FD-B3744ACE32CC}"/>
              </a:ext>
            </a:extLst>
          </p:cNvPr>
          <p:cNvSpPr/>
          <p:nvPr/>
        </p:nvSpPr>
        <p:spPr>
          <a:xfrm>
            <a:off x="5715000" y="1852474"/>
            <a:ext cx="304800" cy="99531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5AECB4A-9FED-4390-A6BA-2E2B109A746F}"/>
              </a:ext>
            </a:extLst>
          </p:cNvPr>
          <p:cNvSpPr/>
          <p:nvPr/>
        </p:nvSpPr>
        <p:spPr>
          <a:xfrm rot="10800000">
            <a:off x="5715000" y="3685991"/>
            <a:ext cx="304800" cy="9210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CB41E3-5E19-478C-BD22-0FEA96674ACB}"/>
              </a:ext>
            </a:extLst>
          </p:cNvPr>
          <p:cNvSpPr/>
          <p:nvPr/>
        </p:nvSpPr>
        <p:spPr>
          <a:xfrm>
            <a:off x="7092887" y="2895600"/>
            <a:ext cx="1219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a Machine Learning Model with these features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C99F815-9306-44FA-8C56-809761669FAB}"/>
              </a:ext>
            </a:extLst>
          </p:cNvPr>
          <p:cNvSpPr/>
          <p:nvPr/>
        </p:nvSpPr>
        <p:spPr>
          <a:xfrm>
            <a:off x="6477000" y="3200400"/>
            <a:ext cx="6096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1B4E0-762F-4C48-B133-B88C2A0F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429F3-579B-4E69-9CB7-CF4D737E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D1FD-26CB-4230-97A0-3FF9E866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C1B420-2A5A-478D-A4E6-636E59A0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4" y="990600"/>
            <a:ext cx="5943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0CD84-C141-476D-9D27-3722EC7240E1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Variance  Vs Number of Principal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4F632-E719-4D2A-B164-DFB0E17B7A38}"/>
              </a:ext>
            </a:extLst>
          </p:cNvPr>
          <p:cNvSpPr txBox="1"/>
          <p:nvPr/>
        </p:nvSpPr>
        <p:spPr>
          <a:xfrm>
            <a:off x="822961" y="4495800"/>
            <a:ext cx="75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seen 12 principal components were enough to retain 90% of the variance of the original feature set</a:t>
            </a:r>
          </a:p>
        </p:txBody>
      </p:sp>
    </p:spTree>
    <p:extLst>
      <p:ext uri="{BB962C8B-B14F-4D97-AF65-F5344CB8AC3E}">
        <p14:creationId xmlns:p14="http://schemas.microsoft.com/office/powerpoint/2010/main" val="37182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0F944-0512-44BC-866A-84AB41C0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A6EA-B239-4FD5-A688-D0DEFD3F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FE74-DAEE-47D3-BC1A-56EECBEB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67957-BB2B-41DE-9F9E-1D05DFAB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307788"/>
            <a:ext cx="5791200" cy="2849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2BDC6C-2BB4-4CED-B542-82B6BADF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094805"/>
            <a:ext cx="5943601" cy="23341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260CEF-431D-417E-80D8-8F159B18F32F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2D and 3D PCA plots for SM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1E6CB-A198-4DD7-9A06-7D67B3DF31A2}"/>
              </a:ext>
            </a:extLst>
          </p:cNvPr>
          <p:cNvSpPr txBox="1"/>
          <p:nvPr/>
        </p:nvSpPr>
        <p:spPr>
          <a:xfrm>
            <a:off x="7239000" y="1219200"/>
            <a:ext cx="175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seen, the PC1 vs PC2 did not show any proper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the 3D plot failed to show any significant clusters</a:t>
            </a:r>
          </a:p>
        </p:txBody>
      </p:sp>
    </p:spTree>
    <p:extLst>
      <p:ext uri="{BB962C8B-B14F-4D97-AF65-F5344CB8AC3E}">
        <p14:creationId xmlns:p14="http://schemas.microsoft.com/office/powerpoint/2010/main" val="2925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91526-097D-4622-8C07-494E8A4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EA026-0AA1-49C8-A29B-0376C8FB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FF4E0-EA8C-4F08-9005-52D92B86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034D3-158E-49C6-A2A6-440D63B4E74E}"/>
              </a:ext>
            </a:extLst>
          </p:cNvPr>
          <p:cNvSpPr/>
          <p:nvPr/>
        </p:nvSpPr>
        <p:spPr>
          <a:xfrm>
            <a:off x="28575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Eigen values and Eigenvectors for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8BB56-7174-41C8-8230-52A56330683B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8153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Principal component is a eigenvector with corresponding eigenvectors and the one with higher eigenvalue retains greater variance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Now these Eigenvectors are basically linear combinations of the original features(which are peptides in our data set)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Here: E-eigenvector , w-Weight , x- original feature , n-number of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top eigenvectors(PC) for each datasets, these weights were calculated for each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Depending on their average value across all PCs, top 300 features were chosen.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8BB56-7174-41C8-8230-52A5633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8153400" cy="2585323"/>
              </a:xfrm>
              <a:prstGeom prst="rect">
                <a:avLst/>
              </a:prstGeom>
              <a:blipFill>
                <a:blip r:embed="rId2"/>
                <a:stretch>
                  <a:fillRect l="-524" t="-1415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8E1398C-E5F7-40B7-BC2E-150780F5F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22037"/>
            <a:ext cx="1854203" cy="27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BAD45-44FC-4CF1-AE71-BC90600C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60EA9-BAD6-4014-9546-38D99896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7A651-9031-44C9-8AC1-813532CB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EDB72-A1D3-48BD-BC7D-400731EE1D4F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List of Common Peptides for SM and DB Database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1011F4-72E8-4128-A237-45B320E7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23555"/>
              </p:ext>
            </p:extLst>
          </p:nvPr>
        </p:nvGraphicFramePr>
        <p:xfrm>
          <a:off x="685800" y="914386"/>
          <a:ext cx="4343400" cy="5029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85863682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593859576"/>
                    </a:ext>
                  </a:extLst>
                </a:gridCol>
              </a:tblGrid>
              <a:tr h="1201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Peptides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extLst>
                  <a:ext uri="{0D108BD9-81ED-4DB2-BD59-A6C34878D82A}">
                    <a16:rowId xmlns:a16="http://schemas.microsoft.com/office/drawing/2014/main" val="4069940540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P54652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293590008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P26447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40868672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Q96CN7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871227589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Q9Y625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4051436200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P02652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309122959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P02675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954839699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Q13510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516621740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P00747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1608729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P39060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887130478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Q14126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49197279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Q9BWS9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858256471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P05090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4176004145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P19827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513012832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P19652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36847458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P61626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005236415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P02730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526849313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P25311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22871892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O15438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243685560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P08697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804157247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O95816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003686463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O00592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2342185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P02766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12626703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P01861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534780517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Q9UM54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77815463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P35556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36721476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P22105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040622100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P25685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752993325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Q15714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73736312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P02753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414604148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P02679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864162162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P02750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201266471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P08311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283304610"/>
                  </a:ext>
                </a:extLst>
              </a:tr>
              <a:tr h="2251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A0A0B4J1X5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306610411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O75884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520706712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P00966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822574374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P02671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79285262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P17677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2595148702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Q96T23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3811586401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P12429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499689636"/>
                  </a:ext>
                </a:extLst>
              </a:tr>
              <a:tr h="1201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P14923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3" marR="4003" marT="4003" marB="0" anchor="b"/>
                </a:tc>
                <a:extLst>
                  <a:ext uri="{0D108BD9-81ED-4DB2-BD59-A6C34878D82A}">
                    <a16:rowId xmlns:a16="http://schemas.microsoft.com/office/drawing/2014/main" val="1730128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E077A-87E1-460C-ADCA-453FEEF50A05}"/>
              </a:ext>
            </a:extLst>
          </p:cNvPr>
          <p:cNvSpPr txBox="1"/>
          <p:nvPr/>
        </p:nvSpPr>
        <p:spPr>
          <a:xfrm>
            <a:off x="5257800" y="958166"/>
            <a:ext cx="3617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 common peptides </a:t>
            </a:r>
            <a:r>
              <a:rPr lang="en-US" dirty="0"/>
              <a:t>in top 100 peptides for each 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17 common peptides </a:t>
            </a:r>
            <a:r>
              <a:rPr lang="en-US" dirty="0"/>
              <a:t>in top 200 features for each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 common peptides </a:t>
            </a:r>
            <a:r>
              <a:rPr lang="en-US" dirty="0"/>
              <a:t>in top 300 features for each set</a:t>
            </a:r>
          </a:p>
        </p:txBody>
      </p:sp>
    </p:spTree>
    <p:extLst>
      <p:ext uri="{BB962C8B-B14F-4D97-AF65-F5344CB8AC3E}">
        <p14:creationId xmlns:p14="http://schemas.microsoft.com/office/powerpoint/2010/main" val="7496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398F2-2058-48AA-B422-0A8EBDCA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B7042-E4C0-4FF4-8951-E30302BF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45E4-CE1B-431E-9C66-39CFB5E2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7FA08-1A40-4FEA-B92B-F71C6F328576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Training Machine Learning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D0B70-C2CA-488D-A9AF-A91DA6E59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6934577" cy="3482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945D9-5CD7-4DC4-9BCB-6FF1F76E71E2}"/>
              </a:ext>
            </a:extLst>
          </p:cNvPr>
          <p:cNvSpPr txBox="1"/>
          <p:nvPr/>
        </p:nvSpPr>
        <p:spPr>
          <a:xfrm>
            <a:off x="609600" y="6858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40 common peptides were taken as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combined dataset of SM and DB was applied as an input to various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percent of the data was taken as training set and rest as test</a:t>
            </a:r>
          </a:p>
        </p:txBody>
      </p:sp>
    </p:spTree>
    <p:extLst>
      <p:ext uri="{BB962C8B-B14F-4D97-AF65-F5344CB8AC3E}">
        <p14:creationId xmlns:p14="http://schemas.microsoft.com/office/powerpoint/2010/main" val="7227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7A07C-2681-43D3-8ADD-3AA79B2C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503A-9394-4444-88E3-E2B829359CE5}" type="datetime3">
              <a:rPr lang="en-US" smtClean="0"/>
              <a:pPr>
                <a:defRPr/>
              </a:pPr>
              <a:t>6 July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7B4F2-A71D-4E68-950D-19694D2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4703" y="6426775"/>
            <a:ext cx="3617103" cy="365125"/>
          </a:xfrm>
        </p:spPr>
        <p:txBody>
          <a:bodyPr/>
          <a:lstStyle/>
          <a:p>
            <a:pPr>
              <a:defRPr/>
            </a:pPr>
            <a:r>
              <a:rPr lang="en-US"/>
              <a:t>Proteomics lab, IIT Bombay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06A5-49E1-4235-92C2-D70F00A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60B9E-C4FF-4A69-A833-4C6D1661ED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C26D7-E3E3-4695-A206-A9CA6B0AA005}"/>
              </a:ext>
            </a:extLst>
          </p:cNvPr>
          <p:cNvSpPr/>
          <p:nvPr/>
        </p:nvSpPr>
        <p:spPr>
          <a:xfrm>
            <a:off x="14287" y="0"/>
            <a:ext cx="9115425" cy="48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prstClr val="white"/>
                </a:solidFill>
              </a:rPr>
              <a:t>Training Machine Learning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9B9B-BFA7-4D56-B521-A7A82E2B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61" y="763959"/>
            <a:ext cx="2918713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C38A2-1AD1-411B-9000-05216E304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0" y="2763381"/>
            <a:ext cx="2491956" cy="1501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52BB7-DE6E-40D8-9D00-6A42D659A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87" y="2763381"/>
            <a:ext cx="2491956" cy="1490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0DE3A-8410-4FAA-923C-F8F2D2E36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89" y="2784211"/>
            <a:ext cx="2226510" cy="1490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DB6F25-5986-4E17-8EF8-BA59D83FD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3" y="4495939"/>
            <a:ext cx="2286198" cy="1501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539735-A2A1-435A-A542-C5B668B0F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38" y="4473077"/>
            <a:ext cx="2362405" cy="15241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9FD4D3-1D43-4E33-BCE3-9EA91889A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572000"/>
            <a:ext cx="2293819" cy="1531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3D0718-0063-4BCD-A538-B597EA249D2F}"/>
              </a:ext>
            </a:extLst>
          </p:cNvPr>
          <p:cNvSpPr txBox="1"/>
          <p:nvPr/>
        </p:nvSpPr>
        <p:spPr>
          <a:xfrm>
            <a:off x="1420260" y="417557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kNN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4B46E-8FF1-4536-A6DC-74F10BE21267}"/>
              </a:ext>
            </a:extLst>
          </p:cNvPr>
          <p:cNvSpPr txBox="1"/>
          <p:nvPr/>
        </p:nvSpPr>
        <p:spPr>
          <a:xfrm>
            <a:off x="4038600" y="412947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91330-76D6-4F09-891E-84CC0C243A67}"/>
              </a:ext>
            </a:extLst>
          </p:cNvPr>
          <p:cNvSpPr txBox="1"/>
          <p:nvPr/>
        </p:nvSpPr>
        <p:spPr>
          <a:xfrm>
            <a:off x="7393938" y="601051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E2C8E-6D0D-4B5B-BF77-2E60A1E0E184}"/>
              </a:ext>
            </a:extLst>
          </p:cNvPr>
          <p:cNvSpPr txBox="1"/>
          <p:nvPr/>
        </p:nvSpPr>
        <p:spPr>
          <a:xfrm>
            <a:off x="4304130" y="598376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Naïve Bayes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C782F-EBEA-4221-9E8F-21793E13BE62}"/>
              </a:ext>
            </a:extLst>
          </p:cNvPr>
          <p:cNvSpPr txBox="1"/>
          <p:nvPr/>
        </p:nvSpPr>
        <p:spPr>
          <a:xfrm>
            <a:off x="1064262" y="593545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Neural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95A62-E14E-427C-8FF0-CA7656984C82}"/>
              </a:ext>
            </a:extLst>
          </p:cNvPr>
          <p:cNvSpPr txBox="1"/>
          <p:nvPr/>
        </p:nvSpPr>
        <p:spPr>
          <a:xfrm>
            <a:off x="2182260" y="493757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kNN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D397B-91B5-4845-9D2A-C73028025468}"/>
              </a:ext>
            </a:extLst>
          </p:cNvPr>
          <p:cNvSpPr txBox="1"/>
          <p:nvPr/>
        </p:nvSpPr>
        <p:spPr>
          <a:xfrm>
            <a:off x="7315200" y="411076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686347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642</Words>
  <Application>Microsoft Office PowerPoint</Application>
  <PresentationFormat>On-screen Show (4:3)</PresentationFormat>
  <Paragraphs>172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</dc:creator>
  <cp:lastModifiedBy>JYOTIRMOY</cp:lastModifiedBy>
  <cp:revision>129</cp:revision>
  <dcterms:created xsi:type="dcterms:W3CDTF">2021-01-18T11:48:33Z</dcterms:created>
  <dcterms:modified xsi:type="dcterms:W3CDTF">2021-07-05T18:59:40Z</dcterms:modified>
</cp:coreProperties>
</file>