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88" r:id="rId10"/>
    <p:sldId id="263" r:id="rId11"/>
    <p:sldId id="277" r:id="rId12"/>
    <p:sldId id="278" r:id="rId13"/>
    <p:sldId id="283" r:id="rId14"/>
    <p:sldId id="285" r:id="rId15"/>
    <p:sldId id="264" r:id="rId16"/>
    <p:sldId id="266" r:id="rId17"/>
    <p:sldId id="290" r:id="rId18"/>
    <p:sldId id="289" r:id="rId19"/>
    <p:sldId id="281" r:id="rId20"/>
    <p:sldId id="282" r:id="rId21"/>
    <p:sldId id="287" r:id="rId22"/>
    <p:sldId id="269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7122B9-2BB2-4880-A855-FED8D143118B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449000-DCA5-45F5-A585-79B4783F254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7122B9-2BB2-4880-A855-FED8D143118B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449000-DCA5-45F5-A585-79B4783F25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40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1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7122B9-2BB2-4880-A855-FED8D143118B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449000-DCA5-45F5-A585-79B4783F25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7122B9-2BB2-4880-A855-FED8D143118B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449000-DCA5-45F5-A585-79B4783F25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1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7122B9-2BB2-4880-A855-FED8D143118B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449000-DCA5-45F5-A585-79B4783F254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7122B9-2BB2-4880-A855-FED8D143118B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449000-DCA5-45F5-A585-79B4783F25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7122B9-2BB2-4880-A855-FED8D143118B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449000-DCA5-45F5-A585-79B4783F25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7122B9-2BB2-4880-A855-FED8D143118B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449000-DCA5-45F5-A585-79B4783F25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7122B9-2BB2-4880-A855-FED8D143118B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449000-DCA5-45F5-A585-79B4783F254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7122B9-2BB2-4880-A855-FED8D143118B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449000-DCA5-45F5-A585-79B4783F254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7122B9-2BB2-4880-A855-FED8D143118B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449000-DCA5-45F5-A585-79B4783F254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4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2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6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8" y="21103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1055078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47122B9-2BB2-4880-A855-FED8D143118B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A449000-DCA5-45F5-A585-79B4783F254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MINOR PROJECT-II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348880"/>
            <a:ext cx="7406640" cy="1368152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+mj-lt"/>
              </a:rPr>
              <a:t>Crime Prediction and Analysis Using Machine Learning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9376" y="4149080"/>
            <a:ext cx="7283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MENTOR NAME:                                      GROUP MEMBERS:</a:t>
            </a:r>
          </a:p>
          <a:p>
            <a:r>
              <a:rPr lang="en-IN" sz="2000" dirty="0" smtClean="0"/>
              <a:t>DR. BAJRANG BANSAL                            ESHA MAHENDRA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                                                         HARSHITA MADAN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                                                         SHIVANGI GUPTA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43483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218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IN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5616" y="3928044"/>
            <a:ext cx="7488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endParaRPr lang="en-IN" u="sng" dirty="0" smtClean="0"/>
          </a:p>
          <a:p>
            <a:pPr marL="82296" indent="0">
              <a:buNone/>
            </a:pPr>
            <a:r>
              <a:rPr lang="en-IN" u="sng" dirty="0" smtClean="0"/>
              <a:t>PREDICTION</a:t>
            </a:r>
            <a:r>
              <a:rPr lang="en-IN" dirty="0"/>
              <a:t>:  It is done using various algorithms such linear regression, </a:t>
            </a:r>
            <a:r>
              <a:rPr lang="en-IN" dirty="0" smtClean="0"/>
              <a:t>SVM, </a:t>
            </a:r>
            <a:r>
              <a:rPr lang="en-IN" dirty="0"/>
              <a:t>decision tree, KNN approach , naïve </a:t>
            </a:r>
            <a:r>
              <a:rPr lang="en-IN" dirty="0" err="1"/>
              <a:t>bayes</a:t>
            </a:r>
            <a:r>
              <a:rPr lang="en-IN" dirty="0"/>
              <a:t> etc</a:t>
            </a:r>
            <a:r>
              <a:rPr lang="en-IN" dirty="0" smtClean="0"/>
              <a:t>.  Algorithms are in  Python programming language.</a:t>
            </a:r>
          </a:p>
          <a:p>
            <a:pPr marL="82296" indent="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117394" y="5229199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>
              <a:buNone/>
            </a:pPr>
            <a:r>
              <a:rPr lang="en-IN" u="sng" dirty="0"/>
              <a:t>VISUALIZATION: </a:t>
            </a:r>
            <a:r>
              <a:rPr lang="en-IN" dirty="0"/>
              <a:t>This section deals with the analysis done on the dataset and plotting them into various graphs like bar, pie, scatter. Using </a:t>
            </a:r>
            <a:r>
              <a:rPr lang="en-IN" dirty="0" err="1" smtClean="0"/>
              <a:t>mathpoltlib</a:t>
            </a:r>
            <a:r>
              <a:rPr lang="en-IN" dirty="0" smtClean="0"/>
              <a:t>, </a:t>
            </a:r>
            <a:r>
              <a:rPr lang="en-IN" dirty="0" err="1" smtClean="0"/>
              <a:t>numpy</a:t>
            </a:r>
            <a:r>
              <a:rPr lang="en-IN" dirty="0" smtClean="0"/>
              <a:t>, pandas libraries, analysis </a:t>
            </a:r>
            <a:r>
              <a:rPr lang="en-IN" dirty="0"/>
              <a:t>of the crime dataset is done.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85305"/>
            <a:ext cx="6480175" cy="3287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7926" y="105868"/>
            <a:ext cx="3243263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9975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1371600"/>
            <a:ext cx="7771848" cy="30788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1640" y="4800600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2"/>
                </a:solidFill>
              </a:rPr>
              <a:t>DATA PREPROCESSING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solidFill>
                <a:schemeClr val="tx2"/>
              </a:solidFill>
            </a:endParaRPr>
          </a:p>
          <a:p>
            <a:r>
              <a:rPr lang="en-IN" dirty="0">
                <a:solidFill>
                  <a:schemeClr val="tx2"/>
                </a:solidFill>
              </a:rPr>
              <a:t>10k entries are present in the dataset. The null values </a:t>
            </a:r>
            <a:r>
              <a:rPr lang="en-IN" dirty="0" smtClean="0">
                <a:solidFill>
                  <a:schemeClr val="tx2"/>
                </a:solidFill>
              </a:rPr>
              <a:t>or infinite values are removed. </a:t>
            </a:r>
            <a:r>
              <a:rPr lang="en-IN" dirty="0">
                <a:solidFill>
                  <a:schemeClr val="tx2"/>
                </a:solidFill>
              </a:rPr>
              <a:t>The main steps include </a:t>
            </a:r>
            <a:endParaRPr lang="en-IN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tx2"/>
                </a:solidFill>
              </a:rPr>
              <a:t>Formatting</a:t>
            </a:r>
            <a:r>
              <a:rPr lang="en-IN" dirty="0">
                <a:solidFill>
                  <a:schemeClr val="tx2"/>
                </a:solidFill>
              </a:rPr>
              <a:t>,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tx2"/>
                </a:solidFill>
              </a:rPr>
              <a:t>cleaning and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tx2"/>
                </a:solidFill>
              </a:rPr>
              <a:t>sampling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603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260648"/>
            <a:ext cx="741682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2"/>
                </a:solidFill>
              </a:rPr>
              <a:t>FEATURE SELECTION 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Features </a:t>
            </a:r>
            <a:r>
              <a:rPr lang="en-IN" dirty="0">
                <a:solidFill>
                  <a:schemeClr val="tx2"/>
                </a:solidFill>
              </a:rPr>
              <a:t>selection is done which can be used to build the model. The attributes used for feature selection are </a:t>
            </a:r>
            <a:r>
              <a:rPr lang="en-IN" dirty="0" smtClean="0">
                <a:solidFill>
                  <a:schemeClr val="tx2"/>
                </a:solidFill>
              </a:rPr>
              <a:t>State, </a:t>
            </a:r>
            <a:r>
              <a:rPr lang="en-IN" dirty="0">
                <a:solidFill>
                  <a:schemeClr val="tx2"/>
                </a:solidFill>
              </a:rPr>
              <a:t>District, </a:t>
            </a:r>
            <a:r>
              <a:rPr lang="en-IN" dirty="0" smtClean="0">
                <a:solidFill>
                  <a:schemeClr val="tx2"/>
                </a:solidFill>
              </a:rPr>
              <a:t>area, crime types.</a:t>
            </a:r>
          </a:p>
          <a:p>
            <a:endParaRPr lang="en-IN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2"/>
                </a:solidFill>
              </a:rPr>
              <a:t>DATA MODELLING 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Training </a:t>
            </a:r>
            <a:r>
              <a:rPr lang="en-IN" dirty="0">
                <a:solidFill>
                  <a:schemeClr val="tx2"/>
                </a:solidFill>
              </a:rPr>
              <a:t>Sample: Model will be developed on this sample. </a:t>
            </a:r>
            <a:r>
              <a:rPr lang="en-IN" dirty="0" smtClean="0">
                <a:solidFill>
                  <a:schemeClr val="tx2"/>
                </a:solidFill>
              </a:rPr>
              <a:t>80</a:t>
            </a:r>
            <a:r>
              <a:rPr lang="en-IN" dirty="0">
                <a:solidFill>
                  <a:schemeClr val="tx2"/>
                </a:solidFill>
              </a:rPr>
              <a:t>% of the data goes here. 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Test </a:t>
            </a:r>
            <a:r>
              <a:rPr lang="en-IN" dirty="0">
                <a:solidFill>
                  <a:schemeClr val="tx2"/>
                </a:solidFill>
              </a:rPr>
              <a:t>Sample: Model performances will be validated on this sample. </a:t>
            </a:r>
            <a:r>
              <a:rPr lang="en-IN" dirty="0" smtClean="0">
                <a:solidFill>
                  <a:schemeClr val="tx2"/>
                </a:solidFill>
              </a:rPr>
              <a:t> </a:t>
            </a:r>
            <a:r>
              <a:rPr lang="en-IN" dirty="0">
                <a:solidFill>
                  <a:schemeClr val="tx2"/>
                </a:solidFill>
              </a:rPr>
              <a:t>20% of the data goes </a:t>
            </a:r>
            <a:r>
              <a:rPr lang="en-IN" dirty="0" smtClean="0">
                <a:solidFill>
                  <a:schemeClr val="tx2"/>
                </a:solidFill>
              </a:rPr>
              <a:t>here.</a:t>
            </a:r>
            <a:endParaRPr lang="en-IN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2"/>
                </a:solidFill>
              </a:rPr>
              <a:t>PREDICTION</a:t>
            </a:r>
            <a:r>
              <a:rPr lang="en-IN" b="1" dirty="0" smtClean="0"/>
              <a:t> </a:t>
            </a:r>
            <a:endParaRPr lang="en-IN" dirty="0"/>
          </a:p>
          <a:p>
            <a:r>
              <a:rPr lang="en-IN" dirty="0">
                <a:solidFill>
                  <a:schemeClr val="tx2"/>
                </a:solidFill>
              </a:rPr>
              <a:t>After the model is build using the above process, prediction is done using </a:t>
            </a:r>
            <a:r>
              <a:rPr lang="en-IN" dirty="0" smtClean="0">
                <a:solidFill>
                  <a:schemeClr val="tx2"/>
                </a:solidFill>
              </a:rPr>
              <a:t>various algorithms and is based on test data . Best Algorithms are chosen on the basis of parameters of prediction and accuracy.</a:t>
            </a:r>
          </a:p>
          <a:p>
            <a:endParaRPr lang="en-IN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solidFill>
                  <a:schemeClr val="tx2"/>
                </a:solidFill>
              </a:rPr>
              <a:t> </a:t>
            </a:r>
            <a:r>
              <a:rPr lang="en-IN" b="1" dirty="0" smtClean="0">
                <a:solidFill>
                  <a:schemeClr val="tx2"/>
                </a:solidFill>
              </a:rPr>
              <a:t>ANALYSIS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Check </a:t>
            </a:r>
            <a:r>
              <a:rPr lang="en-IN" dirty="0">
                <a:solidFill>
                  <a:schemeClr val="tx2"/>
                </a:solidFill>
              </a:rPr>
              <a:t>Model performance - Error, </a:t>
            </a:r>
            <a:r>
              <a:rPr lang="en-IN" dirty="0" smtClean="0">
                <a:solidFill>
                  <a:schemeClr val="tx2"/>
                </a:solidFill>
              </a:rPr>
              <a:t>Accuracy, plotting </a:t>
            </a:r>
            <a:r>
              <a:rPr lang="en-IN" dirty="0">
                <a:solidFill>
                  <a:schemeClr val="tx2"/>
                </a:solidFill>
              </a:rPr>
              <a:t>them into various </a:t>
            </a:r>
            <a:r>
              <a:rPr lang="en-IN" dirty="0" smtClean="0">
                <a:solidFill>
                  <a:schemeClr val="tx2"/>
                </a:solidFill>
              </a:rPr>
              <a:t>graphs.  Confusion Matrix is used to detect  the errors and accuracy of the algorithms applied. Analysis </a:t>
            </a:r>
            <a:r>
              <a:rPr lang="en-IN" dirty="0">
                <a:solidFill>
                  <a:schemeClr val="tx2"/>
                </a:solidFill>
              </a:rPr>
              <a:t>done </a:t>
            </a:r>
            <a:r>
              <a:rPr lang="en-IN" dirty="0" smtClean="0">
                <a:solidFill>
                  <a:schemeClr val="tx2"/>
                </a:solidFill>
              </a:rPr>
              <a:t>for types </a:t>
            </a:r>
            <a:r>
              <a:rPr lang="en-IN" dirty="0">
                <a:solidFill>
                  <a:schemeClr val="tx2"/>
                </a:solidFill>
              </a:rPr>
              <a:t>of crimes committed over </a:t>
            </a:r>
            <a:r>
              <a:rPr lang="en-IN" dirty="0" smtClean="0">
                <a:solidFill>
                  <a:schemeClr val="tx2"/>
                </a:solidFill>
              </a:rPr>
              <a:t>Time,</a:t>
            </a:r>
            <a:r>
              <a:rPr lang="en-IN" dirty="0">
                <a:solidFill>
                  <a:schemeClr val="tx2"/>
                </a:solidFill>
              </a:rPr>
              <a:t> </a:t>
            </a:r>
            <a:r>
              <a:rPr lang="en-IN" dirty="0" smtClean="0">
                <a:solidFill>
                  <a:schemeClr val="tx2"/>
                </a:solidFill>
              </a:rPr>
              <a:t>Crimes </a:t>
            </a:r>
            <a:r>
              <a:rPr lang="en-IN" dirty="0">
                <a:solidFill>
                  <a:schemeClr val="tx2"/>
                </a:solidFill>
              </a:rPr>
              <a:t>committed across different </a:t>
            </a:r>
            <a:r>
              <a:rPr lang="en-IN" dirty="0" smtClean="0">
                <a:solidFill>
                  <a:schemeClr val="tx2"/>
                </a:solidFill>
              </a:rPr>
              <a:t>location and </a:t>
            </a:r>
            <a:r>
              <a:rPr lang="en-IN" dirty="0">
                <a:solidFill>
                  <a:schemeClr val="tx2"/>
                </a:solidFill>
              </a:rPr>
              <a:t>a</a:t>
            </a:r>
            <a:r>
              <a:rPr lang="en-IN" dirty="0" smtClean="0">
                <a:solidFill>
                  <a:schemeClr val="tx2"/>
                </a:solidFill>
              </a:rPr>
              <a:t>rrested ratio.</a:t>
            </a:r>
            <a:endParaRPr lang="en-IN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  <a:p>
            <a:endParaRPr lang="en-IN" dirty="0" smtClean="0"/>
          </a:p>
          <a:p>
            <a:endParaRPr lang="en-IN" dirty="0"/>
          </a:p>
          <a:p>
            <a:endParaRPr lang="en-IN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179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3810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ENCODERS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12192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dataset consist of categorical data, so to convert this data into model understandable form, we use label encoder and one hot encoders.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186940"/>
            <a:ext cx="5318760" cy="413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4572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K-fold cross validation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1295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should train the model on large portion of dataset and should iterate on training and testing process multiple times. </a:t>
            </a:r>
            <a:r>
              <a:rPr lang="en-US" baseline="30000" dirty="0" smtClean="0"/>
              <a:t>[5]</a:t>
            </a:r>
            <a:endParaRPr lang="en-US" baseline="30000" dirty="0"/>
          </a:p>
        </p:txBody>
      </p:sp>
      <p:pic>
        <p:nvPicPr>
          <p:cNvPr id="5" name="Picture 4" descr="1_rgba1BIOUys7wQcXcL4U5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03926"/>
            <a:ext cx="7829551" cy="44730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416824" cy="1152128"/>
          </a:xfrm>
        </p:spPr>
        <p:txBody>
          <a:bodyPr/>
          <a:lstStyle/>
          <a:p>
            <a:r>
              <a:rPr lang="en-IN" dirty="0" smtClean="0"/>
              <a:t>APPLIED ALGORITHMS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124744"/>
            <a:ext cx="7746064" cy="5544616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2"/>
                </a:solidFill>
              </a:rPr>
              <a:t>KNN algorithm </a:t>
            </a:r>
            <a:r>
              <a:rPr lang="en-IN" sz="2000" baseline="30000" dirty="0" smtClean="0">
                <a:solidFill>
                  <a:schemeClr val="tx2"/>
                </a:solidFill>
              </a:rPr>
              <a:t>[2]</a:t>
            </a:r>
          </a:p>
          <a:p>
            <a:endParaRPr lang="en-IN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00200"/>
            <a:ext cx="57531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60616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88640"/>
            <a:ext cx="754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2"/>
                </a:solidFill>
              </a:rPr>
              <a:t>DECISION TREE </a:t>
            </a:r>
            <a:r>
              <a:rPr lang="en-IN" sz="2000" dirty="0" smtClean="0">
                <a:solidFill>
                  <a:schemeClr val="tx2"/>
                </a:solidFill>
              </a:rPr>
              <a:t> ALGORITHM </a:t>
            </a:r>
            <a:r>
              <a:rPr lang="en-IN" sz="2000" baseline="30000" dirty="0" smtClean="0">
                <a:solidFill>
                  <a:schemeClr val="tx2"/>
                </a:solidFill>
              </a:rPr>
              <a:t>[5]</a:t>
            </a:r>
            <a:r>
              <a:rPr lang="en-IN" sz="2000" dirty="0" smtClean="0">
                <a:solidFill>
                  <a:schemeClr val="tx2"/>
                </a:solidFill>
              </a:rPr>
              <a:t> </a:t>
            </a:r>
            <a:r>
              <a:rPr lang="en-IN" sz="2000" dirty="0" smtClean="0">
                <a:solidFill>
                  <a:schemeClr val="tx2"/>
                </a:solidFill>
              </a:rPr>
              <a:t>: </a:t>
            </a:r>
            <a:r>
              <a:rPr lang="en-US" sz="2000" dirty="0" smtClean="0"/>
              <a:t>It is a tree which helps us by assisting us in decision-making. Used for both classification and regression, it is a very basic and important predictive learning algorithm. It is different from others because it works intuitively i.e., taking decisions one-by-one. </a:t>
            </a:r>
            <a:endParaRPr lang="en-IN" sz="2000" baseline="30000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r="34936" b="16043"/>
          <a:stretch>
            <a:fillRect/>
          </a:stretch>
        </p:blipFill>
        <p:spPr bwMode="auto">
          <a:xfrm>
            <a:off x="2133600" y="2133600"/>
            <a:ext cx="5181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9441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2286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SUPPORT </a:t>
            </a:r>
            <a:r>
              <a:rPr lang="en-IN" dirty="0" smtClean="0"/>
              <a:t> VECTOR MACHINE </a:t>
            </a:r>
            <a:r>
              <a:rPr lang="en-IN" baseline="30000" dirty="0" smtClean="0"/>
              <a:t>[5]</a:t>
            </a:r>
            <a:r>
              <a:rPr lang="en-IN" dirty="0" smtClean="0"/>
              <a:t>: </a:t>
            </a:r>
            <a:r>
              <a:rPr lang="en-US" dirty="0" smtClean="0"/>
              <a:t>Support   Vector  Machine  (SVM) is a supervised machine learning algorithm which can be used for both classification or regression challenges.  It is mostly used in classification problems. In this algorithm, we plot each data item as a point in n-dimensional space with the value of each feature being the value of a particular coordinate.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 r="34295"/>
          <a:stretch>
            <a:fillRect/>
          </a:stretch>
        </p:blipFill>
        <p:spPr bwMode="auto">
          <a:xfrm>
            <a:off x="2438400" y="2133600"/>
            <a:ext cx="5257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1" y="3810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LINEAR REGRESSION: </a:t>
            </a:r>
            <a:r>
              <a:rPr lang="en-US" dirty="0" smtClean="0"/>
              <a:t>Linear Regression is a machine learning algorithm based on supervised learning. It performs a regression  task. Regression models a target prediction value based on independent variables. It is mostly used for finding out the relationship between variables and forecasting.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 r="29006" b="16379"/>
          <a:stretch>
            <a:fillRect/>
          </a:stretch>
        </p:blipFill>
        <p:spPr bwMode="auto">
          <a:xfrm>
            <a:off x="1828800" y="2057400"/>
            <a:ext cx="6629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1"/>
            <a:ext cx="3810000" cy="327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295400"/>
            <a:ext cx="3810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7800" y="4953000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the  plots obtained after applying regression .These plots shows how the crimes done by juveniles and crimes against women varied with year.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715000"/>
          </a:xfrm>
        </p:spPr>
        <p:txBody>
          <a:bodyPr>
            <a:normAutofit/>
          </a:bodyPr>
          <a:lstStyle/>
          <a:p>
            <a:endParaRPr lang="en-IN" sz="2800" dirty="0" smtClean="0">
              <a:solidFill>
                <a:schemeClr val="tx2"/>
              </a:solidFill>
            </a:endParaRPr>
          </a:p>
          <a:p>
            <a:r>
              <a:rPr lang="en-IN" sz="2800" dirty="0" smtClean="0">
                <a:solidFill>
                  <a:schemeClr val="tx2"/>
                </a:solidFill>
              </a:rPr>
              <a:t>MOTIVATION</a:t>
            </a:r>
          </a:p>
          <a:p>
            <a:r>
              <a:rPr lang="en-IN" sz="2800" dirty="0" smtClean="0">
                <a:solidFill>
                  <a:schemeClr val="tx2"/>
                </a:solidFill>
              </a:rPr>
              <a:t>LITERATURE SURVEY</a:t>
            </a:r>
          </a:p>
          <a:p>
            <a:r>
              <a:rPr lang="en-IN" sz="2800" dirty="0" smtClean="0">
                <a:solidFill>
                  <a:schemeClr val="tx2"/>
                </a:solidFill>
              </a:rPr>
              <a:t>INTRODUCTION TO OUR PROJECT</a:t>
            </a:r>
          </a:p>
          <a:p>
            <a:r>
              <a:rPr lang="en-IN" sz="2800" dirty="0" smtClean="0">
                <a:solidFill>
                  <a:schemeClr val="tx2"/>
                </a:solidFill>
              </a:rPr>
              <a:t>WORKING MODEL</a:t>
            </a:r>
          </a:p>
          <a:p>
            <a:r>
              <a:rPr lang="en-IN" sz="2800" dirty="0" smtClean="0">
                <a:solidFill>
                  <a:schemeClr val="tx2"/>
                </a:solidFill>
              </a:rPr>
              <a:t>IMPLEMENTATION </a:t>
            </a:r>
          </a:p>
          <a:p>
            <a:r>
              <a:rPr lang="en-IN" sz="2800" dirty="0" smtClean="0">
                <a:solidFill>
                  <a:schemeClr val="tx2"/>
                </a:solidFill>
              </a:rPr>
              <a:t>APPLIED  ALGORITHMS</a:t>
            </a:r>
          </a:p>
          <a:p>
            <a:r>
              <a:rPr lang="en-IN" sz="2800" dirty="0" smtClean="0">
                <a:solidFill>
                  <a:schemeClr val="tx2"/>
                </a:solidFill>
              </a:rPr>
              <a:t>ANALYSIS</a:t>
            </a:r>
          </a:p>
          <a:p>
            <a:r>
              <a:rPr lang="en-IN" sz="2800" dirty="0" smtClean="0">
                <a:solidFill>
                  <a:schemeClr val="tx2"/>
                </a:solidFill>
              </a:rPr>
              <a:t>CONCLUSION</a:t>
            </a:r>
          </a:p>
          <a:p>
            <a:endParaRPr lang="en-I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5287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76200"/>
            <a:ext cx="5059680" cy="3528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52600" y="4191000"/>
          <a:ext cx="6096000" cy="24384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629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K NEAREST NEIGHBOURS</a:t>
                      </a: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Calibri"/>
                          <a:cs typeface="Times New Roman"/>
                        </a:rPr>
                        <a:t>86.5388816850331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SUPPORT VECTOR MACHINE</a:t>
                      </a: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 75.05543237250555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NAÏVE BAYES</a:t>
                      </a: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cs typeface="Times New Roman"/>
                        </a:rPr>
                        <a:t>    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cs typeface="Times New Roman"/>
                        </a:rPr>
                        <a:t>             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cs typeface="Times New Roman"/>
                        </a:rPr>
                        <a:t>12.250554323725056</a:t>
                      </a:r>
                      <a:endParaRPr lang="en-US" sz="1100" dirty="0">
                        <a:latin typeface="Calibri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DECISION TREE</a:t>
                      </a: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cs typeface="Times New Roman"/>
                        </a:rPr>
                        <a:t>      72.11751662971175</a:t>
                      </a:r>
                      <a:r>
                        <a:rPr lang="en-US" sz="1100" dirty="0">
                          <a:latin typeface="Calibri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62400" y="3581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ALGORITHMS ACCURACIES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3048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447800"/>
            <a:ext cx="716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With the help of this project, it has become easier to detect crime </a:t>
            </a:r>
            <a:r>
              <a:rPr lang="en-US" sz="2800" dirty="0" smtClean="0"/>
              <a:t>pattern.</a:t>
            </a:r>
            <a:endParaRPr lang="en-US" sz="2800" dirty="0" smtClean="0"/>
          </a:p>
          <a:p>
            <a:r>
              <a:rPr lang="en-US" sz="2800" dirty="0" smtClean="0"/>
              <a:t>We got deep understanding of machine learning and its various algorithms.</a:t>
            </a:r>
          </a:p>
          <a:p>
            <a:r>
              <a:rPr lang="en-US" sz="2800" dirty="0" smtClean="0"/>
              <a:t>Further we can work more on this project and predict crime for future years.  Moreover, we can develop a software regarding this project.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2232" y="440434"/>
            <a:ext cx="5328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tx2"/>
                </a:solidFill>
                <a:latin typeface="+mj-lt"/>
              </a:rPr>
              <a:t>REFERENCES</a:t>
            </a:r>
            <a:endParaRPr lang="en-IN" sz="4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3024" y="1370503"/>
            <a:ext cx="70567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IN" sz="2400" dirty="0" smtClean="0">
                <a:solidFill>
                  <a:schemeClr val="tx2"/>
                </a:solidFill>
              </a:rPr>
              <a:t>https://www.kaggle.com 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 smtClean="0">
                <a:solidFill>
                  <a:schemeClr val="tx2"/>
                </a:solidFill>
              </a:rPr>
              <a:t>https://www.geeksforgeeks.com </a:t>
            </a:r>
            <a:endParaRPr lang="en-IN" sz="24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IN" sz="2400" dirty="0" smtClean="0">
                <a:solidFill>
                  <a:schemeClr val="tx2"/>
                </a:solidFill>
              </a:rPr>
              <a:t>https</a:t>
            </a:r>
            <a:r>
              <a:rPr lang="en-IN" sz="2400" dirty="0" smtClean="0">
                <a:solidFill>
                  <a:schemeClr val="tx2"/>
                </a:solidFill>
              </a:rPr>
              <a:t>://www.google.co.in/images 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 err="1" smtClean="0">
                <a:solidFill>
                  <a:schemeClr val="tx2"/>
                </a:solidFill>
              </a:rPr>
              <a:t>Alkesh</a:t>
            </a:r>
            <a:r>
              <a:rPr lang="en-IN" sz="2400" dirty="0" smtClean="0">
                <a:solidFill>
                  <a:schemeClr val="tx2"/>
                </a:solidFill>
              </a:rPr>
              <a:t> </a:t>
            </a:r>
            <a:r>
              <a:rPr lang="en-IN" sz="2400" dirty="0" err="1" smtClean="0">
                <a:solidFill>
                  <a:schemeClr val="tx2"/>
                </a:solidFill>
              </a:rPr>
              <a:t>Bharati</a:t>
            </a:r>
            <a:r>
              <a:rPr lang="en-IN" sz="2400" dirty="0" smtClean="0">
                <a:solidFill>
                  <a:schemeClr val="tx2"/>
                </a:solidFill>
              </a:rPr>
              <a:t>, Dr. </a:t>
            </a:r>
            <a:r>
              <a:rPr lang="en-IN" sz="2400" dirty="0" err="1" smtClean="0">
                <a:solidFill>
                  <a:schemeClr val="tx2"/>
                </a:solidFill>
              </a:rPr>
              <a:t>Sarvanaguru</a:t>
            </a:r>
            <a:r>
              <a:rPr lang="en-IN" sz="2400" dirty="0" smtClean="0">
                <a:solidFill>
                  <a:schemeClr val="tx2"/>
                </a:solidFill>
              </a:rPr>
              <a:t> R.A.K (Sep 2018), “Crime prediction analysis using machine learning” , IRJET, Volume: 05 Issue: 09 | Sep 2018 (Research paper)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 smtClean="0">
                <a:solidFill>
                  <a:schemeClr val="tx2"/>
                </a:solidFill>
              </a:rPr>
              <a:t>https</a:t>
            </a:r>
            <a:r>
              <a:rPr lang="en-IN" sz="2400" dirty="0" smtClean="0">
                <a:solidFill>
                  <a:schemeClr val="tx2"/>
                </a:solidFill>
              </a:rPr>
              <a:t>://</a:t>
            </a:r>
            <a:r>
              <a:rPr lang="en-IN" sz="2400" dirty="0" smtClean="0">
                <a:solidFill>
                  <a:schemeClr val="tx2"/>
                </a:solidFill>
              </a:rPr>
              <a:t>www.machinelearningmastery.com</a:t>
            </a:r>
            <a:endParaRPr lang="en-IN" sz="2400" dirty="0" smtClean="0">
              <a:solidFill>
                <a:schemeClr val="tx2"/>
              </a:solidFill>
            </a:endParaRPr>
          </a:p>
          <a:p>
            <a:pPr marL="457200" indent="-457200"/>
            <a:endParaRPr lang="en-IN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34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4680" y="2967335"/>
            <a:ext cx="47546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THANK YOU!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854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1295401"/>
            <a:ext cx="4464495" cy="4876800"/>
          </a:xfrm>
        </p:spPr>
      </p:pic>
      <p:sp>
        <p:nvSpPr>
          <p:cNvPr id="6" name="TextBox 5"/>
          <p:cNvSpPr txBox="1"/>
          <p:nvPr/>
        </p:nvSpPr>
        <p:spPr>
          <a:xfrm>
            <a:off x="5796136" y="908720"/>
            <a:ext cx="309634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IN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2"/>
                </a:solidFill>
              </a:rPr>
              <a:t>Crime: The biggest and dominating problem of society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2"/>
                </a:solidFill>
              </a:rPr>
              <a:t>Keeping track of all the crimes and maintaining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2"/>
                </a:solidFill>
              </a:rPr>
              <a:t>Understanding crime pattern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2"/>
                </a:solidFill>
              </a:rPr>
              <a:t>Law enforcement by authorities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2"/>
                </a:solidFill>
              </a:rPr>
              <a:t>Pre measures to handle crime rate using analysis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324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Fig1: IPC CRIMES IN INDIA </a:t>
            </a:r>
            <a:r>
              <a:rPr lang="en-US" baseline="30000" dirty="0" smtClean="0"/>
              <a:t>[3]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xmlns="" val="354986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400" dirty="0" smtClean="0"/>
              <a:t>PAASBAAN</a:t>
            </a:r>
            <a:r>
              <a:rPr lang="en-US" dirty="0" smtClean="0"/>
              <a:t>: </a:t>
            </a:r>
            <a:r>
              <a:rPr lang="en-US" sz="2000" dirty="0" smtClean="0"/>
              <a:t>Crime prediction and analysis on the basis of latitude, longitude and time for the city Indore. 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400" dirty="0" smtClean="0"/>
              <a:t>CHICAGO</a:t>
            </a:r>
            <a:r>
              <a:rPr lang="en-US" sz="2000" dirty="0" smtClean="0"/>
              <a:t> crime prediction which contains reported criminal activities in the neighborhood of city for duration of 12 years.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348262"/>
            <a:ext cx="4267200" cy="25285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OUR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405136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 The objective of </a:t>
            </a:r>
            <a:r>
              <a:rPr lang="en-IN" sz="1800" dirty="0" smtClean="0">
                <a:solidFill>
                  <a:schemeClr val="tx2"/>
                </a:solidFill>
              </a:rPr>
              <a:t>our </a:t>
            </a:r>
            <a:r>
              <a:rPr lang="en-IN" sz="1800" dirty="0">
                <a:solidFill>
                  <a:schemeClr val="tx2"/>
                </a:solidFill>
              </a:rPr>
              <a:t>project is to </a:t>
            </a:r>
            <a:r>
              <a:rPr lang="en-IN" sz="1800" dirty="0" smtClean="0">
                <a:solidFill>
                  <a:schemeClr val="tx2"/>
                </a:solidFill>
              </a:rPr>
              <a:t>analyse dataset </a:t>
            </a:r>
            <a:r>
              <a:rPr lang="en-IN" sz="1800" baseline="30000" dirty="0" smtClean="0">
                <a:solidFill>
                  <a:schemeClr val="tx2"/>
                </a:solidFill>
              </a:rPr>
              <a:t>[1]</a:t>
            </a:r>
            <a:r>
              <a:rPr lang="en-IN" sz="1800" dirty="0" smtClean="0">
                <a:solidFill>
                  <a:schemeClr val="tx2"/>
                </a:solidFill>
              </a:rPr>
              <a:t> </a:t>
            </a:r>
            <a:r>
              <a:rPr lang="en-IN" sz="1800" dirty="0">
                <a:solidFill>
                  <a:schemeClr val="tx2"/>
                </a:solidFill>
              </a:rPr>
              <a:t>which consist of numerous </a:t>
            </a:r>
            <a:r>
              <a:rPr lang="en-IN" sz="1800" dirty="0" smtClean="0">
                <a:solidFill>
                  <a:schemeClr val="tx2"/>
                </a:solidFill>
              </a:rPr>
              <a:t>crimes happened in India(state-wise) from 2001 </a:t>
            </a:r>
            <a:r>
              <a:rPr lang="en-IN" sz="1800" dirty="0">
                <a:solidFill>
                  <a:schemeClr val="tx2"/>
                </a:solidFill>
              </a:rPr>
              <a:t>and </a:t>
            </a:r>
            <a:r>
              <a:rPr lang="en-IN" sz="1800" dirty="0" smtClean="0">
                <a:solidFill>
                  <a:schemeClr val="tx2"/>
                </a:solidFill>
              </a:rPr>
              <a:t>predicting the state/ place where crime has happened taking input features as various crimes </a:t>
            </a:r>
            <a:r>
              <a:rPr lang="en-IN" sz="1800" dirty="0" smtClean="0">
                <a:solidFill>
                  <a:schemeClr val="tx2"/>
                </a:solidFill>
              </a:rPr>
              <a:t>using </a:t>
            </a:r>
            <a:r>
              <a:rPr lang="en-IN" sz="1800" b="1" dirty="0" smtClean="0">
                <a:solidFill>
                  <a:schemeClr val="tx2"/>
                </a:solidFill>
              </a:rPr>
              <a:t>MACHINE LEARNING </a:t>
            </a:r>
            <a:r>
              <a:rPr lang="en-IN" sz="1800" dirty="0" smtClean="0">
                <a:solidFill>
                  <a:schemeClr val="tx2"/>
                </a:solidFill>
              </a:rPr>
              <a:t>alogrithms.</a:t>
            </a:r>
          </a:p>
          <a:p>
            <a:endParaRPr lang="en-IN" sz="1800" dirty="0" smtClean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0800" y="2957736"/>
            <a:ext cx="4680520" cy="2376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5696" y="5638800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tx2"/>
                </a:solidFill>
              </a:rPr>
              <a:t> The objective would be to train a model for prediction. Building the model will be done using better algorithm depending upon the accuracy.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693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889251"/>
          </a:xfrm>
        </p:spPr>
        <p:txBody>
          <a:bodyPr/>
          <a:lstStyle/>
          <a:p>
            <a:pPr marL="82296" indent="0">
              <a:buNone/>
            </a:pPr>
            <a:r>
              <a:rPr lang="en-IN" sz="1800" dirty="0">
                <a:solidFill>
                  <a:schemeClr val="tx2"/>
                </a:solidFill>
              </a:rPr>
              <a:t>Machine Learning is the field of study that gives computers the capability to learn without being explicitly programmed</a:t>
            </a:r>
            <a:r>
              <a:rPr lang="en-IN" dirty="0" smtClean="0">
                <a:solidFill>
                  <a:schemeClr val="tx2"/>
                </a:solidFill>
              </a:rPr>
              <a:t>.</a:t>
            </a:r>
          </a:p>
          <a:p>
            <a:pPr marL="82296" indent="0">
              <a:buNone/>
            </a:pPr>
            <a:r>
              <a:rPr lang="en-IN" dirty="0">
                <a:solidFill>
                  <a:schemeClr val="tx2"/>
                </a:solidFill>
              </a:rPr>
              <a:t> </a:t>
            </a:r>
            <a:r>
              <a:rPr lang="en-IN" sz="1800" dirty="0">
                <a:solidFill>
                  <a:schemeClr val="tx2"/>
                </a:solidFill>
              </a:rPr>
              <a:t>As it is evident from the name, it gives the computer that which makes it more similar to </a:t>
            </a:r>
            <a:r>
              <a:rPr lang="en-IN" sz="1800" dirty="0" smtClean="0">
                <a:solidFill>
                  <a:schemeClr val="tx2"/>
                </a:solidFill>
              </a:rPr>
              <a:t>humans:</a:t>
            </a:r>
            <a:r>
              <a:rPr lang="en-IN" sz="1800" b="1" i="1" dirty="0">
                <a:solidFill>
                  <a:schemeClr val="tx2"/>
                </a:solidFill>
              </a:rPr>
              <a:t> </a:t>
            </a:r>
            <a:r>
              <a:rPr lang="en-IN" sz="1800" dirty="0" smtClean="0">
                <a:solidFill>
                  <a:schemeClr val="tx2"/>
                </a:solidFill>
              </a:rPr>
              <a:t>the ability to learn</a:t>
            </a:r>
            <a:r>
              <a:rPr lang="en-IN" sz="1800" b="1" i="1" dirty="0" smtClean="0">
                <a:solidFill>
                  <a:schemeClr val="tx2"/>
                </a:solidFill>
              </a:rPr>
              <a:t>.</a:t>
            </a:r>
          </a:p>
          <a:p>
            <a:pPr marL="82296" indent="0">
              <a:buNone/>
            </a:pP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19" y="3212976"/>
            <a:ext cx="54387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1680" y="5733256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 </a:t>
            </a:r>
            <a:r>
              <a:rPr lang="en-IN" dirty="0">
                <a:solidFill>
                  <a:schemeClr val="tx2"/>
                </a:solidFill>
              </a:rPr>
              <a:t>We </a:t>
            </a:r>
            <a:r>
              <a:rPr lang="en-IN" dirty="0" smtClean="0">
                <a:solidFill>
                  <a:schemeClr val="tx2"/>
                </a:solidFill>
              </a:rPr>
              <a:t>need DATA </a:t>
            </a:r>
            <a:r>
              <a:rPr lang="en-IN" dirty="0">
                <a:solidFill>
                  <a:schemeClr val="tx2"/>
                </a:solidFill>
              </a:rPr>
              <a:t>+ </a:t>
            </a:r>
            <a:r>
              <a:rPr lang="en-IN" dirty="0" smtClean="0">
                <a:solidFill>
                  <a:schemeClr val="tx2"/>
                </a:solidFill>
              </a:rPr>
              <a:t>Output which is run on </a:t>
            </a:r>
            <a:r>
              <a:rPr lang="en-IN" dirty="0">
                <a:solidFill>
                  <a:schemeClr val="tx2"/>
                </a:solidFill>
              </a:rPr>
              <a:t>machine during training and the machine creates its own </a:t>
            </a:r>
            <a:r>
              <a:rPr lang="en-IN" dirty="0" smtClean="0">
                <a:solidFill>
                  <a:schemeClr val="tx2"/>
                </a:solidFill>
              </a:rPr>
              <a:t>program  (</a:t>
            </a:r>
            <a:r>
              <a:rPr lang="en-IN" dirty="0" err="1" smtClean="0">
                <a:solidFill>
                  <a:schemeClr val="tx2"/>
                </a:solidFill>
              </a:rPr>
              <a:t>i.e</a:t>
            </a:r>
            <a:r>
              <a:rPr lang="en-IN" dirty="0" smtClean="0">
                <a:solidFill>
                  <a:schemeClr val="tx2"/>
                </a:solidFill>
              </a:rPr>
              <a:t> logic</a:t>
            </a:r>
            <a:r>
              <a:rPr lang="en-IN" dirty="0">
                <a:solidFill>
                  <a:schemeClr val="tx2"/>
                </a:solidFill>
              </a:rPr>
              <a:t>), which can be evaluated while </a:t>
            </a:r>
            <a:r>
              <a:rPr lang="en-IN" dirty="0" smtClean="0">
                <a:solidFill>
                  <a:schemeClr val="tx2"/>
                </a:solidFill>
              </a:rPr>
              <a:t>testing. This is somewhat different from general programming. </a:t>
            </a:r>
            <a:r>
              <a:rPr lang="en-IN" baseline="30000" dirty="0" smtClean="0">
                <a:solidFill>
                  <a:schemeClr val="tx2"/>
                </a:solidFill>
              </a:rPr>
              <a:t>[2]</a:t>
            </a:r>
            <a:endParaRPr lang="en-IN" baseline="30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565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MODEL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7944" y="1556792"/>
            <a:ext cx="1676364" cy="4824536"/>
          </a:xfrm>
        </p:spPr>
      </p:pic>
    </p:spTree>
    <p:extLst>
      <p:ext uri="{BB962C8B-B14F-4D97-AF65-F5344CB8AC3E}">
        <p14:creationId xmlns:p14="http://schemas.microsoft.com/office/powerpoint/2010/main" xmlns="" val="385678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157192"/>
            <a:ext cx="7498080" cy="109120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IN" sz="1800" u="sng" dirty="0"/>
          </a:p>
          <a:p>
            <a:pPr marL="82296" indent="0">
              <a:buNone/>
            </a:pPr>
            <a:endParaRPr lang="en-IN" sz="1800" u="sng" dirty="0" smtClean="0"/>
          </a:p>
          <a:p>
            <a:pPr marL="82296" indent="0">
              <a:buNone/>
            </a:pPr>
            <a:endParaRPr lang="en-IN" sz="1800" u="sng" dirty="0" smtClean="0"/>
          </a:p>
          <a:p>
            <a:pPr marL="82296" indent="0">
              <a:buNone/>
            </a:pPr>
            <a:endParaRPr lang="en-IN" sz="1800" u="sng" dirty="0"/>
          </a:p>
          <a:p>
            <a:pPr marL="82296" indent="0">
              <a:buNone/>
            </a:pPr>
            <a:endParaRPr lang="en-IN" sz="1800" u="sng" dirty="0" smtClean="0"/>
          </a:p>
          <a:p>
            <a:pPr marL="82296" indent="0">
              <a:buNone/>
            </a:pPr>
            <a:endParaRPr lang="en-IN" sz="1800" u="sng" dirty="0"/>
          </a:p>
          <a:p>
            <a:pPr marL="82296" indent="0">
              <a:buNone/>
            </a:pPr>
            <a:endParaRPr lang="en-IN" sz="1800" u="sng" dirty="0" smtClean="0"/>
          </a:p>
          <a:p>
            <a:pPr marL="82296" indent="0">
              <a:buNone/>
            </a:pPr>
            <a:endParaRPr lang="en-IN" sz="1800" u="sng" dirty="0"/>
          </a:p>
          <a:p>
            <a:pPr marL="82296" indent="0">
              <a:buNone/>
            </a:pPr>
            <a:endParaRPr lang="en-IN" sz="1800" u="sng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43000" y="355937"/>
            <a:ext cx="8174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DATA COLLECTION</a:t>
            </a:r>
            <a:r>
              <a:rPr lang="en-IN" dirty="0" smtClean="0"/>
              <a:t>: </a:t>
            </a:r>
            <a:r>
              <a:rPr lang="en-IN" sz="2000" dirty="0" smtClean="0"/>
              <a:t>The dataset for crime rate in India is collected from </a:t>
            </a:r>
          </a:p>
          <a:p>
            <a:r>
              <a:rPr lang="en-IN" sz="2000" dirty="0" smtClean="0"/>
              <a:t>Official website that is in CSV(comma-separated values) format which stores </a:t>
            </a:r>
          </a:p>
          <a:p>
            <a:r>
              <a:rPr lang="en-IN" sz="2000" dirty="0" smtClean="0"/>
              <a:t>Data in tabular form.</a:t>
            </a:r>
            <a:endParaRPr lang="en-IN" sz="20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rcRect t="9358" r="35777" b="25542"/>
          <a:stretch>
            <a:fillRect/>
          </a:stretch>
        </p:blipFill>
        <p:spPr bwMode="auto">
          <a:xfrm>
            <a:off x="1600200" y="1447800"/>
            <a:ext cx="68580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7331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4800600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en-IN" u="sng" dirty="0" smtClean="0"/>
              <a:t>PREDICTIVE MODELING</a:t>
            </a:r>
            <a:r>
              <a:rPr lang="en-IN" dirty="0" smtClean="0"/>
              <a:t>:  It is the way of building a model that is capable of making predictions. The process includes a machine learning algorithm that learns certain properties from a training dataset in order to make those predictions</a:t>
            </a:r>
            <a:r>
              <a:rPr lang="en-IN" dirty="0" smtClean="0">
                <a:solidFill>
                  <a:schemeClr val="tx2"/>
                </a:solidFill>
              </a:rPr>
              <a:t>.</a:t>
            </a: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76400"/>
            <a:ext cx="4584700" cy="2599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6858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CLASSIFICATION:</a:t>
            </a:r>
            <a:r>
              <a:rPr lang="en-IN" dirty="0" smtClean="0"/>
              <a:t>   </a:t>
            </a:r>
            <a:r>
              <a:rPr lang="en-IN" sz="2000" dirty="0" smtClean="0"/>
              <a:t>Based on mainly three categories</a:t>
            </a:r>
            <a:r>
              <a:rPr lang="en-IN" dirty="0" smtClean="0"/>
              <a:t>:</a:t>
            </a:r>
            <a:r>
              <a:rPr lang="en-IN" b="1" dirty="0" smtClean="0"/>
              <a:t> </a:t>
            </a:r>
            <a:endParaRPr lang="en-IN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9545</TotalTime>
  <Words>831</Words>
  <Application>Microsoft Office PowerPoint</Application>
  <PresentationFormat>On-screen Show (4:3)</PresentationFormat>
  <Paragraphs>117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MINOR PROJECT-II</vt:lpstr>
      <vt:lpstr>INDEX</vt:lpstr>
      <vt:lpstr>MOTIVATION</vt:lpstr>
      <vt:lpstr>LITERATURE SURVEY</vt:lpstr>
      <vt:lpstr>OUR PROJECT</vt:lpstr>
      <vt:lpstr>MACHINE LEARNING</vt:lpstr>
      <vt:lpstr>PROPOSED MODEL</vt:lpstr>
      <vt:lpstr>Slide 8</vt:lpstr>
      <vt:lpstr>Slide 9</vt:lpstr>
      <vt:lpstr>Slide 10</vt:lpstr>
      <vt:lpstr>IMPLEMENTATION</vt:lpstr>
      <vt:lpstr>Slide 12</vt:lpstr>
      <vt:lpstr>Slide 13</vt:lpstr>
      <vt:lpstr>Slide 14</vt:lpstr>
      <vt:lpstr>APPLIED ALGORITHMS </vt:lpstr>
      <vt:lpstr>Slide 16</vt:lpstr>
      <vt:lpstr>Slide 17</vt:lpstr>
      <vt:lpstr>Slide 18</vt:lpstr>
      <vt:lpstr>ANALYSIS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Lenovo</cp:lastModifiedBy>
  <cp:revision>58</cp:revision>
  <dcterms:created xsi:type="dcterms:W3CDTF">2019-03-06T03:33:26Z</dcterms:created>
  <dcterms:modified xsi:type="dcterms:W3CDTF">2019-05-06T09:28:36Z</dcterms:modified>
</cp:coreProperties>
</file>