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2"/>
  </p:notesMasterIdLst>
  <p:sldIdLst>
    <p:sldId id="256" r:id="rId2"/>
    <p:sldId id="277" r:id="rId3"/>
    <p:sldId id="278" r:id="rId4"/>
    <p:sldId id="257" r:id="rId5"/>
    <p:sldId id="258" r:id="rId6"/>
    <p:sldId id="259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9" r:id="rId19"/>
    <p:sldId id="274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921" autoAdjust="0"/>
  </p:normalViewPr>
  <p:slideViewPr>
    <p:cSldViewPr>
      <p:cViewPr>
        <p:scale>
          <a:sx n="90" d="100"/>
          <a:sy n="90" d="100"/>
        </p:scale>
        <p:origin x="-123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C2022-B9FE-47E5-9283-59AC3C81F4EA}" type="datetimeFigureOut">
              <a:rPr lang="en-IN" smtClean="0"/>
              <a:pPr/>
              <a:t>10-12-2018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C563F-19AA-4CB3-A25F-5A31B29D06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062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C563F-19AA-4CB3-A25F-5A31B29D060C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129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5C02-0F79-4167-AAD4-6F5EDC0E22FE}" type="datetimeFigureOut">
              <a:rPr lang="en-IN" smtClean="0"/>
              <a:pPr/>
              <a:t>10-12-2018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B3A3-8C65-41FE-98D6-2BC553010C8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5C02-0F79-4167-AAD4-6F5EDC0E22FE}" type="datetimeFigureOut">
              <a:rPr lang="en-IN" smtClean="0"/>
              <a:pPr/>
              <a:t>10-12-2018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B3A3-8C65-41FE-98D6-2BC553010C8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5C02-0F79-4167-AAD4-6F5EDC0E22FE}" type="datetimeFigureOut">
              <a:rPr lang="en-IN" smtClean="0"/>
              <a:pPr/>
              <a:t>10-12-2018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B3A3-8C65-41FE-98D6-2BC553010C8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5C02-0F79-4167-AAD4-6F5EDC0E22FE}" type="datetimeFigureOut">
              <a:rPr lang="en-IN" smtClean="0"/>
              <a:pPr/>
              <a:t>10-12-2018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B3A3-8C65-41FE-98D6-2BC553010C8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5C02-0F79-4167-AAD4-6F5EDC0E22FE}" type="datetimeFigureOut">
              <a:rPr lang="en-IN" smtClean="0"/>
              <a:pPr/>
              <a:t>10-12-2018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B3A3-8C65-41FE-98D6-2BC553010C8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5C02-0F79-4167-AAD4-6F5EDC0E22FE}" type="datetimeFigureOut">
              <a:rPr lang="en-IN" smtClean="0"/>
              <a:pPr/>
              <a:t>10-12-2018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B3A3-8C65-41FE-98D6-2BC553010C8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5C02-0F79-4167-AAD4-6F5EDC0E22FE}" type="datetimeFigureOut">
              <a:rPr lang="en-IN" smtClean="0"/>
              <a:pPr/>
              <a:t>10-12-2018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B3A3-8C65-41FE-98D6-2BC553010C8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5C02-0F79-4167-AAD4-6F5EDC0E22FE}" type="datetimeFigureOut">
              <a:rPr lang="en-IN" smtClean="0"/>
              <a:pPr/>
              <a:t>10-12-2018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B3A3-8C65-41FE-98D6-2BC553010C8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5C02-0F79-4167-AAD4-6F5EDC0E22FE}" type="datetimeFigureOut">
              <a:rPr lang="en-IN" smtClean="0"/>
              <a:pPr/>
              <a:t>10-12-2018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B3A3-8C65-41FE-98D6-2BC553010C8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5C02-0F79-4167-AAD4-6F5EDC0E22FE}" type="datetimeFigureOut">
              <a:rPr lang="en-IN" smtClean="0"/>
              <a:pPr/>
              <a:t>10-12-2018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B3A3-8C65-41FE-98D6-2BC553010C8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5C02-0F79-4167-AAD4-6F5EDC0E22FE}" type="datetimeFigureOut">
              <a:rPr lang="en-IN" smtClean="0"/>
              <a:pPr/>
              <a:t>10-12-2018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EA3B3A3-8C65-41FE-98D6-2BC553010C8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1D5C02-0F79-4167-AAD4-6F5EDC0E22FE}" type="datetimeFigureOut">
              <a:rPr lang="en-IN" smtClean="0"/>
              <a:pPr/>
              <a:t>10-12-2018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A3B3A3-8C65-41FE-98D6-2BC553010C8D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lectronicwings.com/" TargetMode="External"/><Relationship Id="rId2" Type="http://schemas.openxmlformats.org/officeDocument/2006/relationships/hyperlink" Target="http://nevonprojects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pjrc.com/teensy/td_libs_time.html/" TargetMode="External"/><Relationship Id="rId5" Type="http://schemas.openxmlformats.org/officeDocument/2006/relationships/hyperlink" Target="http://researchgate.com/" TargetMode="External"/><Relationship Id="rId4" Type="http://schemas.openxmlformats.org/officeDocument/2006/relationships/hyperlink" Target="http://www.ijireeic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234000" cy="1828800"/>
          </a:xfrm>
        </p:spPr>
        <p:txBody>
          <a:bodyPr/>
          <a:lstStyle/>
          <a:p>
            <a:pPr algn="l"/>
            <a:r>
              <a:rPr lang="en-IN" dirty="0" smtClean="0"/>
              <a:t>       MINOR PROJECT – I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645024"/>
            <a:ext cx="7962108" cy="2880320"/>
          </a:xfrm>
        </p:spPr>
        <p:txBody>
          <a:bodyPr>
            <a:noAutofit/>
          </a:bodyPr>
          <a:lstStyle/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HAND MOTION BASED MESSAGE CONVEYOR FOR          PARALYTIC PATIENT’S  ASSISTANCE</a:t>
            </a:r>
          </a:p>
          <a:p>
            <a:pPr algn="just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MENTOR NAME:                                           GROUP MEMBERS: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DR. BAJRANG BANSAL                                ESHA MAHENDRA</a:t>
            </a:r>
          </a:p>
          <a:p>
            <a:pPr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HARSHITA MADAN</a:t>
            </a:r>
          </a:p>
          <a:p>
            <a:pPr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SHIVANGI GUPTA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8966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728"/>
            <a:ext cx="8183880" cy="1500198"/>
          </a:xfrm>
        </p:spPr>
        <p:txBody>
          <a:bodyPr>
            <a:normAutofit/>
          </a:bodyPr>
          <a:lstStyle/>
          <a:p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BLOCK DIAGRAM OF</a:t>
            </a:r>
            <a:br>
              <a:rPr lang="en-IN" sz="4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TRANSMITTER</a:t>
            </a:r>
            <a:endParaRPr lang="en-IN" sz="4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265484"/>
            <a:ext cx="6768752" cy="3898668"/>
          </a:xfrm>
        </p:spPr>
      </p:pic>
    </p:spTree>
    <p:extLst>
      <p:ext uri="{BB962C8B-B14F-4D97-AF65-F5344CB8AC3E}">
        <p14:creationId xmlns:p14="http://schemas.microsoft.com/office/powerpoint/2010/main" val="374208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0629" y="571480"/>
            <a:ext cx="8183880" cy="1285884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BLOCK DIAGRAM OF    RECEIVER 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811" y="2410379"/>
            <a:ext cx="6106377" cy="3439005"/>
          </a:xfrm>
        </p:spPr>
      </p:pic>
    </p:spTree>
    <p:extLst>
      <p:ext uri="{BB962C8B-B14F-4D97-AF65-F5344CB8AC3E}">
        <p14:creationId xmlns:p14="http://schemas.microsoft.com/office/powerpoint/2010/main" val="18974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67544" y="785794"/>
            <a:ext cx="3985640" cy="5643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u="sng" dirty="0" smtClean="0"/>
              <a:t>HARDWARE USED: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 smtClean="0"/>
              <a:t>Arduino</a:t>
            </a:r>
            <a:r>
              <a:rPr lang="en-IN" dirty="0" smtClean="0"/>
              <a:t> UNO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MPU6050 Sensor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NRF </a:t>
            </a:r>
            <a:r>
              <a:rPr lang="en-IN" dirty="0" err="1" smtClean="0"/>
              <a:t>Tx</a:t>
            </a:r>
            <a:r>
              <a:rPr lang="en-IN" dirty="0" smtClean="0"/>
              <a:t> Rx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LCD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Bread boards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Jumper wires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16582" y="714356"/>
            <a:ext cx="4170698" cy="5214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u="sng" dirty="0" smtClean="0"/>
              <a:t>SOFTWARE USED:</a:t>
            </a:r>
          </a:p>
          <a:p>
            <a:pPr marL="0" indent="0">
              <a:buNone/>
            </a:pPr>
            <a:r>
              <a:rPr lang="en-IN" dirty="0" smtClean="0"/>
              <a:t>1. </a:t>
            </a:r>
            <a:r>
              <a:rPr lang="en-IN" dirty="0" err="1" smtClean="0"/>
              <a:t>Arduino</a:t>
            </a:r>
            <a:r>
              <a:rPr lang="en-IN" dirty="0" smtClean="0"/>
              <a:t> 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851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340768"/>
            <a:ext cx="2880320" cy="2232248"/>
          </a:xfrm>
        </p:spPr>
      </p:pic>
      <p:sp>
        <p:nvSpPr>
          <p:cNvPr id="8" name="TextBox 7"/>
          <p:cNvSpPr txBox="1"/>
          <p:nvPr/>
        </p:nvSpPr>
        <p:spPr>
          <a:xfrm>
            <a:off x="1206708" y="661338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                       </a:t>
            </a:r>
            <a:r>
              <a:rPr lang="en-IN" sz="2400" b="1" u="sng" dirty="0" smtClean="0"/>
              <a:t>MPU6050 MODULE</a:t>
            </a:r>
            <a:endParaRPr lang="en-IN" sz="2400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3717032"/>
            <a:ext cx="74888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IN" sz="2000" dirty="0" smtClean="0"/>
              <a:t>6-axis motion tracking device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sz="2000" dirty="0" smtClean="0"/>
              <a:t> 3-axis Gyroscope,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sz="2000" dirty="0" smtClean="0"/>
              <a:t>3-axis Accelerometer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sz="2000" dirty="0" smtClean="0"/>
              <a:t> Digital Motion Processor </a:t>
            </a:r>
            <a:endParaRPr lang="en-IN" sz="20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IN" sz="2000" dirty="0" smtClean="0"/>
              <a:t> On-chip temperature  sensor all in small package.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sz="2000" dirty="0" smtClean="0"/>
              <a:t> It will detect hand movements and will communicate with the microcontroller.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1640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7584" y="692696"/>
            <a:ext cx="583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                                    </a:t>
            </a:r>
            <a:r>
              <a:rPr lang="en-IN" b="1" u="sng" dirty="0" smtClean="0"/>
              <a:t>ARDUINO UNO</a:t>
            </a:r>
            <a:r>
              <a:rPr lang="en-IN" sz="2000" b="1" u="sng" dirty="0" smtClean="0"/>
              <a:t> </a:t>
            </a:r>
            <a:endParaRPr lang="en-IN" sz="2000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827584" y="4437112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 </a:t>
            </a:r>
            <a:r>
              <a:rPr lang="en-IN" dirty="0" err="1"/>
              <a:t>Arduino</a:t>
            </a:r>
            <a:r>
              <a:rPr lang="en-IN" dirty="0"/>
              <a:t> Uno is a microcontroller board based on the  ATmega328P. It has 14 digital input/output pins   (of which 6 can be used as PWM outputs), 6 </a:t>
            </a:r>
            <a:r>
              <a:rPr lang="en-IN" dirty="0" err="1"/>
              <a:t>analog</a:t>
            </a:r>
            <a:r>
              <a:rPr lang="en-IN" dirty="0"/>
              <a:t> inputs, a 16 MHz ceramic resonator, a USB connection, a power jack, an ICSP header, and a reset </a:t>
            </a:r>
            <a:r>
              <a:rPr lang="en-IN" dirty="0" smtClean="0"/>
              <a:t>button.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Operating </a:t>
            </a:r>
            <a:r>
              <a:rPr lang="en-IN" dirty="0"/>
              <a:t>voltage: 5V, DC current per I/O pin: 20 mA, Flash memory: </a:t>
            </a:r>
            <a:r>
              <a:rPr lang="en-IN" dirty="0" smtClean="0"/>
              <a:t>32KB.</a:t>
            </a:r>
            <a:endParaRPr lang="en-IN" dirty="0"/>
          </a:p>
        </p:txBody>
      </p:sp>
      <p:pic>
        <p:nvPicPr>
          <p:cNvPr id="10" name="Content Placeholder 9" descr="Description: Image result for arduino uno pin diagram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" t="1688" r="1453" b="1897"/>
          <a:stretch>
            <a:fillRect/>
          </a:stretch>
        </p:blipFill>
        <p:spPr bwMode="auto">
          <a:xfrm>
            <a:off x="1763688" y="1196752"/>
            <a:ext cx="5616624" cy="3240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202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283" y="1196751"/>
            <a:ext cx="4898997" cy="3040179"/>
          </a:xfrm>
        </p:spPr>
      </p:pic>
      <p:sp>
        <p:nvSpPr>
          <p:cNvPr id="7" name="TextBox 6"/>
          <p:cNvSpPr txBox="1"/>
          <p:nvPr/>
        </p:nvSpPr>
        <p:spPr>
          <a:xfrm>
            <a:off x="899592" y="610651"/>
            <a:ext cx="70567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            </a:t>
            </a:r>
            <a:r>
              <a:rPr lang="en-IN" sz="2200" b="1" dirty="0" smtClean="0">
                <a:solidFill>
                  <a:schemeClr val="tx2"/>
                </a:solidFill>
              </a:rPr>
              <a:t>HOW IS ARDUINO UNO PROGRAMMED ?</a:t>
            </a:r>
            <a:endParaRPr lang="en-IN" sz="2200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3588" y="4509120"/>
            <a:ext cx="7416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err="1" smtClean="0"/>
              <a:t>Arduino</a:t>
            </a:r>
            <a:r>
              <a:rPr lang="en-IN" dirty="0" smtClean="0"/>
              <a:t> UNO is programmed using ARDUINO IDE software by  writing code, verifying and uploading.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Communication is done with the help of COM Ports.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The required output can be seen on its serial monitor.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52668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183880" cy="720080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  <a:r>
              <a:rPr lang="en-IN" dirty="0" smtClean="0"/>
              <a:t>              NRF MODULES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22830" y="4190038"/>
            <a:ext cx="7560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SPECIFICATIONS NRF 24L01- </a:t>
            </a:r>
            <a:r>
              <a:rPr lang="en-IN" dirty="0" smtClean="0"/>
              <a:t>2.4 GHZ </a:t>
            </a:r>
            <a:r>
              <a:rPr lang="en-IN" dirty="0"/>
              <a:t>RF TRANSCEIVER: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IN" dirty="0"/>
              <a:t>Low cost single-chip </a:t>
            </a:r>
            <a:r>
              <a:rPr lang="en-IN"/>
              <a:t>2.4GHz </a:t>
            </a:r>
            <a:r>
              <a:rPr lang="en-IN" smtClean="0"/>
              <a:t> </a:t>
            </a:r>
            <a:r>
              <a:rPr lang="en-IN" dirty="0"/>
              <a:t>RF transceiver IC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IN" dirty="0"/>
              <a:t>Range with Antenna: 250Kb rate (Open area) &gt;1000 meter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IN" dirty="0"/>
              <a:t>Power: Ultra low power consumption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IN" dirty="0"/>
              <a:t>Input Voltage: 3.3V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IN" dirty="0"/>
              <a:t>Pins: 5V tolerant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29307"/>
            <a:ext cx="5066215" cy="281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905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    HOW IS MESSAGE DISPLAYED ?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838395"/>
            <a:ext cx="4038600" cy="2519362"/>
          </a:xfrm>
        </p:spPr>
      </p:pic>
      <p:sp>
        <p:nvSpPr>
          <p:cNvPr id="9" name="TextBox 8"/>
          <p:cNvSpPr txBox="1"/>
          <p:nvPr/>
        </p:nvSpPr>
        <p:spPr>
          <a:xfrm>
            <a:off x="611560" y="435775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LCD is interfaced with the </a:t>
            </a:r>
            <a:r>
              <a:rPr lang="en-IN" dirty="0" err="1" smtClean="0"/>
              <a:t>Arduino</a:t>
            </a:r>
            <a:r>
              <a:rPr lang="en-IN" dirty="0" smtClean="0"/>
              <a:t> which displays the message received by it. 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LCD should be in write mode to display data received by data pins.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66797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>
            <a:normAutofit/>
          </a:bodyPr>
          <a:lstStyle/>
          <a:p>
            <a:pPr algn="ctr"/>
            <a:r>
              <a:rPr lang="en-IN" sz="4800" dirty="0"/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1800" dirty="0"/>
          </a:p>
          <a:p>
            <a:r>
              <a:rPr lang="en-IN" sz="1800" dirty="0" smtClean="0"/>
              <a:t>This </a:t>
            </a:r>
            <a:r>
              <a:rPr lang="en-IN" sz="1800" dirty="0"/>
              <a:t>device has made conveyance of message possible only by the motion of a </a:t>
            </a:r>
            <a:r>
              <a:rPr lang="en-IN" sz="1800" dirty="0" smtClean="0"/>
              <a:t>hand movement. </a:t>
            </a:r>
            <a:r>
              <a:rPr lang="en-IN" sz="1800" dirty="0"/>
              <a:t>The ease of message conveyance is the main advantage of this system.</a:t>
            </a:r>
          </a:p>
          <a:p>
            <a:r>
              <a:rPr lang="en-IN" sz="1800" dirty="0"/>
              <a:t> By implementing this system a simple device for paralyzed people can be achieved without the use of complex form of inputs. </a:t>
            </a:r>
          </a:p>
          <a:p>
            <a:r>
              <a:rPr lang="en-IN" sz="1800" dirty="0"/>
              <a:t>Our system successfully proves that this system is an excellent approach to be implemented at hospitals for patient-nurse communication. The project can be further developed into an automatic wheel chair wherein the wheelchair will be moved just by hand gesture. </a:t>
            </a:r>
          </a:p>
        </p:txBody>
      </p:sp>
    </p:spTree>
    <p:extLst>
      <p:ext uri="{BB962C8B-B14F-4D97-AF65-F5344CB8AC3E}">
        <p14:creationId xmlns:p14="http://schemas.microsoft.com/office/powerpoint/2010/main" val="323690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6337" y="980728"/>
            <a:ext cx="705678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                    </a:t>
            </a:r>
            <a:r>
              <a:rPr lang="en-IN" sz="2800" u="sng" dirty="0" smtClean="0"/>
              <a:t>REFERENCES</a:t>
            </a:r>
          </a:p>
          <a:p>
            <a:endParaRPr lang="en-IN" sz="2800" u="sng" dirty="0" smtClean="0"/>
          </a:p>
          <a:p>
            <a:pPr marL="457200" indent="-457200">
              <a:buFont typeface="Wingdings" pitchFamily="2" charset="2"/>
              <a:buChar char="§"/>
            </a:pPr>
            <a:r>
              <a:rPr lang="en-IN" sz="2000" u="sng" dirty="0"/>
              <a:t> </a:t>
            </a:r>
            <a:r>
              <a:rPr lang="en-IN" sz="2000" u="sng" dirty="0" smtClean="0">
                <a:hlinkClick r:id="rId2"/>
              </a:rPr>
              <a:t>http://nevonprojects.com/</a:t>
            </a:r>
            <a:endParaRPr lang="en-IN" sz="2000" u="sng" dirty="0" smtClean="0"/>
          </a:p>
          <a:p>
            <a:pPr marL="457200" indent="-457200">
              <a:buFont typeface="Wingdings" pitchFamily="2" charset="2"/>
              <a:buChar char="§"/>
            </a:pPr>
            <a:r>
              <a:rPr lang="en-IN" sz="2000" u="sng" dirty="0" smtClean="0">
                <a:hlinkClick r:id="rId3"/>
              </a:rPr>
              <a:t>http://electronicwings.com/</a:t>
            </a:r>
            <a:endParaRPr lang="en-IN" sz="2000" u="sng" dirty="0" smtClean="0"/>
          </a:p>
          <a:p>
            <a:pPr marL="457200" indent="-457200">
              <a:buFont typeface="Wingdings" pitchFamily="2" charset="2"/>
              <a:buChar char="§"/>
            </a:pPr>
            <a:r>
              <a:rPr lang="en-IN" sz="2000" u="sng" dirty="0" err="1" smtClean="0">
                <a:hlinkClick r:id="rId4"/>
              </a:rPr>
              <a:t>Pughazendi</a:t>
            </a:r>
            <a:r>
              <a:rPr lang="en-IN" sz="2000" u="sng" dirty="0" smtClean="0">
                <a:hlinkClick r:id="rId4"/>
              </a:rPr>
              <a:t> N; </a:t>
            </a:r>
            <a:r>
              <a:rPr lang="en-IN" sz="2000" u="sng" dirty="0" err="1" smtClean="0">
                <a:hlinkClick r:id="rId4"/>
              </a:rPr>
              <a:t>Sathishkumar</a:t>
            </a:r>
            <a:r>
              <a:rPr lang="en-IN" sz="2000" u="sng" dirty="0" smtClean="0">
                <a:hlinkClick r:id="rId4"/>
              </a:rPr>
              <a:t> </a:t>
            </a:r>
            <a:r>
              <a:rPr lang="en-IN" sz="2000" u="sng" dirty="0" err="1" smtClean="0">
                <a:hlinkClick r:id="rId4"/>
              </a:rPr>
              <a:t>R;International</a:t>
            </a:r>
            <a:r>
              <a:rPr lang="en-IN" sz="2000" u="sng" dirty="0" smtClean="0">
                <a:hlinkClick r:id="rId4"/>
              </a:rPr>
              <a:t> Conference on Energy, </a:t>
            </a:r>
            <a:r>
              <a:rPr lang="en-IN" sz="2000" u="sng" dirty="0" err="1" smtClean="0">
                <a:hlinkClick r:id="rId4"/>
              </a:rPr>
              <a:t>Communication,Data</a:t>
            </a:r>
            <a:r>
              <a:rPr lang="en-IN" sz="2000" u="sng" dirty="0" smtClean="0">
                <a:hlinkClick r:id="rId4"/>
              </a:rPr>
              <a:t> Analysis And Soft Computing</a:t>
            </a:r>
            <a:r>
              <a:rPr lang="en-IN" sz="2000" u="sng" dirty="0" smtClean="0"/>
              <a:t> (ICECDS-2017)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IN" sz="2000" u="sng" dirty="0" smtClean="0">
                <a:hlinkClick r:id="rId5"/>
              </a:rPr>
              <a:t>http://researchgate.com/</a:t>
            </a:r>
            <a:endParaRPr lang="en-IN" sz="2000" u="sng" dirty="0" smtClean="0"/>
          </a:p>
          <a:p>
            <a:pPr marL="457200" indent="-457200">
              <a:buFont typeface="Wingdings" pitchFamily="2" charset="2"/>
              <a:buChar char="§"/>
            </a:pPr>
            <a:r>
              <a:rPr lang="en-IN" sz="2000" u="sng" dirty="0" err="1" smtClean="0">
                <a:hlinkClick r:id="rId6"/>
              </a:rPr>
              <a:t>Shreedeep</a:t>
            </a:r>
            <a:r>
              <a:rPr lang="en-IN" sz="2000" u="sng" dirty="0" smtClean="0">
                <a:hlinkClick r:id="rId6"/>
              </a:rPr>
              <a:t> </a:t>
            </a:r>
            <a:r>
              <a:rPr lang="en-IN" sz="2000" u="sng" dirty="0" err="1" smtClean="0">
                <a:hlinkClick r:id="rId6"/>
              </a:rPr>
              <a:t>Gangopadhyay</a:t>
            </a:r>
            <a:r>
              <a:rPr lang="en-IN" sz="2000" u="sng" dirty="0" smtClean="0">
                <a:hlinkClick r:id="rId6"/>
              </a:rPr>
              <a:t>; </a:t>
            </a:r>
            <a:r>
              <a:rPr lang="en-IN" sz="2000" u="sng" dirty="0" err="1" smtClean="0">
                <a:hlinkClick r:id="rId6"/>
              </a:rPr>
              <a:t>Somsubhra</a:t>
            </a:r>
            <a:r>
              <a:rPr lang="en-IN" sz="2000" u="sng" dirty="0" smtClean="0">
                <a:hlinkClick r:id="rId6"/>
              </a:rPr>
              <a:t> Mukherjee; </a:t>
            </a:r>
            <a:r>
              <a:rPr lang="en-IN" sz="2000" u="sng" dirty="0" err="1" smtClean="0">
                <a:hlinkClick r:id="rId6"/>
              </a:rPr>
              <a:t>Soumya</a:t>
            </a:r>
            <a:r>
              <a:rPr lang="en-IN" sz="2000" u="sng" dirty="0" smtClean="0">
                <a:hlinkClick r:id="rId6"/>
              </a:rPr>
              <a:t> </a:t>
            </a:r>
            <a:r>
              <a:rPr lang="en-IN" sz="2000" u="sng" dirty="0" err="1" smtClean="0">
                <a:hlinkClick r:id="rId6"/>
              </a:rPr>
              <a:t>Chatterjee</a:t>
            </a:r>
            <a:r>
              <a:rPr lang="en-IN" sz="2000" u="sng" dirty="0" smtClean="0">
                <a:hlinkClick r:id="rId6"/>
              </a:rPr>
              <a:t>; Proceedings of Fifth IRAJ International Conference,15</a:t>
            </a:r>
            <a:r>
              <a:rPr lang="en-IN" sz="2000" u="sng" baseline="30000" dirty="0" smtClean="0">
                <a:hlinkClick r:id="rId6"/>
              </a:rPr>
              <a:t>th</a:t>
            </a:r>
            <a:r>
              <a:rPr lang="en-IN" sz="2000" u="sng" dirty="0" smtClean="0">
                <a:hlinkClick r:id="rId6"/>
              </a:rPr>
              <a:t> September 2013,Pune,India                                            http://pjrc.com/teensy/td_libs_time.html/</a:t>
            </a:r>
            <a:endParaRPr lang="en-IN" sz="2000" u="sng" dirty="0" smtClean="0"/>
          </a:p>
          <a:p>
            <a:endParaRPr lang="en-IN" sz="2000" u="sng" dirty="0" smtClean="0"/>
          </a:p>
          <a:p>
            <a:pPr marL="457200" indent="-457200">
              <a:buFont typeface="Wingdings" pitchFamily="2" charset="2"/>
              <a:buChar char="§"/>
            </a:pP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345377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1108973"/>
            <a:ext cx="69127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 smtClean="0"/>
              <a:t>INDEX</a:t>
            </a:r>
            <a:r>
              <a:rPr lang="en-IN" sz="3600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3600" dirty="0" smtClean="0"/>
              <a:t>Introduction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3600" dirty="0" smtClean="0"/>
              <a:t>Literature Survey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3600" dirty="0" smtClean="0"/>
              <a:t>Project Basics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3600" dirty="0" smtClean="0"/>
              <a:t>Schematic Diagram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3600" dirty="0" smtClean="0"/>
              <a:t>Components Required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3600" dirty="0" smtClean="0"/>
              <a:t>References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411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12511" y="2967334"/>
            <a:ext cx="526780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THANK YOU!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360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IN" sz="4800" dirty="0" smtClean="0"/>
              <a:t>Motivation</a:t>
            </a:r>
            <a:endParaRPr lang="en-IN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29" b="4299"/>
          <a:stretch/>
        </p:blipFill>
        <p:spPr>
          <a:xfrm>
            <a:off x="251842" y="1916832"/>
            <a:ext cx="4248150" cy="39592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788024" y="1988840"/>
            <a:ext cx="3960440" cy="46211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dirty="0" smtClean="0"/>
              <a:t>PROBLEMS FACED BY PARALYTIC PATIENTS:</a:t>
            </a:r>
          </a:p>
          <a:p>
            <a:r>
              <a:rPr lang="en-IN" sz="2800" dirty="0" smtClean="0"/>
              <a:t>They cannot move from one place to another on their own.</a:t>
            </a:r>
          </a:p>
          <a:p>
            <a:r>
              <a:rPr lang="en-IN" sz="2800" dirty="0" smtClean="0"/>
              <a:t>They cannot fulfil their basic needs like eating and drinking by themselves.</a:t>
            </a:r>
          </a:p>
          <a:p>
            <a:r>
              <a:rPr lang="en-IN" sz="2800" dirty="0" smtClean="0"/>
              <a:t>They need a caretaker always.</a:t>
            </a:r>
          </a:p>
          <a:p>
            <a:endParaRPr lang="en-IN" sz="2000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5949280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Age Distribution for Respondents Indicating They are Paralysed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3930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2736304" cy="3046267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en-IN" u="sng" dirty="0" smtClean="0"/>
              <a:t>WIRELESS COMMUNICATION </a:t>
            </a:r>
            <a:r>
              <a:rPr lang="en-IN" b="0" dirty="0"/>
              <a:t>IS THE TRANSFER OF INFORMATION OR POWER BETWEEN TWO OR MORE POINTS THAT ARE NOT CONNECTED BY AN ELECTRICAL CONDUCTOR</a:t>
            </a:r>
            <a:r>
              <a:rPr lang="en-IN" dirty="0"/>
              <a:t>.</a:t>
            </a:r>
            <a:br>
              <a:rPr lang="en-IN" dirty="0"/>
            </a:br>
            <a:endParaRPr lang="en-IN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323528" y="3284984"/>
            <a:ext cx="2569840" cy="1584176"/>
          </a:xfrm>
        </p:spPr>
        <p:txBody>
          <a:bodyPr>
            <a:noAutofit/>
          </a:bodyPr>
          <a:lstStyle/>
          <a:p>
            <a:pPr algn="just"/>
            <a:r>
              <a:rPr lang="en-IN" sz="1800" dirty="0" smtClean="0">
                <a:solidFill>
                  <a:schemeClr val="tx2">
                    <a:lumMod val="75000"/>
                  </a:schemeClr>
                </a:solidFill>
              </a:rPr>
              <a:t>THE MOST COMMON WIRELESS TECHNOLOGY USE </a:t>
            </a:r>
            <a:r>
              <a:rPr lang="en-IN" sz="1800" b="1" dirty="0" smtClean="0">
                <a:solidFill>
                  <a:schemeClr val="tx2">
                    <a:lumMod val="75000"/>
                  </a:schemeClr>
                </a:solidFill>
              </a:rPr>
              <a:t>RADIO FREQUENCY </a:t>
            </a:r>
            <a:r>
              <a:rPr lang="en-IN" sz="1800" dirty="0" smtClean="0">
                <a:solidFill>
                  <a:schemeClr val="tx2">
                    <a:lumMod val="75000"/>
                  </a:schemeClr>
                </a:solidFill>
              </a:rPr>
              <a:t>THAT CARRY INFORMATION BY MODULATING PROPERTIES OF </a:t>
            </a:r>
            <a:r>
              <a:rPr lang="en-IN" sz="1800" b="1" dirty="0" smtClean="0">
                <a:solidFill>
                  <a:schemeClr val="tx2">
                    <a:lumMod val="75000"/>
                  </a:schemeClr>
                </a:solidFill>
              </a:rPr>
              <a:t>ELECTROMAGNETIC WAVES</a:t>
            </a:r>
            <a:r>
              <a:rPr lang="en-IN" sz="18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IN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idx="1"/>
          </p:nvPr>
        </p:nvSpPr>
        <p:spPr>
          <a:xfrm rot="420000">
            <a:off x="3210203" y="1080306"/>
            <a:ext cx="4617720" cy="3931920"/>
          </a:xfrm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076" y="1412776"/>
            <a:ext cx="4080772" cy="341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2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340768"/>
            <a:ext cx="4621030" cy="2376264"/>
          </a:xfrm>
        </p:spPr>
      </p:pic>
      <p:sp>
        <p:nvSpPr>
          <p:cNvPr id="5" name="TextBox 4"/>
          <p:cNvSpPr txBox="1"/>
          <p:nvPr/>
        </p:nvSpPr>
        <p:spPr>
          <a:xfrm>
            <a:off x="1187624" y="798963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/>
              <a:t>PREVIOUSLY  DONE WORK IN THIS FIELD :</a:t>
            </a:r>
            <a:endParaRPr lang="en-IN" sz="24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1700808"/>
            <a:ext cx="314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1.Heart attack detection monitoring system</a:t>
            </a:r>
            <a:endParaRPr lang="en-IN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87624" y="3933056"/>
            <a:ext cx="705678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IN" sz="2000" dirty="0"/>
              <a:t>This proposed system uses sensor that allows to detect heart rate of a person using </a:t>
            </a:r>
            <a:r>
              <a:rPr lang="en-IN" sz="2000" b="1" dirty="0"/>
              <a:t>heart beat sensor </a:t>
            </a:r>
            <a:r>
              <a:rPr lang="en-IN" sz="2000" dirty="0"/>
              <a:t>even if person is at home</a:t>
            </a:r>
            <a:r>
              <a:rPr lang="en-IN" sz="2000" dirty="0" smtClean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2000" dirty="0" smtClean="0"/>
              <a:t>After </a:t>
            </a:r>
            <a:r>
              <a:rPr lang="en-IN" sz="2000" dirty="0"/>
              <a:t>setting high and low level of heart beat limit, system starts monitoring and if limit exceeds it sends alert to </a:t>
            </a:r>
            <a:r>
              <a:rPr lang="en-IN" sz="2000" b="1" dirty="0"/>
              <a:t>controller</a:t>
            </a:r>
            <a:r>
              <a:rPr lang="en-IN" sz="2000" dirty="0"/>
              <a:t> which then transmits over internet and displays message at </a:t>
            </a:r>
            <a:r>
              <a:rPr lang="en-IN" sz="2000" b="1" dirty="0" smtClean="0"/>
              <a:t>IOT gecko</a:t>
            </a:r>
            <a:r>
              <a:rPr lang="en-IN" sz="2000" dirty="0" smtClean="0"/>
              <a:t>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378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908720"/>
            <a:ext cx="5201344" cy="2444204"/>
          </a:xfrm>
        </p:spPr>
      </p:pic>
      <p:sp>
        <p:nvSpPr>
          <p:cNvPr id="7" name="TextBox 6"/>
          <p:cNvSpPr txBox="1"/>
          <p:nvPr/>
        </p:nvSpPr>
        <p:spPr>
          <a:xfrm>
            <a:off x="285720" y="1484784"/>
            <a:ext cx="3286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2.</a:t>
            </a:r>
            <a:r>
              <a:rPr lang="en-IN" sz="2000" b="1" dirty="0" smtClean="0"/>
              <a:t>IOT based wheelchair fall detection system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3352924"/>
            <a:ext cx="73448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IN" sz="2000" dirty="0"/>
              <a:t>This proposed system is developed to prevent patient falling from wheelchair by adding sensor technology to it</a:t>
            </a:r>
            <a:r>
              <a:rPr lang="en-IN" sz="2000" dirty="0" smtClean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2000" dirty="0" smtClean="0"/>
              <a:t>The </a:t>
            </a:r>
            <a:r>
              <a:rPr lang="en-IN" sz="2000" dirty="0"/>
              <a:t>communication between chair alarm and the person monitoring is done through </a:t>
            </a:r>
            <a:r>
              <a:rPr lang="en-IN" sz="2000" b="1" dirty="0"/>
              <a:t>WI-FI network</a:t>
            </a:r>
            <a:r>
              <a:rPr lang="en-IN" sz="2000" dirty="0" smtClean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2000" dirty="0" smtClean="0"/>
              <a:t>Patients </a:t>
            </a:r>
            <a:r>
              <a:rPr lang="en-IN" sz="2000" dirty="0"/>
              <a:t>gestures like leaning back or forth is evaluated  by </a:t>
            </a:r>
            <a:r>
              <a:rPr lang="en-IN" sz="2000" b="1" dirty="0"/>
              <a:t>capacitor and pressure sensors </a:t>
            </a:r>
            <a:r>
              <a:rPr lang="en-IN" sz="2000" dirty="0"/>
              <a:t>and transmits this information via </a:t>
            </a:r>
            <a:r>
              <a:rPr lang="en-IN" sz="2000" dirty="0" err="1"/>
              <a:t>ZigBee</a:t>
            </a:r>
            <a:r>
              <a:rPr lang="en-IN" sz="2000" dirty="0"/>
              <a:t> and USB.</a:t>
            </a:r>
            <a:br>
              <a:rPr lang="en-IN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7396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183880" cy="1051560"/>
          </a:xfrm>
        </p:spPr>
        <p:txBody>
          <a:bodyPr/>
          <a:lstStyle/>
          <a:p>
            <a:r>
              <a:rPr lang="en-IN" dirty="0" smtClean="0"/>
              <a:t>    OUR PROJECT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842864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IN" dirty="0"/>
              <a:t> The main aim of the project is </a:t>
            </a:r>
            <a:r>
              <a:rPr lang="en-IN" dirty="0" smtClean="0"/>
              <a:t>to </a:t>
            </a:r>
            <a:r>
              <a:rPr lang="en-IN" dirty="0"/>
              <a:t>establish </a:t>
            </a:r>
            <a:r>
              <a:rPr lang="en-IN" dirty="0" smtClean="0"/>
              <a:t>communication between </a:t>
            </a:r>
            <a:r>
              <a:rPr lang="en-IN" dirty="0"/>
              <a:t>paralytic or disabled patients and a nurse. </a:t>
            </a:r>
            <a:endParaRPr lang="en-IN" dirty="0" smtClean="0"/>
          </a:p>
          <a:p>
            <a:pPr algn="just">
              <a:buFont typeface="Wingdings" pitchFamily="2" charset="2"/>
              <a:buChar char="q"/>
            </a:pPr>
            <a:r>
              <a:rPr lang="en-IN" dirty="0" smtClean="0"/>
              <a:t>It makes use of </a:t>
            </a:r>
            <a:r>
              <a:rPr lang="en-IN" b="1" dirty="0" smtClean="0"/>
              <a:t>hand motion recognition </a:t>
            </a:r>
            <a:r>
              <a:rPr lang="en-IN" dirty="0" smtClean="0"/>
              <a:t>circuit and a receiver and a transmitter circuit.</a:t>
            </a:r>
          </a:p>
          <a:p>
            <a:pPr algn="just">
              <a:buFont typeface="Wingdings" pitchFamily="2" charset="2"/>
              <a:buChar char="q"/>
            </a:pPr>
            <a:r>
              <a:rPr lang="en-IN" dirty="0" smtClean="0"/>
              <a:t>The communication is established by tilting the device placed on the hand of a patient.</a:t>
            </a:r>
          </a:p>
          <a:p>
            <a:pPr algn="just">
              <a:buFont typeface="Wingdings" pitchFamily="2" charset="2"/>
              <a:buChar char="q"/>
            </a:pPr>
            <a:r>
              <a:rPr lang="en-IN" dirty="0"/>
              <a:t> </a:t>
            </a:r>
            <a:r>
              <a:rPr lang="en-IN" dirty="0" smtClean="0"/>
              <a:t>This idea focuses </a:t>
            </a:r>
            <a:r>
              <a:rPr lang="en-IN" dirty="0"/>
              <a:t>on building a smart system to make patients </a:t>
            </a:r>
            <a:r>
              <a:rPr lang="en-IN" dirty="0" smtClean="0"/>
              <a:t>self-sufficient</a:t>
            </a:r>
            <a:r>
              <a:rPr lang="en-IN" dirty="0"/>
              <a:t>.</a:t>
            </a:r>
          </a:p>
          <a:p>
            <a:pPr algn="just">
              <a:buFont typeface="Wingdings" pitchFamily="2" charset="2"/>
              <a:buChar char="q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4388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71546"/>
            <a:ext cx="8183880" cy="5429288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IN" dirty="0" smtClean="0"/>
              <a:t>To detect hand movements, </a:t>
            </a:r>
            <a:r>
              <a:rPr lang="en-IN" b="1" dirty="0" smtClean="0"/>
              <a:t>accelerometer+ </a:t>
            </a:r>
            <a:r>
              <a:rPr lang="en-IN" b="1" dirty="0" err="1" smtClean="0"/>
              <a:t>gyrometer</a:t>
            </a:r>
            <a:r>
              <a:rPr lang="en-IN" b="1" dirty="0" smtClean="0"/>
              <a:t> </a:t>
            </a:r>
            <a:r>
              <a:rPr lang="en-IN" dirty="0" smtClean="0"/>
              <a:t>will be used which will transmit information wirelessly over NRF to the receiver.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The device will detect the following hand gestures:</a:t>
            </a:r>
          </a:p>
          <a:p>
            <a:pPr algn="just">
              <a:buFont typeface="Courier New" pitchFamily="49" charset="0"/>
              <a:buChar char="o"/>
            </a:pPr>
            <a:r>
              <a:rPr lang="en-IN" dirty="0" smtClean="0"/>
              <a:t>Upward Movement -&gt; Need food</a:t>
            </a:r>
          </a:p>
          <a:p>
            <a:pPr algn="just">
              <a:buFont typeface="Courier New" pitchFamily="49" charset="0"/>
              <a:buChar char="o"/>
            </a:pPr>
            <a:r>
              <a:rPr lang="en-IN" dirty="0" smtClean="0"/>
              <a:t>Downward Movement-&gt;Call doctor/relative</a:t>
            </a:r>
          </a:p>
          <a:p>
            <a:pPr algn="just">
              <a:buFont typeface="Courier New" pitchFamily="49" charset="0"/>
              <a:buChar char="o"/>
            </a:pPr>
            <a:r>
              <a:rPr lang="en-IN" dirty="0" smtClean="0"/>
              <a:t>Left Movement-&gt; Need Water</a:t>
            </a:r>
          </a:p>
          <a:p>
            <a:pPr algn="just">
              <a:buFont typeface="Courier New" pitchFamily="49" charset="0"/>
              <a:buChar char="o"/>
            </a:pPr>
            <a:r>
              <a:rPr lang="en-IN" dirty="0" smtClean="0"/>
              <a:t>Right Movement-&gt;Switching ON/OFF the light/fan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98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7544" y="908720"/>
            <a:ext cx="8183880" cy="1584176"/>
          </a:xfrm>
        </p:spPr>
        <p:txBody>
          <a:bodyPr>
            <a:normAutofit/>
          </a:bodyPr>
          <a:lstStyle/>
          <a:p>
            <a:r>
              <a:rPr lang="en-IN" sz="3100" dirty="0" smtClean="0"/>
              <a:t>This way after the patient sends the message, the nurse can respond and provide assistance.</a:t>
            </a:r>
            <a:endParaRPr lang="en-IN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140968"/>
            <a:ext cx="4968552" cy="2736304"/>
          </a:xfrm>
        </p:spPr>
      </p:pic>
    </p:spTree>
    <p:extLst>
      <p:ext uri="{BB962C8B-B14F-4D97-AF65-F5344CB8AC3E}">
        <p14:creationId xmlns:p14="http://schemas.microsoft.com/office/powerpoint/2010/main" val="110521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2018</TotalTime>
  <Words>807</Words>
  <Application>Microsoft Office PowerPoint</Application>
  <PresentationFormat>On-screen Show (4:3)</PresentationFormat>
  <Paragraphs>97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       MINOR PROJECT – I </vt:lpstr>
      <vt:lpstr>PowerPoint Presentation</vt:lpstr>
      <vt:lpstr>Motivation</vt:lpstr>
      <vt:lpstr>WIRELESS COMMUNICATION IS THE TRANSFER OF INFORMATION OR POWER BETWEEN TWO OR MORE POINTS THAT ARE NOT CONNECTED BY AN ELECTRICAL CONDUCTOR. </vt:lpstr>
      <vt:lpstr>PowerPoint Presentation</vt:lpstr>
      <vt:lpstr>PowerPoint Presentation</vt:lpstr>
      <vt:lpstr>    OUR PROJECT :</vt:lpstr>
      <vt:lpstr>PowerPoint Presentation</vt:lpstr>
      <vt:lpstr>This way after the patient sends the message, the nurse can respond and provide assistance.</vt:lpstr>
      <vt:lpstr>BLOCK DIAGRAM OF TRANSMITTER</vt:lpstr>
      <vt:lpstr>BLOCK DIAGRAM OF    RECEIVER  </vt:lpstr>
      <vt:lpstr>PowerPoint Presentation</vt:lpstr>
      <vt:lpstr>PowerPoint Presentation</vt:lpstr>
      <vt:lpstr>PowerPoint Presentation</vt:lpstr>
      <vt:lpstr>PowerPoint Presentation</vt:lpstr>
      <vt:lpstr>               NRF MODULES</vt:lpstr>
      <vt:lpstr>    HOW IS MESSAGE DISPLAYED ?</vt:lpstr>
      <vt:lpstr>CONCLUSION: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 – I</dc:title>
  <dc:creator>hp</dc:creator>
  <cp:lastModifiedBy>user</cp:lastModifiedBy>
  <cp:revision>76</cp:revision>
  <dcterms:created xsi:type="dcterms:W3CDTF">2018-09-24T17:18:00Z</dcterms:created>
  <dcterms:modified xsi:type="dcterms:W3CDTF">2018-12-10T12:57:58Z</dcterms:modified>
</cp:coreProperties>
</file>