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4"/>
  </p:sldMasterIdLst>
  <p:sldIdLst>
    <p:sldId id="257" r:id="rId5"/>
    <p:sldId id="259" r:id="rId6"/>
    <p:sldId id="264" r:id="rId7"/>
    <p:sldId id="262" r:id="rId8"/>
    <p:sldId id="258" r:id="rId9"/>
    <p:sldId id="260" r:id="rId10"/>
    <p:sldId id="265" r:id="rId11"/>
    <p:sldId id="261" r:id="rId12"/>
    <p:sldId id="263" r:id="rId13"/>
  </p:sldIdLst>
  <p:sldSz cx="12192000" cy="6858000"/>
  <p:notesSz cx="6731000" cy="9867900"/>
  <p:custDataLst>
    <p:tags r:id="rId14"/>
  </p:custDataLst>
  <p:defaultTextStyle>
    <a:defPPr>
      <a:defRPr lang="de-DE"/>
    </a:defPPr>
    <a:lvl1pPr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40000"/>
      </a:spcAft>
      <a:buFont typeface="Wingdings" pitchFamily="2" charset="2"/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3" userDrawn="1">
          <p15:clr>
            <a:srgbClr val="A4A3A4"/>
          </p15:clr>
        </p15:guide>
        <p15:guide id="2" orient="horz" pos="210" userDrawn="1">
          <p15:clr>
            <a:srgbClr val="A4A3A4"/>
          </p15:clr>
        </p15:guide>
        <p15:guide id="3" orient="horz" pos="1117" userDrawn="1">
          <p15:clr>
            <a:srgbClr val="A4A3A4"/>
          </p15:clr>
        </p15:guide>
        <p15:guide id="4" pos="7288" userDrawn="1">
          <p15:clr>
            <a:srgbClr val="A4A3A4"/>
          </p15:clr>
        </p15:guide>
        <p15:guide id="5" pos="3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86">
          <p15:clr>
            <a:srgbClr val="A4A3A4"/>
          </p15:clr>
        </p15:guide>
        <p15:guide id="2" orient="horz" pos="5830">
          <p15:clr>
            <a:srgbClr val="A4A3A4"/>
          </p15:clr>
        </p15:guide>
        <p15:guide id="3" orient="horz" pos="2201">
          <p15:clr>
            <a:srgbClr val="A4A3A4"/>
          </p15:clr>
        </p15:guide>
        <p15:guide id="4" orient="horz" pos="2065">
          <p15:clr>
            <a:srgbClr val="A4A3A4"/>
          </p15:clr>
        </p15:guide>
        <p15:guide id="5" pos="306">
          <p15:clr>
            <a:srgbClr val="A4A3A4"/>
          </p15:clr>
        </p15:guide>
        <p15:guide id="6" pos="393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F2B84EE-4D1D-4274-8416-4E459A835EAF}" styleName="alternate_banded_rows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lt2"/>
          </a:solidFill>
        </a:fill>
      </a:tcStyle>
    </a:band1H>
    <a:band2H>
      <a:tcStyle>
        <a:tcBdr/>
        <a:fill>
          <a:solidFill>
            <a:srgbClr val="DDDDDD"/>
          </a:solidFill>
        </a:fill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ff"/>
      <a:tcStyle>
        <a:tcBdr>
          <a:left>
            <a:ln>
              <a:noFill/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>
        <a:schemeClr val="lt1"/>
      </a:tcTxStyle>
      <a:tcStyle>
        <a:tcBdr>
          <a:left>
            <a:ln>
              <a:noFill/>
            </a:ln>
          </a:left>
        </a:tcBdr>
        <a:fill>
          <a:solidFill>
            <a:schemeClr val="dk2"/>
          </a:solidFill>
        </a:fill>
      </a:tcStyle>
    </a:firstCol>
    <a:lastRow>
      <a:tcTxStyle b="off"/>
      <a:tcStyle>
        <a:tcBdr>
          <a:left>
            <a:ln>
              <a:noFill/>
            </a:ln>
          </a:left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>
        <a:schemeClr val="lt1"/>
      </a:tcTxStyle>
      <a:tcStyle>
        <a:tcBdr>
          <a:left>
            <a:ln>
              <a:noFill/>
            </a:ln>
          </a:left>
        </a:tcBdr>
        <a:fill>
          <a:solidFill>
            <a:schemeClr val="dk2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156" y="44"/>
      </p:cViewPr>
      <p:guideLst>
        <p:guide orient="horz" pos="3793"/>
        <p:guide orient="horz" pos="210"/>
        <p:guide orient="horz" pos="1117"/>
        <p:guide pos="7288"/>
        <p:guide pos="39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>
        <p:guide orient="horz" pos="386"/>
        <p:guide orient="horz" pos="5830"/>
        <p:guide orient="horz" pos="2201"/>
        <p:guide orient="horz" pos="2065"/>
        <p:guide pos="306"/>
        <p:guide pos="393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.emf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622301" y="2492375"/>
            <a:ext cx="1094316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V="1">
            <a:off x="622301" y="404813"/>
            <a:ext cx="10943167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" name="Rectangle 3" hidden="1"/>
          <p:cNvSpPr>
            <a:spLocks noGrp="1" noChangeArrowheads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622300" y="1773238"/>
            <a:ext cx="10944000" cy="6476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  <p:sp>
        <p:nvSpPr>
          <p:cNvPr id="5" name="Bildplatzhalter 2" hidden="1"/>
          <p:cNvSpPr>
            <a:spLocks noGrp="1"/>
          </p:cNvSpPr>
          <p:nvPr>
            <p:ph type="pic" sz="quarter" idx="10"/>
            <p:custDataLst>
              <p:tags r:id="rId2"/>
            </p:custDataLst>
          </p:nvPr>
        </p:nvSpPr>
        <p:spPr>
          <a:xfrm>
            <a:off x="625700" y="2636890"/>
            <a:ext cx="10944000" cy="338447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7" name="Rectangle 2" hidden="1"/>
          <p:cNvSpPr>
            <a:spLocks noGrp="1" noChangeArrowheads="1"/>
          </p:cNvSpPr>
          <p:nvPr>
            <p:ph type="ctrTitle"/>
            <p:custDataLst>
              <p:tags r:id="rId3"/>
            </p:custDataLst>
          </p:nvPr>
        </p:nvSpPr>
        <p:spPr>
          <a:xfrm>
            <a:off x="622300" y="476823"/>
            <a:ext cx="10944000" cy="1008140"/>
          </a:xfrm>
          <a:noFill/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9625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Line 12"/>
          <p:cNvSpPr>
            <a:spLocks noChangeShapeType="1"/>
          </p:cNvSpPr>
          <p:nvPr/>
        </p:nvSpPr>
        <p:spPr bwMode="auto">
          <a:xfrm flipV="1">
            <a:off x="622300" y="406800"/>
            <a:ext cx="10944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622300" y="2492870"/>
            <a:ext cx="10944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625700" y="6165380"/>
            <a:ext cx="109440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" name="Rectangle 2" hidden="1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22300" y="476823"/>
            <a:ext cx="10944000" cy="1008140"/>
          </a:xfrm>
          <a:noFill/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10" name="Rectangle 3" hidden="1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22300" y="1773238"/>
            <a:ext cx="10944000" cy="6476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  <p:pic>
        <p:nvPicPr>
          <p:cNvPr id="11" name="Grafik 1" descr="Logo" hidden="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712" y="3739369"/>
            <a:ext cx="4321175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301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/>
          <p:cNvSpPr>
            <a:spLocks noChangeShapeType="1"/>
          </p:cNvSpPr>
          <p:nvPr/>
        </p:nvSpPr>
        <p:spPr bwMode="auto">
          <a:xfrm flipV="1">
            <a:off x="622301" y="406400"/>
            <a:ext cx="10943167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624418" y="1558925"/>
            <a:ext cx="1094316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" name="Rectangle 2" hidden="1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22300" y="476823"/>
            <a:ext cx="10944000" cy="1007908"/>
          </a:xfrm>
        </p:spPr>
        <p:txBody>
          <a:bodyPr/>
          <a:lstStyle>
            <a:lvl1pPr marL="0" indent="0">
              <a:defRPr sz="3200" cap="all" baseline="0"/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6" name="Textplatzhalter 2" hidden="1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622301" y="1773238"/>
            <a:ext cx="10945700" cy="4248150"/>
          </a:xfrm>
        </p:spPr>
        <p:txBody>
          <a:bodyPr/>
          <a:lstStyle>
            <a:lvl1pPr marL="266700" indent="-266700">
              <a:buFont typeface="Wingdings" pitchFamily="2" charset="2"/>
              <a:buChar char="n"/>
              <a:defRPr/>
            </a:lvl1pPr>
            <a:lvl2pPr marL="622300" indent="-261938">
              <a:buFont typeface="Wingdings" pitchFamily="2" charset="2"/>
              <a:buChar char="n"/>
              <a:defRPr/>
            </a:lvl2pPr>
            <a:lvl3pPr marL="990600" indent="-266700">
              <a:defRPr/>
            </a:lvl3pPr>
            <a:lvl4pPr marL="1346200" indent="-266700">
              <a:defRPr/>
            </a:lvl4pPr>
            <a:lvl5pPr marL="1701800" indent="-261938">
              <a:defRPr/>
            </a:lvl5pPr>
          </a:lstStyle>
          <a:p>
            <a:pPr lvl="0"/>
            <a:r>
              <a:rPr lang="de-DE" altLang="de-DE" dirty="0"/>
              <a:t>Titeltextformat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6969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 mit ganzseitig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 hidden="1"/>
          <p:cNvSpPr>
            <a:spLocks noGrp="1"/>
          </p:cNvSpPr>
          <p:nvPr>
            <p:ph type="pic" sz="quarter" idx="11" hasCustomPrompt="1"/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</p:spPr>
        <p:txBody>
          <a:bodyPr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de-DE" dirty="0"/>
              <a:t>Ganzseitiges Bild einfügen</a:t>
            </a:r>
          </a:p>
        </p:txBody>
      </p:sp>
      <p:sp>
        <p:nvSpPr>
          <p:cNvPr id="5" name="Textplatzhalter 4" hidden="1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613833" y="1778188"/>
            <a:ext cx="6826251" cy="863600"/>
          </a:xfrm>
          <a:solidFill>
            <a:srgbClr val="C7CACC"/>
          </a:solidFill>
        </p:spPr>
        <p:txBody>
          <a:bodyPr lIns="180000" tIns="180000" rIns="180000" bIns="180000"/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  <a:lvl2pPr>
              <a:defRPr sz="4200"/>
            </a:lvl2pPr>
            <a:lvl3pPr>
              <a:defRPr sz="4200"/>
            </a:lvl3pPr>
            <a:lvl4pPr>
              <a:defRPr sz="4200"/>
            </a:lvl4pPr>
            <a:lvl5pPr>
              <a:defRPr sz="4200"/>
            </a:lvl5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69782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2300" y="334800"/>
            <a:ext cx="10944000" cy="1224000"/>
          </a:xfrm>
        </p:spPr>
        <p:txBody>
          <a:bodyPr>
            <a:noAutofit/>
          </a:bodyPr>
          <a:lstStyle>
            <a:lvl1pPr marL="0" indent="0" defTabSz="504000"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 hidden="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2300" y="1773238"/>
            <a:ext cx="10944000" cy="42481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169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 hidden="1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2300" y="1773237"/>
            <a:ext cx="5376000" cy="4248000"/>
          </a:xfrm>
        </p:spPr>
        <p:txBody>
          <a:bodyPr/>
          <a:lstStyle>
            <a:lvl1pPr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 hidden="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92608" y="1773237"/>
            <a:ext cx="5376000" cy="424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499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1239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prec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 hidden="1"/>
          <p:cNvSpPr txBox="1"/>
          <p:nvPr userDrawn="1">
            <p:custDataLst>
              <p:tags r:id="rId1"/>
            </p:custDataLst>
          </p:nvPr>
        </p:nvSpPr>
        <p:spPr>
          <a:xfrm>
            <a:off x="623888" y="336340"/>
            <a:ext cx="10944224" cy="122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spcAft>
                <a:spcPts val="864"/>
              </a:spcAft>
              <a:buClr>
                <a:srgbClr val="179C7D"/>
              </a:buClr>
              <a:buFont typeface="Wingdings" pitchFamily="2" charset="2"/>
              <a:buNone/>
            </a:pPr>
            <a:r>
              <a:rPr lang="de-DE" altLang="de-DE" sz="2400" b="1" dirty="0">
                <a:latin typeface="+mj-lt"/>
              </a:rPr>
              <a:t>Fraunhofer IPA</a:t>
            </a:r>
            <a:br>
              <a:rPr lang="de-DE" altLang="de-DE" sz="2400" b="1" dirty="0">
                <a:latin typeface="+mj-lt"/>
              </a:rPr>
            </a:br>
            <a:r>
              <a:rPr lang="de-DE" altLang="de-DE" sz="2400" b="1" dirty="0">
                <a:solidFill>
                  <a:schemeClr val="tx2"/>
                </a:solidFill>
                <a:latin typeface="+mj-lt"/>
              </a:rPr>
              <a:t>Ihr</a:t>
            </a:r>
            <a:r>
              <a:rPr lang="de-DE" altLang="de-DE" sz="2400" b="1" dirty="0">
                <a:latin typeface="+mj-lt"/>
              </a:rPr>
              <a:t> </a:t>
            </a:r>
            <a:r>
              <a:rPr lang="de-DE" altLang="de-DE" sz="2400" b="1" dirty="0">
                <a:solidFill>
                  <a:schemeClr val="tx2"/>
                </a:solidFill>
                <a:latin typeface="+mj-lt"/>
              </a:rPr>
              <a:t>Ansprechpartner</a:t>
            </a:r>
            <a:endParaRPr lang="de-DE" sz="2400" b="1" dirty="0">
              <a:latin typeface="+mj-lt"/>
            </a:endParaRPr>
          </a:p>
        </p:txBody>
      </p:sp>
      <p:sp>
        <p:nvSpPr>
          <p:cNvPr id="4" name="Textfeld 3" hidden="1"/>
          <p:cNvSpPr txBox="1"/>
          <p:nvPr userDrawn="1">
            <p:custDataLst>
              <p:tags r:id="rId2"/>
            </p:custDataLst>
          </p:nvPr>
        </p:nvSpPr>
        <p:spPr>
          <a:xfrm>
            <a:off x="623887" y="2110194"/>
            <a:ext cx="10944225" cy="1326142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2959100">
              <a:spcAft>
                <a:spcPts val="50"/>
              </a:spcAft>
              <a:tabLst>
                <a:tab pos="1797050" algn="l"/>
              </a:tabLst>
            </a:pP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6" name="Textfeld 5" hidden="1"/>
          <p:cNvSpPr txBox="1"/>
          <p:nvPr userDrawn="1">
            <p:custDataLst>
              <p:tags r:id="rId3"/>
            </p:custDataLst>
          </p:nvPr>
        </p:nvSpPr>
        <p:spPr>
          <a:xfrm>
            <a:off x="4530055" y="2110193"/>
            <a:ext cx="4144670" cy="13261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spcAft>
                <a:spcPts val="50"/>
              </a:spcAft>
              <a:tabLst>
                <a:tab pos="1797050" algn="l"/>
              </a:tabLst>
            </a:pPr>
            <a:r>
              <a:rPr lang="de-DE" altLang="de-DE" sz="1600" dirty="0"/>
              <a:t>Wir produzieren Zukunft</a:t>
            </a:r>
          </a:p>
          <a:p>
            <a:pPr>
              <a:spcAft>
                <a:spcPts val="50"/>
              </a:spcAft>
              <a:tabLst>
                <a:tab pos="1797050" algn="l"/>
              </a:tabLst>
            </a:pPr>
            <a:r>
              <a:rPr lang="de-DE" altLang="de-DE" sz="1500" dirty="0">
                <a:solidFill>
                  <a:schemeClr val="tx2"/>
                </a:solidFill>
              </a:rPr>
              <a:t>www.ipa.fraunhofer.de</a:t>
            </a:r>
          </a:p>
          <a:p>
            <a:pPr>
              <a:spcAft>
                <a:spcPts val="50"/>
              </a:spcAft>
              <a:tabLst>
                <a:tab pos="1797050" algn="l"/>
              </a:tabLst>
            </a:pPr>
            <a:r>
              <a:rPr lang="de-DE" sz="1500" dirty="0">
                <a:solidFill>
                  <a:schemeClr val="tx2"/>
                </a:solidFill>
              </a:rPr>
              <a:t>www.wir-produzieren-zukunft.de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Bildplatzhalter 2" hidden="1"/>
          <p:cNvSpPr>
            <a:spLocks noGrp="1"/>
          </p:cNvSpPr>
          <p:nvPr>
            <p:ph type="pic" sz="quarter" idx="11"/>
            <p:custDataLst>
              <p:tags r:id="rId4"/>
            </p:custDataLst>
          </p:nvPr>
        </p:nvSpPr>
        <p:spPr>
          <a:xfrm>
            <a:off x="1040400" y="1643342"/>
            <a:ext cx="2298417" cy="277765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8" name="Inhaltsplatzhalter 3" hidden="1"/>
          <p:cNvSpPr>
            <a:spLocks noGrp="1"/>
          </p:cNvSpPr>
          <p:nvPr>
            <p:ph sz="half" idx="2" hasCustomPrompt="1"/>
            <p:custDataLst>
              <p:tags r:id="rId5"/>
            </p:custDataLst>
          </p:nvPr>
        </p:nvSpPr>
        <p:spPr>
          <a:xfrm>
            <a:off x="4530055" y="3962126"/>
            <a:ext cx="4144670" cy="2101790"/>
          </a:xfrm>
        </p:spPr>
        <p:txBody>
          <a:bodyPr/>
          <a:lstStyle>
            <a:lvl1pPr marL="0" indent="0">
              <a:buNone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Titel Vorname Nachname</a:t>
            </a:r>
            <a:br>
              <a:rPr lang="de-DE" dirty="0"/>
            </a:br>
            <a:r>
              <a:rPr lang="de-DE" dirty="0"/>
              <a:t>Funktion</a:t>
            </a:r>
            <a:br>
              <a:rPr lang="de-DE" dirty="0"/>
            </a:br>
            <a:r>
              <a:rPr lang="de-DE" dirty="0"/>
              <a:t>Abteilung</a:t>
            </a:r>
            <a:br>
              <a:rPr lang="de-DE" dirty="0"/>
            </a:br>
            <a:r>
              <a:rPr lang="de-DE" dirty="0"/>
              <a:t>Telefon</a:t>
            </a:r>
            <a:br>
              <a:rPr lang="de-DE" dirty="0"/>
            </a:br>
            <a:r>
              <a:rPr lang="de-DE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4130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hidden="1"/>
          <p:cNvSpPr>
            <a:spLocks noGrp="1" noChangeArrowheads="1"/>
          </p:cNvSpPr>
          <p:nvPr>
            <p:ph type="title"/>
            <p:custDataLst>
              <p:tags r:id="rId10"/>
            </p:custDataLst>
          </p:nvPr>
        </p:nvSpPr>
        <p:spPr bwMode="auto">
          <a:xfrm>
            <a:off x="622300" y="334800"/>
            <a:ext cx="10944000" cy="122554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7" name="Rectangle 3" hidden="1"/>
          <p:cNvSpPr>
            <a:spLocks noGrp="1" noChangeArrowheads="1"/>
          </p:cNvSpPr>
          <p:nvPr>
            <p:ph type="body" idx="1"/>
            <p:custDataLst>
              <p:tags r:id="rId11"/>
            </p:custDataLst>
          </p:nvPr>
        </p:nvSpPr>
        <p:spPr bwMode="auto">
          <a:xfrm>
            <a:off x="622300" y="1774800"/>
            <a:ext cx="10944000" cy="4248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625700" y="6165380"/>
            <a:ext cx="109440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" name="Text Box 5" hidden="1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24418" y="6433201"/>
            <a:ext cx="6349997" cy="199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sz="800" dirty="0">
                <a:solidFill>
                  <a:schemeClr val="bg2"/>
                </a:solidFill>
              </a:rPr>
              <a:t>© Fraunhofer IPA</a:t>
            </a:r>
          </a:p>
        </p:txBody>
      </p:sp>
      <p:sp>
        <p:nvSpPr>
          <p:cNvPr id="8" name="Text Box 5" hidden="1"/>
          <p:cNvSpPr txBox="1">
            <a:spLocks noChangeArrowheads="1"/>
          </p:cNvSpPr>
          <p:nvPr userDrawn="1">
            <p:custDataLst>
              <p:tags r:id="rId13"/>
            </p:custDataLst>
          </p:nvPr>
        </p:nvSpPr>
        <p:spPr bwMode="auto">
          <a:xfrm>
            <a:off x="624418" y="6260592"/>
            <a:ext cx="6349999" cy="17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C3528179-EE9D-4C22-A0C5-B8392FA00EFE}" type="slidenum">
              <a:rPr lang="de-DE" sz="800" smtClean="0">
                <a:solidFill>
                  <a:schemeClr val="bg2"/>
                </a:solidFill>
              </a:rPr>
              <a:pPr eaLnBrk="1" hangingPunct="1">
                <a:spcBef>
                  <a:spcPct val="50000"/>
                </a:spcBef>
                <a:defRPr/>
              </a:pPr>
              <a:t>‹Nr.›</a:t>
            </a:fld>
            <a:endParaRPr lang="de-DE" sz="800" dirty="0">
              <a:solidFill>
                <a:schemeClr val="bg2"/>
              </a:solidFill>
            </a:endParaRPr>
          </a:p>
        </p:txBody>
      </p:sp>
      <p:pic>
        <p:nvPicPr>
          <p:cNvPr id="11" name="Grafik 2" hidden="1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612" y="6260592"/>
            <a:ext cx="15636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12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</p:sldLayoutIdLst>
  <p:txStyles>
    <p:titleStyle>
      <a:lvl1pPr marL="0" indent="0" algn="l" defTabSz="5040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266700" indent="-266700" algn="l" defTabSz="360000" rtl="0" eaLnBrk="1" fontAlgn="base" hangingPunct="1">
        <a:spcBef>
          <a:spcPct val="0"/>
        </a:spcBef>
        <a:spcAft>
          <a:spcPts val="900"/>
        </a:spcAft>
        <a:buClr>
          <a:schemeClr val="tx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68288" algn="l" defTabSz="360000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2pPr>
      <a:lvl3pPr marL="990600" indent="-269875" algn="l" defTabSz="360000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343025" indent="-261938" algn="l" defTabSz="360000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1704975" indent="-265113" algn="l" defTabSz="360000" rtl="0" eaLnBrk="1" fontAlgn="base" hangingPunct="1">
        <a:spcBef>
          <a:spcPct val="0"/>
        </a:spcBef>
        <a:spcAft>
          <a:spcPts val="900"/>
        </a:spcAft>
        <a:buClr>
          <a:schemeClr val="bg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5pPr>
      <a:lvl6pPr marL="18875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3447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28019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259138" indent="-358775" algn="l" rtl="0" eaLnBrk="1" fontAlgn="base" hangingPunct="1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93" userDrawn="1">
          <p15:clr>
            <a:srgbClr val="F26B43"/>
          </p15:clr>
        </p15:guide>
        <p15:guide id="4" pos="72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../../02_Akquise/01_Schwei&#223;en%20Allgemein/Medien/BlechBeidseitig4x.mp4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Draft</a:t>
            </a:r>
            <a:r>
              <a:rPr lang="de-DE" dirty="0" smtClean="0"/>
              <a:t> ingenieurmäßige </a:t>
            </a:r>
            <a:r>
              <a:rPr lang="de-DE" dirty="0" err="1" smtClean="0"/>
              <a:t>arbeit</a:t>
            </a:r>
            <a:r>
              <a:rPr lang="de-DE" dirty="0" smtClean="0"/>
              <a:t> (IA) und </a:t>
            </a:r>
            <a:r>
              <a:rPr lang="de-DE" dirty="0" err="1" smtClean="0"/>
              <a:t>bacherloarbeit</a:t>
            </a:r>
            <a:r>
              <a:rPr lang="de-DE" dirty="0" smtClean="0"/>
              <a:t> (BA)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24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Erster Entwurf Bachelorarbeit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Idee: „Anpassung der Prozessparametern auf Basis von 3D Punktewolken Features eines sensorbasierten Schweißroboters“ (oder so ähnlich…)</a:t>
            </a:r>
          </a:p>
          <a:p>
            <a:r>
              <a:rPr lang="de-DE" dirty="0" smtClean="0"/>
              <a:t>Inhalt</a:t>
            </a:r>
          </a:p>
          <a:p>
            <a:pPr lvl="1"/>
            <a:r>
              <a:rPr lang="de-DE" dirty="0" smtClean="0"/>
              <a:t>Entwurf einer (Software-)Architektur (siehe nächste Folie)</a:t>
            </a:r>
          </a:p>
          <a:p>
            <a:pPr lvl="1"/>
            <a:r>
              <a:rPr lang="de-DE" dirty="0" smtClean="0"/>
              <a:t>Fokus auf bestimmtes Feature (z.B. Reflektionen, Verzug im Bauteil o.ä.)</a:t>
            </a:r>
          </a:p>
          <a:p>
            <a:pPr lvl="1"/>
            <a:r>
              <a:rPr lang="de-DE" dirty="0" smtClean="0"/>
              <a:t>Literaturrecherche mit ähnlichen Ansätzen zur Erkennung dieses Features</a:t>
            </a:r>
          </a:p>
          <a:p>
            <a:pPr lvl="1"/>
            <a:r>
              <a:rPr lang="de-DE" dirty="0" smtClean="0"/>
              <a:t>Implementierung und Test auf dem Roboter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504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Roboter</a:t>
            </a:r>
            <a:endParaRPr lang="de-DE" dirty="0"/>
          </a:p>
        </p:txBody>
      </p:sp>
      <p:pic>
        <p:nvPicPr>
          <p:cNvPr id="5" name="Grafik 4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023" y="946800"/>
            <a:ext cx="3722554" cy="495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3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2300" y="316327"/>
            <a:ext cx="10944000" cy="1225540"/>
          </a:xfrm>
        </p:spPr>
        <p:txBody>
          <a:bodyPr/>
          <a:lstStyle/>
          <a:p>
            <a:pPr algn="ctr"/>
            <a:r>
              <a:rPr lang="de-DE" dirty="0" smtClean="0"/>
              <a:t>Aufteilung IA und BA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18300" y="624297"/>
            <a:ext cx="5376000" cy="5396940"/>
          </a:xfrm>
        </p:spPr>
        <p:txBody>
          <a:bodyPr/>
          <a:lstStyle/>
          <a:p>
            <a:pPr marL="0" indent="0" algn="ctr">
              <a:buNone/>
            </a:pPr>
            <a:r>
              <a:rPr lang="de-DE" sz="1200" dirty="0" smtClean="0"/>
              <a:t>IA</a:t>
            </a:r>
          </a:p>
          <a:p>
            <a:r>
              <a:rPr lang="de-DE" sz="1200" dirty="0" smtClean="0"/>
              <a:t>Einleitung</a:t>
            </a:r>
          </a:p>
          <a:p>
            <a:pPr lvl="1"/>
            <a:r>
              <a:rPr lang="de-DE" sz="1200" dirty="0" smtClean="0"/>
              <a:t>Ziel der Arbeit: Vorstellung der Teile und Überprüfung der Funktionsfähigkeit</a:t>
            </a:r>
          </a:p>
          <a:p>
            <a:pPr lvl="1"/>
            <a:r>
              <a:rPr lang="de-DE" sz="1200" dirty="0" smtClean="0"/>
              <a:t>Vorstellung der Schweißzelle und Definierung einzelner Komponente (</a:t>
            </a:r>
            <a:r>
              <a:rPr lang="de-DE" sz="1200" dirty="0" err="1" smtClean="0"/>
              <a:t>bsp.</a:t>
            </a:r>
            <a:r>
              <a:rPr lang="de-DE" sz="1200" dirty="0" smtClean="0"/>
              <a:t> 6-Achs Roboter)</a:t>
            </a:r>
          </a:p>
          <a:p>
            <a:pPr lvl="1"/>
            <a:r>
              <a:rPr lang="de-DE" sz="1200" dirty="0" smtClean="0"/>
              <a:t>Kleine Einführung in ROS</a:t>
            </a:r>
          </a:p>
          <a:p>
            <a:r>
              <a:rPr lang="de-DE" sz="1200" dirty="0" smtClean="0"/>
              <a:t>Hauptteil</a:t>
            </a:r>
          </a:p>
          <a:p>
            <a:pPr lvl="1"/>
            <a:r>
              <a:rPr lang="de-DE" sz="1200" dirty="0" smtClean="0"/>
              <a:t>Vorbereitung der Test-Stelle.</a:t>
            </a:r>
          </a:p>
          <a:p>
            <a:pPr lvl="1"/>
            <a:r>
              <a:rPr lang="de-DE" sz="1200" dirty="0" smtClean="0"/>
              <a:t>Vorstellung des Laser-Sensors und Test Programms für die Änderung der Laser-Parameter</a:t>
            </a:r>
          </a:p>
          <a:p>
            <a:pPr lvl="1"/>
            <a:r>
              <a:rPr lang="de-DE" sz="1200" dirty="0" smtClean="0"/>
              <a:t>Vorstellung der Schweißquelle und Test Programms für die Anpassung der Schweiß-Parameter</a:t>
            </a:r>
          </a:p>
          <a:p>
            <a:pPr lvl="1"/>
            <a:r>
              <a:rPr lang="de-DE" sz="1200" dirty="0" smtClean="0"/>
              <a:t>Testlauf mit den Erkennungsalgorithmen auf einer Test-Punktewolke.</a:t>
            </a:r>
          </a:p>
          <a:p>
            <a:r>
              <a:rPr lang="de-DE" sz="1200" dirty="0" smtClean="0"/>
              <a:t>Schluss:</a:t>
            </a:r>
          </a:p>
          <a:p>
            <a:pPr lvl="1"/>
            <a:r>
              <a:rPr lang="de-DE" sz="1200" dirty="0" smtClean="0"/>
              <a:t>Rückschlüsse zur Einleitung machen (Zusammenfassung)</a:t>
            </a:r>
          </a:p>
          <a:p>
            <a:pPr lvl="1"/>
            <a:r>
              <a:rPr lang="de-DE" sz="1200" dirty="0" smtClean="0"/>
              <a:t>Verknüpfung zur BA erstellen</a:t>
            </a:r>
          </a:p>
          <a:p>
            <a:endParaRPr lang="de-DE" sz="1200" dirty="0" smtClean="0"/>
          </a:p>
          <a:p>
            <a:endParaRPr lang="de-DE" sz="1200" dirty="0" smtClean="0"/>
          </a:p>
          <a:p>
            <a:endParaRPr lang="de-DE" sz="12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0300" y="624297"/>
            <a:ext cx="5376000" cy="5396940"/>
          </a:xfrm>
        </p:spPr>
        <p:txBody>
          <a:bodyPr/>
          <a:lstStyle/>
          <a:p>
            <a:pPr marL="0" indent="0" algn="ctr">
              <a:buNone/>
            </a:pPr>
            <a:r>
              <a:rPr lang="de-DE" sz="1200" dirty="0" smtClean="0"/>
              <a:t>BA</a:t>
            </a:r>
          </a:p>
          <a:p>
            <a:r>
              <a:rPr lang="de-DE" sz="1200" dirty="0" smtClean="0"/>
              <a:t>Einleitung</a:t>
            </a:r>
          </a:p>
          <a:p>
            <a:pPr lvl="1"/>
            <a:r>
              <a:rPr lang="de-DE" sz="1200" dirty="0" smtClean="0"/>
              <a:t>Motivation: Warum nötig?</a:t>
            </a:r>
          </a:p>
          <a:p>
            <a:pPr lvl="1"/>
            <a:r>
              <a:rPr lang="de-DE" sz="1200" dirty="0" smtClean="0"/>
              <a:t>Ziel der Arbeit (Forschungsfrage beantworten)</a:t>
            </a:r>
          </a:p>
          <a:p>
            <a:pPr lvl="1"/>
            <a:r>
              <a:rPr lang="de-DE" sz="1200" dirty="0" smtClean="0"/>
              <a:t>Kurze Übersicht über die methodische Vorgehensweise (Was ist zu erwarten)</a:t>
            </a:r>
          </a:p>
          <a:p>
            <a:r>
              <a:rPr lang="de-DE" sz="1200" dirty="0" smtClean="0"/>
              <a:t>Theorie: Literatur über aktuelle Algorithmen für die Erkennung und theoretische Grundlage. Insb. Streuung durch Reflektion. Theorie über Einfluss Schweißparameter. Verknüpfung mit BA relevante Frage</a:t>
            </a:r>
          </a:p>
          <a:p>
            <a:r>
              <a:rPr lang="de-DE" sz="1200" dirty="0" smtClean="0"/>
              <a:t>Behandlung der Thematik (Methodik)</a:t>
            </a:r>
          </a:p>
          <a:p>
            <a:pPr lvl="1"/>
            <a:r>
              <a:rPr lang="de-DE" sz="1200" dirty="0" smtClean="0"/>
              <a:t>Variante 1: Auswahl der Algorithmen und Implementierung + Testen</a:t>
            </a:r>
          </a:p>
          <a:p>
            <a:r>
              <a:rPr lang="de-DE" sz="1200" dirty="0" smtClean="0"/>
              <a:t>Resultate besprechen</a:t>
            </a:r>
          </a:p>
          <a:p>
            <a:r>
              <a:rPr lang="de-DE" sz="1200" dirty="0" smtClean="0"/>
              <a:t>Schluss:</a:t>
            </a:r>
          </a:p>
          <a:p>
            <a:pPr lvl="1"/>
            <a:r>
              <a:rPr lang="de-DE" sz="1200" dirty="0" smtClean="0"/>
              <a:t>Reflexion des Vorgehens/Verbesserungsmöglichkeiten</a:t>
            </a:r>
          </a:p>
          <a:p>
            <a:pPr lvl="1"/>
            <a:r>
              <a:rPr lang="de-DE" sz="1200" dirty="0" smtClean="0"/>
              <a:t>Beantwortung der Forschungsfrage</a:t>
            </a:r>
          </a:p>
          <a:p>
            <a:pPr lvl="1"/>
            <a:r>
              <a:rPr lang="de-DE" sz="1200" dirty="0" smtClean="0"/>
              <a:t>u.a. Kritische Betrachtungen</a:t>
            </a:r>
          </a:p>
          <a:p>
            <a:pPr lvl="1"/>
            <a:r>
              <a:rPr lang="de-DE" sz="1200" dirty="0" smtClean="0"/>
              <a:t>Vielleicht zukünftige Anwendungsmöglichkeiten und Forschungsmöglichkeiten</a:t>
            </a:r>
          </a:p>
          <a:p>
            <a:pPr lvl="1"/>
            <a:endParaRPr lang="de-DE" sz="1200" dirty="0" smtClean="0"/>
          </a:p>
          <a:p>
            <a:pPr lvl="1"/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59478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905691" y="1384663"/>
            <a:ext cx="2307772" cy="992777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563"/>
              </a:spcAft>
              <a:buClr>
                <a:schemeClr val="tx2"/>
              </a:buClr>
            </a:pPr>
            <a:r>
              <a:rPr lang="de-DE" sz="1400" dirty="0" err="1"/>
              <a:t>p</a:t>
            </a:r>
            <a:r>
              <a:rPr lang="de-DE" sz="1400" smtClean="0"/>
              <a:t>rocessit_sensors</a:t>
            </a:r>
            <a:r>
              <a:rPr lang="de-DE" sz="1400" dirty="0" smtClean="0"/>
              <a:t>: </a:t>
            </a:r>
            <a:r>
              <a:rPr lang="de-DE" sz="1400" dirty="0" err="1" smtClean="0"/>
              <a:t>Scan_preprocessor</a:t>
            </a:r>
            <a:endParaRPr lang="de-DE" sz="1400" dirty="0"/>
          </a:p>
        </p:txBody>
      </p:sp>
      <p:sp>
        <p:nvSpPr>
          <p:cNvPr id="5" name="Rechteck 4"/>
          <p:cNvSpPr/>
          <p:nvPr/>
        </p:nvSpPr>
        <p:spPr bwMode="auto">
          <a:xfrm>
            <a:off x="4228011" y="1384663"/>
            <a:ext cx="2307772" cy="992777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563"/>
              </a:spcAft>
              <a:buClr>
                <a:schemeClr val="tx2"/>
              </a:buClr>
            </a:pPr>
            <a:r>
              <a:rPr lang="de-DE" sz="1400" dirty="0" err="1" smtClean="0"/>
              <a:t>processit_detection</a:t>
            </a:r>
            <a:endParaRPr lang="de-DE" sz="1400" dirty="0" smtClean="0"/>
          </a:p>
          <a:p>
            <a:pPr algn="ctr">
              <a:spcAft>
                <a:spcPts val="563"/>
              </a:spcAft>
              <a:buClr>
                <a:schemeClr val="tx2"/>
              </a:buClr>
            </a:pPr>
            <a:r>
              <a:rPr lang="de-DE" sz="1400" dirty="0" err="1" smtClean="0"/>
              <a:t>Scan_processor</a:t>
            </a:r>
            <a:endParaRPr lang="de-DE" sz="1400" dirty="0"/>
          </a:p>
        </p:txBody>
      </p:sp>
      <p:sp>
        <p:nvSpPr>
          <p:cNvPr id="6" name="Rechteck 5"/>
          <p:cNvSpPr/>
          <p:nvPr/>
        </p:nvSpPr>
        <p:spPr bwMode="auto">
          <a:xfrm>
            <a:off x="7402285" y="1384662"/>
            <a:ext cx="2307772" cy="992777"/>
          </a:xfrm>
          <a:prstGeom prst="rect">
            <a:avLst/>
          </a:prstGeom>
          <a:solidFill>
            <a:srgbClr val="92D05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563"/>
              </a:spcAft>
              <a:buClr>
                <a:schemeClr val="tx2"/>
              </a:buClr>
            </a:pPr>
            <a:r>
              <a:rPr lang="de-DE" sz="1400" dirty="0" err="1" smtClean="0"/>
              <a:t>Scan_postprocessor</a:t>
            </a:r>
            <a:endParaRPr lang="de-DE" sz="1400" dirty="0"/>
          </a:p>
        </p:txBody>
      </p:sp>
      <p:cxnSp>
        <p:nvCxnSpPr>
          <p:cNvPr id="8" name="Gerade Verbindung mit Pfeil 7"/>
          <p:cNvCxnSpPr>
            <a:stCxn id="4" idx="3"/>
            <a:endCxn id="5" idx="1"/>
          </p:cNvCxnSpPr>
          <p:nvPr/>
        </p:nvCxnSpPr>
        <p:spPr bwMode="auto">
          <a:xfrm>
            <a:off x="3213463" y="1881052"/>
            <a:ext cx="10145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Gerade Verbindung mit Pfeil 8"/>
          <p:cNvCxnSpPr>
            <a:stCxn id="5" idx="3"/>
            <a:endCxn id="6" idx="1"/>
          </p:cNvCxnSpPr>
          <p:nvPr/>
        </p:nvCxnSpPr>
        <p:spPr bwMode="auto">
          <a:xfrm flipV="1">
            <a:off x="6535783" y="1881051"/>
            <a:ext cx="866502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Wolke 15"/>
          <p:cNvSpPr/>
          <p:nvPr/>
        </p:nvSpPr>
        <p:spPr bwMode="auto">
          <a:xfrm>
            <a:off x="8699862" y="592183"/>
            <a:ext cx="3161211" cy="1175657"/>
          </a:xfrm>
          <a:prstGeom prst="cloud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563"/>
              </a:spcAft>
              <a:buClr>
                <a:schemeClr val="tx2"/>
              </a:buClr>
            </a:pPr>
            <a:r>
              <a:rPr lang="de-DE" sz="1200" dirty="0" err="1" smtClean="0"/>
              <a:t>Classify</a:t>
            </a:r>
            <a:r>
              <a:rPr lang="de-DE" sz="1200" dirty="0" smtClean="0"/>
              <a:t>/</a:t>
            </a:r>
            <a:r>
              <a:rPr lang="de-DE" sz="1200" dirty="0" err="1" smtClean="0"/>
              <a:t>detect</a:t>
            </a:r>
            <a:r>
              <a:rPr lang="de-DE" sz="1200" dirty="0" smtClean="0"/>
              <a:t> „</a:t>
            </a:r>
            <a:r>
              <a:rPr lang="de-DE" sz="1200" dirty="0" err="1" smtClean="0"/>
              <a:t>future</a:t>
            </a:r>
            <a:r>
              <a:rPr lang="de-DE" sz="1200" dirty="0" smtClean="0"/>
              <a:t>“ </a:t>
            </a:r>
            <a:r>
              <a:rPr lang="de-DE" sz="1200" dirty="0" err="1" smtClean="0"/>
              <a:t>features</a:t>
            </a:r>
            <a:r>
              <a:rPr lang="de-DE" sz="1200" dirty="0" smtClean="0"/>
              <a:t>/</a:t>
            </a:r>
            <a:r>
              <a:rPr lang="de-DE" sz="1200" dirty="0" err="1" smtClean="0"/>
              <a:t>bad</a:t>
            </a:r>
            <a:r>
              <a:rPr lang="de-DE" sz="1200" dirty="0" smtClean="0"/>
              <a:t> </a:t>
            </a:r>
            <a:r>
              <a:rPr lang="de-DE" sz="1200" dirty="0" err="1" smtClean="0"/>
              <a:t>stuff</a:t>
            </a:r>
            <a:r>
              <a:rPr lang="de-DE" sz="1200" dirty="0" smtClean="0"/>
              <a:t>? </a:t>
            </a:r>
            <a:r>
              <a:rPr lang="de-DE" sz="1200" dirty="0" err="1" smtClean="0"/>
              <a:t>Deviations</a:t>
            </a:r>
            <a:r>
              <a:rPr lang="de-DE" sz="1200" dirty="0" smtClean="0"/>
              <a:t>? </a:t>
            </a:r>
            <a:r>
              <a:rPr lang="de-DE" sz="1200" dirty="0" err="1" smtClean="0"/>
              <a:t>Reflections</a:t>
            </a:r>
            <a:r>
              <a:rPr lang="de-DE" sz="1200" dirty="0"/>
              <a:t>?</a:t>
            </a:r>
          </a:p>
        </p:txBody>
      </p:sp>
      <p:sp>
        <p:nvSpPr>
          <p:cNvPr id="17" name="Rechteck 16"/>
          <p:cNvSpPr/>
          <p:nvPr/>
        </p:nvSpPr>
        <p:spPr bwMode="auto">
          <a:xfrm>
            <a:off x="4180114" y="3526971"/>
            <a:ext cx="2403566" cy="896983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563"/>
              </a:spcAft>
              <a:buClr>
                <a:schemeClr val="tx2"/>
              </a:buClr>
            </a:pPr>
            <a:r>
              <a:rPr lang="de-DE" sz="1400" dirty="0" err="1" smtClean="0"/>
              <a:t>Scancontrol_handler</a:t>
            </a:r>
            <a:r>
              <a:rPr lang="de-DE" sz="1400" dirty="0" smtClean="0"/>
              <a:t>:</a:t>
            </a:r>
          </a:p>
          <a:p>
            <a:pPr algn="ctr">
              <a:spcAft>
                <a:spcPts val="563"/>
              </a:spcAft>
              <a:buClr>
                <a:schemeClr val="tx2"/>
              </a:buClr>
            </a:pPr>
            <a:r>
              <a:rPr lang="de-DE" sz="1400" dirty="0" err="1" smtClean="0"/>
              <a:t>SetSensorParameters</a:t>
            </a:r>
            <a:r>
              <a:rPr lang="de-DE" sz="1400" dirty="0" smtClean="0"/>
              <a:t>, …</a:t>
            </a:r>
            <a:endParaRPr lang="de-DE" sz="1400" dirty="0"/>
          </a:p>
        </p:txBody>
      </p:sp>
      <p:cxnSp>
        <p:nvCxnSpPr>
          <p:cNvPr id="20" name="Gerade Verbindung mit Pfeil 19"/>
          <p:cNvCxnSpPr>
            <a:stCxn id="5" idx="2"/>
            <a:endCxn id="17" idx="0"/>
          </p:cNvCxnSpPr>
          <p:nvPr/>
        </p:nvCxnSpPr>
        <p:spPr bwMode="auto">
          <a:xfrm>
            <a:off x="5381897" y="2377440"/>
            <a:ext cx="0" cy="11495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feld 21"/>
          <p:cNvSpPr txBox="1"/>
          <p:nvPr/>
        </p:nvSpPr>
        <p:spPr>
          <a:xfrm>
            <a:off x="341131" y="3413759"/>
            <a:ext cx="1718446" cy="3135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864"/>
              </a:spcAft>
              <a:buClr>
                <a:srgbClr val="179C7D"/>
              </a:buClr>
            </a:pPr>
            <a:r>
              <a:rPr lang="de-DE" sz="1050" dirty="0" smtClean="0"/>
              <a:t>/</a:t>
            </a:r>
            <a:r>
              <a:rPr lang="de-DE" sz="1050" dirty="0" err="1" smtClean="0"/>
              <a:t>Scancontrol_pointcloud</a:t>
            </a:r>
            <a:endParaRPr lang="de-DE" sz="1050" dirty="0"/>
          </a:p>
        </p:txBody>
      </p:sp>
      <p:sp>
        <p:nvSpPr>
          <p:cNvPr id="23" name="Textfeld 22"/>
          <p:cNvSpPr txBox="1"/>
          <p:nvPr/>
        </p:nvSpPr>
        <p:spPr>
          <a:xfrm>
            <a:off x="6603274" y="1484811"/>
            <a:ext cx="731520" cy="1480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864"/>
              </a:spcAft>
              <a:buClr>
                <a:srgbClr val="179C7D"/>
              </a:buClr>
            </a:pPr>
            <a:r>
              <a:rPr lang="de-DE" sz="1050" dirty="0" smtClean="0"/>
              <a:t>Plane1 &amp; plane 2</a:t>
            </a:r>
            <a:endParaRPr lang="de-DE" sz="1050" dirty="0"/>
          </a:p>
        </p:txBody>
      </p:sp>
      <p:sp>
        <p:nvSpPr>
          <p:cNvPr id="24" name="Textfeld 23"/>
          <p:cNvSpPr txBox="1"/>
          <p:nvPr/>
        </p:nvSpPr>
        <p:spPr>
          <a:xfrm>
            <a:off x="4506686" y="2834639"/>
            <a:ext cx="1147353" cy="3918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864"/>
              </a:spcAft>
              <a:buClr>
                <a:srgbClr val="179C7D"/>
              </a:buClr>
            </a:pPr>
            <a:r>
              <a:rPr lang="de-DE" sz="1050" dirty="0" smtClean="0"/>
              <a:t>Sets Sensor Parameters</a:t>
            </a:r>
            <a:endParaRPr lang="de-DE" sz="1050" dirty="0"/>
          </a:p>
        </p:txBody>
      </p:sp>
      <p:sp>
        <p:nvSpPr>
          <p:cNvPr id="25" name="Rechteck 24"/>
          <p:cNvSpPr/>
          <p:nvPr/>
        </p:nvSpPr>
        <p:spPr bwMode="auto">
          <a:xfrm>
            <a:off x="7402285" y="3526971"/>
            <a:ext cx="2375263" cy="896983"/>
          </a:xfrm>
          <a:prstGeom prst="rect">
            <a:avLst/>
          </a:prstGeom>
          <a:solidFill>
            <a:srgbClr val="92D05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563"/>
              </a:spcAft>
              <a:buClr>
                <a:schemeClr val="tx2"/>
              </a:buClr>
            </a:pPr>
            <a:r>
              <a:rPr lang="de-DE" sz="1400" dirty="0" err="1" smtClean="0"/>
              <a:t>Welding</a:t>
            </a:r>
            <a:r>
              <a:rPr lang="de-DE" sz="1400" dirty="0" smtClean="0"/>
              <a:t> Source Handler</a:t>
            </a:r>
            <a:endParaRPr lang="de-DE" sz="1400" dirty="0"/>
          </a:p>
        </p:txBody>
      </p:sp>
      <p:cxnSp>
        <p:nvCxnSpPr>
          <p:cNvPr id="26" name="Gerade Verbindung mit Pfeil 25"/>
          <p:cNvCxnSpPr>
            <a:stCxn id="6" idx="2"/>
            <a:endCxn id="25" idx="0"/>
          </p:cNvCxnSpPr>
          <p:nvPr/>
        </p:nvCxnSpPr>
        <p:spPr bwMode="auto">
          <a:xfrm>
            <a:off x="8556171" y="2377439"/>
            <a:ext cx="33746" cy="11495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Gerade Verbindung mit Pfeil 29"/>
          <p:cNvCxnSpPr>
            <a:stCxn id="6" idx="2"/>
            <a:endCxn id="17" idx="0"/>
          </p:cNvCxnSpPr>
          <p:nvPr/>
        </p:nvCxnSpPr>
        <p:spPr bwMode="auto">
          <a:xfrm flipH="1">
            <a:off x="5381897" y="2377439"/>
            <a:ext cx="3174274" cy="11495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feld 32"/>
          <p:cNvSpPr txBox="1"/>
          <p:nvPr/>
        </p:nvSpPr>
        <p:spPr>
          <a:xfrm>
            <a:off x="7331528" y="2825930"/>
            <a:ext cx="1147353" cy="3918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864"/>
              </a:spcAft>
              <a:buClr>
                <a:srgbClr val="179C7D"/>
              </a:buClr>
            </a:pPr>
            <a:r>
              <a:rPr lang="de-DE" sz="1050" dirty="0" err="1" smtClean="0"/>
              <a:t>Adapt</a:t>
            </a:r>
            <a:r>
              <a:rPr lang="de-DE" sz="1050" dirty="0" smtClean="0"/>
              <a:t> </a:t>
            </a:r>
            <a:r>
              <a:rPr lang="de-DE" sz="1050" dirty="0" err="1" smtClean="0"/>
              <a:t>sensor</a:t>
            </a:r>
            <a:r>
              <a:rPr lang="de-DE" sz="1050" dirty="0" smtClean="0"/>
              <a:t>/</a:t>
            </a:r>
            <a:r>
              <a:rPr lang="de-DE" sz="1050" dirty="0" err="1" smtClean="0"/>
              <a:t>welding</a:t>
            </a:r>
            <a:r>
              <a:rPr lang="de-DE" sz="1050" dirty="0" smtClean="0"/>
              <a:t> </a:t>
            </a:r>
            <a:r>
              <a:rPr lang="de-DE" sz="1050" dirty="0" err="1" smtClean="0"/>
              <a:t>source</a:t>
            </a:r>
            <a:r>
              <a:rPr lang="de-DE" sz="1050" dirty="0" smtClean="0"/>
              <a:t> </a:t>
            </a:r>
            <a:r>
              <a:rPr lang="de-DE" sz="1050" dirty="0" err="1" smtClean="0"/>
              <a:t>parameters</a:t>
            </a:r>
            <a:r>
              <a:rPr lang="de-DE" sz="1050" dirty="0" smtClean="0"/>
              <a:t> </a:t>
            </a:r>
            <a:r>
              <a:rPr lang="de-DE" sz="1050" dirty="0" err="1" smtClean="0"/>
              <a:t>based</a:t>
            </a:r>
            <a:r>
              <a:rPr lang="de-DE" sz="1050" dirty="0" smtClean="0"/>
              <a:t> on </a:t>
            </a:r>
            <a:r>
              <a:rPr lang="de-DE" sz="1050" dirty="0" err="1" smtClean="0"/>
              <a:t>input</a:t>
            </a:r>
            <a:endParaRPr lang="de-DE" sz="1050" dirty="0"/>
          </a:p>
        </p:txBody>
      </p:sp>
      <p:pic>
        <p:nvPicPr>
          <p:cNvPr id="36" name="Grafik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52" y="4362994"/>
            <a:ext cx="2000250" cy="1714500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084" y="4733108"/>
            <a:ext cx="1663339" cy="1663339"/>
          </a:xfrm>
          <a:prstGeom prst="rect">
            <a:avLst/>
          </a:prstGeom>
        </p:spPr>
      </p:pic>
      <p:cxnSp>
        <p:nvCxnSpPr>
          <p:cNvPr id="38" name="Gerade Verbindung mit Pfeil 37"/>
          <p:cNvCxnSpPr>
            <a:stCxn id="36" idx="0"/>
            <a:endCxn id="4" idx="2"/>
          </p:cNvCxnSpPr>
          <p:nvPr/>
        </p:nvCxnSpPr>
        <p:spPr bwMode="auto">
          <a:xfrm flipV="1">
            <a:off x="2059577" y="2377440"/>
            <a:ext cx="0" cy="198555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feld 44"/>
          <p:cNvSpPr txBox="1"/>
          <p:nvPr/>
        </p:nvSpPr>
        <p:spPr>
          <a:xfrm>
            <a:off x="3280954" y="1628503"/>
            <a:ext cx="864326" cy="1393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864"/>
              </a:spcAft>
              <a:buClr>
                <a:srgbClr val="179C7D"/>
              </a:buClr>
            </a:pPr>
            <a:r>
              <a:rPr lang="de-DE" sz="1050" dirty="0" smtClean="0"/>
              <a:t>/</a:t>
            </a:r>
            <a:r>
              <a:rPr lang="de-DE" sz="1050" dirty="0" err="1" smtClean="0"/>
              <a:t>Scan_world</a:t>
            </a:r>
            <a:endParaRPr lang="de-DE" sz="1050" dirty="0"/>
          </a:p>
        </p:txBody>
      </p:sp>
      <p:sp>
        <p:nvSpPr>
          <p:cNvPr id="46" name="Textfeld 45"/>
          <p:cNvSpPr txBox="1"/>
          <p:nvPr/>
        </p:nvSpPr>
        <p:spPr>
          <a:xfrm>
            <a:off x="4228011" y="5425440"/>
            <a:ext cx="1426028" cy="3396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864"/>
              </a:spcAft>
              <a:buClr>
                <a:srgbClr val="179C7D"/>
              </a:buClr>
            </a:pPr>
            <a:r>
              <a:rPr lang="de-DE" sz="1600" dirty="0" smtClean="0"/>
              <a:t>Grün = zu entwickeln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36129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Ansätze zur Erkennung Punktwolken mit </a:t>
            </a:r>
            <a:r>
              <a:rPr lang="de-DE" dirty="0" err="1" smtClean="0"/>
              <a:t>Artifacting</a:t>
            </a:r>
            <a:r>
              <a:rPr lang="de-DE" dirty="0" smtClean="0"/>
              <a:t> durch Reflektion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 smtClean="0"/>
              <a:t>Clusteringansatz</a:t>
            </a:r>
            <a:r>
              <a:rPr lang="de-DE" dirty="0" smtClean="0"/>
              <a:t> mit ML/NN  </a:t>
            </a:r>
            <a:r>
              <a:rPr lang="de-DE" dirty="0" smtClean="0">
                <a:sym typeface="Wingdings" panose="05000000000000000000" pitchFamily="2" charset="2"/>
              </a:rPr>
              <a:t> DBSCAN, OPTICS oder BIRCH Clustering</a:t>
            </a:r>
            <a:endParaRPr lang="de-DE" dirty="0" smtClean="0"/>
          </a:p>
          <a:p>
            <a:r>
              <a:rPr lang="de-DE" dirty="0" smtClean="0"/>
              <a:t>Numerische Verfahren </a:t>
            </a:r>
            <a:r>
              <a:rPr lang="de-DE" dirty="0" smtClean="0">
                <a:sym typeface="Wingdings" panose="05000000000000000000" pitchFamily="2" charset="2"/>
              </a:rPr>
              <a:t> Suche in die Literatur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Ansatz 1: Klassische Verfahren für die Punktewolken Bewertung  P2Point oder P2Plane Werte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Ansatz 2: Ähnlichkeitsvergleich der Winkel zwischen tangentiale Ebenen der Punkte (</a:t>
            </a:r>
            <a:r>
              <a:rPr lang="de-DE" dirty="0" err="1" smtClean="0">
                <a:sym typeface="Wingdings" panose="05000000000000000000" pitchFamily="2" charset="2"/>
              </a:rPr>
              <a:t>Alexiou</a:t>
            </a:r>
            <a:r>
              <a:rPr lang="de-DE" dirty="0" smtClean="0">
                <a:sym typeface="Wingdings" panose="05000000000000000000" pitchFamily="2" charset="2"/>
              </a:rPr>
              <a:t> E., et al. </a:t>
            </a:r>
            <a:r>
              <a:rPr lang="de-DE" dirty="0" smtClean="0"/>
              <a:t>Point </a:t>
            </a:r>
            <a:r>
              <a:rPr lang="de-DE" dirty="0" err="1" smtClean="0"/>
              <a:t>cloud</a:t>
            </a:r>
            <a:r>
              <a:rPr lang="de-DE" dirty="0" smtClean="0"/>
              <a:t> </a:t>
            </a:r>
            <a:r>
              <a:rPr lang="de-DE" dirty="0" err="1" smtClean="0"/>
              <a:t>quality</a:t>
            </a:r>
            <a:r>
              <a:rPr lang="de-DE" dirty="0" smtClean="0"/>
              <a:t> </a:t>
            </a:r>
            <a:r>
              <a:rPr lang="de-DE" dirty="0" err="1" smtClean="0"/>
              <a:t>assessment</a:t>
            </a:r>
            <a:r>
              <a:rPr lang="de-DE" dirty="0" smtClean="0"/>
              <a:t> </a:t>
            </a:r>
            <a:r>
              <a:rPr lang="de-DE" dirty="0" err="1" smtClean="0"/>
              <a:t>metric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angular </a:t>
            </a:r>
            <a:r>
              <a:rPr lang="de-DE" dirty="0" err="1" smtClean="0"/>
              <a:t>similarity</a:t>
            </a:r>
            <a:r>
              <a:rPr lang="de-DE" dirty="0" smtClean="0"/>
              <a:t>) </a:t>
            </a:r>
          </a:p>
          <a:p>
            <a:r>
              <a:rPr lang="de-DE" dirty="0" smtClean="0"/>
              <a:t>Ansatz 3: stochastische Auswertung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Idee  Vergleich beider Ansätze in Literatur und Auswahl eines Ansatzes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Relative Scala (Einstufung) erstellen. Verglichen wird die objektive Bewertung der Punktwolke</a:t>
            </a:r>
          </a:p>
          <a:p>
            <a:endParaRPr lang="de-DE" dirty="0" smtClean="0">
              <a:sym typeface="Wingdings" panose="05000000000000000000" pitchFamily="2" charset="2"/>
            </a:endParaRP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5119" y="1773238"/>
            <a:ext cx="5150712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45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Ansätze zur Punktwolken-Qualität Bewertung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1400" dirty="0" smtClean="0"/>
              <a:t>Numerische Verfahren </a:t>
            </a:r>
            <a:r>
              <a:rPr lang="de-DE" sz="1400" dirty="0" smtClean="0">
                <a:sym typeface="Wingdings" panose="05000000000000000000" pitchFamily="2" charset="2"/>
              </a:rPr>
              <a:t> Suche in die Literatur</a:t>
            </a:r>
          </a:p>
          <a:p>
            <a:r>
              <a:rPr lang="de-DE" sz="1400" dirty="0" smtClean="0">
                <a:sym typeface="Wingdings" panose="05000000000000000000" pitchFamily="2" charset="2"/>
              </a:rPr>
              <a:t>Ansatz 1: Verfahren für die Punktewolken Bewertung  P2Point oder P2Plane Werte (klassische Anwendung braucht Referenz Punktwolke)</a:t>
            </a:r>
          </a:p>
          <a:p>
            <a:pPr lvl="1"/>
            <a:r>
              <a:rPr lang="de-DE" sz="1400" dirty="0" smtClean="0">
                <a:sym typeface="Wingdings" panose="05000000000000000000" pitchFamily="2" charset="2"/>
              </a:rPr>
              <a:t>P2Plane Ansatz: Bewerten, ob Punkte auf der Ebene liegen oder nicht. Anzahl bzw.</a:t>
            </a:r>
          </a:p>
          <a:p>
            <a:pPr lvl="1"/>
            <a:r>
              <a:rPr lang="de-DE" sz="1400" dirty="0" smtClean="0">
                <a:sym typeface="Wingdings" panose="05000000000000000000" pitchFamily="2" charset="2"/>
              </a:rPr>
              <a:t>Vorhandene Ebene nehmen, Bewertung Verhältnis </a:t>
            </a:r>
            <a:r>
              <a:rPr lang="de-DE" sz="1400" dirty="0" err="1" smtClean="0">
                <a:sym typeface="Wingdings" panose="05000000000000000000" pitchFamily="2" charset="2"/>
              </a:rPr>
              <a:t>Inlier</a:t>
            </a:r>
            <a:r>
              <a:rPr lang="de-DE" sz="1400" dirty="0" smtClean="0">
                <a:sym typeface="Wingdings" panose="05000000000000000000" pitchFamily="2" charset="2"/>
              </a:rPr>
              <a:t>/</a:t>
            </a:r>
            <a:r>
              <a:rPr lang="de-DE" sz="1400" dirty="0" err="1" smtClean="0">
                <a:sym typeface="Wingdings" panose="05000000000000000000" pitchFamily="2" charset="2"/>
              </a:rPr>
              <a:t>Outlier</a:t>
            </a:r>
            <a:r>
              <a:rPr lang="de-DE" sz="1400" dirty="0" smtClean="0">
                <a:sym typeface="Wingdings" panose="05000000000000000000" pitchFamily="2" charset="2"/>
              </a:rPr>
              <a:t> oder Anzahl </a:t>
            </a:r>
            <a:r>
              <a:rPr lang="de-DE" sz="1400" dirty="0" err="1" smtClean="0">
                <a:sym typeface="Wingdings" panose="05000000000000000000" pitchFamily="2" charset="2"/>
              </a:rPr>
              <a:t>Outlier</a:t>
            </a:r>
            <a:endParaRPr lang="de-DE" sz="1400" dirty="0" smtClean="0">
              <a:sym typeface="Wingdings" panose="05000000000000000000" pitchFamily="2" charset="2"/>
            </a:endParaRPr>
          </a:p>
          <a:p>
            <a:r>
              <a:rPr lang="de-DE" sz="1400" dirty="0" smtClean="0"/>
              <a:t>Ansatz </a:t>
            </a:r>
            <a:r>
              <a:rPr lang="de-DE" sz="1400" dirty="0"/>
              <a:t>2</a:t>
            </a:r>
            <a:r>
              <a:rPr lang="de-DE" sz="1400" dirty="0" smtClean="0"/>
              <a:t>: Auswertung auf Basis </a:t>
            </a:r>
            <a:r>
              <a:rPr lang="de-DE" sz="1400" dirty="0" err="1" smtClean="0"/>
              <a:t>Inlier</a:t>
            </a:r>
            <a:r>
              <a:rPr lang="de-DE" sz="1400" dirty="0" smtClean="0"/>
              <a:t> und </a:t>
            </a:r>
            <a:r>
              <a:rPr lang="de-DE" sz="1400" dirty="0" err="1" smtClean="0"/>
              <a:t>Outlier</a:t>
            </a:r>
            <a:r>
              <a:rPr lang="de-DE" sz="1400" dirty="0" smtClean="0"/>
              <a:t> Verhältnis</a:t>
            </a:r>
          </a:p>
          <a:p>
            <a:r>
              <a:rPr lang="de-DE" sz="1400" dirty="0" smtClean="0">
                <a:sym typeface="Wingdings" panose="05000000000000000000" pitchFamily="2" charset="2"/>
              </a:rPr>
              <a:t>Idee  Vergleich beider Ansätze in Literatur und Auswahl eines Ansatzes</a:t>
            </a:r>
          </a:p>
          <a:p>
            <a:r>
              <a:rPr lang="de-DE" sz="1400" dirty="0" smtClean="0">
                <a:sym typeface="Wingdings" panose="05000000000000000000" pitchFamily="2" charset="2"/>
              </a:rPr>
              <a:t>Relative Scala (Einstufung) erstellen. Verglichen wird die objektive Bewertung der Punktwolke</a:t>
            </a:r>
          </a:p>
          <a:p>
            <a:r>
              <a:rPr lang="de-DE" sz="1400" strike="sngStrike" dirty="0" smtClean="0">
                <a:sym typeface="Wingdings" panose="05000000000000000000" pitchFamily="2" charset="2"/>
              </a:rPr>
              <a:t>Punktwolke umrechnen in Frequenzbereich um Amplitude-Frequenz Abhängigkeiten zu untersuchen 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246" y="2102907"/>
            <a:ext cx="4684033" cy="3578226"/>
          </a:xfrm>
        </p:spPr>
      </p:pic>
    </p:spTree>
    <p:extLst>
      <p:ext uri="{BB962C8B-B14F-4D97-AF65-F5344CB8AC3E}">
        <p14:creationId xmlns:p14="http://schemas.microsoft.com/office/powerpoint/2010/main" val="7974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Bauteil spezifische 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Verzug im Bauteil – Winkel zwischen Einzelteilen bleibt nicht gleich (wird größer oder kleiner)</a:t>
            </a:r>
          </a:p>
          <a:p>
            <a:r>
              <a:rPr lang="de-DE" dirty="0" smtClean="0"/>
              <a:t>Scharfe Kanten</a:t>
            </a:r>
          </a:p>
          <a:p>
            <a:r>
              <a:rPr lang="de-DE" dirty="0" smtClean="0"/>
              <a:t>Große Spalten/Lücken</a:t>
            </a:r>
          </a:p>
          <a:p>
            <a:r>
              <a:rPr lang="de-DE" dirty="0" smtClean="0"/>
              <a:t>Spaltbreite Vergrößerung/Verkleinerung</a:t>
            </a:r>
          </a:p>
          <a:p>
            <a:r>
              <a:rPr lang="de-DE" b="1" dirty="0" smtClean="0"/>
              <a:t>Reduzierte Grundfläche zum Schweißen erkennen (einfachere Spalt)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7476068" y="4047067"/>
            <a:ext cx="3742266" cy="1651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563"/>
              </a:spcAft>
              <a:buClr>
                <a:schemeClr val="tx2"/>
              </a:buClr>
            </a:pPr>
            <a:endParaRPr lang="de-DE" sz="1400" dirty="0"/>
          </a:p>
        </p:txBody>
      </p:sp>
      <p:sp>
        <p:nvSpPr>
          <p:cNvPr id="9" name="Rechteck 8"/>
          <p:cNvSpPr/>
          <p:nvPr/>
        </p:nvSpPr>
        <p:spPr bwMode="auto">
          <a:xfrm rot="20966606">
            <a:off x="7402280" y="4939656"/>
            <a:ext cx="3913560" cy="25111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563"/>
              </a:spcAft>
              <a:buClr>
                <a:schemeClr val="tx2"/>
              </a:buClr>
            </a:pPr>
            <a:endParaRPr lang="de-DE" sz="1400" dirty="0"/>
          </a:p>
        </p:txBody>
      </p:sp>
      <p:sp>
        <p:nvSpPr>
          <p:cNvPr id="6" name="Flussdiagramm: Manuelle Eingabe 5"/>
          <p:cNvSpPr/>
          <p:nvPr/>
        </p:nvSpPr>
        <p:spPr bwMode="auto">
          <a:xfrm>
            <a:off x="7476068" y="5260054"/>
            <a:ext cx="1603022" cy="436669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49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497 h 10000"/>
              <a:gd name="connsiteX0" fmla="*/ 0 w 10000"/>
              <a:gd name="connsiteY0" fmla="*/ 6813 h 11316"/>
              <a:gd name="connsiteX1" fmla="*/ 9894 w 10000"/>
              <a:gd name="connsiteY1" fmla="*/ 0 h 11316"/>
              <a:gd name="connsiteX2" fmla="*/ 10000 w 10000"/>
              <a:gd name="connsiteY2" fmla="*/ 11316 h 11316"/>
              <a:gd name="connsiteX3" fmla="*/ 0 w 10000"/>
              <a:gd name="connsiteY3" fmla="*/ 11316 h 11316"/>
              <a:gd name="connsiteX4" fmla="*/ 0 w 10000"/>
              <a:gd name="connsiteY4" fmla="*/ 6813 h 1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316">
                <a:moveTo>
                  <a:pt x="0" y="6813"/>
                </a:moveTo>
                <a:lnTo>
                  <a:pt x="9894" y="0"/>
                </a:lnTo>
                <a:cubicBezTo>
                  <a:pt x="9929" y="3772"/>
                  <a:pt x="9965" y="7544"/>
                  <a:pt x="10000" y="11316"/>
                </a:cubicBezTo>
                <a:lnTo>
                  <a:pt x="0" y="11316"/>
                </a:lnTo>
                <a:lnTo>
                  <a:pt x="0" y="6813"/>
                </a:lnTo>
                <a:close/>
              </a:path>
            </a:pathLst>
          </a:custGeom>
          <a:solidFill>
            <a:srgbClr val="FF00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563"/>
              </a:spcAft>
              <a:buClr>
                <a:schemeClr val="tx2"/>
              </a:buClr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64978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Schweißparameter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Schweißstrom (</a:t>
            </a:r>
            <a:r>
              <a:rPr lang="de-DE" dirty="0" err="1" smtClean="0"/>
              <a:t>Welding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)</a:t>
            </a:r>
          </a:p>
          <a:p>
            <a:r>
              <a:rPr lang="de-DE" dirty="0" smtClean="0"/>
              <a:t>Spannung</a:t>
            </a:r>
          </a:p>
          <a:p>
            <a:r>
              <a:rPr lang="de-DE" dirty="0" smtClean="0"/>
              <a:t>Laserleistung (Wenn nicht </a:t>
            </a:r>
            <a:r>
              <a:rPr lang="de-DE" dirty="0"/>
              <a:t>S</a:t>
            </a:r>
            <a:r>
              <a:rPr lang="de-DE" dirty="0" smtClean="0"/>
              <a:t>trom * Spannung)</a:t>
            </a:r>
          </a:p>
          <a:p>
            <a:r>
              <a:rPr lang="de-DE" dirty="0" smtClean="0"/>
              <a:t>Schweißzeit (</a:t>
            </a:r>
            <a:r>
              <a:rPr lang="de-DE" dirty="0" err="1" smtClean="0"/>
              <a:t>welding</a:t>
            </a:r>
            <a:r>
              <a:rPr lang="de-DE" dirty="0" smtClean="0"/>
              <a:t> time)</a:t>
            </a:r>
          </a:p>
          <a:p>
            <a:r>
              <a:rPr lang="de-DE" dirty="0" smtClean="0"/>
              <a:t>Schweißgeschwindigkeit</a:t>
            </a:r>
          </a:p>
          <a:p>
            <a:r>
              <a:rPr lang="de-DE" dirty="0" smtClean="0"/>
              <a:t>Drahtvorschub</a:t>
            </a:r>
          </a:p>
          <a:p>
            <a:r>
              <a:rPr lang="de-DE" dirty="0" smtClean="0"/>
              <a:t>Öffnungswinkel</a:t>
            </a:r>
          </a:p>
          <a:p>
            <a:r>
              <a:rPr lang="de-DE" dirty="0" err="1" smtClean="0"/>
              <a:t>Electrode</a:t>
            </a:r>
            <a:r>
              <a:rPr lang="de-DE" dirty="0" smtClean="0"/>
              <a:t>/</a:t>
            </a:r>
            <a:r>
              <a:rPr lang="de-DE" dirty="0" err="1" smtClean="0"/>
              <a:t>Arc</a:t>
            </a:r>
            <a:r>
              <a:rPr lang="de-DE" dirty="0" smtClean="0"/>
              <a:t> </a:t>
            </a:r>
            <a:r>
              <a:rPr lang="de-DE" dirty="0" err="1" smtClean="0"/>
              <a:t>force</a:t>
            </a:r>
            <a:endParaRPr lang="de-DE" dirty="0" smtClean="0"/>
          </a:p>
          <a:p>
            <a:r>
              <a:rPr lang="de-DE" dirty="0" smtClean="0"/>
              <a:t>Holding time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229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f6a3878b-768f-4846-ab70-fa41c664bfa4"/>
  <p:tag name="EE4P_HIDDEN_MASTER_SHAPE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HIDDEN_MASTER_SHA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HIDDEN_MASTER_SHA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HIDDEN_MASTER_SHA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HIDDEN_MASTER_SHA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HIDDEN_MASTER_SHA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HIDDEN_MASTER_SHA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HIDDEN_MASTER_SHA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HIDDEN_MASTER_SHA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HIDDEN_MASTER_SHA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HIDDEN_MASTER_SHA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HIDDEN_MASTER_SHA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HIDDEN_MASTER_SHA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HIDDEN_MASTER_SHA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HIDDEN_MASTER_SHA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HIDDEN_MASTER_SHA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HIDDEN_MASTER_SHA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HIDDEN_MASTER_SHA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HIDDEN_MASTER_SHA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HIDDEN_MASTER_SHA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HIDDEN_MASTER_SHA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HIDDEN_MASTER_SHA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HIDDEN_MASTER_SHA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HIDDEN_MASTER_SHA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HIDDEN_MASTER_SHA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HIDDEN_MASTER_SHA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HIDDEN_MASTER_SHAPE" val="1"/>
</p:tagLst>
</file>

<file path=ppt/theme/theme1.xml><?xml version="1.0" encoding="utf-8"?>
<a:theme xmlns:a="http://schemas.openxmlformats.org/drawingml/2006/main" name="IPA-Folienmaster_2016_final">
  <a:themeElements>
    <a:clrScheme name="Benutzerdefiniert 2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179C7D"/>
      </a:accent1>
      <a:accent2>
        <a:srgbClr val="006E92"/>
      </a:accent2>
      <a:accent3>
        <a:srgbClr val="EB6A0A"/>
      </a:accent3>
      <a:accent4>
        <a:srgbClr val="25BAE2"/>
      </a:accent4>
      <a:accent5>
        <a:srgbClr val="B1C800"/>
      </a:accent5>
      <a:accent6>
        <a:srgbClr val="A8AFAF"/>
      </a:accent6>
      <a:hlink>
        <a:srgbClr val="25BAE2"/>
      </a:hlink>
      <a:folHlink>
        <a:srgbClr val="B1C800"/>
      </a:folHlink>
    </a:clrScheme>
    <a:fontScheme name="Bullets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9525" algn="ctr">
          <a:noFill/>
          <a:miter lim="800000"/>
          <a:headEnd/>
          <a:tailEnd/>
        </a:ln>
        <a:effectLst/>
        <a:extLst/>
      </a:spPr>
      <a:bodyPr rot="0" spcFirstLastPara="0" vertOverflow="overflow" horzOverflow="overflow" vert="horz" wrap="square" lIns="72000" tIns="54000" rIns="72000" bIns="54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563"/>
          </a:spcAft>
          <a:buClr>
            <a:schemeClr val="tx2"/>
          </a:buClr>
          <a:defRPr sz="1400" dirty="0"/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 marL="285750" indent="-285750">
          <a:spcAft>
            <a:spcPts val="864"/>
          </a:spcAft>
          <a:buClr>
            <a:srgbClr val="179C7D"/>
          </a:buClr>
          <a:buFont typeface="Wingdings" pitchFamily="2" charset="2"/>
          <a:buChar char="n"/>
          <a:defRPr sz="1600" dirty="0"/>
        </a:defPPr>
      </a:lstStyle>
    </a:tx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llets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llets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raunhofer_IPA_Folienmaster_2016_final.potx [Schreibgeschützt]" id="{3B70C1CF-2E98-4338-AEAC-FB09B9067EB9}" vid="{E57FE248-E6F2-4034-A96F-3562D0A2E00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lumentart xmlns="e4531044-1c4f-4a87-8ce2-eaf9f3bc6aae">
      <Value>Hilfsmittel (Vorlagen, Formulare)</Value>
    </Dolumentart>
    <Verantwortlich xmlns="e4531044-1c4f-4a87-8ce2-eaf9f3bc6aae">
      <Value>011 Marketing und Kommunikation</Value>
    </Verantwortlich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CBA5265D9F6E240B15A8E208D6F03A0" ma:contentTypeVersion="2" ma:contentTypeDescription="Ein neues Dokument erstellen." ma:contentTypeScope="" ma:versionID="2c38f9874029bed8e74ffbc418080284">
  <xsd:schema xmlns:xsd="http://www.w3.org/2001/XMLSchema" xmlns:xs="http://www.w3.org/2001/XMLSchema" xmlns:p="http://schemas.microsoft.com/office/2006/metadata/properties" xmlns:ns2="e4531044-1c4f-4a87-8ce2-eaf9f3bc6aae" targetNamespace="http://schemas.microsoft.com/office/2006/metadata/properties" ma:root="true" ma:fieldsID="3e5a8612adce957876c08dd7f8f9a5b0" ns2:_="">
    <xsd:import namespace="e4531044-1c4f-4a87-8ce2-eaf9f3bc6aae"/>
    <xsd:element name="properties">
      <xsd:complexType>
        <xsd:sequence>
          <xsd:element name="documentManagement">
            <xsd:complexType>
              <xsd:all>
                <xsd:element ref="ns2:Verantwortlich" minOccurs="0"/>
                <xsd:element ref="ns2:Dolumentar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531044-1c4f-4a87-8ce2-eaf9f3bc6aae" elementFormDefault="qualified">
    <xsd:import namespace="http://schemas.microsoft.com/office/2006/documentManagement/types"/>
    <xsd:import namespace="http://schemas.microsoft.com/office/infopath/2007/PartnerControls"/>
    <xsd:element name="Verantwortlich" ma:index="8" nillable="true" ma:displayName="Verantwortlich" ma:default="Sonstiges" ma:description="Kategorisierung der Datei nach verantwortlicher OE" ma:internalName="Verantwortlich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000 Institut"/>
                    <xsd:enumeration value="010 Business Development"/>
                    <xsd:enumeration value="011 Marketing und Kommunikation"/>
                    <xsd:enumeration value="012 Wissensmanagement"/>
                    <xsd:enumeration value="013 Innovationsmanagement"/>
                    <xsd:enumeration value="014 Forschungsstrategie"/>
                    <xsd:enumeration value="020 Verwaltung"/>
                    <xsd:enumeration value="020 Technik"/>
                    <xsd:enumeration value="021 Betriebswirtschaft/Controlling"/>
                    <xsd:enumeration value="022 Personalmanagement"/>
                    <xsd:enumeration value="022 Mitarbeitende"/>
                    <xsd:enumeration value="022 Studenten"/>
                    <xsd:enumeration value="022 Reisen"/>
                    <xsd:enumeration value="023 IT"/>
                    <xsd:enumeration value="024 Einkauf"/>
                    <xsd:enumeration value="025 Recht und Auftragsmanagement"/>
                    <xsd:enumeration value="026 Bau"/>
                    <xsd:enumeration value="031 Arbeitssicherheit"/>
                    <xsd:enumeration value="032 E-Labor"/>
                    <xsd:enumeration value="033 Werkstatt"/>
                    <xsd:enumeration value="090 Stuttgarter Produktionsakademie"/>
                    <xsd:enumeration value="Betriebsrat"/>
                    <xsd:enumeration value="WTR"/>
                    <xsd:enumeration value="Schwerbehindertenvertretung"/>
                    <xsd:enumeration value="Sonstiges"/>
                  </xsd:restriction>
                </xsd:simpleType>
              </xsd:element>
            </xsd:sequence>
          </xsd:extension>
        </xsd:complexContent>
      </xsd:complexType>
    </xsd:element>
    <xsd:element name="Dolumentart" ma:index="9" nillable="true" ma:displayName="Dokumentart" ma:default="Hilfsmittel (Vorlagen, Formulare)" ma:description="Art des Dokuments: Formular etc." ma:internalName="Dolumentar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Hilfsmittel (Vorlagen, Formulare)"/>
                    <xsd:enumeration value="Info-Dokument"/>
                    <xsd:enumeration value="Prozess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E37CA1-66B1-4B68-A984-F0EB90FFE604}">
  <ds:schemaRefs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e4531044-1c4f-4a87-8ce2-eaf9f3bc6aa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3D1721D-B622-48EA-826B-5F44F3D759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0F3014-9F44-4DC8-A8F5-40C0FF3A78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531044-1c4f-4a87-8ce2-eaf9f3bc6a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Fraunhofer_IPA_Folienmaster_2016_final</Template>
  <TotalTime>0</TotalTime>
  <Words>556</Words>
  <Application>Microsoft Office PowerPoint</Application>
  <PresentationFormat>Breitbild</PresentationFormat>
  <Paragraphs>85</Paragraphs>
  <Slides>9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Frutiger LT Com 45 Light</vt:lpstr>
      <vt:lpstr>Frutiger LT Com 55 Roman</vt:lpstr>
      <vt:lpstr>Wingdings</vt:lpstr>
      <vt:lpstr>IPA-Folienmaster_2016_final</vt:lpstr>
      <vt:lpstr>Draft ingenieurmäßige arbeit (IA) und bacherloarbeit (BA)</vt:lpstr>
      <vt:lpstr>Erster Entwurf Bachelorarbeit</vt:lpstr>
      <vt:lpstr>Der Roboter</vt:lpstr>
      <vt:lpstr>Aufteilung IA und BA</vt:lpstr>
      <vt:lpstr>PowerPoint-Präsentation</vt:lpstr>
      <vt:lpstr>Ansätze zur Erkennung Punktwolken mit Artifacting durch Reflektion</vt:lpstr>
      <vt:lpstr>Ansätze zur Punktwolken-Qualität Bewertung</vt:lpstr>
      <vt:lpstr>Bauteil spezifische Features</vt:lpstr>
      <vt:lpstr>Schweißparameter</vt:lpstr>
    </vt:vector>
  </TitlesOfParts>
  <Company>Fraunhofer Gesellschaft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Landgraf, Christian</dc:creator>
  <cp:lastModifiedBy>Savla, Eshan</cp:lastModifiedBy>
  <cp:revision>63</cp:revision>
  <cp:lastPrinted>1999-12-31T22:00:00Z</cp:lastPrinted>
  <dcterms:created xsi:type="dcterms:W3CDTF">2022-06-21T15:19:43Z</dcterms:created>
  <dcterms:modified xsi:type="dcterms:W3CDTF">2022-07-13T11:57:24Z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0x0101009CBA5265D9F6E240B15A8E208D6F03A0</vt:lpwstr>
  </property>
</Properties>
</file>