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64" r:id="rId4"/>
    <p:sldId id="265" r:id="rId5"/>
    <p:sldId id="269" r:id="rId6"/>
    <p:sldId id="258" r:id="rId7"/>
    <p:sldId id="259" r:id="rId8"/>
    <p:sldId id="260" r:id="rId9"/>
    <p:sldId id="261" r:id="rId10"/>
    <p:sldId id="267" r:id="rId11"/>
    <p:sldId id="262" r:id="rId12"/>
    <p:sldId id="268"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393"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fb1538a4ad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fb1538a4ad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1920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fb1538a4ad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fb1538a4a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fb1538a4ad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fb1538a4a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5485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fb1538a4a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fb1538a4a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fb1538a4a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fb1538a4a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825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fb1538a4a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fb1538a4a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954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fb1538a4a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fb1538a4a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7323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fb1538a4a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fb1538a4a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fb1538a4a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fb1538a4a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fb1538a4a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fb1538a4a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fb1538a4ad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fb1538a4ad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9.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jp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209550" y="95250"/>
            <a:ext cx="2746484" cy="897388"/>
          </a:xfrm>
          <a:custGeom>
            <a:avLst/>
            <a:gdLst/>
            <a:ahLst/>
            <a:cxnLst/>
            <a:rect l="l" t="t" r="r" b="b"/>
            <a:pathLst>
              <a:path w="13906247" h="4786067" extrusionOk="0">
                <a:moveTo>
                  <a:pt x="0" y="0"/>
                </a:moveTo>
                <a:lnTo>
                  <a:pt x="13906246" y="0"/>
                </a:lnTo>
                <a:lnTo>
                  <a:pt x="13906246" y="4786067"/>
                </a:lnTo>
                <a:lnTo>
                  <a:pt x="0" y="4786067"/>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55" name="Google Shape;55;p13"/>
          <p:cNvPicPr preferRelativeResize="0"/>
          <p:nvPr/>
        </p:nvPicPr>
        <p:blipFill>
          <a:blip r:embed="rId4">
            <a:alphaModFix/>
          </a:blip>
          <a:stretch>
            <a:fillRect/>
          </a:stretch>
        </p:blipFill>
        <p:spPr>
          <a:xfrm>
            <a:off x="5829300" y="285763"/>
            <a:ext cx="438150" cy="438150"/>
          </a:xfrm>
          <a:prstGeom prst="rect">
            <a:avLst/>
          </a:prstGeom>
          <a:noFill/>
          <a:ln>
            <a:noFill/>
          </a:ln>
        </p:spPr>
      </p:pic>
      <p:pic>
        <p:nvPicPr>
          <p:cNvPr id="56" name="Google Shape;56;p13"/>
          <p:cNvPicPr preferRelativeResize="0"/>
          <p:nvPr/>
        </p:nvPicPr>
        <p:blipFill>
          <a:blip r:embed="rId5">
            <a:alphaModFix/>
          </a:blip>
          <a:stretch>
            <a:fillRect/>
          </a:stretch>
        </p:blipFill>
        <p:spPr>
          <a:xfrm>
            <a:off x="6410313" y="219088"/>
            <a:ext cx="361950" cy="466725"/>
          </a:xfrm>
          <a:prstGeom prst="rect">
            <a:avLst/>
          </a:prstGeom>
          <a:noFill/>
          <a:ln>
            <a:noFill/>
          </a:ln>
        </p:spPr>
      </p:pic>
      <p:pic>
        <p:nvPicPr>
          <p:cNvPr id="57" name="Google Shape;57;p13"/>
          <p:cNvPicPr preferRelativeResize="0"/>
          <p:nvPr/>
        </p:nvPicPr>
        <p:blipFill>
          <a:blip r:embed="rId6">
            <a:alphaModFix/>
          </a:blip>
          <a:stretch>
            <a:fillRect/>
          </a:stretch>
        </p:blipFill>
        <p:spPr>
          <a:xfrm>
            <a:off x="6915150" y="242900"/>
            <a:ext cx="523875" cy="523875"/>
          </a:xfrm>
          <a:prstGeom prst="rect">
            <a:avLst/>
          </a:prstGeom>
          <a:noFill/>
          <a:ln>
            <a:noFill/>
          </a:ln>
        </p:spPr>
      </p:pic>
      <p:pic>
        <p:nvPicPr>
          <p:cNvPr id="58" name="Google Shape;58;p13"/>
          <p:cNvPicPr preferRelativeResize="0"/>
          <p:nvPr/>
        </p:nvPicPr>
        <p:blipFill>
          <a:blip r:embed="rId7">
            <a:alphaModFix/>
          </a:blip>
          <a:stretch>
            <a:fillRect/>
          </a:stretch>
        </p:blipFill>
        <p:spPr>
          <a:xfrm>
            <a:off x="7581900" y="233375"/>
            <a:ext cx="438150" cy="438150"/>
          </a:xfrm>
          <a:prstGeom prst="rect">
            <a:avLst/>
          </a:prstGeom>
          <a:noFill/>
          <a:ln>
            <a:noFill/>
          </a:ln>
        </p:spPr>
      </p:pic>
      <p:pic>
        <p:nvPicPr>
          <p:cNvPr id="59" name="Google Shape;59;p13"/>
          <p:cNvPicPr preferRelativeResize="0"/>
          <p:nvPr/>
        </p:nvPicPr>
        <p:blipFill>
          <a:blip r:embed="rId8">
            <a:alphaModFix/>
          </a:blip>
          <a:stretch>
            <a:fillRect/>
          </a:stretch>
        </p:blipFill>
        <p:spPr>
          <a:xfrm>
            <a:off x="8162925" y="271463"/>
            <a:ext cx="771525" cy="361950"/>
          </a:xfrm>
          <a:prstGeom prst="rect">
            <a:avLst/>
          </a:prstGeom>
          <a:noFill/>
          <a:ln>
            <a:noFill/>
          </a:ln>
        </p:spPr>
      </p:pic>
      <p:grpSp>
        <p:nvGrpSpPr>
          <p:cNvPr id="60" name="Google Shape;60;p13"/>
          <p:cNvGrpSpPr/>
          <p:nvPr/>
        </p:nvGrpSpPr>
        <p:grpSpPr>
          <a:xfrm>
            <a:off x="1405833" y="992638"/>
            <a:ext cx="6255060" cy="3445829"/>
            <a:chOff x="2058661" y="1304925"/>
            <a:chExt cx="5210261" cy="3445829"/>
          </a:xfrm>
        </p:grpSpPr>
        <p:sp>
          <p:nvSpPr>
            <p:cNvPr id="61" name="Google Shape;61;p13"/>
            <p:cNvSpPr txBox="1"/>
            <p:nvPr/>
          </p:nvSpPr>
          <p:spPr>
            <a:xfrm>
              <a:off x="3171750" y="1304925"/>
              <a:ext cx="3095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dirty="0">
                  <a:solidFill>
                    <a:schemeClr val="dk2"/>
                  </a:solidFill>
                </a:rPr>
                <a:t>Round 1 </a:t>
              </a:r>
              <a:endParaRPr sz="1800" b="1" dirty="0">
                <a:solidFill>
                  <a:schemeClr val="dk2"/>
                </a:solidFill>
              </a:endParaRPr>
            </a:p>
          </p:txBody>
        </p:sp>
        <p:sp>
          <p:nvSpPr>
            <p:cNvPr id="62" name="Google Shape;62;p13"/>
            <p:cNvSpPr txBox="1"/>
            <p:nvPr/>
          </p:nvSpPr>
          <p:spPr>
            <a:xfrm>
              <a:off x="2058661" y="1884252"/>
              <a:ext cx="5064300" cy="55396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solidFill>
                    <a:schemeClr val="dk2"/>
                  </a:solidFill>
                </a:rPr>
                <a:t>Code Bashers</a:t>
              </a:r>
              <a:endParaRPr sz="2400" b="1" dirty="0">
                <a:solidFill>
                  <a:schemeClr val="dk2"/>
                </a:solidFill>
              </a:endParaRPr>
            </a:p>
          </p:txBody>
        </p:sp>
        <p:sp>
          <p:nvSpPr>
            <p:cNvPr id="63" name="Google Shape;63;p13"/>
            <p:cNvSpPr txBox="1"/>
            <p:nvPr/>
          </p:nvSpPr>
          <p:spPr>
            <a:xfrm>
              <a:off x="2187450" y="2571750"/>
              <a:ext cx="5064300"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solidFill>
                    <a:schemeClr val="dk2"/>
                  </a:solidFill>
                </a:rPr>
                <a:t>Eshan Sud, Bhavya Singhvi, Molik Jain, Jasraj Shendge</a:t>
              </a:r>
            </a:p>
            <a:p>
              <a:pPr marL="0" lvl="0" indent="0" algn="ctr" rtl="0">
                <a:spcBef>
                  <a:spcPts val="0"/>
                </a:spcBef>
                <a:spcAft>
                  <a:spcPts val="0"/>
                </a:spcAft>
                <a:buNone/>
              </a:pPr>
              <a:endParaRPr lang="en" sz="1800" dirty="0">
                <a:solidFill>
                  <a:schemeClr val="dk2"/>
                </a:solidFill>
              </a:endParaRPr>
            </a:p>
          </p:txBody>
        </p:sp>
        <p:sp>
          <p:nvSpPr>
            <p:cNvPr id="64" name="Google Shape;64;p13"/>
            <p:cNvSpPr txBox="1"/>
            <p:nvPr/>
          </p:nvSpPr>
          <p:spPr>
            <a:xfrm>
              <a:off x="2204622" y="3458123"/>
              <a:ext cx="5064300" cy="1292631"/>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solidFill>
                    <a:schemeClr val="dk2"/>
                  </a:solidFill>
                </a:rPr>
                <a:t>Block Chain</a:t>
              </a:r>
              <a:endParaRPr sz="1800" dirty="0">
                <a:solidFill>
                  <a:schemeClr val="dk2"/>
                </a:solidFill>
              </a:endParaRPr>
            </a:p>
            <a:p>
              <a:pPr marL="0" lvl="0" indent="0" algn="ctr" rtl="0">
                <a:spcBef>
                  <a:spcPts val="0"/>
                </a:spcBef>
                <a:spcAft>
                  <a:spcPts val="0"/>
                </a:spcAft>
                <a:buNone/>
              </a:pPr>
              <a:br>
                <a:rPr lang="en" sz="1800" dirty="0">
                  <a:solidFill>
                    <a:schemeClr val="dk2"/>
                  </a:solidFill>
                </a:rPr>
              </a:br>
              <a:r>
                <a:rPr lang="en-US" sz="1800" dirty="0">
                  <a:solidFill>
                    <a:schemeClr val="dk2"/>
                  </a:solidFill>
                </a:rPr>
                <a:t>Blockchain-Based Personal data sovereignty platform</a:t>
              </a:r>
              <a:endParaRPr dirty="0">
                <a:solidFill>
                  <a:schemeClr val="dk2"/>
                </a:solidFil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7458000" y="229750"/>
            <a:ext cx="1374300" cy="3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Code Bashers</a:t>
            </a:r>
            <a:endParaRPr sz="1400" dirty="0"/>
          </a:p>
        </p:txBody>
      </p:sp>
      <p:sp>
        <p:nvSpPr>
          <p:cNvPr id="103" name="Google Shape;103;p18"/>
          <p:cNvSpPr/>
          <p:nvPr/>
        </p:nvSpPr>
        <p:spPr>
          <a:xfrm>
            <a:off x="200025" y="195444"/>
            <a:ext cx="1460156" cy="442711"/>
          </a:xfrm>
          <a:custGeom>
            <a:avLst/>
            <a:gdLst/>
            <a:ahLst/>
            <a:cxnLst/>
            <a:rect l="l" t="t" r="r" b="b"/>
            <a:pathLst>
              <a:path w="13906247" h="4786067" extrusionOk="0">
                <a:moveTo>
                  <a:pt x="0" y="0"/>
                </a:moveTo>
                <a:lnTo>
                  <a:pt x="13906246" y="0"/>
                </a:lnTo>
                <a:lnTo>
                  <a:pt x="13906246" y="4786067"/>
                </a:lnTo>
                <a:lnTo>
                  <a:pt x="0" y="4786067"/>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8"/>
          <p:cNvSpPr txBox="1"/>
          <p:nvPr/>
        </p:nvSpPr>
        <p:spPr>
          <a:xfrm>
            <a:off x="3125550" y="185950"/>
            <a:ext cx="28671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dirty="0">
                <a:solidFill>
                  <a:schemeClr val="dk2"/>
                </a:solidFill>
              </a:rPr>
              <a:t> BENEFITS</a:t>
            </a:r>
            <a:endParaRPr sz="1800" b="1" dirty="0">
              <a:solidFill>
                <a:schemeClr val="dk2"/>
              </a:solidFill>
            </a:endParaRPr>
          </a:p>
        </p:txBody>
      </p:sp>
      <p:sp>
        <p:nvSpPr>
          <p:cNvPr id="105" name="Google Shape;105;p18"/>
          <p:cNvSpPr txBox="1"/>
          <p:nvPr/>
        </p:nvSpPr>
        <p:spPr>
          <a:xfrm>
            <a:off x="519045" y="1075117"/>
            <a:ext cx="7715400" cy="3847177"/>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Char char="●"/>
            </a:pPr>
            <a:r>
              <a:rPr lang="en-US" sz="1600" dirty="0">
                <a:solidFill>
                  <a:schemeClr val="dk2"/>
                </a:solidFill>
              </a:rPr>
              <a:t>The socio-economic benefits of the blockchain-based personal data sovereignty platform include </a:t>
            </a:r>
            <a:r>
              <a:rPr lang="en-US" sz="1600" b="1" dirty="0">
                <a:solidFill>
                  <a:schemeClr val="dk2"/>
                </a:solidFill>
              </a:rPr>
              <a:t>Data Ownership and Equity</a:t>
            </a:r>
            <a:r>
              <a:rPr lang="en-US" sz="1600" dirty="0">
                <a:solidFill>
                  <a:schemeClr val="dk2"/>
                </a:solidFill>
              </a:rPr>
              <a:t>: Empowers individuals by giving them ownership and control over their personal data, creating a more equitable digital economy. </a:t>
            </a:r>
            <a:r>
              <a:rPr lang="en-US" sz="1600" b="1" dirty="0">
                <a:solidFill>
                  <a:schemeClr val="dk2"/>
                </a:solidFill>
              </a:rPr>
              <a:t>New Income Streams</a:t>
            </a:r>
            <a:r>
              <a:rPr lang="en-US" sz="1600" dirty="0">
                <a:solidFill>
                  <a:schemeClr val="dk2"/>
                </a:solidFill>
              </a:rPr>
              <a:t>: Enables users to monetize their data, providing additional income opportunities, especially for those in underserved or marginalized communities. </a:t>
            </a:r>
            <a:r>
              <a:rPr lang="en-US" sz="1600" b="1" dirty="0">
                <a:solidFill>
                  <a:schemeClr val="dk2"/>
                </a:solidFill>
              </a:rPr>
              <a:t>Transparency and Trust</a:t>
            </a:r>
            <a:r>
              <a:rPr lang="en-US" sz="1600" dirty="0">
                <a:solidFill>
                  <a:schemeClr val="dk2"/>
                </a:solidFill>
              </a:rPr>
              <a:t>: Builds trust between users and organizations through transparent data usage and compensation mechanisms, encouraging more ethical data practices. Reduced</a:t>
            </a:r>
            <a:r>
              <a:rPr lang="en-US" sz="1600" b="1" dirty="0">
                <a:solidFill>
                  <a:schemeClr val="dk2"/>
                </a:solidFill>
              </a:rPr>
              <a:t> Data Breach Costs</a:t>
            </a:r>
            <a:r>
              <a:rPr lang="en-US" sz="1600" dirty="0">
                <a:solidFill>
                  <a:schemeClr val="dk2"/>
                </a:solidFill>
              </a:rPr>
              <a:t>: For businesses, secure data management reduces the costs associated with data breaches, legal fines, and regulatory compliance. Innovation</a:t>
            </a:r>
            <a:r>
              <a:rPr lang="en-US" sz="1600" b="1" dirty="0">
                <a:solidFill>
                  <a:schemeClr val="dk2"/>
                </a:solidFill>
              </a:rPr>
              <a:t> and Market Growth</a:t>
            </a:r>
            <a:r>
              <a:rPr lang="en-US" sz="1600" dirty="0">
                <a:solidFill>
                  <a:schemeClr val="dk2"/>
                </a:solidFill>
              </a:rPr>
              <a:t>: Promotes innovation in data-driven industries by fostering a marketplace for fair data exchange, potentially driving economic growth and new business models.</a:t>
            </a:r>
            <a:endParaRPr lang="en" sz="1600" dirty="0">
              <a:solidFill>
                <a:schemeClr val="dk2"/>
              </a:solidFill>
            </a:endParaRPr>
          </a:p>
          <a:p>
            <a:pPr marL="457200" lvl="0" indent="-342900" algn="l" rtl="0">
              <a:spcBef>
                <a:spcPts val="0"/>
              </a:spcBef>
              <a:spcAft>
                <a:spcPts val="0"/>
              </a:spcAft>
              <a:buClr>
                <a:schemeClr val="dk2"/>
              </a:buClr>
              <a:buSzPts val="1800"/>
              <a:buChar char="●"/>
            </a:pPr>
            <a:endParaRPr dirty="0">
              <a:solidFill>
                <a:schemeClr val="dk2"/>
              </a:solidFill>
            </a:endParaRPr>
          </a:p>
        </p:txBody>
      </p:sp>
    </p:spTree>
    <p:extLst>
      <p:ext uri="{BB962C8B-B14F-4D97-AF65-F5344CB8AC3E}">
        <p14:creationId xmlns:p14="http://schemas.microsoft.com/office/powerpoint/2010/main" val="1548083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body" idx="1"/>
          </p:nvPr>
        </p:nvSpPr>
        <p:spPr>
          <a:xfrm>
            <a:off x="363214" y="1126715"/>
            <a:ext cx="8613359" cy="3937288"/>
          </a:xfrm>
          <a:prstGeom prst="rect">
            <a:avLst/>
          </a:prstGeom>
        </p:spPr>
        <p:txBody>
          <a:bodyPr spcFirstLastPara="1" wrap="square" lIns="91425" tIns="91425" rIns="91425" bIns="91425" anchor="t" anchorCtr="0">
            <a:noAutofit/>
          </a:bodyPr>
          <a:lstStyle/>
          <a:p>
            <a:pPr marL="114300" indent="0">
              <a:buNone/>
            </a:pPr>
            <a:r>
              <a:rPr lang="en-US" sz="1600" dirty="0"/>
              <a:t>This platform has the potential to revolutionize personal data management and sharing. By providing a secure, decentralized, and user-controlled environment, we empower individuals to reclaim ownership and control over their data. This platform establishes a foundation for a data privacy economy, where users can benefit from sharing their data while maintaining complete control over its usage and ensuring fair compensation. Future development will focus on integrating Al for enhanced data management, collaborating with third-party companies to unlock new applications, and fostering a data privacy economy where users are truly in control of their own digital identities.</a:t>
            </a:r>
          </a:p>
          <a:p>
            <a:pPr marL="114300" indent="0">
              <a:buNone/>
            </a:pPr>
            <a:endParaRPr lang="en-US" sz="1600" dirty="0"/>
          </a:p>
          <a:p>
            <a:pPr marL="114300" indent="0">
              <a:buNone/>
            </a:pPr>
            <a:r>
              <a:rPr lang="en-US" sz="1600" dirty="0"/>
              <a:t>As the platform evolves, it aims to set a new standard for how personal information is managed and secured, creating a more transparent and equitable digital landscape.</a:t>
            </a:r>
            <a:endParaRPr sz="1600" dirty="0"/>
          </a:p>
        </p:txBody>
      </p:sp>
      <p:sp>
        <p:nvSpPr>
          <p:cNvPr id="111" name="Google Shape;111;p19"/>
          <p:cNvSpPr txBox="1">
            <a:spLocks noGrp="1"/>
          </p:cNvSpPr>
          <p:nvPr>
            <p:ph type="title"/>
          </p:nvPr>
        </p:nvSpPr>
        <p:spPr>
          <a:xfrm>
            <a:off x="7458000" y="229750"/>
            <a:ext cx="1374300" cy="3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Code Bashers</a:t>
            </a:r>
            <a:endParaRPr sz="1400" dirty="0"/>
          </a:p>
        </p:txBody>
      </p:sp>
      <p:sp>
        <p:nvSpPr>
          <p:cNvPr id="112" name="Google Shape;112;p19"/>
          <p:cNvSpPr/>
          <p:nvPr/>
        </p:nvSpPr>
        <p:spPr>
          <a:xfrm>
            <a:off x="200025" y="195444"/>
            <a:ext cx="1460156" cy="442711"/>
          </a:xfrm>
          <a:custGeom>
            <a:avLst/>
            <a:gdLst/>
            <a:ahLst/>
            <a:cxnLst/>
            <a:rect l="l" t="t" r="r" b="b"/>
            <a:pathLst>
              <a:path w="13906247" h="4786067" extrusionOk="0">
                <a:moveTo>
                  <a:pt x="0" y="0"/>
                </a:moveTo>
                <a:lnTo>
                  <a:pt x="13906246" y="0"/>
                </a:lnTo>
                <a:lnTo>
                  <a:pt x="13906246" y="4786067"/>
                </a:lnTo>
                <a:lnTo>
                  <a:pt x="0" y="4786067"/>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9"/>
          <p:cNvSpPr txBox="1"/>
          <p:nvPr/>
        </p:nvSpPr>
        <p:spPr>
          <a:xfrm>
            <a:off x="3525590" y="185949"/>
            <a:ext cx="2067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solidFill>
                  <a:schemeClr val="dk2"/>
                </a:solidFill>
              </a:rPr>
              <a:t>CONCLUSION</a:t>
            </a:r>
            <a:endParaRPr sz="1800" b="1" dirty="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body" idx="1"/>
          </p:nvPr>
        </p:nvSpPr>
        <p:spPr>
          <a:xfrm>
            <a:off x="358921" y="1010768"/>
            <a:ext cx="8613359" cy="3937288"/>
          </a:xfrm>
          <a:prstGeom prst="rect">
            <a:avLst/>
          </a:prstGeom>
        </p:spPr>
        <p:txBody>
          <a:bodyPr spcFirstLastPara="1" wrap="square" lIns="91425" tIns="91425" rIns="91425" bIns="91425" anchor="t" anchorCtr="0">
            <a:noAutofit/>
          </a:bodyPr>
          <a:lstStyle/>
          <a:p>
            <a:pPr marL="114300" indent="0" algn="ctr">
              <a:buNone/>
            </a:pPr>
            <a:r>
              <a:rPr lang="en-US" sz="1600" dirty="0"/>
              <a:t>for(int </a:t>
            </a:r>
            <a:r>
              <a:rPr lang="en-US" sz="1600" dirty="0" err="1"/>
              <a:t>i</a:t>
            </a:r>
            <a:r>
              <a:rPr lang="en-US" sz="1600" dirty="0"/>
              <a:t>=1;i&lt;=10;i--) </a:t>
            </a:r>
            <a:r>
              <a:rPr lang="en-US" sz="1600" dirty="0" err="1"/>
              <a:t>printf</a:t>
            </a:r>
            <a:r>
              <a:rPr lang="en-US" sz="1600" dirty="0"/>
              <a:t>("THANK YOU !!!")</a:t>
            </a:r>
          </a:p>
          <a:p>
            <a:pPr marL="114300" indent="0" algn="ctr">
              <a:buNone/>
            </a:pPr>
            <a:endParaRPr lang="en-US" sz="1600" dirty="0"/>
          </a:p>
          <a:p>
            <a:pPr marL="114300" indent="0">
              <a:buNone/>
            </a:pPr>
            <a:r>
              <a:rPr lang="en-US" sz="1600" dirty="0"/>
              <a:t>We deeply appreciate the time and effort you've taken to review our project.</a:t>
            </a:r>
          </a:p>
          <a:p>
            <a:pPr marL="114300" indent="0">
              <a:buNone/>
            </a:pPr>
            <a:r>
              <a:rPr lang="en-US" sz="1600" dirty="0"/>
              <a:t>Your insights and expertise are truly invaluable, and we are honored to</a:t>
            </a:r>
          </a:p>
          <a:p>
            <a:pPr marL="114300" indent="0">
              <a:buNone/>
            </a:pPr>
            <a:r>
              <a:rPr lang="en-US" sz="1600" dirty="0"/>
              <a:t>present our Blockchain-Based Personal Data Sovereignty Platform to such a</a:t>
            </a:r>
          </a:p>
          <a:p>
            <a:pPr marL="114300" indent="0">
              <a:buNone/>
            </a:pPr>
            <a:r>
              <a:rPr lang="en-US" sz="1600" dirty="0"/>
              <a:t>distinguished panel of judges.</a:t>
            </a:r>
          </a:p>
          <a:p>
            <a:pPr marL="114300" indent="0">
              <a:buNone/>
            </a:pPr>
            <a:r>
              <a:rPr lang="en-US" sz="1600" dirty="0"/>
              <a:t>Your commitment to fostering innovation and supporting emerging</a:t>
            </a:r>
          </a:p>
          <a:p>
            <a:pPr marL="114300" indent="0">
              <a:buNone/>
            </a:pPr>
            <a:r>
              <a:rPr lang="en-US" sz="1600" dirty="0"/>
              <a:t>technologies inspires us and makes this hackathon an incredible experience.</a:t>
            </a:r>
          </a:p>
          <a:p>
            <a:pPr marL="114300" indent="0">
              <a:buNone/>
            </a:pPr>
            <a:r>
              <a:rPr lang="en-US" sz="1600" dirty="0"/>
              <a:t>Thank you for considering our ideas and for your thoughtful feedback. We are</a:t>
            </a:r>
          </a:p>
          <a:p>
            <a:pPr marL="114300" indent="0">
              <a:buNone/>
            </a:pPr>
            <a:r>
              <a:rPr lang="en-US" sz="1600" dirty="0"/>
              <a:t>excited about the future and look forward to any questions or comments you</a:t>
            </a:r>
          </a:p>
          <a:p>
            <a:pPr marL="114300" indent="0">
              <a:buNone/>
            </a:pPr>
            <a:r>
              <a:rPr lang="en-US" sz="1600" dirty="0"/>
              <a:t>may have.</a:t>
            </a:r>
            <a:endParaRPr sz="1600" dirty="0"/>
          </a:p>
        </p:txBody>
      </p:sp>
      <p:sp>
        <p:nvSpPr>
          <p:cNvPr id="111" name="Google Shape;111;p19"/>
          <p:cNvSpPr txBox="1">
            <a:spLocks noGrp="1"/>
          </p:cNvSpPr>
          <p:nvPr>
            <p:ph type="title"/>
          </p:nvPr>
        </p:nvSpPr>
        <p:spPr>
          <a:xfrm>
            <a:off x="7458000" y="229750"/>
            <a:ext cx="1374300" cy="3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Code Bashers</a:t>
            </a:r>
            <a:endParaRPr sz="1400" dirty="0"/>
          </a:p>
        </p:txBody>
      </p:sp>
      <p:sp>
        <p:nvSpPr>
          <p:cNvPr id="112" name="Google Shape;112;p19"/>
          <p:cNvSpPr/>
          <p:nvPr/>
        </p:nvSpPr>
        <p:spPr>
          <a:xfrm>
            <a:off x="200025" y="195444"/>
            <a:ext cx="1460156" cy="442711"/>
          </a:xfrm>
          <a:custGeom>
            <a:avLst/>
            <a:gdLst/>
            <a:ahLst/>
            <a:cxnLst/>
            <a:rect l="l" t="t" r="r" b="b"/>
            <a:pathLst>
              <a:path w="13906247" h="4786067" extrusionOk="0">
                <a:moveTo>
                  <a:pt x="0" y="0"/>
                </a:moveTo>
                <a:lnTo>
                  <a:pt x="13906246" y="0"/>
                </a:lnTo>
                <a:lnTo>
                  <a:pt x="13906246" y="4786067"/>
                </a:lnTo>
                <a:lnTo>
                  <a:pt x="0" y="4786067"/>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DF4F30DA-5D98-3F7D-8B0C-0BC2DC234295}"/>
              </a:ext>
            </a:extLst>
          </p:cNvPr>
          <p:cNvSpPr txBox="1"/>
          <p:nvPr/>
        </p:nvSpPr>
        <p:spPr>
          <a:xfrm>
            <a:off x="1107583" y="195444"/>
            <a:ext cx="6817217" cy="707886"/>
          </a:xfrm>
          <a:prstGeom prst="rect">
            <a:avLst/>
          </a:prstGeom>
          <a:noFill/>
        </p:spPr>
        <p:txBody>
          <a:bodyPr wrap="square" rtlCol="0">
            <a:spAutoFit/>
          </a:bodyPr>
          <a:lstStyle/>
          <a:p>
            <a:pPr algn="ctr"/>
            <a:r>
              <a:rPr lang="en-IN" sz="2000" b="1" dirty="0"/>
              <a:t>THANK YOU RESPECTED</a:t>
            </a:r>
          </a:p>
          <a:p>
            <a:pPr algn="ctr"/>
            <a:r>
              <a:rPr lang="en-IN" sz="2000" b="1" dirty="0"/>
              <a:t>JUDGES !!!</a:t>
            </a:r>
          </a:p>
        </p:txBody>
      </p:sp>
    </p:spTree>
    <p:extLst>
      <p:ext uri="{BB962C8B-B14F-4D97-AF65-F5344CB8AC3E}">
        <p14:creationId xmlns:p14="http://schemas.microsoft.com/office/powerpoint/2010/main" val="120071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7285149" y="229750"/>
            <a:ext cx="1547151" cy="3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Code Bashers</a:t>
            </a:r>
            <a:endParaRPr sz="1600" dirty="0"/>
          </a:p>
        </p:txBody>
      </p:sp>
      <p:sp>
        <p:nvSpPr>
          <p:cNvPr id="70" name="Google Shape;70;p14"/>
          <p:cNvSpPr txBox="1">
            <a:spLocks noGrp="1"/>
          </p:cNvSpPr>
          <p:nvPr>
            <p:ph type="body" idx="1"/>
          </p:nvPr>
        </p:nvSpPr>
        <p:spPr>
          <a:xfrm>
            <a:off x="3461426" y="195444"/>
            <a:ext cx="1758809" cy="4617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IN" sz="1600" b="1" dirty="0"/>
              <a:t>The Challenge</a:t>
            </a:r>
            <a:endParaRPr sz="1600" b="1" dirty="0"/>
          </a:p>
        </p:txBody>
      </p:sp>
      <p:sp>
        <p:nvSpPr>
          <p:cNvPr id="71" name="Google Shape;71;p14"/>
          <p:cNvSpPr/>
          <p:nvPr/>
        </p:nvSpPr>
        <p:spPr>
          <a:xfrm>
            <a:off x="200025" y="195444"/>
            <a:ext cx="1460156" cy="442711"/>
          </a:xfrm>
          <a:custGeom>
            <a:avLst/>
            <a:gdLst/>
            <a:ahLst/>
            <a:cxnLst/>
            <a:rect l="l" t="t" r="r" b="b"/>
            <a:pathLst>
              <a:path w="13906247" h="4786067" extrusionOk="0">
                <a:moveTo>
                  <a:pt x="0" y="0"/>
                </a:moveTo>
                <a:lnTo>
                  <a:pt x="13906246" y="0"/>
                </a:lnTo>
                <a:lnTo>
                  <a:pt x="13906246" y="4786067"/>
                </a:lnTo>
                <a:lnTo>
                  <a:pt x="0" y="4786067"/>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4"/>
          <p:cNvSpPr txBox="1">
            <a:spLocks noGrp="1"/>
          </p:cNvSpPr>
          <p:nvPr>
            <p:ph type="body" idx="1"/>
          </p:nvPr>
        </p:nvSpPr>
        <p:spPr>
          <a:xfrm>
            <a:off x="165681" y="957994"/>
            <a:ext cx="5088899" cy="3747625"/>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1350" dirty="0"/>
              <a:t>Our current data storage infrastructure relies heavily on centralized cloud servers and third-party applications. This creates a number of vulnerabilities. These systems are prone to data breaches, unauthorized access, and manipulation. Users often lack transparency into how their data is used, and it is frequently exploited for profit without their knowledge or consent.</a:t>
            </a:r>
          </a:p>
          <a:p>
            <a:pPr marL="457200" lvl="0" indent="-342900" algn="l" rtl="0">
              <a:spcBef>
                <a:spcPts val="0"/>
              </a:spcBef>
              <a:spcAft>
                <a:spcPts val="0"/>
              </a:spcAft>
              <a:buSzPts val="1800"/>
              <a:buChar char="●"/>
            </a:pPr>
            <a:r>
              <a:rPr lang="en-US" sz="1350" dirty="0"/>
              <a:t>The need for a secure, transparent, and user-centric approach to personal data management is paramount. Blockchain technology offers a unique solution by establishing a decentralized ledger system, ensuring that data is securely stored and controlled by individuals. This empowers users to regain ownership and control over their personal data.</a:t>
            </a:r>
          </a:p>
        </p:txBody>
      </p:sp>
      <p:pic>
        <p:nvPicPr>
          <p:cNvPr id="3" name="Picture 2" descr="A room with rows of computer servers&#10;&#10;Description automatically generated">
            <a:extLst>
              <a:ext uri="{FF2B5EF4-FFF2-40B4-BE49-F238E27FC236}">
                <a16:creationId xmlns:a16="http://schemas.microsoft.com/office/drawing/2014/main" id="{088BA1A9-4515-7F90-14EE-E81A7304FB94}"/>
              </a:ext>
            </a:extLst>
          </p:cNvPr>
          <p:cNvPicPr>
            <a:picLocks noChangeAspect="1"/>
          </p:cNvPicPr>
          <p:nvPr/>
        </p:nvPicPr>
        <p:blipFill>
          <a:blip r:embed="rId4"/>
          <a:stretch>
            <a:fillRect/>
          </a:stretch>
        </p:blipFill>
        <p:spPr>
          <a:xfrm>
            <a:off x="5538400" y="1936123"/>
            <a:ext cx="3405575" cy="191498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7428561" y="229749"/>
            <a:ext cx="1508514" cy="3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Code Bashers</a:t>
            </a:r>
            <a:endParaRPr sz="1400" dirty="0"/>
          </a:p>
        </p:txBody>
      </p:sp>
      <p:sp>
        <p:nvSpPr>
          <p:cNvPr id="71" name="Google Shape;71;p14"/>
          <p:cNvSpPr/>
          <p:nvPr/>
        </p:nvSpPr>
        <p:spPr>
          <a:xfrm>
            <a:off x="200025" y="195444"/>
            <a:ext cx="1460156" cy="442711"/>
          </a:xfrm>
          <a:custGeom>
            <a:avLst/>
            <a:gdLst/>
            <a:ahLst/>
            <a:cxnLst/>
            <a:rect l="l" t="t" r="r" b="b"/>
            <a:pathLst>
              <a:path w="13906247" h="4786067" extrusionOk="0">
                <a:moveTo>
                  <a:pt x="0" y="0"/>
                </a:moveTo>
                <a:lnTo>
                  <a:pt x="13906246" y="0"/>
                </a:lnTo>
                <a:lnTo>
                  <a:pt x="13906246" y="4786067"/>
                </a:lnTo>
                <a:lnTo>
                  <a:pt x="0" y="4786067"/>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4"/>
          <p:cNvSpPr txBox="1"/>
          <p:nvPr/>
        </p:nvSpPr>
        <p:spPr>
          <a:xfrm>
            <a:off x="2975020" y="142214"/>
            <a:ext cx="278613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solidFill>
                  <a:schemeClr val="dk2"/>
                </a:solidFill>
              </a:rPr>
              <a:t>The Solution :Secure IT</a:t>
            </a:r>
            <a:endParaRPr sz="1800" b="1" dirty="0">
              <a:solidFill>
                <a:schemeClr val="dk2"/>
              </a:solidFill>
            </a:endParaRPr>
          </a:p>
        </p:txBody>
      </p:sp>
      <p:sp>
        <p:nvSpPr>
          <p:cNvPr id="73" name="Google Shape;73;p14"/>
          <p:cNvSpPr txBox="1">
            <a:spLocks noGrp="1"/>
          </p:cNvSpPr>
          <p:nvPr>
            <p:ph type="body" idx="1"/>
          </p:nvPr>
        </p:nvSpPr>
        <p:spPr>
          <a:xfrm>
            <a:off x="377838" y="725509"/>
            <a:ext cx="8520600" cy="4121239"/>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US" sz="1350" dirty="0"/>
              <a:t>User-Centric Data Control: The platform empowers users to have full control over their personal data by allowing them to set permissions and decide who can access their information. This approach prioritizes user consent and aligns with privacy-focused regulations like </a:t>
            </a:r>
            <a:r>
              <a:rPr lang="en-US" sz="1350" dirty="0" err="1"/>
              <a:t>GDPR.Secure</a:t>
            </a:r>
            <a:r>
              <a:rPr lang="en-US" sz="1350" dirty="0"/>
              <a:t> and Transparent Data Management: Utilizing Ethereum smart contracts, the platform provides a secure and tamper-proof way to manage data permissions and transactions. Smart contracts ensure that once data-sharing rules are set, they cannot be altered without user consent.Automated Compensation for Data Sharing: The platform enables users to monetize their data by sharing it with third parties in exchange for compensation. Smart contracts automatically execute payments based on predefined conditions, providing a fair and transparent mechanism for users. Immutable Audit Trails: By maintaining a transparent and immutable record of all data transactions and access requests, the platform ensures accountability and builds trust among users and data-consuming entities. Users can easily audit how their data is being used and by whom.Decentralized Approach: The use of blockchain technology removes the need for centralized intermediaries, reducing the risk of data breaches, misuse, and unauthorized access. This decentralization adds a layer of security and reliability to the data management process. Innovation and Uniqueness: The platform's innovative blend of blockchain transparency, user-driven data sovereignty, and monetization offers a unique solution to the growing problem of data privacy. It shifts data ownership back to individuals, enabling a new economic model based on secure and ethical data sharing.</a:t>
            </a:r>
            <a:endParaRPr sz="1350" dirty="0"/>
          </a:p>
        </p:txBody>
      </p:sp>
    </p:spTree>
    <p:extLst>
      <p:ext uri="{BB962C8B-B14F-4D97-AF65-F5344CB8AC3E}">
        <p14:creationId xmlns:p14="http://schemas.microsoft.com/office/powerpoint/2010/main" val="2005853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7428561" y="229749"/>
            <a:ext cx="1508514" cy="3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Code Bashers</a:t>
            </a:r>
            <a:endParaRPr sz="1400" dirty="0"/>
          </a:p>
        </p:txBody>
      </p:sp>
      <p:sp>
        <p:nvSpPr>
          <p:cNvPr id="71" name="Google Shape;71;p14"/>
          <p:cNvSpPr/>
          <p:nvPr/>
        </p:nvSpPr>
        <p:spPr>
          <a:xfrm>
            <a:off x="200025" y="195444"/>
            <a:ext cx="1460156" cy="442711"/>
          </a:xfrm>
          <a:custGeom>
            <a:avLst/>
            <a:gdLst/>
            <a:ahLst/>
            <a:cxnLst/>
            <a:rect l="l" t="t" r="r" b="b"/>
            <a:pathLst>
              <a:path w="13906247" h="4786067" extrusionOk="0">
                <a:moveTo>
                  <a:pt x="0" y="0"/>
                </a:moveTo>
                <a:lnTo>
                  <a:pt x="13906246" y="0"/>
                </a:lnTo>
                <a:lnTo>
                  <a:pt x="13906246" y="4786067"/>
                </a:lnTo>
                <a:lnTo>
                  <a:pt x="0" y="4786067"/>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7" name="Picture 6" descr="A screenshot of a phone&#10;&#10;Description automatically generated">
            <a:extLst>
              <a:ext uri="{FF2B5EF4-FFF2-40B4-BE49-F238E27FC236}">
                <a16:creationId xmlns:a16="http://schemas.microsoft.com/office/drawing/2014/main" id="{EEF0FFBA-2FFD-7C21-90DF-7ACBC6A43732}"/>
              </a:ext>
            </a:extLst>
          </p:cNvPr>
          <p:cNvPicPr>
            <a:picLocks noChangeAspect="1"/>
          </p:cNvPicPr>
          <p:nvPr/>
        </p:nvPicPr>
        <p:blipFill>
          <a:blip r:embed="rId4"/>
          <a:stretch>
            <a:fillRect/>
          </a:stretch>
        </p:blipFill>
        <p:spPr>
          <a:xfrm>
            <a:off x="6514412" y="777026"/>
            <a:ext cx="2200061" cy="3851702"/>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DB7A494C-1ED8-2427-F073-8106CFBE2E15}"/>
              </a:ext>
            </a:extLst>
          </p:cNvPr>
          <p:cNvPicPr>
            <a:picLocks noChangeAspect="1"/>
          </p:cNvPicPr>
          <p:nvPr/>
        </p:nvPicPr>
        <p:blipFill>
          <a:blip r:embed="rId5"/>
          <a:stretch>
            <a:fillRect/>
          </a:stretch>
        </p:blipFill>
        <p:spPr>
          <a:xfrm>
            <a:off x="429527" y="1254465"/>
            <a:ext cx="5265132" cy="28925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68530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7428561" y="229749"/>
            <a:ext cx="1508514" cy="3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Code Bashers</a:t>
            </a:r>
            <a:endParaRPr sz="1400" dirty="0"/>
          </a:p>
        </p:txBody>
      </p:sp>
      <p:sp>
        <p:nvSpPr>
          <p:cNvPr id="71" name="Google Shape;71;p14"/>
          <p:cNvSpPr/>
          <p:nvPr/>
        </p:nvSpPr>
        <p:spPr>
          <a:xfrm>
            <a:off x="200025" y="195444"/>
            <a:ext cx="1460156" cy="442711"/>
          </a:xfrm>
          <a:custGeom>
            <a:avLst/>
            <a:gdLst/>
            <a:ahLst/>
            <a:cxnLst/>
            <a:rect l="l" t="t" r="r" b="b"/>
            <a:pathLst>
              <a:path w="13906247" h="4786067" extrusionOk="0">
                <a:moveTo>
                  <a:pt x="0" y="0"/>
                </a:moveTo>
                <a:lnTo>
                  <a:pt x="13906246" y="0"/>
                </a:lnTo>
                <a:lnTo>
                  <a:pt x="13906246" y="4786067"/>
                </a:lnTo>
                <a:lnTo>
                  <a:pt x="0" y="4786067"/>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3" name="Picture 2" descr="A screenshot of a chat&#10;&#10;Description automatically generated">
            <a:extLst>
              <a:ext uri="{FF2B5EF4-FFF2-40B4-BE49-F238E27FC236}">
                <a16:creationId xmlns:a16="http://schemas.microsoft.com/office/drawing/2014/main" id="{F3222FBB-5B41-EF7A-145E-9764A5E08445}"/>
              </a:ext>
            </a:extLst>
          </p:cNvPr>
          <p:cNvPicPr>
            <a:picLocks noChangeAspect="1"/>
          </p:cNvPicPr>
          <p:nvPr/>
        </p:nvPicPr>
        <p:blipFill>
          <a:blip r:embed="rId4"/>
          <a:stretch>
            <a:fillRect/>
          </a:stretch>
        </p:blipFill>
        <p:spPr>
          <a:xfrm>
            <a:off x="467931" y="1082202"/>
            <a:ext cx="5893277" cy="3340751"/>
          </a:xfrm>
          <a:prstGeom prst="rect">
            <a:avLst/>
          </a:prstGeom>
        </p:spPr>
      </p:pic>
      <p:pic>
        <p:nvPicPr>
          <p:cNvPr id="5" name="Picture 4" descr="A logo of a fox&#10;&#10;Description automatically generated">
            <a:extLst>
              <a:ext uri="{FF2B5EF4-FFF2-40B4-BE49-F238E27FC236}">
                <a16:creationId xmlns:a16="http://schemas.microsoft.com/office/drawing/2014/main" id="{567970E2-2B01-9D78-1048-5F8C6A85E023}"/>
              </a:ext>
            </a:extLst>
          </p:cNvPr>
          <p:cNvPicPr>
            <a:picLocks noChangeAspect="1"/>
          </p:cNvPicPr>
          <p:nvPr/>
        </p:nvPicPr>
        <p:blipFill>
          <a:blip r:embed="rId5"/>
          <a:stretch>
            <a:fillRect/>
          </a:stretch>
        </p:blipFill>
        <p:spPr>
          <a:xfrm>
            <a:off x="6941713" y="1054568"/>
            <a:ext cx="1951635" cy="3483625"/>
          </a:xfrm>
          <a:prstGeom prst="rect">
            <a:avLst/>
          </a:prstGeom>
        </p:spPr>
      </p:pic>
    </p:spTree>
    <p:extLst>
      <p:ext uri="{BB962C8B-B14F-4D97-AF65-F5344CB8AC3E}">
        <p14:creationId xmlns:p14="http://schemas.microsoft.com/office/powerpoint/2010/main" val="2135080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7390524" y="245760"/>
            <a:ext cx="1509251" cy="3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Code Bashers</a:t>
            </a:r>
            <a:endParaRPr sz="1400" dirty="0"/>
          </a:p>
        </p:txBody>
      </p:sp>
      <p:sp>
        <p:nvSpPr>
          <p:cNvPr id="79" name="Google Shape;79;p15"/>
          <p:cNvSpPr/>
          <p:nvPr/>
        </p:nvSpPr>
        <p:spPr>
          <a:xfrm>
            <a:off x="200025" y="195444"/>
            <a:ext cx="1460156" cy="442711"/>
          </a:xfrm>
          <a:custGeom>
            <a:avLst/>
            <a:gdLst/>
            <a:ahLst/>
            <a:cxnLst/>
            <a:rect l="l" t="t" r="r" b="b"/>
            <a:pathLst>
              <a:path w="13906247" h="4786067" extrusionOk="0">
                <a:moveTo>
                  <a:pt x="0" y="0"/>
                </a:moveTo>
                <a:lnTo>
                  <a:pt x="13906246" y="0"/>
                </a:lnTo>
                <a:lnTo>
                  <a:pt x="13906246" y="4786067"/>
                </a:lnTo>
                <a:lnTo>
                  <a:pt x="0" y="4786067"/>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5"/>
          <p:cNvSpPr txBox="1"/>
          <p:nvPr/>
        </p:nvSpPr>
        <p:spPr>
          <a:xfrm>
            <a:off x="3162324" y="185950"/>
            <a:ext cx="3200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2"/>
                </a:solidFill>
              </a:rPr>
              <a:t>TECHNICAL APPROACH</a:t>
            </a:r>
            <a:endParaRPr sz="1800" b="1">
              <a:solidFill>
                <a:schemeClr val="dk2"/>
              </a:solidFill>
            </a:endParaRPr>
          </a:p>
        </p:txBody>
      </p:sp>
      <p:sp>
        <p:nvSpPr>
          <p:cNvPr id="81" name="Google Shape;81;p15"/>
          <p:cNvSpPr txBox="1"/>
          <p:nvPr/>
        </p:nvSpPr>
        <p:spPr>
          <a:xfrm>
            <a:off x="3133907" y="752886"/>
            <a:ext cx="2838828" cy="492412"/>
          </a:xfrm>
          <a:prstGeom prst="rect">
            <a:avLst/>
          </a:prstGeom>
          <a:noFill/>
          <a:ln>
            <a:noFill/>
          </a:ln>
        </p:spPr>
        <p:txBody>
          <a:bodyPr spcFirstLastPara="1" wrap="square" lIns="91425" tIns="91425" rIns="91425" bIns="91425" anchor="t" anchorCtr="0">
            <a:spAutoFit/>
          </a:bodyPr>
          <a:lstStyle/>
          <a:p>
            <a:pPr marL="114300" lvl="0" algn="l" rtl="0">
              <a:spcBef>
                <a:spcPts val="0"/>
              </a:spcBef>
              <a:spcAft>
                <a:spcPts val="0"/>
              </a:spcAft>
              <a:buClr>
                <a:schemeClr val="dk2"/>
              </a:buClr>
              <a:buSzPts val="1800"/>
            </a:pPr>
            <a:r>
              <a:rPr lang="en" sz="2000" b="1" dirty="0">
                <a:solidFill>
                  <a:schemeClr val="dk2"/>
                </a:solidFill>
              </a:rPr>
              <a:t>Technologies used</a:t>
            </a:r>
            <a:endParaRPr sz="2000" b="1" dirty="0">
              <a:solidFill>
                <a:schemeClr val="dk2"/>
              </a:solidFill>
            </a:endParaRPr>
          </a:p>
        </p:txBody>
      </p:sp>
      <p:sp>
        <p:nvSpPr>
          <p:cNvPr id="2" name="TextBox 1">
            <a:extLst>
              <a:ext uri="{FF2B5EF4-FFF2-40B4-BE49-F238E27FC236}">
                <a16:creationId xmlns:a16="http://schemas.microsoft.com/office/drawing/2014/main" id="{683AB86B-2F79-84B2-431E-A1D7C6FAFF8F}"/>
              </a:ext>
            </a:extLst>
          </p:cNvPr>
          <p:cNvSpPr txBox="1"/>
          <p:nvPr/>
        </p:nvSpPr>
        <p:spPr>
          <a:xfrm>
            <a:off x="502274" y="1463898"/>
            <a:ext cx="5288925" cy="3139321"/>
          </a:xfrm>
          <a:prstGeom prst="rect">
            <a:avLst/>
          </a:prstGeom>
          <a:noFill/>
        </p:spPr>
        <p:txBody>
          <a:bodyPr wrap="square" rtlCol="0">
            <a:spAutoFit/>
          </a:bodyPr>
          <a:lstStyle/>
          <a:p>
            <a:pPr marL="285750" indent="-285750">
              <a:buFont typeface="Arial" panose="020B0604020202020204" pitchFamily="34" charset="0"/>
              <a:buChar char="•"/>
            </a:pPr>
            <a:r>
              <a:rPr lang="en-IN" sz="1800" dirty="0"/>
              <a:t>React.JS Library: For the Front end of the  application</a:t>
            </a:r>
          </a:p>
          <a:p>
            <a:pPr marL="285750" indent="-285750">
              <a:buFont typeface="Arial" panose="020B0604020202020204" pitchFamily="34" charset="0"/>
              <a:buChar char="•"/>
            </a:pPr>
            <a:r>
              <a:rPr lang="en-IN" sz="1800" dirty="0"/>
              <a:t>Ethereum : Blockchain Platform Used</a:t>
            </a:r>
          </a:p>
          <a:p>
            <a:pPr marL="285750" indent="-285750">
              <a:buFont typeface="Arial" panose="020B0604020202020204" pitchFamily="34" charset="0"/>
              <a:buChar char="•"/>
            </a:pPr>
            <a:r>
              <a:rPr lang="en-IN" sz="1800" dirty="0"/>
              <a:t>Solidity : For writing Smart Contracts</a:t>
            </a:r>
          </a:p>
          <a:p>
            <a:pPr marL="285750" indent="-285750">
              <a:buFont typeface="Arial" panose="020B0604020202020204" pitchFamily="34" charset="0"/>
              <a:buChar char="•"/>
            </a:pPr>
            <a:r>
              <a:rPr lang="en-IN" sz="1800" dirty="0"/>
              <a:t>Remix-IDE : For testing the Prototype</a:t>
            </a:r>
          </a:p>
          <a:p>
            <a:pPr marL="285750" indent="-285750">
              <a:buFont typeface="Arial" panose="020B0604020202020204" pitchFamily="34" charset="0"/>
              <a:buChar char="•"/>
            </a:pPr>
            <a:r>
              <a:rPr lang="en-IN" sz="1800" dirty="0"/>
              <a:t>Application Binary Interface: A special JSON file  to make the solidity code interact with React.JS </a:t>
            </a:r>
          </a:p>
          <a:p>
            <a:pPr marL="285750" indent="-285750">
              <a:buFont typeface="Arial" panose="020B0604020202020204" pitchFamily="34" charset="0"/>
              <a:buChar char="•"/>
            </a:pPr>
            <a:r>
              <a:rPr lang="en-IN" sz="1800" dirty="0"/>
              <a:t>Frameworks: Ether.js, Web3 Modal</a:t>
            </a:r>
          </a:p>
          <a:p>
            <a:pPr marL="285750" indent="-285750">
              <a:buFont typeface="Arial" panose="020B0604020202020204" pitchFamily="34" charset="0"/>
              <a:buChar char="•"/>
            </a:pPr>
            <a:r>
              <a:rPr lang="en-IN" sz="1800" dirty="0"/>
              <a:t> MetaMask: Online extension for integrating wallet into the application.</a:t>
            </a:r>
          </a:p>
        </p:txBody>
      </p:sp>
      <p:pic>
        <p:nvPicPr>
          <p:cNvPr id="12" name="Picture 11" descr="A blue symbol with a circle&#10;&#10;Description automatically generated">
            <a:extLst>
              <a:ext uri="{FF2B5EF4-FFF2-40B4-BE49-F238E27FC236}">
                <a16:creationId xmlns:a16="http://schemas.microsoft.com/office/drawing/2014/main" id="{F9DC5EFB-C52E-F0C9-43F6-6DF7193B5C2C}"/>
              </a:ext>
            </a:extLst>
          </p:cNvPr>
          <p:cNvPicPr>
            <a:picLocks noChangeAspect="1"/>
          </p:cNvPicPr>
          <p:nvPr/>
        </p:nvPicPr>
        <p:blipFill>
          <a:blip r:embed="rId4"/>
          <a:stretch>
            <a:fillRect/>
          </a:stretch>
        </p:blipFill>
        <p:spPr>
          <a:xfrm>
            <a:off x="6191676" y="890233"/>
            <a:ext cx="1071965" cy="976172"/>
          </a:xfrm>
          <a:prstGeom prst="rect">
            <a:avLst/>
          </a:prstGeom>
        </p:spPr>
      </p:pic>
      <p:pic>
        <p:nvPicPr>
          <p:cNvPr id="14" name="Picture 13" descr="A logo of a cryptocurrency&#10;&#10;Description automatically generated">
            <a:extLst>
              <a:ext uri="{FF2B5EF4-FFF2-40B4-BE49-F238E27FC236}">
                <a16:creationId xmlns:a16="http://schemas.microsoft.com/office/drawing/2014/main" id="{365955FF-4687-276D-27E0-7591420F2336}"/>
              </a:ext>
            </a:extLst>
          </p:cNvPr>
          <p:cNvPicPr>
            <a:picLocks noChangeAspect="1"/>
          </p:cNvPicPr>
          <p:nvPr/>
        </p:nvPicPr>
        <p:blipFill>
          <a:blip r:embed="rId5"/>
          <a:stretch>
            <a:fillRect/>
          </a:stretch>
        </p:blipFill>
        <p:spPr>
          <a:xfrm>
            <a:off x="7458000" y="2068175"/>
            <a:ext cx="1384304" cy="775210"/>
          </a:xfrm>
          <a:prstGeom prst="rect">
            <a:avLst/>
          </a:prstGeom>
        </p:spPr>
      </p:pic>
      <p:pic>
        <p:nvPicPr>
          <p:cNvPr id="16" name="Picture 15" descr="A blue cloud logo with black text&#10;&#10;Description automatically generated">
            <a:extLst>
              <a:ext uri="{FF2B5EF4-FFF2-40B4-BE49-F238E27FC236}">
                <a16:creationId xmlns:a16="http://schemas.microsoft.com/office/drawing/2014/main" id="{38C9831E-66FF-DD2C-5890-F95A556A76F7}"/>
              </a:ext>
            </a:extLst>
          </p:cNvPr>
          <p:cNvPicPr>
            <a:picLocks noChangeAspect="1"/>
          </p:cNvPicPr>
          <p:nvPr/>
        </p:nvPicPr>
        <p:blipFill>
          <a:blip r:embed="rId6"/>
          <a:stretch>
            <a:fillRect/>
          </a:stretch>
        </p:blipFill>
        <p:spPr>
          <a:xfrm>
            <a:off x="7323049" y="3678227"/>
            <a:ext cx="1644202" cy="1138762"/>
          </a:xfrm>
          <a:prstGeom prst="rect">
            <a:avLst/>
          </a:prstGeom>
        </p:spPr>
      </p:pic>
      <p:pic>
        <p:nvPicPr>
          <p:cNvPr id="18" name="Picture 17" descr="A low poly fox face&#10;&#10;Description automatically generated">
            <a:extLst>
              <a:ext uri="{FF2B5EF4-FFF2-40B4-BE49-F238E27FC236}">
                <a16:creationId xmlns:a16="http://schemas.microsoft.com/office/drawing/2014/main" id="{E7BB4782-0DA8-0E35-E5A0-EC41A0E74E56}"/>
              </a:ext>
            </a:extLst>
          </p:cNvPr>
          <p:cNvPicPr>
            <a:picLocks noChangeAspect="1"/>
          </p:cNvPicPr>
          <p:nvPr/>
        </p:nvPicPr>
        <p:blipFill>
          <a:blip r:embed="rId7"/>
          <a:stretch>
            <a:fillRect/>
          </a:stretch>
        </p:blipFill>
        <p:spPr>
          <a:xfrm>
            <a:off x="5951226" y="2907779"/>
            <a:ext cx="1114981" cy="111498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7458000" y="229750"/>
            <a:ext cx="1374300" cy="3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[Team Name]</a:t>
            </a:r>
            <a:endParaRPr sz="1400"/>
          </a:p>
        </p:txBody>
      </p:sp>
      <p:sp>
        <p:nvSpPr>
          <p:cNvPr id="87" name="Google Shape;87;p16"/>
          <p:cNvSpPr/>
          <p:nvPr/>
        </p:nvSpPr>
        <p:spPr>
          <a:xfrm>
            <a:off x="200025" y="195444"/>
            <a:ext cx="1460156" cy="442711"/>
          </a:xfrm>
          <a:custGeom>
            <a:avLst/>
            <a:gdLst/>
            <a:ahLst/>
            <a:cxnLst/>
            <a:rect l="l" t="t" r="r" b="b"/>
            <a:pathLst>
              <a:path w="13906247" h="4786067" extrusionOk="0">
                <a:moveTo>
                  <a:pt x="0" y="0"/>
                </a:moveTo>
                <a:lnTo>
                  <a:pt x="13906246" y="0"/>
                </a:lnTo>
                <a:lnTo>
                  <a:pt x="13906246" y="4786067"/>
                </a:lnTo>
                <a:lnTo>
                  <a:pt x="0" y="4786067"/>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6"/>
          <p:cNvSpPr txBox="1"/>
          <p:nvPr/>
        </p:nvSpPr>
        <p:spPr>
          <a:xfrm>
            <a:off x="3536850" y="185950"/>
            <a:ext cx="20703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solidFill>
                  <a:schemeClr val="dk2"/>
                </a:solidFill>
              </a:rPr>
              <a:t>User WorkFlow</a:t>
            </a:r>
            <a:endParaRPr sz="2000" b="1" dirty="0">
              <a:solidFill>
                <a:schemeClr val="dk2"/>
              </a:solidFill>
            </a:endParaRPr>
          </a:p>
        </p:txBody>
      </p:sp>
      <p:sp>
        <p:nvSpPr>
          <p:cNvPr id="89" name="Google Shape;89;p16"/>
          <p:cNvSpPr txBox="1"/>
          <p:nvPr/>
        </p:nvSpPr>
        <p:spPr>
          <a:xfrm>
            <a:off x="492616" y="924864"/>
            <a:ext cx="7279800" cy="3854999"/>
          </a:xfrm>
          <a:prstGeom prst="rect">
            <a:avLst/>
          </a:prstGeom>
          <a:noFill/>
          <a:ln>
            <a:noFill/>
          </a:ln>
        </p:spPr>
        <p:txBody>
          <a:bodyPr spcFirstLastPara="1" wrap="square" lIns="91425" tIns="91425" rIns="91425" bIns="91425" anchor="t" anchorCtr="0">
            <a:spAutoFit/>
          </a:bodyPr>
          <a:lstStyle/>
          <a:p>
            <a:pPr marL="5143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Create an Account: Users create an account on the platform and set up their MetaMask wallet, which securely stores their tokens and manages transactions.</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5143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Upload and Manage Data: Users can upload their personal data, set permissions for access, and define conditions for data sharing.</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5143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Receive Compensation: When a third party requests access to the data, a transaction is triggered. Upon user approval, the data is shared, and the user receives compensation in the form of tokens.</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5143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Monitor Data Usage: Users can view all the transactions and access requests related to their data, providing them with a transparent overview of how their information is used.</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7458000" y="229750"/>
            <a:ext cx="1374300" cy="3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Code Bashers</a:t>
            </a:r>
            <a:endParaRPr sz="1400" dirty="0"/>
          </a:p>
        </p:txBody>
      </p:sp>
      <p:sp>
        <p:nvSpPr>
          <p:cNvPr id="95" name="Google Shape;95;p17"/>
          <p:cNvSpPr/>
          <p:nvPr/>
        </p:nvSpPr>
        <p:spPr>
          <a:xfrm>
            <a:off x="200025" y="195444"/>
            <a:ext cx="1460156" cy="442711"/>
          </a:xfrm>
          <a:custGeom>
            <a:avLst/>
            <a:gdLst/>
            <a:ahLst/>
            <a:cxnLst/>
            <a:rect l="l" t="t" r="r" b="b"/>
            <a:pathLst>
              <a:path w="13906247" h="4786067" extrusionOk="0">
                <a:moveTo>
                  <a:pt x="0" y="0"/>
                </a:moveTo>
                <a:lnTo>
                  <a:pt x="13906246" y="0"/>
                </a:lnTo>
                <a:lnTo>
                  <a:pt x="13906246" y="4786067"/>
                </a:lnTo>
                <a:lnTo>
                  <a:pt x="0" y="4786067"/>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7"/>
          <p:cNvSpPr txBox="1"/>
          <p:nvPr/>
        </p:nvSpPr>
        <p:spPr>
          <a:xfrm>
            <a:off x="3778347" y="163662"/>
            <a:ext cx="1587305" cy="46617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solidFill>
                  <a:schemeClr val="dk2"/>
                </a:solidFill>
              </a:rPr>
              <a:t>Challenges </a:t>
            </a:r>
            <a:endParaRPr sz="1800" b="1" dirty="0">
              <a:solidFill>
                <a:schemeClr val="dk2"/>
              </a:solidFill>
            </a:endParaRPr>
          </a:p>
        </p:txBody>
      </p:sp>
      <p:sp>
        <p:nvSpPr>
          <p:cNvPr id="97" name="Google Shape;97;p17"/>
          <p:cNvSpPr txBox="1"/>
          <p:nvPr/>
        </p:nvSpPr>
        <p:spPr>
          <a:xfrm>
            <a:off x="695055" y="1125214"/>
            <a:ext cx="7774951" cy="3231624"/>
          </a:xfrm>
          <a:prstGeom prst="rect">
            <a:avLst/>
          </a:prstGeom>
          <a:noFill/>
          <a:ln>
            <a:noFill/>
          </a:ln>
        </p:spPr>
        <p:txBody>
          <a:bodyPr spcFirstLastPara="1" wrap="square" lIns="91425" tIns="91425" rIns="91425" bIns="91425" anchor="t" anchorCtr="0">
            <a:spAutoFit/>
          </a:bodyPr>
          <a:lstStyle/>
          <a:p>
            <a:pPr marL="114300" lvl="0" algn="l" rtl="0">
              <a:spcBef>
                <a:spcPts val="0"/>
              </a:spcBef>
              <a:spcAft>
                <a:spcPts val="0"/>
              </a:spcAft>
              <a:buClr>
                <a:schemeClr val="dk2"/>
              </a:buClr>
              <a:buSzPts val="1800"/>
            </a:pPr>
            <a:r>
              <a:rPr lang="en-US" sz="1800" dirty="0">
                <a:solidFill>
                  <a:schemeClr val="dk2"/>
                </a:solidFill>
              </a:rPr>
              <a:t>Scalability Issues: Ethereum currently faces scalability issues with high gas fees and slow transaction times, especially during network congestion. This could affect user experience and the platform’s ability to handle a large number of users or transactions. Data Privacy and Storage: While the platform manages data permissions and transactions, storing actual personal data on the blockchain or public storage networks poses privacy risks. A robust encryption mechanism and off-chain storage solutions would be required. Integration Complexity: Integrating multiple technologies (React, Ethers.js, MetaMask, Solidity smart contracts) and ensuring smooth communication between them can be complex and requires skilled developers.</a:t>
            </a:r>
            <a:endParaRPr sz="1800" dirty="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7458000" y="229750"/>
            <a:ext cx="1374300" cy="3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Code Bashers</a:t>
            </a:r>
            <a:endParaRPr sz="1400" dirty="0"/>
          </a:p>
        </p:txBody>
      </p:sp>
      <p:sp>
        <p:nvSpPr>
          <p:cNvPr id="103" name="Google Shape;103;p18"/>
          <p:cNvSpPr/>
          <p:nvPr/>
        </p:nvSpPr>
        <p:spPr>
          <a:xfrm>
            <a:off x="200025" y="195444"/>
            <a:ext cx="1460156" cy="442711"/>
          </a:xfrm>
          <a:custGeom>
            <a:avLst/>
            <a:gdLst/>
            <a:ahLst/>
            <a:cxnLst/>
            <a:rect l="l" t="t" r="r" b="b"/>
            <a:pathLst>
              <a:path w="13906247" h="4786067" extrusionOk="0">
                <a:moveTo>
                  <a:pt x="0" y="0"/>
                </a:moveTo>
                <a:lnTo>
                  <a:pt x="13906246" y="0"/>
                </a:lnTo>
                <a:lnTo>
                  <a:pt x="13906246" y="4786067"/>
                </a:lnTo>
                <a:lnTo>
                  <a:pt x="0" y="4786067"/>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8"/>
          <p:cNvSpPr txBox="1"/>
          <p:nvPr/>
        </p:nvSpPr>
        <p:spPr>
          <a:xfrm>
            <a:off x="3125550" y="185950"/>
            <a:ext cx="28671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dirty="0">
                <a:solidFill>
                  <a:schemeClr val="dk2"/>
                </a:solidFill>
              </a:rPr>
              <a:t>IMPACT </a:t>
            </a:r>
            <a:endParaRPr sz="1800" b="1" dirty="0">
              <a:solidFill>
                <a:schemeClr val="dk2"/>
              </a:solidFill>
            </a:endParaRPr>
          </a:p>
        </p:txBody>
      </p:sp>
      <p:sp>
        <p:nvSpPr>
          <p:cNvPr id="105" name="Google Shape;105;p18"/>
          <p:cNvSpPr txBox="1"/>
          <p:nvPr/>
        </p:nvSpPr>
        <p:spPr>
          <a:xfrm>
            <a:off x="519045" y="1075117"/>
            <a:ext cx="7715400" cy="3354734"/>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Char char="●"/>
            </a:pPr>
            <a:r>
              <a:rPr lang="en-US" sz="1600" b="1" dirty="0">
                <a:solidFill>
                  <a:schemeClr val="dk2"/>
                </a:solidFill>
              </a:rPr>
              <a:t>Enhanced Data Control</a:t>
            </a:r>
            <a:r>
              <a:rPr lang="en-US" sz="1600" dirty="0">
                <a:solidFill>
                  <a:schemeClr val="dk2"/>
                </a:solidFill>
              </a:rPr>
              <a:t>: Users gain full control over their personal data, deciding who accesses it and under what conditions, fostering trust and security.</a:t>
            </a:r>
            <a:r>
              <a:rPr lang="en-US" sz="1600" b="1" dirty="0">
                <a:solidFill>
                  <a:schemeClr val="dk2"/>
                </a:solidFill>
              </a:rPr>
              <a:t>Monetization Opportunities</a:t>
            </a:r>
            <a:r>
              <a:rPr lang="en-US" sz="1600" dirty="0">
                <a:solidFill>
                  <a:schemeClr val="dk2"/>
                </a:solidFill>
              </a:rPr>
              <a:t>: Provides individuals with new avenues to earn rewards or compensation by sharing their data with authorized third parties. </a:t>
            </a:r>
            <a:r>
              <a:rPr lang="en-US" sz="1600" b="1" dirty="0">
                <a:solidFill>
                  <a:schemeClr val="dk2"/>
                </a:solidFill>
              </a:rPr>
              <a:t>Privacy and Security Assurance</a:t>
            </a:r>
            <a:r>
              <a:rPr lang="en-US" sz="1600" dirty="0">
                <a:solidFill>
                  <a:schemeClr val="dk2"/>
                </a:solidFill>
              </a:rPr>
              <a:t>: Offers a secure, tamper-proof environment with transparent audit trails, protecting users from data misuse and breaches. </a:t>
            </a:r>
            <a:r>
              <a:rPr lang="en-US" sz="1600" b="1" dirty="0">
                <a:solidFill>
                  <a:schemeClr val="dk2"/>
                </a:solidFill>
              </a:rPr>
              <a:t>Empowerment and Autonomy</a:t>
            </a:r>
            <a:r>
              <a:rPr lang="en-US" sz="1600" dirty="0">
                <a:solidFill>
                  <a:schemeClr val="dk2"/>
                </a:solidFill>
              </a:rPr>
              <a:t>: Empowers users to reclaim ownership of their data, shifting the power from centralized entities to individuals. </a:t>
            </a:r>
            <a:r>
              <a:rPr lang="en-US" sz="1600" b="1" dirty="0">
                <a:solidFill>
                  <a:schemeClr val="dk2"/>
                </a:solidFill>
              </a:rPr>
              <a:t>Regulatory Compliance</a:t>
            </a:r>
            <a:r>
              <a:rPr lang="en-US" sz="1600" dirty="0">
                <a:solidFill>
                  <a:schemeClr val="dk2"/>
                </a:solidFill>
              </a:rPr>
              <a:t>: Helps businesses comply with data privacy regulations, enhancing trust and reducing legal risks.</a:t>
            </a:r>
            <a:r>
              <a:rPr lang="en" sz="1600" dirty="0">
                <a:solidFill>
                  <a:schemeClr val="dk2"/>
                </a:solidFill>
              </a:rPr>
              <a:t>Benefits of the solution (Social, Economic, environmental etc.).</a:t>
            </a:r>
          </a:p>
          <a:p>
            <a:pPr marL="457200" lvl="0" indent="-342900" algn="l" rtl="0">
              <a:spcBef>
                <a:spcPts val="0"/>
              </a:spcBef>
              <a:spcAft>
                <a:spcPts val="0"/>
              </a:spcAft>
              <a:buClr>
                <a:schemeClr val="dk2"/>
              </a:buClr>
              <a:buSzPts val="1800"/>
              <a:buChar char="●"/>
            </a:pPr>
            <a:endParaRPr lang="en" sz="1600" dirty="0">
              <a:solidFill>
                <a:schemeClr val="dk2"/>
              </a:solidFill>
            </a:endParaRPr>
          </a:p>
          <a:p>
            <a:pPr marL="457200" lvl="0" indent="-342900" algn="l" rtl="0">
              <a:spcBef>
                <a:spcPts val="0"/>
              </a:spcBef>
              <a:spcAft>
                <a:spcPts val="0"/>
              </a:spcAft>
              <a:buClr>
                <a:schemeClr val="dk2"/>
              </a:buClr>
              <a:buSzPts val="1800"/>
              <a:buChar char="●"/>
            </a:pPr>
            <a:endParaRPr dirty="0">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1267</Words>
  <Application>Microsoft Office PowerPoint</Application>
  <PresentationFormat>On-screen Show (16:9)</PresentationFormat>
  <Paragraphs>58</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Simple Light</vt:lpstr>
      <vt:lpstr>PowerPoint Presentation</vt:lpstr>
      <vt:lpstr>Code Bashers</vt:lpstr>
      <vt:lpstr>Code Bashers</vt:lpstr>
      <vt:lpstr>Code Bashers</vt:lpstr>
      <vt:lpstr>Code Bashers</vt:lpstr>
      <vt:lpstr>Code Bashers</vt:lpstr>
      <vt:lpstr>[Team Name]</vt:lpstr>
      <vt:lpstr>Code Bashers</vt:lpstr>
      <vt:lpstr>Code Bashers</vt:lpstr>
      <vt:lpstr>Code Bashers</vt:lpstr>
      <vt:lpstr>Code Bashers</vt:lpstr>
      <vt:lpstr>Code Bashers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Jasraj Shendge</dc:creator>
  <cp:lastModifiedBy>Jasraj Shendge [CSE - 2022]</cp:lastModifiedBy>
  <cp:revision>4</cp:revision>
  <dcterms:modified xsi:type="dcterms:W3CDTF">2024-09-05T21:27:48Z</dcterms:modified>
</cp:coreProperties>
</file>