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71" r:id="rId12"/>
    <p:sldId id="272" r:id="rId13"/>
    <p:sldId id="273" r:id="rId14"/>
    <p:sldId id="276" r:id="rId15"/>
    <p:sldId id="264" r:id="rId16"/>
    <p:sldId id="277" r:id="rId17"/>
    <p:sldId id="278" r:id="rId18"/>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6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1608" y="-1098"/>
      </p:cViewPr>
      <p:guideLst>
        <p:guide orient="horz" pos="286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536819" y="9790886"/>
            <a:ext cx="955675" cy="177800"/>
          </a:xfrm>
          <a:prstGeom prst="rect">
            <a:avLst/>
          </a:prstGeom>
        </p:spPr>
        <p:txBody>
          <a:bodyPr wrap="square" lIns="0" tIns="0" rIns="0" bIns="0">
            <a:spAutoFit/>
          </a:bodyPr>
          <a:lstStyle>
            <a:lvl1pPr>
              <a:defRPr sz="1200" b="0" i="0">
                <a:solidFill>
                  <a:srgbClr val="8495AF"/>
                </a:solidFill>
                <a:latin typeface="Calibri" panose="020F0502020204030204"/>
                <a:cs typeface="Calibri" panose="020F0502020204030204"/>
              </a:defRPr>
            </a:lvl1p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fld id="{81D60167-4931-47E6-BA6A-407CBD079E47}" type="slidenum">
              <a:rPr dirty="0">
                <a:solidFill>
                  <a:srgbClr val="313D4F"/>
                </a:solidFill>
              </a:rPr>
            </a:fld>
            <a:r>
              <a:rPr spc="-25" dirty="0">
                <a:solidFill>
                  <a:srgbClr val="313D4F"/>
                </a:solidFill>
              </a:rPr>
              <a:t> </a:t>
            </a:r>
            <a:r>
              <a:rPr dirty="0">
                <a:solidFill>
                  <a:srgbClr val="313D4F"/>
                </a:solidFill>
              </a:rPr>
              <a:t>|</a:t>
            </a:r>
            <a:r>
              <a:rPr spc="-15" dirty="0">
                <a:solidFill>
                  <a:srgbClr val="313D4F"/>
                </a:solidFill>
              </a:rPr>
              <a:t> </a:t>
            </a:r>
            <a:r>
              <a:rPr spc="-25" dirty="0">
                <a:solidFill>
                  <a:srgbClr val="313D4F"/>
                </a:solidFill>
              </a:rPr>
              <a:t>23</a:t>
            </a:r>
            <a:endParaRPr spc="-25" dirty="0">
              <a:solidFill>
                <a:srgbClr val="313D4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beta.openai.com/docs/" TargetMode="External"/><Relationship Id="rId1" Type="http://schemas.openxmlformats.org/officeDocument/2006/relationships/hyperlink" Target="https://youtu.be/AMc2A5Abj3M?si=bNsFOTT6jrFRAvX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362876"/>
            <a:ext cx="7556500" cy="351790"/>
          </a:xfrm>
          <a:prstGeom prst="rect">
            <a:avLst/>
          </a:prstGeom>
        </p:spPr>
        <p:txBody>
          <a:bodyPr vert="horz" wrap="square" lIns="0" tIns="13335" rIns="0" bIns="0" rtlCol="0">
            <a:spAutoFit/>
          </a:bodyPr>
          <a:lstStyle/>
          <a:p>
            <a:pPr marL="12700" algn="ctr">
              <a:lnSpc>
                <a:spcPct val="100000"/>
              </a:lnSpc>
              <a:spcBef>
                <a:spcPts val="105"/>
              </a:spcBef>
            </a:pPr>
            <a:r>
              <a:rPr lang="en-US" sz="2200" b="1" dirty="0">
                <a:latin typeface="Times New Roman" panose="02020603050405020304"/>
                <a:cs typeface="Times New Roman" panose="02020603050405020304"/>
              </a:rPr>
              <a:t>“Text Summarization Web-App”</a:t>
            </a:r>
            <a:endParaRPr sz="2200" dirty="0">
              <a:latin typeface="Times New Roman" panose="02020603050405020304"/>
              <a:cs typeface="Times New Roman" panose="02020603050405020304"/>
            </a:endParaRPr>
          </a:p>
        </p:txBody>
      </p:sp>
      <p:sp>
        <p:nvSpPr>
          <p:cNvPr id="3" name="object 3"/>
          <p:cNvSpPr txBox="1"/>
          <p:nvPr/>
        </p:nvSpPr>
        <p:spPr>
          <a:xfrm>
            <a:off x="2524125" y="2639948"/>
            <a:ext cx="2510155" cy="238125"/>
          </a:xfrm>
          <a:prstGeom prst="rect">
            <a:avLst/>
          </a:prstGeom>
        </p:spPr>
        <p:txBody>
          <a:bodyPr vert="horz" wrap="square" lIns="0" tIns="11430" rIns="0" bIns="0" rtlCol="0">
            <a:spAutoFit/>
          </a:bodyPr>
          <a:lstStyle/>
          <a:p>
            <a:pPr marL="12700">
              <a:lnSpc>
                <a:spcPct val="100000"/>
              </a:lnSpc>
              <a:spcBef>
                <a:spcPts val="90"/>
              </a:spcBef>
            </a:pPr>
            <a:r>
              <a:rPr sz="1400" b="1" dirty="0">
                <a:latin typeface="Times New Roman" panose="02020603050405020304"/>
                <a:cs typeface="Times New Roman" panose="02020603050405020304"/>
              </a:rPr>
              <a:t>Mini</a:t>
            </a:r>
            <a:r>
              <a:rPr sz="1400" b="1" spc="-5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Project</a:t>
            </a:r>
            <a:r>
              <a:rPr sz="1400" b="1" spc="-5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report</a:t>
            </a:r>
            <a:r>
              <a:rPr sz="1400" b="1" spc="-5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submitted</a:t>
            </a:r>
            <a:r>
              <a:rPr sz="1400" b="1" spc="-50" dirty="0">
                <a:latin typeface="Times New Roman" panose="02020603050405020304"/>
                <a:cs typeface="Times New Roman" panose="02020603050405020304"/>
              </a:rPr>
              <a:t> </a:t>
            </a:r>
            <a:r>
              <a:rPr sz="1400" b="1" spc="-25" dirty="0">
                <a:latin typeface="Times New Roman" panose="02020603050405020304"/>
                <a:cs typeface="Times New Roman" panose="02020603050405020304"/>
              </a:rPr>
              <a:t>to</a:t>
            </a:r>
            <a:endParaRPr sz="1400">
              <a:latin typeface="Times New Roman" panose="02020603050405020304"/>
              <a:cs typeface="Times New Roman" panose="02020603050405020304"/>
            </a:endParaRPr>
          </a:p>
        </p:txBody>
      </p:sp>
      <p:sp>
        <p:nvSpPr>
          <p:cNvPr id="4" name="object 4"/>
          <p:cNvSpPr txBox="1"/>
          <p:nvPr/>
        </p:nvSpPr>
        <p:spPr>
          <a:xfrm>
            <a:off x="2002917" y="4554473"/>
            <a:ext cx="3547110" cy="4488180"/>
          </a:xfrm>
          <a:prstGeom prst="rect">
            <a:avLst/>
          </a:prstGeom>
        </p:spPr>
        <p:txBody>
          <a:bodyPr vert="horz" wrap="square" lIns="0" tIns="11430" rIns="0" bIns="0" rtlCol="0">
            <a:spAutoFit/>
          </a:bodyPr>
          <a:lstStyle/>
          <a:p>
            <a:pPr marL="5715" algn="ctr">
              <a:lnSpc>
                <a:spcPct val="100000"/>
              </a:lnSpc>
              <a:spcBef>
                <a:spcPts val="90"/>
              </a:spcBef>
            </a:pPr>
            <a:r>
              <a:rPr sz="1400" b="1" dirty="0">
                <a:latin typeface="Times New Roman" panose="02020603050405020304"/>
                <a:cs typeface="Times New Roman" panose="02020603050405020304"/>
              </a:rPr>
              <a:t>Group</a:t>
            </a:r>
            <a:r>
              <a:rPr sz="1400" b="1" spc="-4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Members:</a:t>
            </a:r>
            <a:endParaRPr lang="en-US" sz="1400" dirty="0">
              <a:latin typeface="Times New Roman" panose="02020603050405020304"/>
              <a:cs typeface="Times New Roman" panose="02020603050405020304"/>
            </a:endParaRPr>
          </a:p>
          <a:p>
            <a:pPr marL="922655" indent="-285750">
              <a:lnSpc>
                <a:spcPct val="100000"/>
              </a:lnSpc>
              <a:spcBef>
                <a:spcPts val="815"/>
              </a:spcBef>
              <a:buFont typeface="Arial" panose="020B0604020202020204" pitchFamily="34" charset="0"/>
              <a:buChar char="•"/>
              <a:tabLst>
                <a:tab pos="866140" algn="l"/>
              </a:tabLst>
            </a:pPr>
            <a:r>
              <a:rPr lang="en-US" altLang="" sz="1400" spc="15" dirty="0">
                <a:latin typeface="Times New Roman" panose="02020603050405020304"/>
                <a:cs typeface="Times New Roman" panose="02020603050405020304"/>
              </a:rPr>
              <a:t>Eshan</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(215890</a:t>
            </a:r>
            <a:r>
              <a:rPr lang="en-US" sz="1400" spc="-10" dirty="0">
                <a:latin typeface="Times New Roman" panose="02020603050405020304"/>
                <a:cs typeface="Times New Roman" panose="02020603050405020304"/>
              </a:rPr>
              <a:t>096</a:t>
            </a:r>
            <a:r>
              <a:rPr sz="1400" spc="-10" dirty="0">
                <a:latin typeface="Times New Roman" panose="02020603050405020304"/>
                <a:cs typeface="Times New Roman" panose="02020603050405020304"/>
              </a:rPr>
              <a:t>)</a:t>
            </a:r>
            <a:endParaRPr lang="en-US" sz="1400" spc="-10" dirty="0">
              <a:latin typeface="Times New Roman" panose="02020603050405020304"/>
              <a:cs typeface="Times New Roman" panose="02020603050405020304"/>
            </a:endParaRPr>
          </a:p>
          <a:p>
            <a:pPr marL="922655" indent="-285750">
              <a:lnSpc>
                <a:spcPct val="100000"/>
              </a:lnSpc>
              <a:spcBef>
                <a:spcPts val="815"/>
              </a:spcBef>
              <a:buFont typeface="Arial" panose="020B0604020202020204" pitchFamily="34" charset="0"/>
              <a:buChar char="•"/>
              <a:tabLst>
                <a:tab pos="866140" algn="l"/>
              </a:tabLst>
            </a:pPr>
            <a:r>
              <a:rPr lang="en-IN" sz="1400" spc="-10" dirty="0">
                <a:latin typeface="Times New Roman" panose="02020603050405020304"/>
                <a:cs typeface="Times New Roman" panose="02020603050405020304"/>
              </a:rPr>
              <a:t>A</a:t>
            </a:r>
            <a:r>
              <a:rPr lang="en-US" altLang="en-IN" sz="1400" spc="-10" dirty="0">
                <a:latin typeface="Times New Roman" panose="02020603050405020304"/>
                <a:cs typeface="Times New Roman" panose="02020603050405020304"/>
              </a:rPr>
              <a:t>bhinav Biswas</a:t>
            </a:r>
            <a:r>
              <a:rPr lang="en-IN" sz="1400" spc="-10" dirty="0">
                <a:latin typeface="Times New Roman" panose="02020603050405020304"/>
                <a:cs typeface="Times New Roman" panose="02020603050405020304"/>
              </a:rPr>
              <a:t> (215890</a:t>
            </a:r>
            <a:r>
              <a:rPr lang="en-US" altLang="en-IN" sz="1400" spc="-10" dirty="0">
                <a:latin typeface="Times New Roman" panose="02020603050405020304"/>
                <a:cs typeface="Times New Roman" panose="02020603050405020304"/>
              </a:rPr>
              <a:t>108)</a:t>
            </a:r>
            <a:endParaRPr sz="1400" dirty="0">
              <a:latin typeface="Times New Roman" panose="02020603050405020304"/>
              <a:cs typeface="Times New Roman" panose="02020603050405020304"/>
            </a:endParaRPr>
          </a:p>
          <a:p>
            <a:pPr>
              <a:lnSpc>
                <a:spcPct val="100000"/>
              </a:lnSpc>
            </a:pPr>
            <a:endParaRPr sz="1400" dirty="0">
              <a:latin typeface="Times New Roman" panose="02020603050405020304"/>
              <a:cs typeface="Times New Roman" panose="02020603050405020304"/>
            </a:endParaRPr>
          </a:p>
          <a:p>
            <a:pPr>
              <a:lnSpc>
                <a:spcPct val="100000"/>
              </a:lnSpc>
              <a:spcBef>
                <a:spcPts val="740"/>
              </a:spcBef>
            </a:pPr>
            <a:endParaRPr sz="1400" dirty="0">
              <a:latin typeface="Times New Roman" panose="02020603050405020304"/>
              <a:cs typeface="Times New Roman" panose="02020603050405020304"/>
            </a:endParaRPr>
          </a:p>
          <a:p>
            <a:pPr marL="8255" algn="ctr">
              <a:lnSpc>
                <a:spcPct val="100000"/>
              </a:lnSpc>
            </a:pPr>
            <a:r>
              <a:rPr sz="1400" dirty="0">
                <a:latin typeface="Times New Roman" panose="02020603050405020304"/>
                <a:cs typeface="Times New Roman" panose="02020603050405020304"/>
              </a:rPr>
              <a:t>Under</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the</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supervision</a:t>
            </a:r>
            <a:r>
              <a:rPr sz="1400" spc="-55" dirty="0">
                <a:latin typeface="Times New Roman" panose="02020603050405020304"/>
                <a:cs typeface="Times New Roman" panose="02020603050405020304"/>
              </a:rPr>
              <a:t> </a:t>
            </a:r>
            <a:r>
              <a:rPr sz="1400" spc="-25" dirty="0">
                <a:latin typeface="Times New Roman" panose="02020603050405020304"/>
                <a:cs typeface="Times New Roman" panose="02020603050405020304"/>
              </a:rPr>
              <a:t>of</a:t>
            </a:r>
            <a:endParaRPr sz="1400" dirty="0">
              <a:latin typeface="Times New Roman" panose="02020603050405020304"/>
              <a:cs typeface="Times New Roman" panose="02020603050405020304"/>
            </a:endParaRPr>
          </a:p>
          <a:p>
            <a:pPr marL="6985" algn="ctr">
              <a:lnSpc>
                <a:spcPct val="100000"/>
              </a:lnSpc>
              <a:spcBef>
                <a:spcPts val="1560"/>
              </a:spcBef>
            </a:pPr>
            <a:r>
              <a:rPr sz="1400" b="1" dirty="0">
                <a:latin typeface="Times New Roman" panose="02020603050405020304"/>
                <a:cs typeface="Times New Roman" panose="02020603050405020304"/>
              </a:rPr>
              <a:t>Dr.</a:t>
            </a:r>
            <a:r>
              <a:rPr sz="1400" b="1" spc="-30" dirty="0">
                <a:latin typeface="Times New Roman" panose="02020603050405020304"/>
                <a:cs typeface="Times New Roman" panose="02020603050405020304"/>
              </a:rPr>
              <a:t> </a:t>
            </a:r>
            <a:r>
              <a:rPr lang="en-US" sz="1400" b="1" spc="-30" dirty="0" err="1">
                <a:latin typeface="Times New Roman" panose="02020603050405020304"/>
                <a:cs typeface="Times New Roman" panose="02020603050405020304"/>
              </a:rPr>
              <a:t>Raguru</a:t>
            </a:r>
            <a:r>
              <a:rPr lang="en-US" sz="1400" b="1" spc="-30" dirty="0">
                <a:latin typeface="Times New Roman" panose="02020603050405020304"/>
                <a:cs typeface="Times New Roman" panose="02020603050405020304"/>
              </a:rPr>
              <a:t> Jaya Krishna</a:t>
            </a:r>
            <a:endParaRPr sz="1400" dirty="0">
              <a:latin typeface="Times New Roman" panose="02020603050405020304"/>
              <a:cs typeface="Times New Roman" panose="02020603050405020304"/>
            </a:endParaRPr>
          </a:p>
          <a:p>
            <a:pPr marL="6985" algn="ctr">
              <a:lnSpc>
                <a:spcPct val="100000"/>
              </a:lnSpc>
              <a:spcBef>
                <a:spcPts val="1575"/>
              </a:spcBef>
            </a:pPr>
            <a:r>
              <a:rPr sz="1100" b="1" spc="-10" dirty="0">
                <a:latin typeface="Times New Roman" panose="02020603050405020304"/>
                <a:cs typeface="Times New Roman" panose="02020603050405020304"/>
              </a:rPr>
              <a:t>Professor</a:t>
            </a:r>
            <a:endParaRPr sz="1100" dirty="0">
              <a:latin typeface="Times New Roman" panose="02020603050405020304"/>
              <a:cs typeface="Times New Roman" panose="02020603050405020304"/>
            </a:endParaRPr>
          </a:p>
          <a:p>
            <a:pPr marL="362585" marR="349885" algn="ctr">
              <a:lnSpc>
                <a:spcPts val="2710"/>
              </a:lnSpc>
              <a:spcBef>
                <a:spcPts val="275"/>
              </a:spcBef>
            </a:pPr>
            <a:r>
              <a:rPr sz="1100" dirty="0">
                <a:latin typeface="Times New Roman" panose="02020603050405020304"/>
                <a:cs typeface="Times New Roman" panose="02020603050405020304"/>
              </a:rPr>
              <a:t>Department</a:t>
            </a:r>
            <a:r>
              <a:rPr sz="1100" spc="5" dirty="0">
                <a:latin typeface="Times New Roman" panose="02020603050405020304"/>
                <a:cs typeface="Times New Roman" panose="02020603050405020304"/>
              </a:rPr>
              <a:t> </a:t>
            </a:r>
            <a:r>
              <a:rPr sz="1100" dirty="0">
                <a:latin typeface="Times New Roman" panose="02020603050405020304"/>
                <a:cs typeface="Times New Roman" panose="02020603050405020304"/>
              </a:rPr>
              <a:t>of</a:t>
            </a:r>
            <a:r>
              <a:rPr sz="1100" spc="-30" dirty="0">
                <a:latin typeface="Times New Roman" panose="02020603050405020304"/>
                <a:cs typeface="Times New Roman" panose="02020603050405020304"/>
              </a:rPr>
              <a:t> </a:t>
            </a:r>
            <a:r>
              <a:rPr sz="1100" dirty="0">
                <a:latin typeface="Times New Roman" panose="02020603050405020304"/>
                <a:cs typeface="Times New Roman" panose="02020603050405020304"/>
              </a:rPr>
              <a:t>Computer</a:t>
            </a:r>
            <a:r>
              <a:rPr sz="1100" spc="-5" dirty="0">
                <a:latin typeface="Times New Roman" panose="02020603050405020304"/>
                <a:cs typeface="Times New Roman" panose="02020603050405020304"/>
              </a:rPr>
              <a:t> </a:t>
            </a:r>
            <a:r>
              <a:rPr sz="1100" dirty="0">
                <a:latin typeface="Times New Roman" panose="02020603050405020304"/>
                <a:cs typeface="Times New Roman" panose="02020603050405020304"/>
              </a:rPr>
              <a:t>Science</a:t>
            </a:r>
            <a:r>
              <a:rPr sz="1100" spc="-55" dirty="0">
                <a:latin typeface="Times New Roman" panose="02020603050405020304"/>
                <a:cs typeface="Times New Roman" panose="02020603050405020304"/>
              </a:rPr>
              <a:t> </a:t>
            </a:r>
            <a:r>
              <a:rPr sz="1100" dirty="0">
                <a:latin typeface="Times New Roman" panose="02020603050405020304"/>
                <a:cs typeface="Times New Roman" panose="02020603050405020304"/>
              </a:rPr>
              <a:t>and</a:t>
            </a:r>
            <a:r>
              <a:rPr sz="1100" spc="-4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Engineering </a:t>
            </a:r>
            <a:r>
              <a:rPr sz="1100" dirty="0">
                <a:latin typeface="Times New Roman" panose="02020603050405020304"/>
                <a:cs typeface="Times New Roman" panose="02020603050405020304"/>
              </a:rPr>
              <a:t>Manipal</a:t>
            </a:r>
            <a:r>
              <a:rPr sz="1100" spc="-20" dirty="0">
                <a:latin typeface="Times New Roman" panose="02020603050405020304"/>
                <a:cs typeface="Times New Roman" panose="02020603050405020304"/>
              </a:rPr>
              <a:t> </a:t>
            </a:r>
            <a:r>
              <a:rPr sz="1100" dirty="0">
                <a:latin typeface="Times New Roman" panose="02020603050405020304"/>
                <a:cs typeface="Times New Roman" panose="02020603050405020304"/>
              </a:rPr>
              <a:t>Institute</a:t>
            </a:r>
            <a:r>
              <a:rPr sz="1100" spc="-10" dirty="0">
                <a:latin typeface="Times New Roman" panose="02020603050405020304"/>
                <a:cs typeface="Times New Roman" panose="02020603050405020304"/>
              </a:rPr>
              <a:t> </a:t>
            </a:r>
            <a:r>
              <a:rPr sz="1100" dirty="0">
                <a:latin typeface="Times New Roman" panose="02020603050405020304"/>
                <a:cs typeface="Times New Roman" panose="02020603050405020304"/>
              </a:rPr>
              <a:t>of</a:t>
            </a:r>
            <a:r>
              <a:rPr sz="1100" spc="-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Technology</a:t>
            </a:r>
            <a:endParaRPr sz="1100" dirty="0">
              <a:latin typeface="Times New Roman" panose="02020603050405020304"/>
              <a:cs typeface="Times New Roman" panose="02020603050405020304"/>
            </a:endParaRPr>
          </a:p>
          <a:p>
            <a:pPr marL="5080" algn="ctr">
              <a:lnSpc>
                <a:spcPct val="100000"/>
              </a:lnSpc>
              <a:spcBef>
                <a:spcPts val="1050"/>
              </a:spcBef>
            </a:pPr>
            <a:r>
              <a:rPr sz="1100" spc="-10" dirty="0">
                <a:latin typeface="Times New Roman" panose="02020603050405020304"/>
                <a:cs typeface="Times New Roman" panose="02020603050405020304"/>
              </a:rPr>
              <a:t>Bengaluru</a:t>
            </a:r>
            <a:endParaRPr sz="1100" dirty="0">
              <a:latin typeface="Times New Roman" panose="02020603050405020304"/>
              <a:cs typeface="Times New Roman" panose="02020603050405020304"/>
            </a:endParaRPr>
          </a:p>
          <a:p>
            <a:pPr>
              <a:lnSpc>
                <a:spcPct val="100000"/>
              </a:lnSpc>
            </a:pPr>
            <a:endParaRPr sz="1100" dirty="0">
              <a:latin typeface="Times New Roman" panose="02020603050405020304"/>
              <a:cs typeface="Times New Roman" panose="02020603050405020304"/>
            </a:endParaRPr>
          </a:p>
          <a:p>
            <a:pPr>
              <a:lnSpc>
                <a:spcPct val="100000"/>
              </a:lnSpc>
              <a:spcBef>
                <a:spcPts val="820"/>
              </a:spcBef>
            </a:pPr>
            <a:endParaRPr sz="1100" dirty="0">
              <a:latin typeface="Times New Roman" panose="02020603050405020304"/>
              <a:cs typeface="Times New Roman" panose="02020603050405020304"/>
            </a:endParaRPr>
          </a:p>
          <a:p>
            <a:pPr marL="12700" marR="5080" indent="542290">
              <a:lnSpc>
                <a:spcPct val="143000"/>
              </a:lnSpc>
            </a:pPr>
            <a:r>
              <a:rPr sz="1400" b="1" dirty="0">
                <a:latin typeface="Times New Roman" panose="02020603050405020304"/>
                <a:cs typeface="Times New Roman" panose="02020603050405020304"/>
              </a:rPr>
              <a:t>Manipal</a:t>
            </a:r>
            <a:r>
              <a:rPr sz="1400" b="1" spc="-4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Institute</a:t>
            </a:r>
            <a:r>
              <a:rPr sz="1400" b="1" spc="-2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of</a:t>
            </a:r>
            <a:r>
              <a:rPr sz="1400" b="1" spc="-3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Technology Bengaluru</a:t>
            </a:r>
            <a:r>
              <a:rPr sz="1400" b="1" spc="-4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Campus-</a:t>
            </a:r>
            <a:r>
              <a:rPr sz="1400" b="1" dirty="0">
                <a:latin typeface="Times New Roman" panose="02020603050405020304"/>
                <a:cs typeface="Times New Roman" panose="02020603050405020304"/>
              </a:rPr>
              <a:t>560064,</a:t>
            </a:r>
            <a:r>
              <a:rPr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Karnataka, </a:t>
            </a:r>
            <a:r>
              <a:rPr sz="1400" b="1" spc="-10" dirty="0">
                <a:latin typeface="Times New Roman" panose="02020603050405020304"/>
                <a:cs typeface="Times New Roman" panose="02020603050405020304"/>
              </a:rPr>
              <a:t>India.</a:t>
            </a:r>
            <a:endParaRPr sz="1400" dirty="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2266538" y="3091602"/>
            <a:ext cx="2997060" cy="852909"/>
          </a:xfrm>
          <a:prstGeom prst="rect">
            <a:avLst/>
          </a:prstGeom>
        </p:spPr>
      </p:pic>
      <p:sp>
        <p:nvSpPr>
          <p:cNvPr id="6" name="object 6"/>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6076646" cy="828432"/>
          </a:xfrm>
          <a:prstGeom prst="rect">
            <a:avLst/>
          </a:prstGeom>
        </p:spPr>
        <p:txBody>
          <a:bodyPr vert="horz" wrap="square" lIns="0" tIns="12700" rIns="0" bIns="0" rtlCol="0">
            <a:spAutoFit/>
          </a:bodyPr>
          <a:lstStyle/>
          <a:p>
            <a:pPr marL="12700">
              <a:lnSpc>
                <a:spcPct val="100000"/>
              </a:lnSpc>
              <a:spcBef>
                <a:spcPts val="100"/>
              </a:spcBef>
            </a:pPr>
            <a:endParaRPr sz="1800" dirty="0">
              <a:latin typeface="Times New Roman" panose="02020603050405020304"/>
              <a:cs typeface="Times New Roman" panose="02020603050405020304"/>
            </a:endParaRPr>
          </a:p>
          <a:p>
            <a:pPr marL="1841500">
              <a:lnSpc>
                <a:spcPct val="100000"/>
              </a:lnSpc>
              <a:spcBef>
                <a:spcPts val="1755"/>
              </a:spcBef>
            </a:pPr>
            <a:r>
              <a:rPr sz="2000" b="1" spc="-10" dirty="0">
                <a:latin typeface="Times New Roman" panose="02020603050405020304"/>
                <a:cs typeface="Times New Roman" panose="02020603050405020304"/>
              </a:rPr>
              <a:t>Implementation</a:t>
            </a:r>
            <a:r>
              <a:rPr sz="2000" b="1" spc="-1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Details</a:t>
            </a:r>
            <a:endParaRPr sz="2000" dirty="0">
              <a:latin typeface="Times New Roman" panose="02020603050405020304"/>
              <a:cs typeface="Times New Roman" panose="02020603050405020304"/>
            </a:endParaRPr>
          </a:p>
        </p:txBody>
      </p:sp>
      <p:sp>
        <p:nvSpPr>
          <p:cNvPr id="3" name="object 3"/>
          <p:cNvSpPr txBox="1"/>
          <p:nvPr/>
        </p:nvSpPr>
        <p:spPr>
          <a:xfrm>
            <a:off x="654050" y="2163042"/>
            <a:ext cx="2895600" cy="288541"/>
          </a:xfrm>
          <a:prstGeom prst="rect">
            <a:avLst/>
          </a:prstGeom>
        </p:spPr>
        <p:txBody>
          <a:bodyPr vert="horz" wrap="square" lIns="0" tIns="11430" rIns="0" bIns="0" rtlCol="0">
            <a:spAutoFit/>
          </a:bodyPr>
          <a:lstStyle/>
          <a:p>
            <a:pPr marL="12700">
              <a:lnSpc>
                <a:spcPct val="100000"/>
              </a:lnSpc>
              <a:spcBef>
                <a:spcPts val="90"/>
              </a:spcBef>
            </a:pPr>
            <a:r>
              <a:rPr lang="en-US" spc="-10" dirty="0">
                <a:latin typeface="+mn-lt"/>
                <a:cs typeface="Times New Roman" panose="02020603050405020304"/>
              </a:rPr>
              <a:t>#Required Repositories</a:t>
            </a:r>
            <a:r>
              <a:rPr spc="-10" dirty="0">
                <a:latin typeface="+mn-lt"/>
                <a:cs typeface="Times New Roman" panose="02020603050405020304"/>
              </a:rPr>
              <a:t>:</a:t>
            </a:r>
            <a:endParaRPr dirty="0">
              <a:latin typeface="+mn-lt"/>
              <a:cs typeface="Times New Roman" panose="02020603050405020304"/>
            </a:endParaRPr>
          </a:p>
        </p:txBody>
      </p:sp>
      <p:sp>
        <p:nvSpPr>
          <p:cNvPr id="6" name="object 6"/>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7" name="object 7"/>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dirty="0">
                <a:solidFill>
                  <a:srgbClr val="313D4F"/>
                </a:solidFill>
              </a:rPr>
              <a:t>1</a:t>
            </a:r>
            <a:r>
              <a:rPr lang="en-US" dirty="0">
                <a:solidFill>
                  <a:srgbClr val="313D4F"/>
                </a:solidFill>
              </a:rPr>
              <a:t>0</a:t>
            </a:r>
            <a:endParaRPr spc="-25" dirty="0">
              <a:solidFill>
                <a:srgbClr val="313D4F"/>
              </a:solidFill>
            </a:endParaRPr>
          </a:p>
        </p:txBody>
      </p:sp>
      <p:pic>
        <p:nvPicPr>
          <p:cNvPr id="5" name="Picture 4"/>
          <p:cNvPicPr>
            <a:picLocks noChangeAspect="1"/>
          </p:cNvPicPr>
          <p:nvPr/>
        </p:nvPicPr>
        <p:blipFill>
          <a:blip r:embed="rId1"/>
          <a:stretch>
            <a:fillRect/>
          </a:stretch>
        </p:blipFill>
        <p:spPr>
          <a:xfrm>
            <a:off x="501650" y="2755900"/>
            <a:ext cx="6096635" cy="1190625"/>
          </a:xfrm>
          <a:prstGeom prst="rect">
            <a:avLst/>
          </a:prstGeom>
        </p:spPr>
      </p:pic>
      <p:pic>
        <p:nvPicPr>
          <p:cNvPr id="8" name="Picture 7"/>
          <p:cNvPicPr>
            <a:picLocks noChangeAspect="1"/>
          </p:cNvPicPr>
          <p:nvPr/>
        </p:nvPicPr>
        <p:blipFill>
          <a:blip r:embed="rId2"/>
          <a:stretch>
            <a:fillRect/>
          </a:stretch>
        </p:blipFill>
        <p:spPr>
          <a:xfrm>
            <a:off x="497840" y="5270500"/>
            <a:ext cx="5038725" cy="47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6" name="object 6"/>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dirty="0">
                <a:solidFill>
                  <a:srgbClr val="313D4F"/>
                </a:solidFill>
              </a:rPr>
              <a:t>1</a:t>
            </a:r>
            <a:r>
              <a:rPr lang="en-US" dirty="0">
                <a:solidFill>
                  <a:srgbClr val="313D4F"/>
                </a:solidFill>
              </a:rPr>
              <a:t>1</a:t>
            </a:r>
            <a:endParaRPr spc="-25" dirty="0">
              <a:solidFill>
                <a:srgbClr val="313D4F"/>
              </a:solidFill>
            </a:endParaRPr>
          </a:p>
        </p:txBody>
      </p:sp>
      <p:sp>
        <p:nvSpPr>
          <p:cNvPr id="13" name="TextBox 12"/>
          <p:cNvSpPr txBox="1"/>
          <p:nvPr/>
        </p:nvSpPr>
        <p:spPr>
          <a:xfrm>
            <a:off x="577850" y="1308100"/>
            <a:ext cx="4191000" cy="368300"/>
          </a:xfrm>
          <a:prstGeom prst="rect">
            <a:avLst/>
          </a:prstGeom>
          <a:noFill/>
        </p:spPr>
        <p:txBody>
          <a:bodyPr wrap="square" rtlCol="0">
            <a:spAutoFit/>
          </a:bodyPr>
          <a:lstStyle/>
          <a:p>
            <a:r>
              <a:rPr lang="en-US" b="1" dirty="0">
                <a:latin typeface="+mn-lt"/>
              </a:rPr>
              <a:t>Summarizer Code:</a:t>
            </a:r>
            <a:endParaRPr lang="en-US" b="1" dirty="0">
              <a:latin typeface="+mn-lt"/>
            </a:endParaRPr>
          </a:p>
        </p:txBody>
      </p:sp>
      <p:pic>
        <p:nvPicPr>
          <p:cNvPr id="2" name="Picture 1"/>
          <p:cNvPicPr>
            <a:picLocks noChangeAspect="1"/>
          </p:cNvPicPr>
          <p:nvPr/>
        </p:nvPicPr>
        <p:blipFill>
          <a:blip r:embed="rId1"/>
          <a:stretch>
            <a:fillRect/>
          </a:stretch>
        </p:blipFill>
        <p:spPr>
          <a:xfrm>
            <a:off x="507365" y="2070100"/>
            <a:ext cx="6565900" cy="4478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5" name="object 5"/>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dirty="0">
                <a:solidFill>
                  <a:srgbClr val="313D4F"/>
                </a:solidFill>
              </a:rPr>
              <a:t>1</a:t>
            </a:r>
            <a:r>
              <a:rPr lang="en-US" dirty="0">
                <a:solidFill>
                  <a:srgbClr val="313D4F"/>
                </a:solidFill>
              </a:rPr>
              <a:t>2</a:t>
            </a:r>
            <a:endParaRPr spc="-25" dirty="0">
              <a:solidFill>
                <a:srgbClr val="313D4F"/>
              </a:solidFill>
            </a:endParaRPr>
          </a:p>
        </p:txBody>
      </p:sp>
      <p:pic>
        <p:nvPicPr>
          <p:cNvPr id="2" name="Picture 1"/>
          <p:cNvPicPr>
            <a:picLocks noChangeAspect="1"/>
          </p:cNvPicPr>
          <p:nvPr/>
        </p:nvPicPr>
        <p:blipFill>
          <a:blip r:embed="rId1"/>
          <a:stretch>
            <a:fillRect/>
          </a:stretch>
        </p:blipFill>
        <p:spPr>
          <a:xfrm>
            <a:off x="806450" y="622300"/>
            <a:ext cx="5283835" cy="3686810"/>
          </a:xfrm>
          <a:prstGeom prst="rect">
            <a:avLst/>
          </a:prstGeom>
        </p:spPr>
      </p:pic>
      <p:sp>
        <p:nvSpPr>
          <p:cNvPr id="3" name="Text Box 2"/>
          <p:cNvSpPr txBox="1"/>
          <p:nvPr/>
        </p:nvSpPr>
        <p:spPr>
          <a:xfrm>
            <a:off x="730250" y="4660900"/>
            <a:ext cx="2519045" cy="368300"/>
          </a:xfrm>
          <a:prstGeom prst="rect">
            <a:avLst/>
          </a:prstGeom>
          <a:noFill/>
        </p:spPr>
        <p:txBody>
          <a:bodyPr wrap="square" rtlCol="0">
            <a:spAutoFit/>
          </a:bodyPr>
          <a:p>
            <a:r>
              <a:rPr lang="en-US"/>
              <a:t>Flask Integration:</a:t>
            </a:r>
            <a:endParaRPr lang="en-US"/>
          </a:p>
        </p:txBody>
      </p:sp>
      <p:pic>
        <p:nvPicPr>
          <p:cNvPr id="6" name="Picture 5"/>
          <p:cNvPicPr>
            <a:picLocks noChangeAspect="1"/>
          </p:cNvPicPr>
          <p:nvPr/>
        </p:nvPicPr>
        <p:blipFill>
          <a:blip r:embed="rId2"/>
          <a:stretch>
            <a:fillRect/>
          </a:stretch>
        </p:blipFill>
        <p:spPr>
          <a:xfrm>
            <a:off x="577850" y="5499100"/>
            <a:ext cx="6558280" cy="4550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302389"/>
            <a:ext cx="7556500" cy="1177245"/>
          </a:xfrm>
          <a:prstGeom prst="rect">
            <a:avLst/>
          </a:prstGeom>
        </p:spPr>
        <p:txBody>
          <a:bodyPr vert="horz" wrap="square" lIns="0" tIns="12700" rIns="0" bIns="0" rtlCol="0">
            <a:spAutoFit/>
          </a:bodyPr>
          <a:lstStyle/>
          <a:p>
            <a:pPr marL="12700" algn="l">
              <a:lnSpc>
                <a:spcPct val="100000"/>
              </a:lnSpc>
              <a:spcBef>
                <a:spcPts val="100"/>
              </a:spcBef>
            </a:pPr>
            <a:r>
              <a:rPr lang="en-US" b="1" dirty="0">
                <a:latin typeface="Times New Roman" panose="02020603050405020304"/>
                <a:cs typeface="Times New Roman" panose="02020603050405020304"/>
              </a:rPr>
              <a:t>			    </a:t>
            </a:r>
            <a:endParaRPr lang="en-US" b="1" dirty="0">
              <a:latin typeface="Times New Roman" panose="02020603050405020304"/>
              <a:cs typeface="Times New Roman" panose="02020603050405020304"/>
            </a:endParaRPr>
          </a:p>
          <a:p>
            <a:pPr marL="12700" algn="l">
              <a:lnSpc>
                <a:spcPct val="100000"/>
              </a:lnSpc>
              <a:spcBef>
                <a:spcPts val="100"/>
              </a:spcBef>
            </a:pPr>
            <a:r>
              <a:rPr lang="en-US" sz="2800" b="1" dirty="0">
                <a:latin typeface="Times New Roman" panose="02020603050405020304"/>
                <a:cs typeface="Times New Roman" panose="02020603050405020304"/>
              </a:rPr>
              <a:t>			     </a:t>
            </a:r>
            <a:endParaRPr lang="en-US" sz="2800" b="1" dirty="0">
              <a:latin typeface="Times New Roman" panose="02020603050405020304"/>
              <a:cs typeface="Times New Roman" panose="02020603050405020304"/>
            </a:endParaRPr>
          </a:p>
          <a:p>
            <a:pPr marL="12700" algn="l">
              <a:lnSpc>
                <a:spcPct val="100000"/>
              </a:lnSpc>
              <a:spcBef>
                <a:spcPts val="100"/>
              </a:spcBef>
            </a:pPr>
            <a:r>
              <a:rPr lang="en-US" sz="2800" b="1"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Results</a:t>
            </a:r>
            <a:endParaRPr sz="2800" dirty="0">
              <a:latin typeface="Times New Roman" panose="02020603050405020304"/>
              <a:cs typeface="Times New Roman" panose="02020603050405020304"/>
            </a:endParaRPr>
          </a:p>
        </p:txBody>
      </p:sp>
      <p:sp>
        <p:nvSpPr>
          <p:cNvPr id="5" name="object 5"/>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6" name="object 6"/>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13</a:t>
            </a:r>
            <a:endParaRPr spc="-25" dirty="0">
              <a:solidFill>
                <a:srgbClr val="313D4F"/>
              </a:solidFill>
            </a:endParaRPr>
          </a:p>
        </p:txBody>
      </p:sp>
      <p:pic>
        <p:nvPicPr>
          <p:cNvPr id="7" name="Picture 6"/>
          <p:cNvPicPr>
            <a:picLocks noChangeAspect="1"/>
          </p:cNvPicPr>
          <p:nvPr/>
        </p:nvPicPr>
        <p:blipFill>
          <a:blip r:embed="rId1"/>
          <a:stretch>
            <a:fillRect/>
          </a:stretch>
        </p:blipFill>
        <p:spPr>
          <a:xfrm>
            <a:off x="447675" y="2527300"/>
            <a:ext cx="6685915" cy="4266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911850" y="9901233"/>
            <a:ext cx="762000"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dirty="0">
                <a:solidFill>
                  <a:srgbClr val="313D4F"/>
                </a:solidFill>
              </a:rPr>
              <a:t>1</a:t>
            </a:r>
            <a:r>
              <a:rPr lang="en-US" dirty="0">
                <a:solidFill>
                  <a:srgbClr val="313D4F"/>
                </a:solidFill>
              </a:rPr>
              <a:t>4</a:t>
            </a:r>
            <a:endParaRPr spc="-25" dirty="0">
              <a:solidFill>
                <a:srgbClr val="313D4F"/>
              </a:solidFill>
            </a:endParaRPr>
          </a:p>
        </p:txBody>
      </p:sp>
      <p:pic>
        <p:nvPicPr>
          <p:cNvPr id="2" name="Picture 1"/>
          <p:cNvPicPr>
            <a:picLocks noChangeAspect="1"/>
          </p:cNvPicPr>
          <p:nvPr/>
        </p:nvPicPr>
        <p:blipFill>
          <a:blip r:embed="rId1"/>
          <a:stretch>
            <a:fillRect/>
          </a:stretch>
        </p:blipFill>
        <p:spPr>
          <a:xfrm>
            <a:off x="415290" y="1612900"/>
            <a:ext cx="6726555" cy="3609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088" y="889760"/>
            <a:ext cx="6910324" cy="5976620"/>
          </a:xfrm>
          <a:prstGeom prst="rect">
            <a:avLst/>
          </a:prstGeom>
        </p:spPr>
        <p:txBody>
          <a:bodyPr vert="horz" wrap="square" lIns="0" tIns="12700" rIns="0" bIns="0" rtlCol="0">
            <a:spAutoFit/>
          </a:bodyPr>
          <a:lstStyle/>
          <a:p>
            <a:pPr marR="31115" algn="ctr">
              <a:lnSpc>
                <a:spcPct val="100000"/>
              </a:lnSpc>
              <a:spcBef>
                <a:spcPts val="1755"/>
              </a:spcBef>
            </a:pPr>
            <a:r>
              <a:rPr sz="2800" b="1" spc="-10" dirty="0">
                <a:latin typeface="Times New Roman" panose="02020603050405020304"/>
                <a:cs typeface="Times New Roman" panose="02020603050405020304"/>
              </a:rPr>
              <a:t>Conclusion</a:t>
            </a:r>
            <a:endParaRPr lang="en-US" sz="2800" b="1" spc="-10" dirty="0">
              <a:latin typeface="Times New Roman" panose="02020603050405020304"/>
              <a:cs typeface="Times New Roman" panose="02020603050405020304"/>
            </a:endParaRPr>
          </a:p>
          <a:p>
            <a:pPr marR="31115" algn="ctr">
              <a:lnSpc>
                <a:spcPct val="100000"/>
              </a:lnSpc>
              <a:spcBef>
                <a:spcPts val="1755"/>
              </a:spcBef>
            </a:pPr>
            <a:endParaRPr lang="en-US" b="0" i="0">
              <a:solidFill>
                <a:srgbClr val="374151"/>
              </a:solidFill>
              <a:effectLst/>
              <a:latin typeface="+mn-lt"/>
            </a:endParaRPr>
          </a:p>
          <a:p>
            <a:pPr marL="12700" marR="5080">
              <a:lnSpc>
                <a:spcPct val="144000"/>
              </a:lnSpc>
              <a:spcBef>
                <a:spcPts val="955"/>
              </a:spcBef>
            </a:pPr>
            <a:endParaRPr lang="en-US" b="0" i="0">
              <a:solidFill>
                <a:srgbClr val="374151"/>
              </a:solidFill>
              <a:effectLst/>
              <a:latin typeface="+mn-lt"/>
            </a:endParaRPr>
          </a:p>
          <a:p>
            <a:pPr marL="12700" marR="5080">
              <a:lnSpc>
                <a:spcPct val="144000"/>
              </a:lnSpc>
              <a:spcBef>
                <a:spcPts val="955"/>
              </a:spcBef>
            </a:pPr>
            <a:r>
              <a:rPr lang="en-US" b="0" i="0">
                <a:solidFill>
                  <a:srgbClr val="374151"/>
                </a:solidFill>
                <a:effectLst/>
                <a:latin typeface="+mn-lt"/>
              </a:rPr>
              <a:t>In summary, the Text Summarizer project seamlessly integrates spaCy, nlargest, and Flask to create a robust and user-friendly tool for efficient text summarization. By leveraging advanced NLP techniques, the system automates the summarization process, allowing users to quickly distill key information from extensive textual data. The web-based interface, designed with HTML, CSS, and the Jumbotron component, enhances accessibility and user engagement. The project's commitment to transparency, customization, and error handling further solidifies its practical utility. With the Text Summarizer, users gain a versatile solution for extracting essential insights from diverse documents, making it a valuable asset in the realm of information processing and comprehension.</a:t>
            </a:r>
            <a:endParaRPr lang="en-US" b="0" i="0">
              <a:solidFill>
                <a:srgbClr val="374151"/>
              </a:solidFill>
              <a:effectLst/>
              <a:latin typeface="+mn-lt"/>
            </a:endParaRPr>
          </a:p>
        </p:txBody>
      </p:sp>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IN" spc="305" dirty="0">
                <a:solidFill>
                  <a:srgbClr val="313D4F"/>
                </a:solidFill>
              </a:rPr>
              <a:t>15</a:t>
            </a:r>
            <a:endParaRPr spc="-25" dirty="0">
              <a:solidFill>
                <a:srgbClr val="313D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541645" cy="3245485"/>
          </a:xfrm>
          <a:prstGeom prst="rect">
            <a:avLst/>
          </a:prstGeom>
        </p:spPr>
        <p:txBody>
          <a:bodyPr vert="horz" wrap="square" lIns="0" tIns="12700" rIns="0" bIns="0" rtlCol="0">
            <a:spAutoFit/>
          </a:bodyPr>
          <a:lstStyle/>
          <a:p>
            <a:pPr marL="12700" algn="ctr">
              <a:lnSpc>
                <a:spcPct val="100000"/>
              </a:lnSpc>
              <a:spcBef>
                <a:spcPts val="100"/>
              </a:spcBef>
            </a:pPr>
            <a:r>
              <a:rPr sz="2800" b="1" spc="-10" dirty="0">
                <a:latin typeface="Times New Roman" panose="02020603050405020304"/>
                <a:cs typeface="Times New Roman" panose="02020603050405020304"/>
              </a:rPr>
              <a:t>References</a:t>
            </a:r>
            <a:endParaRPr lang="en-US" sz="2800" b="1" spc="-10" dirty="0">
              <a:latin typeface="Times New Roman" panose="02020603050405020304"/>
              <a:cs typeface="Times New Roman" panose="02020603050405020304"/>
            </a:endParaRPr>
          </a:p>
          <a:p>
            <a:pPr marL="12700">
              <a:lnSpc>
                <a:spcPct val="100000"/>
              </a:lnSpc>
              <a:spcBef>
                <a:spcPts val="100"/>
              </a:spcBef>
            </a:pPr>
            <a:endParaRPr sz="1800" dirty="0">
              <a:latin typeface="Times New Roman" panose="02020603050405020304"/>
              <a:cs typeface="Times New Roman" panose="02020603050405020304"/>
            </a:endParaRPr>
          </a:p>
          <a:p>
            <a:pPr marL="469900" indent="-228600">
              <a:lnSpc>
                <a:spcPct val="100000"/>
              </a:lnSpc>
              <a:spcBef>
                <a:spcPts val="745"/>
              </a:spcBef>
              <a:buClr>
                <a:srgbClr val="000000"/>
              </a:buClr>
              <a:buFont typeface="Symbol" panose="05050102010706020507"/>
              <a:buChar char=""/>
              <a:tabLst>
                <a:tab pos="469900" algn="l"/>
              </a:tabLst>
            </a:pPr>
            <a:r>
              <a:rPr lang="en-IN" dirty="0" err="1">
                <a:latin typeface="+mn-lt"/>
                <a:cs typeface="Calibri" panose="020F0502020204030204"/>
              </a:rPr>
              <a:t>Youtube</a:t>
            </a:r>
            <a:r>
              <a:rPr lang="en-IN" dirty="0">
                <a:latin typeface="+mn-lt"/>
                <a:cs typeface="Calibri" panose="020F0502020204030204"/>
              </a:rPr>
              <a:t> Tutorial: </a:t>
            </a:r>
            <a:endParaRPr lang="en-IN" dirty="0">
              <a:latin typeface="+mn-lt"/>
              <a:cs typeface="Calibri" panose="020F0502020204030204"/>
            </a:endParaRPr>
          </a:p>
          <a:p>
            <a:pPr marL="241300">
              <a:lnSpc>
                <a:spcPct val="100000"/>
              </a:lnSpc>
              <a:spcBef>
                <a:spcPts val="745"/>
              </a:spcBef>
              <a:buClr>
                <a:srgbClr val="000000"/>
              </a:buClr>
              <a:tabLst>
                <a:tab pos="469900" algn="l"/>
              </a:tabLst>
            </a:pPr>
            <a:r>
              <a:rPr lang="en-IN" dirty="0">
                <a:latin typeface="+mn-lt"/>
                <a:cs typeface="Calibri" panose="020F0502020204030204"/>
                <a:hlinkClick r:id="rId1"/>
              </a:rPr>
              <a:t>https://www.youtube.com/watch?v=ZP0RgW1CKiw</a:t>
            </a:r>
            <a:endParaRPr lang="en-IN" dirty="0">
              <a:latin typeface="+mn-lt"/>
              <a:cs typeface="Calibri" panose="020F0502020204030204"/>
              <a:hlinkClick r:id="rId1"/>
            </a:endParaRPr>
          </a:p>
          <a:p>
            <a:pPr marL="241300">
              <a:lnSpc>
                <a:spcPct val="100000"/>
              </a:lnSpc>
              <a:spcBef>
                <a:spcPts val="745"/>
              </a:spcBef>
              <a:buClr>
                <a:srgbClr val="000000"/>
              </a:buClr>
              <a:tabLst>
                <a:tab pos="469900" algn="l"/>
              </a:tabLst>
            </a:pPr>
            <a:endParaRPr lang="en-IN" dirty="0">
              <a:latin typeface="+mn-lt"/>
              <a:cs typeface="Calibri" panose="020F0502020204030204"/>
            </a:endParaRPr>
          </a:p>
          <a:p>
            <a:pPr marL="469900" indent="-228600">
              <a:lnSpc>
                <a:spcPct val="100000"/>
              </a:lnSpc>
              <a:spcBef>
                <a:spcPts val="745"/>
              </a:spcBef>
              <a:buClr>
                <a:srgbClr val="000000"/>
              </a:buClr>
              <a:buFont typeface="Symbol" panose="05050102010706020507"/>
              <a:buChar char=""/>
              <a:tabLst>
                <a:tab pos="469900" algn="l"/>
              </a:tabLst>
            </a:pPr>
            <a:r>
              <a:rPr lang="en-US" altLang="it-IT" b="0" i="0" dirty="0">
                <a:solidFill>
                  <a:srgbClr val="374151"/>
                </a:solidFill>
                <a:effectLst/>
                <a:latin typeface="+mn-lt"/>
              </a:rPr>
              <a:t>Spacy</a:t>
            </a:r>
            <a:r>
              <a:rPr lang="it-IT" b="0" i="0" dirty="0">
                <a:solidFill>
                  <a:srgbClr val="374151"/>
                </a:solidFill>
                <a:effectLst/>
                <a:latin typeface="+mn-lt"/>
              </a:rPr>
              <a:t> Documentation: https://spacy.io/api/doc</a:t>
            </a:r>
            <a:endParaRPr lang="it-IT" b="0" i="0" dirty="0">
              <a:solidFill>
                <a:srgbClr val="374151"/>
              </a:solidFill>
              <a:effectLst/>
              <a:latin typeface="+mn-lt"/>
            </a:endParaRPr>
          </a:p>
          <a:p>
            <a:pPr marL="241300" indent="0">
              <a:lnSpc>
                <a:spcPct val="100000"/>
              </a:lnSpc>
              <a:spcBef>
                <a:spcPts val="745"/>
              </a:spcBef>
              <a:buClr>
                <a:srgbClr val="000000"/>
              </a:buClr>
              <a:buFont typeface="Symbol" panose="05050102010706020507"/>
              <a:buNone/>
              <a:tabLst>
                <a:tab pos="469900" algn="l"/>
              </a:tabLst>
            </a:pPr>
            <a:endParaRPr lang="en-IN" dirty="0">
              <a:solidFill>
                <a:srgbClr val="374151"/>
              </a:solidFill>
              <a:latin typeface="+mn-lt"/>
            </a:endParaRPr>
          </a:p>
          <a:p>
            <a:pPr marL="469900" indent="-228600">
              <a:lnSpc>
                <a:spcPct val="100000"/>
              </a:lnSpc>
              <a:spcBef>
                <a:spcPts val="745"/>
              </a:spcBef>
              <a:buClr>
                <a:srgbClr val="000000"/>
              </a:buClr>
              <a:buFont typeface="Symbol" panose="05050102010706020507"/>
              <a:buChar char=""/>
              <a:tabLst>
                <a:tab pos="469900" algn="l"/>
              </a:tabLst>
            </a:pPr>
            <a:r>
              <a:rPr lang="en-US" altLang="it-IT" b="0" i="0" dirty="0">
                <a:solidFill>
                  <a:srgbClr val="374151"/>
                </a:solidFill>
                <a:effectLst/>
                <a:latin typeface="+mn-lt"/>
              </a:rPr>
              <a:t>Flask </a:t>
            </a:r>
            <a:r>
              <a:rPr lang="it-IT" b="0" i="0" dirty="0">
                <a:solidFill>
                  <a:srgbClr val="374151"/>
                </a:solidFill>
                <a:effectLst/>
                <a:latin typeface="+mn-lt"/>
              </a:rPr>
              <a:t>Documentation: </a:t>
            </a:r>
            <a:r>
              <a:rPr lang="it-IT" b="0" i="0" u="none" strike="noStrike" dirty="0">
                <a:effectLst/>
                <a:latin typeface="+mn-lt"/>
                <a:hlinkClick r:id="rId2"/>
              </a:rPr>
              <a:t>https://flask.palletsprojects.com/en/3.0.x/</a:t>
            </a:r>
            <a:r>
              <a:rPr lang="en-IN" b="0" i="0" dirty="0">
                <a:solidFill>
                  <a:srgbClr val="374151"/>
                </a:solidFill>
                <a:effectLst/>
                <a:latin typeface="+mn-lt"/>
              </a:rPr>
              <a:t> </a:t>
            </a:r>
            <a:endParaRPr dirty="0">
              <a:latin typeface="+mn-lt"/>
              <a:cs typeface="Calibri" panose="020F0502020204030204"/>
            </a:endParaRPr>
          </a:p>
        </p:txBody>
      </p:sp>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16</a:t>
            </a:r>
            <a:endParaRPr spc="-25" dirty="0">
              <a:solidFill>
                <a:srgbClr val="313D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650" y="546100"/>
            <a:ext cx="6553200" cy="6201698"/>
          </a:xfrm>
          <a:prstGeom prst="rect">
            <a:avLst/>
          </a:prstGeom>
        </p:spPr>
        <p:txBody>
          <a:bodyPr vert="horz" wrap="square" lIns="0" tIns="12700" rIns="0" bIns="0" rtlCol="0">
            <a:spAutoFit/>
          </a:bodyPr>
          <a:lstStyle/>
          <a:p>
            <a:pPr marL="5080" algn="ctr">
              <a:lnSpc>
                <a:spcPct val="100000"/>
              </a:lnSpc>
              <a:spcBef>
                <a:spcPts val="100"/>
              </a:spcBef>
            </a:pPr>
            <a:r>
              <a:rPr sz="2800" b="1" spc="-10" dirty="0">
                <a:latin typeface="Times New Roman" panose="02020603050405020304"/>
                <a:cs typeface="Times New Roman" panose="02020603050405020304"/>
              </a:rPr>
              <a:t>Abstract</a:t>
            </a:r>
            <a:endParaRPr lang="en-US" sz="2800" b="1" spc="-10" dirty="0">
              <a:latin typeface="Times New Roman" panose="02020603050405020304"/>
              <a:cs typeface="Times New Roman" panose="02020603050405020304"/>
            </a:endParaRPr>
          </a:p>
          <a:p>
            <a:pPr marL="290830" indent="-285750" algn="ctr">
              <a:lnSpc>
                <a:spcPct val="100000"/>
              </a:lnSpc>
              <a:spcBef>
                <a:spcPts val="100"/>
              </a:spcBef>
              <a:buFont typeface="Arial" panose="020B0604020202020204" pitchFamily="34" charset="0"/>
              <a:buChar char="•"/>
            </a:pPr>
            <a:endParaRPr lang="en-IN" sz="1800" b="1" spc="-10" dirty="0">
              <a:latin typeface="+mn-lt"/>
              <a:cs typeface="Times New Roman" panose="02020603050405020304"/>
            </a:endParaRPr>
          </a:p>
          <a:p>
            <a:pPr marL="285750" indent="-285750" algn="l">
              <a:buFont typeface="Arial" panose="020B0604020202020204" pitchFamily="34" charset="0"/>
              <a:buChar char="•"/>
            </a:pPr>
            <a:r>
              <a:rPr lang="en-US" b="0" i="0" dirty="0">
                <a:solidFill>
                  <a:srgbClr val="374151"/>
                </a:solidFill>
                <a:effectLst/>
                <a:latin typeface="+mn-lt"/>
              </a:rPr>
              <a:t>The code presented in this example demonstrates the implementation of a comprehensive text document retrieval and question-answering system using Pinecone, OpenAI, and </a:t>
            </a:r>
            <a:r>
              <a:rPr lang="en-US" b="0" i="0" dirty="0" err="1">
                <a:solidFill>
                  <a:srgbClr val="374151"/>
                </a:solidFill>
                <a:effectLst/>
                <a:latin typeface="+mn-lt"/>
              </a:rPr>
              <a:t>Langchain</a:t>
            </a:r>
            <a:r>
              <a:rPr lang="en-US" b="0" i="0" dirty="0">
                <a:solidFill>
                  <a:srgbClr val="374151"/>
                </a:solidFill>
                <a:effectLst/>
                <a:latin typeface="+mn-lt"/>
              </a:rPr>
              <a:t>. This system is designed to efficiently index and search through documents related to Manipal University's educational programs. It utilizes a sitemap loader to fetch specific web pages, divides the content into manageable text chunks, and then embeds the text data using OpenAI's language model embeddings. The embedded data is stored and indexed in Pinecone for rapid search and retrieval.</a:t>
            </a:r>
            <a:endParaRPr lang="en-US" b="0" i="0" dirty="0">
              <a:solidFill>
                <a:srgbClr val="374151"/>
              </a:solidFill>
              <a:effectLst/>
              <a:latin typeface="+mn-lt"/>
            </a:endParaRPr>
          </a:p>
          <a:p>
            <a:pPr marL="285750" indent="-285750" algn="l">
              <a:buFont typeface="Arial" panose="020B0604020202020204" pitchFamily="34" charset="0"/>
              <a:buChar char="•"/>
            </a:pPr>
            <a:endParaRPr lang="en-US" b="0" i="0" dirty="0">
              <a:solidFill>
                <a:srgbClr val="374151"/>
              </a:solidFill>
              <a:effectLst/>
              <a:latin typeface="+mn-lt"/>
            </a:endParaRPr>
          </a:p>
          <a:p>
            <a:pPr marL="285750" indent="-285750" algn="l">
              <a:buFont typeface="Arial" panose="020B0604020202020204" pitchFamily="34" charset="0"/>
              <a:buChar char="•"/>
            </a:pPr>
            <a:r>
              <a:rPr lang="en-US" b="0" i="0" dirty="0">
                <a:solidFill>
                  <a:srgbClr val="374151"/>
                </a:solidFill>
                <a:effectLst/>
                <a:latin typeface="+mn-lt"/>
              </a:rPr>
              <a:t>Furthermore, the code leverages a retrieval question-answering (QA) model that integrates OpenAI's language model to provide accurate answers to user queries. The system is designed to return source documents, enabling users to understand the context of the answers provided. This combination of technologies offers a powerful tool for information retrieval and QA in the domain of educational programs and courses.</a:t>
            </a:r>
            <a:endParaRPr lang="en-US" b="0" i="0" dirty="0">
              <a:solidFill>
                <a:srgbClr val="374151"/>
              </a:solidFill>
              <a:effectLst/>
              <a:latin typeface="+mn-lt"/>
            </a:endParaRPr>
          </a:p>
          <a:p>
            <a:pPr>
              <a:lnSpc>
                <a:spcPct val="100000"/>
              </a:lnSpc>
              <a:spcBef>
                <a:spcPts val="1605"/>
              </a:spcBef>
            </a:pPr>
            <a:endParaRPr lang="en-US" sz="1800" dirty="0">
              <a:latin typeface="Times New Roman" panose="02020603050405020304"/>
              <a:cs typeface="Times New Roman" panose="02020603050405020304"/>
            </a:endParaRPr>
          </a:p>
        </p:txBody>
      </p:sp>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01650" y="724714"/>
          <a:ext cx="6731763" cy="8889188"/>
        </p:xfrm>
        <a:graphic>
          <a:graphicData uri="http://schemas.openxmlformats.org/drawingml/2006/table">
            <a:tbl>
              <a:tblPr firstRow="1" bandRow="1">
                <a:tableStyleId>{2D5ABB26-0587-4C30-8999-92F81FD0307C}</a:tableStyleId>
              </a:tblPr>
              <a:tblGrid>
                <a:gridCol w="381829"/>
                <a:gridCol w="5220768"/>
                <a:gridCol w="1129166"/>
              </a:tblGrid>
              <a:tr h="750471">
                <a:tc gridSpan="2">
                  <a:txBody>
                    <a:bodyPr/>
                    <a:lstStyle/>
                    <a:p>
                      <a:pPr marL="31750">
                        <a:lnSpc>
                          <a:spcPts val="1520"/>
                        </a:lnSpc>
                      </a:pPr>
                      <a:r>
                        <a:rPr sz="1400" b="1" spc="-10" dirty="0">
                          <a:latin typeface="Times New Roman" panose="02020603050405020304"/>
                          <a:cs typeface="Times New Roman" panose="02020603050405020304"/>
                        </a:rPr>
                        <a:t>Contents</a:t>
                      </a:r>
                      <a:endParaRPr sz="1400" dirty="0">
                        <a:latin typeface="Times New Roman" panose="02020603050405020304"/>
                        <a:cs typeface="Times New Roman" panose="02020603050405020304"/>
                      </a:endParaRPr>
                    </a:p>
                  </a:txBody>
                  <a:tcPr marL="0" marR="0" marT="0" marB="0"/>
                </a:tc>
                <a:tc hMerge="1">
                  <a:tcPr marL="0" marR="0" marT="0" marB="0"/>
                </a:tc>
                <a:tc>
                  <a:txBody>
                    <a:bodyPr/>
                    <a:lstStyle/>
                    <a:p>
                      <a:pPr marL="132080">
                        <a:lnSpc>
                          <a:spcPts val="1520"/>
                        </a:lnSpc>
                      </a:pPr>
                      <a:r>
                        <a:rPr sz="1400" b="1" dirty="0">
                          <a:latin typeface="Times New Roman" panose="02020603050405020304"/>
                          <a:cs typeface="Times New Roman" panose="02020603050405020304"/>
                        </a:rPr>
                        <a:t>Page.</a:t>
                      </a:r>
                      <a:r>
                        <a:rPr sz="1400" b="1" spc="5" dirty="0">
                          <a:latin typeface="Times New Roman" panose="02020603050405020304"/>
                          <a:cs typeface="Times New Roman" panose="02020603050405020304"/>
                        </a:rPr>
                        <a:t> </a:t>
                      </a:r>
                      <a:r>
                        <a:rPr sz="1400" b="1" spc="-25" dirty="0">
                          <a:latin typeface="Times New Roman" panose="02020603050405020304"/>
                          <a:cs typeface="Times New Roman" panose="02020603050405020304"/>
                        </a:rPr>
                        <a:t>No.</a:t>
                      </a:r>
                      <a:endParaRPr sz="1400">
                        <a:latin typeface="Times New Roman" panose="02020603050405020304"/>
                        <a:cs typeface="Times New Roman" panose="02020603050405020304"/>
                      </a:endParaRPr>
                    </a:p>
                  </a:txBody>
                  <a:tcPr marL="0" marR="0" marT="0" marB="0"/>
                </a:tc>
              </a:tr>
              <a:tr h="959835">
                <a:tc>
                  <a:txBody>
                    <a:bodyPr/>
                    <a:lstStyle/>
                    <a:p>
                      <a:pPr marL="31750">
                        <a:lnSpc>
                          <a:spcPct val="100000"/>
                        </a:lnSpc>
                        <a:spcBef>
                          <a:spcPts val="900"/>
                        </a:spcBef>
                      </a:pPr>
                      <a:r>
                        <a:rPr sz="1200" b="1" spc="-50" dirty="0">
                          <a:latin typeface="Times New Roman" panose="02020603050405020304"/>
                          <a:cs typeface="Times New Roman" panose="02020603050405020304"/>
                        </a:rPr>
                        <a:t>1</a:t>
                      </a:r>
                      <a:endParaRPr sz="1200" dirty="0">
                        <a:latin typeface="Times New Roman" panose="02020603050405020304"/>
                        <a:cs typeface="Times New Roman" panose="02020603050405020304"/>
                      </a:endParaRPr>
                    </a:p>
                  </a:txBody>
                  <a:tcPr marL="0" marR="0" marT="114300" marB="0"/>
                </a:tc>
                <a:tc>
                  <a:txBody>
                    <a:bodyPr/>
                    <a:lstStyle/>
                    <a:p>
                      <a:pPr marL="40005" algn="ctr">
                        <a:lnSpc>
                          <a:spcPct val="100000"/>
                        </a:lnSpc>
                        <a:spcBef>
                          <a:spcPts val="875"/>
                        </a:spcBef>
                      </a:pPr>
                      <a:r>
                        <a:rPr sz="1600" spc="-10" dirty="0">
                          <a:latin typeface="Times New Roman" panose="02020603050405020304"/>
                          <a:cs typeface="Times New Roman" panose="02020603050405020304"/>
                        </a:rPr>
                        <a:t>Introduction…………………………………………………..</a:t>
                      </a:r>
                      <a:endParaRPr sz="1600" dirty="0">
                        <a:latin typeface="Times New Roman" panose="02020603050405020304"/>
                        <a:cs typeface="Times New Roman" panose="02020603050405020304"/>
                      </a:endParaRPr>
                    </a:p>
                  </a:txBody>
                  <a:tcPr marL="0" marR="0" marT="111125" marB="0"/>
                </a:tc>
                <a:tc>
                  <a:txBody>
                    <a:bodyPr/>
                    <a:lstStyle/>
                    <a:p>
                      <a:pPr marL="132080">
                        <a:lnSpc>
                          <a:spcPct val="100000"/>
                        </a:lnSpc>
                        <a:spcBef>
                          <a:spcPts val="900"/>
                        </a:spcBef>
                      </a:pPr>
                      <a:r>
                        <a:rPr lang="en-US" sz="1600" b="1" spc="-50" dirty="0">
                          <a:latin typeface="Times New Roman" panose="02020603050405020304"/>
                          <a:cs typeface="Times New Roman" panose="02020603050405020304"/>
                        </a:rPr>
                        <a:t>4</a:t>
                      </a:r>
                      <a:endParaRPr sz="1600" dirty="0">
                        <a:latin typeface="Times New Roman" panose="02020603050405020304"/>
                        <a:cs typeface="Times New Roman" panose="02020603050405020304"/>
                      </a:endParaRPr>
                    </a:p>
                  </a:txBody>
                  <a:tcPr marL="0" marR="0" marT="114300" marB="0"/>
                </a:tc>
              </a:tr>
              <a:tr h="930350">
                <a:tc>
                  <a:txBody>
                    <a:bodyPr/>
                    <a:lstStyle/>
                    <a:p>
                      <a:pPr marL="31750">
                        <a:lnSpc>
                          <a:spcPct val="100000"/>
                        </a:lnSpc>
                        <a:spcBef>
                          <a:spcPts val="785"/>
                        </a:spcBef>
                      </a:pPr>
                      <a:r>
                        <a:rPr sz="1200" b="1" spc="-50" dirty="0">
                          <a:latin typeface="Times New Roman" panose="02020603050405020304"/>
                          <a:cs typeface="Times New Roman" panose="02020603050405020304"/>
                        </a:rPr>
                        <a:t>2</a:t>
                      </a:r>
                      <a:endParaRPr sz="1200" dirty="0">
                        <a:latin typeface="Times New Roman" panose="02020603050405020304"/>
                        <a:cs typeface="Times New Roman" panose="02020603050405020304"/>
                      </a:endParaRPr>
                    </a:p>
                  </a:txBody>
                  <a:tcPr marL="0" marR="0" marT="99695" marB="0"/>
                </a:tc>
                <a:tc>
                  <a:txBody>
                    <a:bodyPr/>
                    <a:lstStyle/>
                    <a:p>
                      <a:pPr marL="30480" algn="ctr">
                        <a:lnSpc>
                          <a:spcPct val="100000"/>
                        </a:lnSpc>
                        <a:spcBef>
                          <a:spcPts val="765"/>
                        </a:spcBef>
                      </a:pPr>
                      <a:r>
                        <a:rPr sz="1600" dirty="0">
                          <a:latin typeface="Times New Roman" panose="02020603050405020304"/>
                          <a:cs typeface="Times New Roman" panose="02020603050405020304"/>
                        </a:rPr>
                        <a:t>Problem</a:t>
                      </a:r>
                      <a:r>
                        <a:rPr sz="1600" spc="-7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Statement…………………………………………...</a:t>
                      </a:r>
                      <a:endParaRPr sz="1600" dirty="0">
                        <a:latin typeface="Times New Roman" panose="02020603050405020304"/>
                        <a:cs typeface="Times New Roman" panose="02020603050405020304"/>
                      </a:endParaRPr>
                    </a:p>
                  </a:txBody>
                  <a:tcPr marL="0" marR="0" marT="97155" marB="0"/>
                </a:tc>
                <a:tc>
                  <a:txBody>
                    <a:bodyPr/>
                    <a:lstStyle/>
                    <a:p>
                      <a:pPr marL="132080">
                        <a:lnSpc>
                          <a:spcPct val="100000"/>
                        </a:lnSpc>
                        <a:spcBef>
                          <a:spcPts val="785"/>
                        </a:spcBef>
                      </a:pPr>
                      <a:r>
                        <a:rPr lang="en-US" sz="1600" b="1" spc="-50" dirty="0">
                          <a:latin typeface="Times New Roman" panose="02020603050405020304"/>
                          <a:cs typeface="Times New Roman" panose="02020603050405020304"/>
                        </a:rPr>
                        <a:t>5</a:t>
                      </a:r>
                      <a:endParaRPr sz="1600" dirty="0">
                        <a:latin typeface="Times New Roman" panose="02020603050405020304"/>
                        <a:cs typeface="Times New Roman" panose="02020603050405020304"/>
                      </a:endParaRPr>
                    </a:p>
                  </a:txBody>
                  <a:tcPr marL="0" marR="0" marT="99695" marB="0"/>
                </a:tc>
              </a:tr>
              <a:tr h="930350">
                <a:tc>
                  <a:txBody>
                    <a:bodyPr/>
                    <a:lstStyle/>
                    <a:p>
                      <a:pPr marL="31750">
                        <a:lnSpc>
                          <a:spcPct val="100000"/>
                        </a:lnSpc>
                        <a:spcBef>
                          <a:spcPts val="800"/>
                        </a:spcBef>
                      </a:pPr>
                      <a:r>
                        <a:rPr sz="1200" b="1" spc="-50" dirty="0">
                          <a:latin typeface="Times New Roman" panose="02020603050405020304"/>
                          <a:cs typeface="Times New Roman" panose="02020603050405020304"/>
                        </a:rPr>
                        <a:t>3</a:t>
                      </a:r>
                      <a:endParaRPr sz="1200" dirty="0">
                        <a:latin typeface="Times New Roman" panose="02020603050405020304"/>
                        <a:cs typeface="Times New Roman" panose="02020603050405020304"/>
                      </a:endParaRPr>
                    </a:p>
                  </a:txBody>
                  <a:tcPr marL="0" marR="0" marT="101600" marB="0"/>
                </a:tc>
                <a:tc>
                  <a:txBody>
                    <a:bodyPr/>
                    <a:lstStyle/>
                    <a:p>
                      <a:pPr marL="31750" algn="ctr">
                        <a:lnSpc>
                          <a:spcPct val="100000"/>
                        </a:lnSpc>
                        <a:spcBef>
                          <a:spcPts val="775"/>
                        </a:spcBef>
                      </a:pPr>
                      <a:r>
                        <a:rPr sz="1600" spc="-10" dirty="0">
                          <a:latin typeface="Times New Roman" panose="02020603050405020304"/>
                          <a:cs typeface="Times New Roman" panose="02020603050405020304"/>
                        </a:rPr>
                        <a:t>Objective……………………………………………………..</a:t>
                      </a:r>
                      <a:endParaRPr sz="1600" dirty="0">
                        <a:latin typeface="Times New Roman" panose="02020603050405020304"/>
                        <a:cs typeface="Times New Roman" panose="02020603050405020304"/>
                      </a:endParaRPr>
                    </a:p>
                  </a:txBody>
                  <a:tcPr marL="0" marR="0" marT="98425" marB="0"/>
                </a:tc>
                <a:tc>
                  <a:txBody>
                    <a:bodyPr/>
                    <a:lstStyle/>
                    <a:p>
                      <a:pPr marL="132080">
                        <a:lnSpc>
                          <a:spcPct val="100000"/>
                        </a:lnSpc>
                        <a:spcBef>
                          <a:spcPts val="800"/>
                        </a:spcBef>
                      </a:pPr>
                      <a:r>
                        <a:rPr lang="en-US" sz="1600" b="1" spc="-50" dirty="0">
                          <a:latin typeface="Times New Roman" panose="02020603050405020304"/>
                          <a:cs typeface="Times New Roman" panose="02020603050405020304"/>
                        </a:rPr>
                        <a:t>6</a:t>
                      </a:r>
                      <a:endParaRPr sz="1600" dirty="0">
                        <a:latin typeface="Times New Roman" panose="02020603050405020304"/>
                        <a:cs typeface="Times New Roman" panose="02020603050405020304"/>
                      </a:endParaRPr>
                    </a:p>
                  </a:txBody>
                  <a:tcPr marL="0" marR="0" marT="101600" marB="0"/>
                </a:tc>
              </a:tr>
              <a:tr h="930350">
                <a:tc>
                  <a:txBody>
                    <a:bodyPr/>
                    <a:lstStyle/>
                    <a:p>
                      <a:pPr marL="31750">
                        <a:lnSpc>
                          <a:spcPct val="100000"/>
                        </a:lnSpc>
                        <a:spcBef>
                          <a:spcPts val="790"/>
                        </a:spcBef>
                      </a:pPr>
                      <a:r>
                        <a:rPr sz="1200" b="1" spc="-50" dirty="0">
                          <a:latin typeface="Times New Roman" panose="02020603050405020304"/>
                          <a:cs typeface="Times New Roman" panose="02020603050405020304"/>
                        </a:rPr>
                        <a:t>4</a:t>
                      </a:r>
                      <a:endParaRPr sz="1200" dirty="0">
                        <a:latin typeface="Times New Roman" panose="02020603050405020304"/>
                        <a:cs typeface="Times New Roman" panose="02020603050405020304"/>
                      </a:endParaRPr>
                    </a:p>
                  </a:txBody>
                  <a:tcPr marL="0" marR="0" marT="100330" marB="0"/>
                </a:tc>
                <a:tc>
                  <a:txBody>
                    <a:bodyPr/>
                    <a:lstStyle/>
                    <a:p>
                      <a:pPr marL="56515" algn="ctr">
                        <a:lnSpc>
                          <a:spcPct val="100000"/>
                        </a:lnSpc>
                        <a:spcBef>
                          <a:spcPts val="765"/>
                        </a:spcBef>
                      </a:pPr>
                      <a:r>
                        <a:rPr sz="1600" dirty="0">
                          <a:latin typeface="Times New Roman" panose="02020603050405020304"/>
                          <a:cs typeface="Times New Roman" panose="02020603050405020304"/>
                        </a:rPr>
                        <a:t>Packages</a:t>
                      </a:r>
                      <a:r>
                        <a:rPr sz="1600" spc="-5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used………………………………………………...</a:t>
                      </a:r>
                      <a:endParaRPr sz="1600" dirty="0">
                        <a:latin typeface="Times New Roman" panose="02020603050405020304"/>
                        <a:cs typeface="Times New Roman" panose="02020603050405020304"/>
                      </a:endParaRPr>
                    </a:p>
                  </a:txBody>
                  <a:tcPr marL="0" marR="0" marT="97155" marB="0"/>
                </a:tc>
                <a:tc>
                  <a:txBody>
                    <a:bodyPr/>
                    <a:lstStyle/>
                    <a:p>
                      <a:pPr marL="132080">
                        <a:lnSpc>
                          <a:spcPct val="100000"/>
                        </a:lnSpc>
                        <a:spcBef>
                          <a:spcPts val="790"/>
                        </a:spcBef>
                      </a:pPr>
                      <a:r>
                        <a:rPr lang="en-US" sz="1600" b="1" spc="-50" dirty="0">
                          <a:latin typeface="Times New Roman" panose="02020603050405020304"/>
                          <a:cs typeface="Times New Roman" panose="02020603050405020304"/>
                        </a:rPr>
                        <a:t>7</a:t>
                      </a:r>
                      <a:endParaRPr sz="1600" dirty="0">
                        <a:latin typeface="Times New Roman" panose="02020603050405020304"/>
                        <a:cs typeface="Times New Roman" panose="02020603050405020304"/>
                      </a:endParaRPr>
                    </a:p>
                  </a:txBody>
                  <a:tcPr marL="0" marR="0" marT="100330" marB="0"/>
                </a:tc>
              </a:tr>
              <a:tr h="930350">
                <a:tc>
                  <a:txBody>
                    <a:bodyPr/>
                    <a:lstStyle/>
                    <a:p>
                      <a:pPr marL="31750">
                        <a:lnSpc>
                          <a:spcPct val="100000"/>
                        </a:lnSpc>
                        <a:spcBef>
                          <a:spcPts val="800"/>
                        </a:spcBef>
                      </a:pPr>
                      <a:r>
                        <a:rPr sz="1200" b="1" spc="-50" dirty="0">
                          <a:latin typeface="Times New Roman" panose="02020603050405020304"/>
                          <a:cs typeface="Times New Roman" panose="02020603050405020304"/>
                        </a:rPr>
                        <a:t>5</a:t>
                      </a:r>
                      <a:endParaRPr sz="1200" dirty="0">
                        <a:latin typeface="Times New Roman" panose="02020603050405020304"/>
                        <a:cs typeface="Times New Roman" panose="02020603050405020304"/>
                      </a:endParaRPr>
                    </a:p>
                  </a:txBody>
                  <a:tcPr marL="0" marR="0" marT="101600" marB="0"/>
                </a:tc>
                <a:tc>
                  <a:txBody>
                    <a:bodyPr/>
                    <a:lstStyle/>
                    <a:p>
                      <a:pPr marL="31115" algn="ctr">
                        <a:lnSpc>
                          <a:spcPct val="100000"/>
                        </a:lnSpc>
                        <a:spcBef>
                          <a:spcPts val="775"/>
                        </a:spcBef>
                      </a:pPr>
                      <a:r>
                        <a:rPr sz="1600" spc="-10" dirty="0">
                          <a:latin typeface="Times New Roman" panose="02020603050405020304"/>
                          <a:cs typeface="Times New Roman" panose="02020603050405020304"/>
                        </a:rPr>
                        <a:t>Methodology………………………………………………....</a:t>
                      </a:r>
                      <a:endParaRPr sz="1600" dirty="0">
                        <a:latin typeface="Times New Roman" panose="02020603050405020304"/>
                        <a:cs typeface="Times New Roman" panose="02020603050405020304"/>
                      </a:endParaRPr>
                    </a:p>
                  </a:txBody>
                  <a:tcPr marL="0" marR="0" marT="98425" marB="0"/>
                </a:tc>
                <a:tc>
                  <a:txBody>
                    <a:bodyPr/>
                    <a:lstStyle/>
                    <a:p>
                      <a:pPr marL="132080">
                        <a:lnSpc>
                          <a:spcPct val="100000"/>
                        </a:lnSpc>
                        <a:spcBef>
                          <a:spcPts val="800"/>
                        </a:spcBef>
                      </a:pPr>
                      <a:r>
                        <a:rPr lang="en-US" sz="1600" b="1" spc="-25" dirty="0">
                          <a:latin typeface="Times New Roman" panose="02020603050405020304"/>
                          <a:cs typeface="Times New Roman" panose="02020603050405020304"/>
                        </a:rPr>
                        <a:t>9</a:t>
                      </a:r>
                      <a:endParaRPr sz="1600" dirty="0">
                        <a:latin typeface="Times New Roman" panose="02020603050405020304"/>
                        <a:cs typeface="Times New Roman" panose="02020603050405020304"/>
                      </a:endParaRPr>
                    </a:p>
                  </a:txBody>
                  <a:tcPr marL="0" marR="0" marT="101600" marB="0"/>
                </a:tc>
              </a:tr>
              <a:tr h="930350">
                <a:tc>
                  <a:txBody>
                    <a:bodyPr/>
                    <a:lstStyle/>
                    <a:p>
                      <a:pPr marL="31750">
                        <a:lnSpc>
                          <a:spcPct val="100000"/>
                        </a:lnSpc>
                        <a:spcBef>
                          <a:spcPts val="785"/>
                        </a:spcBef>
                      </a:pPr>
                      <a:r>
                        <a:rPr sz="1200" b="1" spc="-50" dirty="0">
                          <a:latin typeface="Times New Roman" panose="02020603050405020304"/>
                          <a:cs typeface="Times New Roman" panose="02020603050405020304"/>
                        </a:rPr>
                        <a:t>6</a:t>
                      </a:r>
                      <a:endParaRPr sz="1200" dirty="0">
                        <a:latin typeface="Times New Roman" panose="02020603050405020304"/>
                        <a:cs typeface="Times New Roman" panose="02020603050405020304"/>
                      </a:endParaRPr>
                    </a:p>
                  </a:txBody>
                  <a:tcPr marL="0" marR="0" marT="99695" marB="0"/>
                </a:tc>
                <a:tc>
                  <a:txBody>
                    <a:bodyPr/>
                    <a:lstStyle/>
                    <a:p>
                      <a:pPr marL="36195" algn="ctr">
                        <a:lnSpc>
                          <a:spcPct val="100000"/>
                        </a:lnSpc>
                        <a:spcBef>
                          <a:spcPts val="765"/>
                        </a:spcBef>
                      </a:pPr>
                      <a:r>
                        <a:rPr sz="1600" spc="-10" dirty="0">
                          <a:latin typeface="Times New Roman" panose="02020603050405020304"/>
                          <a:cs typeface="Times New Roman" panose="02020603050405020304"/>
                        </a:rPr>
                        <a:t>Implementation</a:t>
                      </a:r>
                      <a:r>
                        <a:rPr sz="1600" spc="2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Details……………………………………....</a:t>
                      </a:r>
                      <a:endParaRPr sz="1600" dirty="0">
                        <a:latin typeface="Times New Roman" panose="02020603050405020304"/>
                        <a:cs typeface="Times New Roman" panose="02020603050405020304"/>
                      </a:endParaRPr>
                    </a:p>
                  </a:txBody>
                  <a:tcPr marL="0" marR="0" marT="97155" marB="0"/>
                </a:tc>
                <a:tc>
                  <a:txBody>
                    <a:bodyPr/>
                    <a:lstStyle/>
                    <a:p>
                      <a:pPr marL="132080">
                        <a:lnSpc>
                          <a:spcPct val="100000"/>
                        </a:lnSpc>
                        <a:spcBef>
                          <a:spcPts val="785"/>
                        </a:spcBef>
                      </a:pPr>
                      <a:r>
                        <a:rPr sz="1600" b="1" spc="-25" dirty="0">
                          <a:latin typeface="Times New Roman" panose="02020603050405020304"/>
                          <a:cs typeface="Times New Roman" panose="02020603050405020304"/>
                        </a:rPr>
                        <a:t>1</a:t>
                      </a:r>
                      <a:r>
                        <a:rPr lang="en-US" sz="1600" b="1" spc="-25" dirty="0">
                          <a:latin typeface="Times New Roman" panose="02020603050405020304"/>
                          <a:cs typeface="Times New Roman" panose="02020603050405020304"/>
                        </a:rPr>
                        <a:t>0</a:t>
                      </a:r>
                      <a:endParaRPr sz="1600" dirty="0">
                        <a:latin typeface="Times New Roman" panose="02020603050405020304"/>
                        <a:cs typeface="Times New Roman" panose="02020603050405020304"/>
                      </a:endParaRPr>
                    </a:p>
                  </a:txBody>
                  <a:tcPr marL="0" marR="0" marT="99695" marB="0"/>
                </a:tc>
              </a:tr>
              <a:tr h="930350">
                <a:tc>
                  <a:txBody>
                    <a:bodyPr/>
                    <a:lstStyle/>
                    <a:p>
                      <a:pPr marL="31750">
                        <a:lnSpc>
                          <a:spcPct val="100000"/>
                        </a:lnSpc>
                        <a:spcBef>
                          <a:spcPts val="800"/>
                        </a:spcBef>
                      </a:pPr>
                      <a:r>
                        <a:rPr sz="1200" b="1" spc="-50" dirty="0">
                          <a:latin typeface="Times New Roman" panose="02020603050405020304"/>
                          <a:cs typeface="Times New Roman" panose="02020603050405020304"/>
                        </a:rPr>
                        <a:t>7</a:t>
                      </a:r>
                      <a:endParaRPr sz="1200" dirty="0">
                        <a:latin typeface="Times New Roman" panose="02020603050405020304"/>
                        <a:cs typeface="Times New Roman" panose="02020603050405020304"/>
                      </a:endParaRPr>
                    </a:p>
                  </a:txBody>
                  <a:tcPr marL="0" marR="0" marT="101600" marB="0"/>
                </a:tc>
                <a:tc>
                  <a:txBody>
                    <a:bodyPr/>
                    <a:lstStyle/>
                    <a:p>
                      <a:pPr marL="7620" algn="ctr">
                        <a:lnSpc>
                          <a:spcPct val="100000"/>
                        </a:lnSpc>
                        <a:spcBef>
                          <a:spcPts val="775"/>
                        </a:spcBef>
                      </a:pPr>
                      <a:r>
                        <a:rPr lang="en-US" sz="1600" dirty="0">
                          <a:latin typeface="Times New Roman" panose="02020603050405020304"/>
                          <a:cs typeface="Times New Roman" panose="02020603050405020304"/>
                        </a:rPr>
                        <a:t> </a:t>
                      </a:r>
                      <a:r>
                        <a:rPr sz="1600" dirty="0">
                          <a:latin typeface="Times New Roman" panose="02020603050405020304"/>
                          <a:cs typeface="Times New Roman" panose="02020603050405020304"/>
                        </a:rPr>
                        <a:t>Results</a:t>
                      </a:r>
                      <a:r>
                        <a:rPr lang="en-US" sz="1600" spc="-30" dirty="0">
                          <a:latin typeface="Times New Roman" panose="02020603050405020304"/>
                          <a:cs typeface="Times New Roman" panose="02020603050405020304"/>
                        </a:rPr>
                        <a:t>………………</a:t>
                      </a:r>
                      <a:r>
                        <a:rPr sz="1600" spc="-1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txBody>
                  <a:tcPr marL="0" marR="0" marT="98425" marB="0"/>
                </a:tc>
                <a:tc>
                  <a:txBody>
                    <a:bodyPr/>
                    <a:lstStyle/>
                    <a:p>
                      <a:pPr marL="132080">
                        <a:lnSpc>
                          <a:spcPct val="100000"/>
                        </a:lnSpc>
                        <a:spcBef>
                          <a:spcPts val="800"/>
                        </a:spcBef>
                      </a:pPr>
                      <a:r>
                        <a:rPr lang="en-US" sz="1600" b="1" spc="-25" dirty="0">
                          <a:latin typeface="Times New Roman" panose="02020603050405020304"/>
                          <a:cs typeface="Times New Roman" panose="02020603050405020304"/>
                        </a:rPr>
                        <a:t>13</a:t>
                      </a:r>
                      <a:endParaRPr sz="1600" dirty="0">
                        <a:latin typeface="Times New Roman" panose="02020603050405020304"/>
                        <a:cs typeface="Times New Roman" panose="02020603050405020304"/>
                      </a:endParaRPr>
                    </a:p>
                  </a:txBody>
                  <a:tcPr marL="0" marR="0" marT="101600" marB="0"/>
                </a:tc>
              </a:tr>
              <a:tr h="930350">
                <a:tc>
                  <a:txBody>
                    <a:bodyPr/>
                    <a:lstStyle/>
                    <a:p>
                      <a:pPr marL="31750">
                        <a:lnSpc>
                          <a:spcPct val="100000"/>
                        </a:lnSpc>
                        <a:spcBef>
                          <a:spcPts val="785"/>
                        </a:spcBef>
                      </a:pPr>
                      <a:r>
                        <a:rPr sz="1200" b="1" spc="-50" dirty="0">
                          <a:latin typeface="Times New Roman" panose="02020603050405020304"/>
                          <a:cs typeface="Times New Roman" panose="02020603050405020304"/>
                        </a:rPr>
                        <a:t>8</a:t>
                      </a:r>
                      <a:endParaRPr sz="1200" dirty="0">
                        <a:latin typeface="Times New Roman" panose="02020603050405020304"/>
                        <a:cs typeface="Times New Roman" panose="02020603050405020304"/>
                      </a:endParaRPr>
                    </a:p>
                  </a:txBody>
                  <a:tcPr marL="0" marR="0" marT="99695" marB="0"/>
                </a:tc>
                <a:tc>
                  <a:txBody>
                    <a:bodyPr/>
                    <a:lstStyle/>
                    <a:p>
                      <a:pPr marL="18415" algn="ctr">
                        <a:lnSpc>
                          <a:spcPct val="100000"/>
                        </a:lnSpc>
                        <a:spcBef>
                          <a:spcPts val="765"/>
                        </a:spcBef>
                      </a:pPr>
                      <a:r>
                        <a:rPr sz="1600" spc="-10" dirty="0">
                          <a:latin typeface="Times New Roman" panose="02020603050405020304"/>
                          <a:cs typeface="Times New Roman" panose="02020603050405020304"/>
                        </a:rPr>
                        <a:t>Conclusion…………………………………………………...</a:t>
                      </a:r>
                      <a:endParaRPr sz="1600" dirty="0">
                        <a:latin typeface="Times New Roman" panose="02020603050405020304"/>
                        <a:cs typeface="Times New Roman" panose="02020603050405020304"/>
                      </a:endParaRPr>
                    </a:p>
                  </a:txBody>
                  <a:tcPr marL="0" marR="0" marT="97155" marB="0"/>
                </a:tc>
                <a:tc>
                  <a:txBody>
                    <a:bodyPr/>
                    <a:lstStyle/>
                    <a:p>
                      <a:pPr marL="132080">
                        <a:lnSpc>
                          <a:spcPct val="100000"/>
                        </a:lnSpc>
                        <a:spcBef>
                          <a:spcPts val="785"/>
                        </a:spcBef>
                      </a:pPr>
                      <a:r>
                        <a:rPr lang="en-US" sz="1600" b="1" spc="-25" dirty="0">
                          <a:latin typeface="Times New Roman" panose="02020603050405020304"/>
                          <a:cs typeface="Times New Roman" panose="02020603050405020304"/>
                        </a:rPr>
                        <a:t>15</a:t>
                      </a:r>
                      <a:endParaRPr sz="1600" dirty="0">
                        <a:latin typeface="Times New Roman" panose="02020603050405020304"/>
                        <a:cs typeface="Times New Roman" panose="02020603050405020304"/>
                      </a:endParaRPr>
                    </a:p>
                  </a:txBody>
                  <a:tcPr marL="0" marR="0" marT="99695" marB="0"/>
                </a:tc>
              </a:tr>
              <a:tr h="666432">
                <a:tc gridSpan="2">
                  <a:txBody>
                    <a:bodyPr/>
                    <a:lstStyle/>
                    <a:p>
                      <a:pPr marL="31750">
                        <a:lnSpc>
                          <a:spcPts val="1385"/>
                        </a:lnSpc>
                        <a:spcBef>
                          <a:spcPts val="775"/>
                        </a:spcBef>
                      </a:pPr>
                      <a:r>
                        <a:rPr sz="1600" spc="-10" dirty="0">
                          <a:latin typeface="Times New Roman" panose="02020603050405020304"/>
                          <a:cs typeface="Times New Roman" panose="02020603050405020304"/>
                        </a:rPr>
                        <a:t>References…………………………………………………………...</a:t>
                      </a:r>
                      <a:endParaRPr sz="1600" dirty="0">
                        <a:latin typeface="Times New Roman" panose="02020603050405020304"/>
                        <a:cs typeface="Times New Roman" panose="02020603050405020304"/>
                      </a:endParaRPr>
                    </a:p>
                  </a:txBody>
                  <a:tcPr marL="0" marR="0" marT="98425" marB="0"/>
                </a:tc>
                <a:tc hMerge="1">
                  <a:tcPr marL="0" marR="0" marT="0" marB="0"/>
                </a:tc>
                <a:tc>
                  <a:txBody>
                    <a:bodyPr/>
                    <a:lstStyle/>
                    <a:p>
                      <a:pPr marL="132080">
                        <a:lnSpc>
                          <a:spcPts val="1360"/>
                        </a:lnSpc>
                        <a:spcBef>
                          <a:spcPts val="800"/>
                        </a:spcBef>
                      </a:pPr>
                      <a:r>
                        <a:rPr lang="en-US" sz="1600" b="1" spc="-25" dirty="0">
                          <a:latin typeface="Times New Roman" panose="02020603050405020304"/>
                          <a:cs typeface="Times New Roman" panose="02020603050405020304"/>
                        </a:rPr>
                        <a:t>16</a:t>
                      </a:r>
                      <a:endParaRPr sz="1600" dirty="0">
                        <a:latin typeface="Times New Roman" panose="02020603050405020304"/>
                        <a:cs typeface="Times New Roman" panose="02020603050405020304"/>
                      </a:endParaRPr>
                    </a:p>
                  </a:txBody>
                  <a:tcPr marL="0" marR="0" marT="101600" marB="0"/>
                </a:tc>
              </a:tr>
            </a:tbl>
          </a:graphicData>
        </a:graphic>
      </p:graphicFrame>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3</a:t>
            </a:r>
            <a:endParaRPr spc="-25" dirty="0">
              <a:solidFill>
                <a:srgbClr val="313D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650" y="323086"/>
            <a:ext cx="6731762" cy="10188575"/>
          </a:xfrm>
          <a:prstGeom prst="rect">
            <a:avLst/>
          </a:prstGeom>
        </p:spPr>
        <p:txBody>
          <a:bodyPr vert="horz" wrap="square" lIns="0" tIns="12700" rIns="0" bIns="0" rtlCol="0">
            <a:spAutoFit/>
          </a:bodyPr>
          <a:lstStyle/>
          <a:p>
            <a:pPr marL="12700">
              <a:lnSpc>
                <a:spcPct val="100000"/>
              </a:lnSpc>
              <a:spcBef>
                <a:spcPts val="100"/>
              </a:spcBef>
            </a:pPr>
            <a:endParaRPr sz="1800" dirty="0">
              <a:latin typeface="Times New Roman" panose="02020603050405020304"/>
              <a:cs typeface="Times New Roman" panose="02020603050405020304"/>
            </a:endParaRPr>
          </a:p>
          <a:p>
            <a:pPr marL="104775" algn="ctr">
              <a:lnSpc>
                <a:spcPct val="100000"/>
              </a:lnSpc>
              <a:spcBef>
                <a:spcPts val="1755"/>
              </a:spcBef>
            </a:pPr>
            <a:r>
              <a:rPr sz="2800" b="1" spc="-10" dirty="0">
                <a:latin typeface="Times New Roman" panose="02020603050405020304"/>
                <a:cs typeface="Times New Roman" panose="02020603050405020304"/>
              </a:rPr>
              <a:t>Introduction</a:t>
            </a:r>
            <a:endParaRPr lang="en-US" sz="2800" b="1" spc="-10" dirty="0">
              <a:latin typeface="Times New Roman" panose="02020603050405020304"/>
              <a:cs typeface="Times New Roman" panose="02020603050405020304"/>
            </a:endParaRPr>
          </a:p>
          <a:p>
            <a:pPr marL="104775" algn="ctr">
              <a:lnSpc>
                <a:spcPct val="100000"/>
              </a:lnSpc>
              <a:spcBef>
                <a:spcPts val="1755"/>
              </a:spcBef>
            </a:pPr>
            <a:endParaRPr sz="2800" dirty="0">
              <a:latin typeface="+mn-lt"/>
              <a:cs typeface="Times New Roman" panose="02020603050405020304"/>
            </a:endParaRPr>
          </a:p>
          <a:p>
            <a:pPr marL="285750" indent="-285750" algn="l">
              <a:buFont typeface="Arial" panose="020B0604020202020204" pitchFamily="34" charset="0"/>
              <a:buChar char="•"/>
            </a:pPr>
            <a:r>
              <a:rPr lang="en-US">
                <a:solidFill>
                  <a:srgbClr val="374151"/>
                </a:solidFill>
                <a:latin typeface="+mn-lt"/>
              </a:rPr>
              <a:t>In the ever-expanding landscape of information, extracting meaningful insights from vast textual data is a formidable challenge. The "Text Summarizer" project emerges as a solution, leveraging advanced Natural Language Processing (NLP) techniques to distill key information and present concise summaries. This project seamlessly integrates popular tools such as spaCy, nlargest, Jumbotron, CSS, HTML, and Flask to create a robust and user-friendly text summarization tool.</a:t>
            </a:r>
            <a:endParaRPr lang="en-US">
              <a:solidFill>
                <a:srgbClr val="374151"/>
              </a:solidFill>
              <a:latin typeface="+mn-lt"/>
            </a:endParaRPr>
          </a:p>
          <a:p>
            <a:pPr marL="285750" indent="-285750" algn="l">
              <a:buFont typeface="Arial" panose="020B0604020202020204" pitchFamily="34" charset="0"/>
              <a:buChar char="•"/>
            </a:pPr>
            <a:endParaRPr lang="en-US">
              <a:solidFill>
                <a:srgbClr val="374151"/>
              </a:solidFill>
              <a:latin typeface="+mn-lt"/>
            </a:endParaRPr>
          </a:p>
          <a:p>
            <a:pPr marL="285750" indent="-285750" algn="l">
              <a:buFont typeface="Arial" panose="020B0604020202020204" pitchFamily="34" charset="0"/>
              <a:buChar char="•"/>
            </a:pPr>
            <a:r>
              <a:rPr lang="en-US">
                <a:solidFill>
                  <a:srgbClr val="374151"/>
                </a:solidFill>
                <a:latin typeface="+mn-lt"/>
              </a:rPr>
              <a:t>With the exponential growth of digital content, the ability to efficiently comprehend and distill information is paramount. The Text Summarizer harnesses the power of spaCy, a leading NLP library, to parse and understand the nuances of text. The nlargest algorithm is employed to identify the most significant sentences, ensuring that the generated summaries capture the essence of the input document.</a:t>
            </a:r>
            <a:endParaRPr lang="en-US">
              <a:solidFill>
                <a:srgbClr val="374151"/>
              </a:solidFill>
              <a:latin typeface="+mn-lt"/>
            </a:endParaRPr>
          </a:p>
          <a:p>
            <a:pPr marL="285750" indent="-285750" algn="l">
              <a:buFont typeface="Arial" panose="020B0604020202020204" pitchFamily="34" charset="0"/>
              <a:buChar char="•"/>
            </a:pPr>
            <a:endParaRPr lang="en-US">
              <a:solidFill>
                <a:srgbClr val="374151"/>
              </a:solidFill>
              <a:latin typeface="+mn-lt"/>
            </a:endParaRPr>
          </a:p>
          <a:p>
            <a:pPr marL="285750" indent="-285750" algn="l">
              <a:buFont typeface="Arial" panose="020B0604020202020204" pitchFamily="34" charset="0"/>
              <a:buChar char="•"/>
            </a:pPr>
            <a:r>
              <a:rPr lang="en-US">
                <a:solidFill>
                  <a:srgbClr val="374151"/>
                </a:solidFill>
                <a:latin typeface="+mn-lt"/>
              </a:rPr>
              <a:t>The user interface is designed for accessibility and aesthetics, employing HTML and CSS to create an engaging and intuitive experience. The Jumbotron component enhances the visual appeal and usability of the application, providing users with a clear and focused platform for text input and summarization.</a:t>
            </a:r>
            <a:endParaRPr lang="en-US">
              <a:solidFill>
                <a:srgbClr val="374151"/>
              </a:solidFill>
              <a:latin typeface="+mn-lt"/>
            </a:endParaRPr>
          </a:p>
          <a:p>
            <a:pPr marL="285750" indent="-285750" algn="l">
              <a:buFont typeface="Arial" panose="020B0604020202020204" pitchFamily="34" charset="0"/>
              <a:buChar char="•"/>
            </a:pPr>
            <a:endParaRPr lang="en-US">
              <a:solidFill>
                <a:srgbClr val="374151"/>
              </a:solidFill>
              <a:latin typeface="+mn-lt"/>
            </a:endParaRPr>
          </a:p>
          <a:p>
            <a:pPr marL="285750" indent="-285750" algn="l">
              <a:buFont typeface="Arial" panose="020B0604020202020204" pitchFamily="34" charset="0"/>
              <a:buChar char="•"/>
            </a:pPr>
            <a:r>
              <a:rPr lang="en-US">
                <a:solidFill>
                  <a:srgbClr val="374151"/>
                </a:solidFill>
                <a:latin typeface="+mn-lt"/>
              </a:rPr>
              <a:t>Powered by Flask, the Text Summarizer extends its functionality to users through a web-based interface. This allows individuals to easily access and utilize the summarization tool from any device with an internet connection. The integration of these technologies results in a dynamic and responsive platform, showcasing the potential of combining NLP and web development for practical applications.</a:t>
            </a:r>
            <a:endParaRPr lang="en-US">
              <a:solidFill>
                <a:srgbClr val="374151"/>
              </a:solidFill>
              <a:latin typeface="+mn-lt"/>
            </a:endParaRPr>
          </a:p>
          <a:p>
            <a:pPr marL="285750" indent="-285750" algn="l">
              <a:buFont typeface="Arial" panose="020B0604020202020204" pitchFamily="34" charset="0"/>
              <a:buChar char="•"/>
            </a:pPr>
            <a:endParaRPr lang="en-US">
              <a:solidFill>
                <a:srgbClr val="374151"/>
              </a:solidFill>
              <a:latin typeface="+mn-lt"/>
            </a:endParaRPr>
          </a:p>
          <a:p>
            <a:pPr marL="0" indent="0" algn="l">
              <a:buFont typeface="Arial" panose="020B0604020202020204" pitchFamily="34" charset="0"/>
              <a:buNone/>
            </a:pPr>
            <a:endParaRPr lang="en-US">
              <a:solidFill>
                <a:srgbClr val="374151"/>
              </a:solidFill>
              <a:latin typeface="+mn-lt"/>
            </a:endParaRPr>
          </a:p>
        </p:txBody>
      </p:sp>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4</a:t>
            </a:r>
            <a:endParaRPr spc="-25" dirty="0">
              <a:solidFill>
                <a:srgbClr val="313D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3" y="323087"/>
            <a:ext cx="5590491" cy="951543"/>
          </a:xfrm>
          <a:prstGeom prst="rect">
            <a:avLst/>
          </a:prstGeom>
        </p:spPr>
        <p:txBody>
          <a:bodyPr vert="horz" wrap="square" lIns="0" tIns="12700" rIns="0" bIns="0" rtlCol="0">
            <a:spAutoFit/>
          </a:bodyPr>
          <a:lstStyle/>
          <a:p>
            <a:pPr marL="12700">
              <a:lnSpc>
                <a:spcPct val="100000"/>
              </a:lnSpc>
              <a:spcBef>
                <a:spcPts val="100"/>
              </a:spcBef>
            </a:pPr>
            <a:endParaRPr sz="1800" dirty="0">
              <a:latin typeface="Times New Roman" panose="02020603050405020304"/>
              <a:cs typeface="Times New Roman" panose="02020603050405020304"/>
            </a:endParaRPr>
          </a:p>
          <a:p>
            <a:pPr marL="1841500">
              <a:lnSpc>
                <a:spcPct val="100000"/>
              </a:lnSpc>
              <a:spcBef>
                <a:spcPts val="1755"/>
              </a:spcBef>
            </a:pPr>
            <a:r>
              <a:rPr sz="2800" b="1" dirty="0">
                <a:latin typeface="Times New Roman" panose="02020603050405020304"/>
                <a:cs typeface="Times New Roman" panose="02020603050405020304"/>
              </a:rPr>
              <a:t>Problem</a:t>
            </a:r>
            <a:r>
              <a:rPr sz="2800" b="1" spc="-90"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statement</a:t>
            </a:r>
            <a:endParaRPr sz="2800" dirty="0">
              <a:latin typeface="Times New Roman" panose="02020603050405020304"/>
              <a:cs typeface="Times New Roman" panose="02020603050405020304"/>
            </a:endParaRPr>
          </a:p>
        </p:txBody>
      </p:sp>
      <p:sp>
        <p:nvSpPr>
          <p:cNvPr id="3" name="object 3"/>
          <p:cNvSpPr txBox="1"/>
          <p:nvPr/>
        </p:nvSpPr>
        <p:spPr>
          <a:xfrm>
            <a:off x="501650" y="1460500"/>
            <a:ext cx="6553200" cy="6732905"/>
          </a:xfrm>
          <a:prstGeom prst="rect">
            <a:avLst/>
          </a:prstGeom>
        </p:spPr>
        <p:txBody>
          <a:bodyPr vert="horz" wrap="square" lIns="0" tIns="10795" rIns="0" bIns="0" rtlCol="0">
            <a:spAutoFit/>
          </a:bodyPr>
          <a:lstStyle/>
          <a:p>
            <a:pPr algn="l"/>
            <a:r>
              <a:rPr lang="en-US" sz="1600" b="0" i="0" dirty="0">
                <a:solidFill>
                  <a:srgbClr val="374151"/>
                </a:solidFill>
                <a:effectLst/>
                <a:latin typeface="+mn-lt"/>
              </a:rPr>
              <a:t>In the context of this code, we aim to build a sophisticated information retrieval and question-answering system for Manipal University's educational programs. The primary challenges and objectives addressed by the code include:</a:t>
            </a:r>
            <a:endParaRPr lang="en-US" sz="1600" b="0" i="0" dirty="0">
              <a:solidFill>
                <a:srgbClr val="374151"/>
              </a:solidFill>
              <a:effectLst/>
              <a:latin typeface="+mn-lt"/>
            </a:endParaRPr>
          </a:p>
          <a:p>
            <a:pPr algn="l"/>
            <a:endParaRPr lang="en-US" sz="1600" b="0" i="0" dirty="0">
              <a:solidFill>
                <a:srgbClr val="374151"/>
              </a:solidFill>
              <a:effectLst/>
              <a:latin typeface="+mn-lt"/>
            </a:endParaRPr>
          </a:p>
          <a:p>
            <a:pPr algn="l">
              <a:buFont typeface="+mj-lt"/>
              <a:buAutoNum type="arabicPeriod"/>
            </a:pPr>
            <a:r>
              <a:rPr lang="en-US" sz="1600" b="1" i="0" dirty="0">
                <a:solidFill>
                  <a:srgbClr val="374151"/>
                </a:solidFill>
                <a:effectLst/>
                <a:latin typeface="+mn-lt"/>
              </a:rPr>
              <a:t>Data Collection:</a:t>
            </a:r>
            <a:r>
              <a:rPr lang="en-US" sz="1600" b="0" i="0" dirty="0">
                <a:solidFill>
                  <a:srgbClr val="374151"/>
                </a:solidFill>
                <a:effectLst/>
                <a:latin typeface="+mn-lt"/>
              </a:rPr>
              <a:t> The code retrieves data from the university's website by parsing the sitemap, focusing on specific program-related URLs. However, the efficiency of this data collection process needs to be optimized to handle large and diverse datasets effectively.</a:t>
            </a:r>
            <a:endParaRPr lang="en-US" sz="1600" b="0" i="0" dirty="0">
              <a:solidFill>
                <a:srgbClr val="374151"/>
              </a:solidFill>
              <a:effectLst/>
              <a:latin typeface="+mn-lt"/>
            </a:endParaRPr>
          </a:p>
          <a:p>
            <a:pPr algn="l">
              <a:buFont typeface="+mj-lt"/>
              <a:buAutoNum type="arabicPeriod"/>
            </a:pPr>
            <a:endParaRPr lang="en-US" sz="1600" b="0" i="0" dirty="0">
              <a:solidFill>
                <a:srgbClr val="374151"/>
              </a:solidFill>
              <a:effectLst/>
              <a:latin typeface="+mn-lt"/>
            </a:endParaRPr>
          </a:p>
          <a:p>
            <a:pPr algn="l">
              <a:buFont typeface="+mj-lt"/>
              <a:buAutoNum type="arabicPeriod"/>
            </a:pPr>
            <a:r>
              <a:rPr lang="en-US" sz="1600" b="1" i="0" dirty="0">
                <a:solidFill>
                  <a:srgbClr val="374151"/>
                </a:solidFill>
                <a:effectLst/>
                <a:latin typeface="+mn-lt"/>
              </a:rPr>
              <a:t>Data Preprocessing:</a:t>
            </a:r>
            <a:r>
              <a:rPr lang="en-US" sz="1600" b="0" i="0" dirty="0">
                <a:solidFill>
                  <a:srgbClr val="374151"/>
                </a:solidFill>
                <a:effectLst/>
                <a:latin typeface="+mn-lt"/>
              </a:rPr>
              <a:t> The code segments the text content into smaller chunks, a process critical for text embeddings and efficient search. The optimal chunk size and overlap parameters need to be fine-tuned to balance speed and accuracy.</a:t>
            </a:r>
            <a:endParaRPr lang="en-US" sz="1600" b="0" i="0" dirty="0">
              <a:solidFill>
                <a:srgbClr val="374151"/>
              </a:solidFill>
              <a:effectLst/>
              <a:latin typeface="+mn-lt"/>
            </a:endParaRPr>
          </a:p>
          <a:p>
            <a:pPr algn="l">
              <a:buFont typeface="+mj-lt"/>
              <a:buAutoNum type="arabicPeriod"/>
            </a:pPr>
            <a:endParaRPr lang="en-US" sz="1600" b="0" i="0" dirty="0">
              <a:solidFill>
                <a:srgbClr val="374151"/>
              </a:solidFill>
              <a:effectLst/>
              <a:latin typeface="+mn-lt"/>
            </a:endParaRPr>
          </a:p>
          <a:p>
            <a:pPr algn="l">
              <a:buFont typeface="+mj-lt"/>
              <a:buAutoNum type="arabicPeriod"/>
            </a:pPr>
            <a:endParaRPr lang="en-US" sz="1600" b="0" i="0" dirty="0">
              <a:solidFill>
                <a:srgbClr val="374151"/>
              </a:solidFill>
              <a:effectLst/>
              <a:latin typeface="+mn-lt"/>
            </a:endParaRPr>
          </a:p>
          <a:p>
            <a:pPr algn="l">
              <a:buFont typeface="+mj-lt"/>
              <a:buAutoNum type="arabicPeriod"/>
            </a:pPr>
            <a:endParaRPr lang="en-US" sz="1600" b="0" i="0" dirty="0">
              <a:solidFill>
                <a:srgbClr val="374151"/>
              </a:solidFill>
              <a:effectLst/>
              <a:latin typeface="+mn-lt"/>
            </a:endParaRPr>
          </a:p>
          <a:p>
            <a:pPr algn="l">
              <a:buFont typeface="+mj-lt"/>
              <a:buAutoNum type="arabicPeriod"/>
            </a:pPr>
            <a:r>
              <a:rPr lang="en-US" sz="1600" b="1" i="0" dirty="0">
                <a:solidFill>
                  <a:srgbClr val="374151"/>
                </a:solidFill>
                <a:effectLst/>
                <a:latin typeface="+mn-lt"/>
              </a:rPr>
              <a:t>Source Document Retrieval:</a:t>
            </a:r>
            <a:r>
              <a:rPr lang="en-US" sz="1600" b="0" i="0" dirty="0">
                <a:solidFill>
                  <a:srgbClr val="374151"/>
                </a:solidFill>
                <a:effectLst/>
                <a:latin typeface="+mn-lt"/>
              </a:rPr>
              <a:t> The code returns source documents along with answers, offering context to users. The system's efficiency in locating and providing these source documents should be optimized.</a:t>
            </a:r>
            <a:endParaRPr lang="en-US" sz="1600" b="0" i="0" dirty="0">
              <a:solidFill>
                <a:srgbClr val="374151"/>
              </a:solidFill>
              <a:effectLst/>
              <a:latin typeface="+mn-lt"/>
            </a:endParaRPr>
          </a:p>
          <a:p>
            <a:pPr algn="l">
              <a:buFont typeface="+mj-lt"/>
              <a:buAutoNum type="arabicPeriod"/>
            </a:pPr>
            <a:endParaRPr lang="en-US" sz="1600" b="0" i="0" dirty="0">
              <a:solidFill>
                <a:srgbClr val="374151"/>
              </a:solidFill>
              <a:effectLst/>
              <a:latin typeface="+mn-lt"/>
            </a:endParaRPr>
          </a:p>
          <a:p>
            <a:pPr algn="l"/>
            <a:r>
              <a:rPr lang="en-US" sz="1600" b="0" i="0" dirty="0">
                <a:solidFill>
                  <a:srgbClr val="374151"/>
                </a:solidFill>
                <a:effectLst/>
                <a:latin typeface="+mn-lt"/>
              </a:rPr>
              <a:t>Overall, the code aims to create an efficient and reliable information retrieval and QA system for educational programs. The challenge lies in optimizing each step of the process, from data collection to question-answering, to provide users with valuable and context-rich information about Manipal University's offerings.</a:t>
            </a:r>
            <a:endParaRPr lang="en-US" sz="1600" b="0" i="0" dirty="0">
              <a:solidFill>
                <a:srgbClr val="374151"/>
              </a:solidFill>
              <a:effectLst/>
              <a:latin typeface="+mn-lt"/>
            </a:endParaRPr>
          </a:p>
          <a:p>
            <a:pPr marL="12700" marR="5080">
              <a:lnSpc>
                <a:spcPct val="144000"/>
              </a:lnSpc>
              <a:spcBef>
                <a:spcPts val="85"/>
              </a:spcBef>
            </a:pPr>
            <a:endParaRPr sz="1400" dirty="0">
              <a:latin typeface="Times New Roman" panose="02020603050405020304"/>
              <a:cs typeface="Times New Roman" panose="02020603050405020304"/>
            </a:endParaRPr>
          </a:p>
        </p:txBody>
      </p:sp>
      <p:sp>
        <p:nvSpPr>
          <p:cNvPr id="4" name="object 4"/>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5" name="object 5"/>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5</a:t>
            </a:r>
            <a:endParaRPr spc="-25" dirty="0">
              <a:solidFill>
                <a:srgbClr val="313D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650" y="546102"/>
            <a:ext cx="6731762" cy="951543"/>
          </a:xfrm>
          <a:prstGeom prst="rect">
            <a:avLst/>
          </a:prstGeom>
        </p:spPr>
        <p:txBody>
          <a:bodyPr vert="horz" wrap="square" lIns="0" tIns="12700" rIns="0" bIns="0" rtlCol="0">
            <a:spAutoFit/>
          </a:bodyPr>
          <a:lstStyle/>
          <a:p>
            <a:pPr marL="12700">
              <a:lnSpc>
                <a:spcPct val="100000"/>
              </a:lnSpc>
              <a:spcBef>
                <a:spcPts val="100"/>
              </a:spcBef>
            </a:pPr>
            <a:endParaRPr sz="1800" dirty="0">
              <a:latin typeface="Times New Roman" panose="02020603050405020304"/>
              <a:cs typeface="Times New Roman" panose="02020603050405020304"/>
            </a:endParaRPr>
          </a:p>
          <a:p>
            <a:pPr marR="5080" algn="ctr">
              <a:lnSpc>
                <a:spcPct val="100000"/>
              </a:lnSpc>
              <a:spcBef>
                <a:spcPts val="1755"/>
              </a:spcBef>
            </a:pPr>
            <a:r>
              <a:rPr sz="2800" b="1" spc="-10" dirty="0">
                <a:latin typeface="Times New Roman" panose="02020603050405020304"/>
                <a:cs typeface="Times New Roman" panose="02020603050405020304"/>
              </a:rPr>
              <a:t>Objectives</a:t>
            </a:r>
            <a:endParaRPr sz="2800" dirty="0">
              <a:latin typeface="Times New Roman" panose="02020603050405020304"/>
              <a:cs typeface="Times New Roman" panose="02020603050405020304"/>
            </a:endParaRPr>
          </a:p>
        </p:txBody>
      </p:sp>
      <p:sp>
        <p:nvSpPr>
          <p:cNvPr id="3" name="object 3"/>
          <p:cNvSpPr txBox="1"/>
          <p:nvPr/>
        </p:nvSpPr>
        <p:spPr>
          <a:xfrm>
            <a:off x="501650" y="1720660"/>
            <a:ext cx="6553200" cy="8599805"/>
          </a:xfrm>
          <a:prstGeom prst="rect">
            <a:avLst/>
          </a:prstGeom>
        </p:spPr>
        <p:txBody>
          <a:bodyPr vert="horz" wrap="square" lIns="0" tIns="12700" rIns="0" bIns="0" rtlCol="0">
            <a:spAutoFit/>
          </a:bodyPr>
          <a:lstStyle/>
          <a:p>
            <a:pPr algn="l"/>
            <a:endParaRPr lang="en-US" dirty="0">
              <a:solidFill>
                <a:srgbClr val="374151"/>
              </a:solidFill>
              <a:latin typeface="+mn-lt"/>
            </a:endParaRPr>
          </a:p>
          <a:p>
            <a:pPr algn="l"/>
            <a:r>
              <a:rPr lang="en-US" dirty="0">
                <a:solidFill>
                  <a:srgbClr val="374151"/>
                </a:solidFill>
                <a:latin typeface="+mn-lt"/>
              </a:rPr>
              <a:t>bjectives of the Text Summarizer Project:</a:t>
            </a:r>
            <a:endParaRPr lang="en-US" dirty="0">
              <a:solidFill>
                <a:srgbClr val="374151"/>
              </a:solidFill>
              <a:latin typeface="+mn-lt"/>
            </a:endParaRPr>
          </a:p>
          <a:p>
            <a:pPr algn="l"/>
            <a:endParaRPr lang="en-US" dirty="0">
              <a:solidFill>
                <a:srgbClr val="374151"/>
              </a:solidFill>
              <a:latin typeface="+mn-lt"/>
            </a:endParaRPr>
          </a:p>
          <a:p>
            <a:pPr algn="l"/>
            <a:r>
              <a:rPr lang="en-US" dirty="0">
                <a:solidFill>
                  <a:srgbClr val="374151"/>
                </a:solidFill>
                <a:latin typeface="+mn-lt"/>
              </a:rPr>
              <a:t>1. </a:t>
            </a:r>
            <a:r>
              <a:rPr lang="en-US" b="1" dirty="0">
                <a:solidFill>
                  <a:srgbClr val="374151"/>
                </a:solidFill>
                <a:latin typeface="+mn-lt"/>
              </a:rPr>
              <a:t>Efficient Information Extraction:</a:t>
            </a:r>
            <a:endParaRPr lang="en-US" b="1" dirty="0">
              <a:solidFill>
                <a:srgbClr val="374151"/>
              </a:solidFill>
              <a:latin typeface="+mn-lt"/>
            </a:endParaRPr>
          </a:p>
          <a:p>
            <a:pPr algn="l"/>
            <a:r>
              <a:rPr lang="en-US" dirty="0">
                <a:solidFill>
                  <a:srgbClr val="374151"/>
                </a:solidFill>
                <a:latin typeface="+mn-lt"/>
              </a:rPr>
              <a:t>   Develop a text summarization tool that utilizes spaCy to efficiently extract key information from large textual datasets, enabling users to obtain concise and relevant summaries.</a:t>
            </a:r>
            <a:endParaRPr lang="en-US" dirty="0">
              <a:solidFill>
                <a:srgbClr val="374151"/>
              </a:solidFill>
              <a:latin typeface="+mn-lt"/>
            </a:endParaRPr>
          </a:p>
          <a:p>
            <a:pPr algn="l"/>
            <a:endParaRPr lang="en-US" dirty="0">
              <a:solidFill>
                <a:srgbClr val="374151"/>
              </a:solidFill>
              <a:latin typeface="+mn-lt"/>
            </a:endParaRPr>
          </a:p>
          <a:p>
            <a:pPr algn="l"/>
            <a:r>
              <a:rPr lang="en-US" dirty="0">
                <a:solidFill>
                  <a:srgbClr val="374151"/>
                </a:solidFill>
                <a:latin typeface="+mn-lt"/>
              </a:rPr>
              <a:t>2. </a:t>
            </a:r>
            <a:r>
              <a:rPr lang="en-US" b="1" dirty="0">
                <a:solidFill>
                  <a:srgbClr val="374151"/>
                </a:solidFill>
                <a:latin typeface="+mn-lt"/>
              </a:rPr>
              <a:t>User-Friendly Interface:</a:t>
            </a:r>
            <a:endParaRPr lang="en-US" b="1" dirty="0">
              <a:solidFill>
                <a:srgbClr val="374151"/>
              </a:solidFill>
              <a:latin typeface="+mn-lt"/>
            </a:endParaRPr>
          </a:p>
          <a:p>
            <a:pPr algn="l"/>
            <a:r>
              <a:rPr lang="en-US" dirty="0">
                <a:solidFill>
                  <a:srgbClr val="374151"/>
                </a:solidFill>
                <a:latin typeface="+mn-lt"/>
              </a:rPr>
              <a:t>   Create an intuitive and visually appealing user interface using HTML, CSS, and Jumbotron to enhance the user experience, making the Text Summarizer accessible and engaging for a diverse audience.</a:t>
            </a:r>
            <a:endParaRPr lang="en-US" dirty="0">
              <a:solidFill>
                <a:srgbClr val="374151"/>
              </a:solidFill>
              <a:latin typeface="+mn-lt"/>
            </a:endParaRPr>
          </a:p>
          <a:p>
            <a:pPr algn="l"/>
            <a:endParaRPr lang="en-US" dirty="0">
              <a:solidFill>
                <a:srgbClr val="374151"/>
              </a:solidFill>
              <a:latin typeface="+mn-lt"/>
            </a:endParaRPr>
          </a:p>
          <a:p>
            <a:pPr algn="l"/>
            <a:r>
              <a:rPr lang="en-US" dirty="0">
                <a:solidFill>
                  <a:srgbClr val="374151"/>
                </a:solidFill>
                <a:latin typeface="+mn-lt"/>
              </a:rPr>
              <a:t>3.</a:t>
            </a:r>
            <a:r>
              <a:rPr lang="en-US" b="1" dirty="0">
                <a:solidFill>
                  <a:srgbClr val="374151"/>
                </a:solidFill>
                <a:latin typeface="+mn-lt"/>
              </a:rPr>
              <a:t> Automated Summarization Process:</a:t>
            </a:r>
            <a:endParaRPr lang="en-US" dirty="0">
              <a:solidFill>
                <a:srgbClr val="374151"/>
              </a:solidFill>
              <a:latin typeface="+mn-lt"/>
            </a:endParaRPr>
          </a:p>
          <a:p>
            <a:pPr algn="l"/>
            <a:r>
              <a:rPr lang="en-US" dirty="0">
                <a:solidFill>
                  <a:srgbClr val="374151"/>
                </a:solidFill>
                <a:latin typeface="+mn-lt"/>
              </a:rPr>
              <a:t>   Implement the nlargest algorithm to automate the summarization process, allowing users to generate meaningful summaries without the need for manual intervention, thus saving time and effort.</a:t>
            </a:r>
            <a:endParaRPr lang="en-US" dirty="0">
              <a:solidFill>
                <a:srgbClr val="374151"/>
              </a:solidFill>
              <a:latin typeface="+mn-lt"/>
            </a:endParaRPr>
          </a:p>
          <a:p>
            <a:pPr algn="l"/>
            <a:endParaRPr lang="en-US" dirty="0">
              <a:solidFill>
                <a:srgbClr val="374151"/>
              </a:solidFill>
              <a:latin typeface="+mn-lt"/>
            </a:endParaRPr>
          </a:p>
          <a:p>
            <a:pPr algn="l"/>
            <a:r>
              <a:rPr lang="en-US" dirty="0">
                <a:solidFill>
                  <a:srgbClr val="374151"/>
                </a:solidFill>
                <a:latin typeface="+mn-lt"/>
              </a:rPr>
              <a:t>4. </a:t>
            </a:r>
            <a:r>
              <a:rPr lang="en-US" b="1" dirty="0">
                <a:solidFill>
                  <a:srgbClr val="374151"/>
                </a:solidFill>
                <a:latin typeface="+mn-lt"/>
              </a:rPr>
              <a:t>Web-Based Accessibility:</a:t>
            </a:r>
            <a:endParaRPr lang="en-US" b="1" dirty="0">
              <a:solidFill>
                <a:srgbClr val="374151"/>
              </a:solidFill>
              <a:latin typeface="+mn-lt"/>
            </a:endParaRPr>
          </a:p>
          <a:p>
            <a:pPr algn="l"/>
            <a:r>
              <a:rPr lang="en-US" dirty="0">
                <a:solidFill>
                  <a:srgbClr val="374151"/>
                </a:solidFill>
                <a:latin typeface="+mn-lt"/>
              </a:rPr>
              <a:t>   Utilize Flask to deploy the Text Summarizer as a web-based application, ensuring accessibility from various devices with internet connectivity, and facilitating seamless integration into users' workflows.</a:t>
            </a:r>
            <a:endParaRPr lang="en-US" dirty="0">
              <a:solidFill>
                <a:srgbClr val="374151"/>
              </a:solidFill>
              <a:latin typeface="+mn-lt"/>
            </a:endParaRPr>
          </a:p>
          <a:p>
            <a:pPr algn="l"/>
            <a:endParaRPr lang="en-US" dirty="0">
              <a:solidFill>
                <a:srgbClr val="374151"/>
              </a:solidFill>
              <a:latin typeface="+mn-lt"/>
            </a:endParaRPr>
          </a:p>
          <a:p>
            <a:pPr algn="l"/>
            <a:endParaRPr lang="en-US" dirty="0">
              <a:solidFill>
                <a:srgbClr val="374151"/>
              </a:solidFill>
              <a:latin typeface="+mn-lt"/>
            </a:endParaRPr>
          </a:p>
          <a:p>
            <a:pPr algn="l"/>
            <a:r>
              <a:rPr lang="en-US" dirty="0">
                <a:solidFill>
                  <a:srgbClr val="374151"/>
                </a:solidFill>
                <a:latin typeface="+mn-lt"/>
              </a:rPr>
              <a:t>5. </a:t>
            </a:r>
            <a:r>
              <a:rPr lang="en-US" b="1" dirty="0">
                <a:solidFill>
                  <a:srgbClr val="374151"/>
                </a:solidFill>
                <a:latin typeface="+mn-lt"/>
              </a:rPr>
              <a:t>Summarization Accuracy:</a:t>
            </a:r>
            <a:endParaRPr lang="en-US" dirty="0">
              <a:solidFill>
                <a:srgbClr val="374151"/>
              </a:solidFill>
              <a:latin typeface="+mn-lt"/>
            </a:endParaRPr>
          </a:p>
          <a:p>
            <a:pPr algn="l"/>
            <a:r>
              <a:rPr lang="en-US" dirty="0">
                <a:solidFill>
                  <a:srgbClr val="374151"/>
                </a:solidFill>
                <a:latin typeface="+mn-lt"/>
              </a:rPr>
              <a:t>   Evaluate and enhance the accuracy of the summarization process by continuously refining the spaCy-based NLP model, improving its ability to identify and prioritize key information within the text.</a:t>
            </a:r>
            <a:endParaRPr lang="en-US" dirty="0">
              <a:solidFill>
                <a:srgbClr val="374151"/>
              </a:solidFill>
              <a:latin typeface="+mn-lt"/>
            </a:endParaRPr>
          </a:p>
          <a:p>
            <a:pPr algn="l"/>
            <a:endParaRPr lang="en-US" dirty="0">
              <a:solidFill>
                <a:srgbClr val="374151"/>
              </a:solidFill>
              <a:latin typeface="+mn-lt"/>
            </a:endParaRPr>
          </a:p>
          <a:p>
            <a:pPr algn="l"/>
            <a:endParaRPr lang="en-US" dirty="0">
              <a:solidFill>
                <a:srgbClr val="374151"/>
              </a:solidFill>
              <a:latin typeface="+mn-lt"/>
            </a:endParaRPr>
          </a:p>
        </p:txBody>
      </p:sp>
      <p:sp>
        <p:nvSpPr>
          <p:cNvPr id="4" name="object 4"/>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5" name="object 5"/>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6</a:t>
            </a:r>
            <a:endParaRPr spc="-25" dirty="0">
              <a:solidFill>
                <a:srgbClr val="313D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739130" cy="7608570"/>
          </a:xfrm>
          <a:prstGeom prst="rect">
            <a:avLst/>
          </a:prstGeom>
        </p:spPr>
        <p:txBody>
          <a:bodyPr vert="horz" wrap="square" lIns="0" tIns="12700" rIns="0" bIns="0" rtlCol="0">
            <a:spAutoFit/>
          </a:bodyPr>
          <a:lstStyle/>
          <a:p>
            <a:pPr marL="260985" algn="ctr">
              <a:lnSpc>
                <a:spcPct val="100000"/>
              </a:lnSpc>
              <a:spcBef>
                <a:spcPts val="1755"/>
              </a:spcBef>
            </a:pPr>
            <a:r>
              <a:rPr sz="2800" b="1" dirty="0">
                <a:latin typeface="Times New Roman" panose="02020603050405020304"/>
                <a:cs typeface="Times New Roman" panose="02020603050405020304"/>
              </a:rPr>
              <a:t>Packages</a:t>
            </a:r>
            <a:r>
              <a:rPr sz="2800" b="1" spc="-75" dirty="0">
                <a:latin typeface="Times New Roman" panose="02020603050405020304"/>
                <a:cs typeface="Times New Roman" panose="02020603050405020304"/>
              </a:rPr>
              <a:t> </a:t>
            </a:r>
            <a:r>
              <a:rPr sz="2800" b="1" spc="-20" dirty="0">
                <a:latin typeface="Times New Roman" panose="02020603050405020304"/>
                <a:cs typeface="Times New Roman" panose="02020603050405020304"/>
              </a:rPr>
              <a:t>used</a:t>
            </a:r>
            <a:endParaRPr lang="en-US" sz="2800" b="1" spc="-20" dirty="0">
              <a:latin typeface="Times New Roman" panose="02020603050405020304"/>
              <a:cs typeface="Times New Roman" panose="02020603050405020304"/>
            </a:endParaRPr>
          </a:p>
          <a:p>
            <a:pPr marL="260985" algn="ctr">
              <a:lnSpc>
                <a:spcPct val="100000"/>
              </a:lnSpc>
              <a:spcBef>
                <a:spcPts val="1755"/>
              </a:spcBef>
            </a:pPr>
            <a:endParaRPr sz="2800" dirty="0">
              <a:latin typeface="Times New Roman" panose="02020603050405020304"/>
              <a:cs typeface="Times New Roman" panose="02020603050405020304"/>
            </a:endParaRPr>
          </a:p>
          <a:p>
            <a:pPr marL="468630" marR="22225" indent="-227965" algn="l" rtl="0">
              <a:lnSpc>
                <a:spcPct val="144000"/>
              </a:lnSpc>
              <a:spcBef>
                <a:spcPts val="960"/>
              </a:spcBef>
              <a:buFont typeface="Times New Roman" panose="02020603050405020304"/>
              <a:buAutoNum type="arabicPeriod"/>
              <a:tabLst>
                <a:tab pos="469900" algn="l"/>
              </a:tabLst>
            </a:pPr>
            <a:r>
              <a:rPr kumimoji="0" lang="en-US" altLang="en-US" b="1" i="0" u="none" strike="noStrike" cap="none" normalizeH="0" baseline="0">
                <a:ln>
                  <a:noFill/>
                </a:ln>
                <a:effectLst/>
                <a:latin typeface="+mn-lt"/>
              </a:rPr>
              <a:t>spaCy</a:t>
            </a:r>
            <a:r>
              <a:rPr kumimoji="0" lang="en-US" altLang="en-US" i="0" u="none" strike="noStrike" cap="none" normalizeH="0" baseline="0">
                <a:ln>
                  <a:noFill/>
                </a:ln>
                <a:effectLst/>
                <a:latin typeface="+mn-lt"/>
              </a:rPr>
              <a:t>: spaCy is a natural language processing (NLP) library in Python. It provides pre-trained models for various NLP tasks, such as part-of-speech tagging, named entity recognition, and dependency parsing. The library is commonly used for advanced text processing and information extraction.</a:t>
            </a:r>
            <a:endParaRPr kumimoji="0" lang="en-US" altLang="en-US" i="0" u="none" strike="noStrike" cap="none" normalizeH="0" baseline="0">
              <a:ln>
                <a:noFill/>
              </a:ln>
              <a:effectLst/>
              <a:latin typeface="+mn-lt"/>
            </a:endParaRPr>
          </a:p>
          <a:p>
            <a:pPr marL="468630" marR="22225" indent="-227965" algn="l" rtl="0">
              <a:lnSpc>
                <a:spcPct val="144000"/>
              </a:lnSpc>
              <a:spcBef>
                <a:spcPts val="960"/>
              </a:spcBef>
              <a:buFont typeface="Times New Roman" panose="02020603050405020304"/>
              <a:buAutoNum type="arabicPeriod"/>
              <a:tabLst>
                <a:tab pos="469900" algn="l"/>
              </a:tabLst>
            </a:pPr>
            <a:endParaRPr kumimoji="0" lang="en-US" altLang="en-US" i="0" u="none" strike="noStrike" cap="none" normalizeH="0" baseline="0">
              <a:ln>
                <a:noFill/>
              </a:ln>
              <a:effectLst/>
              <a:latin typeface="+mn-lt"/>
            </a:endParaRPr>
          </a:p>
          <a:p>
            <a:pPr marL="468630" marR="22225" indent="-227965" algn="l" rtl="0">
              <a:lnSpc>
                <a:spcPct val="144000"/>
              </a:lnSpc>
              <a:spcBef>
                <a:spcPts val="960"/>
              </a:spcBef>
              <a:buFont typeface="Times New Roman" panose="02020603050405020304"/>
              <a:buAutoNum type="arabicPeriod"/>
              <a:tabLst>
                <a:tab pos="469900" algn="l"/>
              </a:tabLst>
            </a:pPr>
            <a:r>
              <a:rPr kumimoji="0" lang="en-US" altLang="en-US" b="1" i="0" u="none" strike="noStrike" cap="none" normalizeH="0" baseline="0">
                <a:ln>
                  <a:noFill/>
                </a:ln>
                <a:effectLst/>
                <a:latin typeface="+mn-lt"/>
              </a:rPr>
              <a:t>string</a:t>
            </a:r>
            <a:r>
              <a:rPr kumimoji="0" lang="en-US" altLang="en-US" i="0" u="none" strike="noStrike" cap="none" normalizeH="0" baseline="0">
                <a:ln>
                  <a:noFill/>
                </a:ln>
                <a:effectLst/>
                <a:latin typeface="+mn-lt"/>
              </a:rPr>
              <a:t>: The string module in Python provides a collection of string operations and constants. It is often used for basic string manipulation, formatting, and searching within strings. The module includes functions and constants that make working with text data more convenient.</a:t>
            </a:r>
            <a:endParaRPr kumimoji="0" lang="en-US" altLang="en-US" i="0" u="none" strike="noStrike" cap="none" normalizeH="0" baseline="0">
              <a:ln>
                <a:noFill/>
              </a:ln>
              <a:effectLst/>
              <a:latin typeface="+mn-lt"/>
            </a:endParaRPr>
          </a:p>
          <a:p>
            <a:pPr marL="468630" marR="22225" indent="-227965" algn="l" rtl="0">
              <a:lnSpc>
                <a:spcPct val="144000"/>
              </a:lnSpc>
              <a:spcBef>
                <a:spcPts val="960"/>
              </a:spcBef>
              <a:buFont typeface="Times New Roman" panose="02020603050405020304"/>
              <a:buAutoNum type="arabicPeriod"/>
              <a:tabLst>
                <a:tab pos="469900" algn="l"/>
              </a:tabLst>
            </a:pPr>
            <a:endParaRPr kumimoji="0" lang="en-US" altLang="en-US" i="0" u="none" strike="noStrike" cap="none" normalizeH="0" baseline="0">
              <a:ln>
                <a:noFill/>
              </a:ln>
              <a:effectLst/>
              <a:latin typeface="+mn-lt"/>
            </a:endParaRPr>
          </a:p>
          <a:p>
            <a:pPr marL="468630" marR="22225" indent="-227965">
              <a:lnSpc>
                <a:spcPct val="144000"/>
              </a:lnSpc>
              <a:spcBef>
                <a:spcPts val="960"/>
              </a:spcBef>
              <a:buFont typeface="Times New Roman" panose="02020603050405020304"/>
              <a:buAutoNum type="arabicPeriod"/>
              <a:tabLst>
                <a:tab pos="469900" algn="l"/>
              </a:tabLst>
            </a:pPr>
            <a:endParaRPr sz="1400" dirty="0">
              <a:latin typeface="Times New Roman" panose="02020603050405020304"/>
              <a:cs typeface="Times New Roman" panose="02020603050405020304"/>
            </a:endParaRPr>
          </a:p>
        </p:txBody>
      </p:sp>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7</a:t>
            </a:r>
            <a:endParaRPr spc="-25" dirty="0">
              <a:solidFill>
                <a:srgbClr val="313D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25" dirty="0">
                <a:solidFill>
                  <a:srgbClr val="313D4F"/>
                </a:solidFill>
              </a:rPr>
              <a:t>8</a:t>
            </a:r>
            <a:endParaRPr spc="-25" dirty="0">
              <a:solidFill>
                <a:srgbClr val="313D4F"/>
              </a:solidFill>
            </a:endParaRPr>
          </a:p>
        </p:txBody>
      </p:sp>
      <p:sp>
        <p:nvSpPr>
          <p:cNvPr id="6" name="TextBox 5"/>
          <p:cNvSpPr txBox="1"/>
          <p:nvPr/>
        </p:nvSpPr>
        <p:spPr>
          <a:xfrm>
            <a:off x="501650" y="469900"/>
            <a:ext cx="6553200" cy="5400675"/>
          </a:xfrm>
          <a:prstGeom prst="rect">
            <a:avLst/>
          </a:prstGeom>
          <a:noFill/>
        </p:spPr>
        <p:txBody>
          <a:bodyPr wrap="square">
            <a:spAutoFit/>
          </a:bodyPr>
          <a:lstStyle/>
          <a:p>
            <a:pPr marR="22225" rtl="0">
              <a:lnSpc>
                <a:spcPct val="144000"/>
              </a:lnSpc>
              <a:spcBef>
                <a:spcPts val="960"/>
              </a:spcBef>
              <a:tabLst>
                <a:tab pos="469900" algn="l"/>
              </a:tabLst>
            </a:pPr>
            <a:r>
              <a:rPr kumimoji="0" lang="en-US" altLang="en-US" b="1" i="0" u="none" strike="noStrike" cap="none" normalizeH="0" baseline="0">
                <a:ln>
                  <a:noFill/>
                </a:ln>
                <a:effectLst/>
                <a:latin typeface="+mn-lt"/>
                <a:sym typeface="+mn-ea"/>
              </a:rPr>
              <a:t>3.Flask</a:t>
            </a:r>
            <a:r>
              <a:rPr kumimoji="0" lang="en-US" altLang="en-US" i="0" u="none" strike="noStrike" cap="none" normalizeH="0" baseline="0">
                <a:ln>
                  <a:noFill/>
                </a:ln>
                <a:effectLst/>
                <a:latin typeface="+mn-lt"/>
                <a:sym typeface="+mn-ea"/>
              </a:rPr>
              <a:t>: Flask is a lightweight web application framework for Python. It is designed to be easy to use and flexible, allowing developers to quickly build web applications. Flask provides tools for routing, handling requests and responses, and templating, making it popular for creating web APIs and small to medium-sized web applications.</a:t>
            </a:r>
            <a:endParaRPr kumimoji="0" lang="en-US" altLang="en-US" i="0" u="none" strike="noStrike" cap="none" normalizeH="0" baseline="0">
              <a:ln>
                <a:noFill/>
              </a:ln>
              <a:effectLst/>
              <a:latin typeface="+mn-lt"/>
            </a:endParaRPr>
          </a:p>
          <a:p>
            <a:pPr marR="22225" rtl="0">
              <a:lnSpc>
                <a:spcPct val="144000"/>
              </a:lnSpc>
              <a:spcBef>
                <a:spcPts val="960"/>
              </a:spcBef>
              <a:tabLst>
                <a:tab pos="469900" algn="l"/>
              </a:tabLst>
            </a:pPr>
            <a:endParaRPr kumimoji="0" lang="en-US" altLang="en-US" i="0" u="none" strike="noStrike" cap="none" normalizeH="0" baseline="0">
              <a:ln>
                <a:noFill/>
              </a:ln>
              <a:effectLst/>
              <a:latin typeface="+mn-lt"/>
            </a:endParaRPr>
          </a:p>
          <a:p>
            <a:pPr marR="22225" rtl="0">
              <a:lnSpc>
                <a:spcPct val="144000"/>
              </a:lnSpc>
              <a:spcBef>
                <a:spcPts val="960"/>
              </a:spcBef>
              <a:tabLst>
                <a:tab pos="469900" algn="l"/>
              </a:tabLst>
            </a:pPr>
            <a:r>
              <a:rPr kumimoji="0" lang="en-US" altLang="en-US" b="1" i="0" u="none" strike="noStrike" cap="none" normalizeH="0" baseline="0">
                <a:ln>
                  <a:noFill/>
                </a:ln>
                <a:effectLst/>
                <a:latin typeface="+mn-lt"/>
                <a:sym typeface="+mn-ea"/>
              </a:rPr>
              <a:t>4.Jumbotron</a:t>
            </a:r>
            <a:r>
              <a:rPr kumimoji="0" lang="en-US" altLang="en-US" i="0" u="none" strike="noStrike" cap="none" normalizeH="0" baseline="0">
                <a:ln>
                  <a:noFill/>
                </a:ln>
                <a:effectLst/>
                <a:latin typeface="+mn-lt"/>
                <a:sym typeface="+mn-ea"/>
              </a:rPr>
              <a:t>: Jumbotron is not a specific Python package. Instead, it seems to refer to a component in the Bootstrap framework, which is a popular front-end framework for building responsive and visually appealing websites. If you are working with Jumbotron in the context of web development, you may be using Bootstrap along with Flask for creating dynamic web applications.</a:t>
            </a:r>
            <a:endParaRPr kumimoji="0" lang="en-US" altLang="en-US" i="0" u="none" strike="noStrike" cap="none" normalizeH="0" baseline="0">
              <a:ln>
                <a:noFill/>
              </a:ln>
              <a:effectLst/>
              <a:latin typeface="+mn-lt"/>
            </a:endParaRPr>
          </a:p>
          <a:p>
            <a:endParaRPr lang="en-IN"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3593465" cy="79692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Chapter</a:t>
            </a:r>
            <a:r>
              <a:rPr sz="1800" b="1" spc="-45" dirty="0">
                <a:latin typeface="Times New Roman" panose="02020603050405020304"/>
                <a:cs typeface="Times New Roman" panose="02020603050405020304"/>
              </a:rPr>
              <a:t> </a:t>
            </a:r>
            <a:r>
              <a:rPr sz="1800" b="1" spc="-50" dirty="0">
                <a:latin typeface="Times New Roman" panose="02020603050405020304"/>
                <a:cs typeface="Times New Roman" panose="02020603050405020304"/>
              </a:rPr>
              <a:t>5</a:t>
            </a:r>
            <a:endParaRPr sz="1800">
              <a:latin typeface="Times New Roman" panose="02020603050405020304"/>
              <a:cs typeface="Times New Roman" panose="02020603050405020304"/>
            </a:endParaRPr>
          </a:p>
          <a:p>
            <a:pPr marL="2299335">
              <a:lnSpc>
                <a:spcPct val="100000"/>
              </a:lnSpc>
              <a:spcBef>
                <a:spcPts val="1755"/>
              </a:spcBef>
            </a:pPr>
            <a:r>
              <a:rPr sz="1800" b="1" spc="-10" dirty="0">
                <a:latin typeface="Times New Roman" panose="02020603050405020304"/>
                <a:cs typeface="Times New Roman" panose="02020603050405020304"/>
              </a:rPr>
              <a:t>Methodology</a:t>
            </a:r>
            <a:endParaRPr sz="1800">
              <a:latin typeface="Times New Roman" panose="02020603050405020304"/>
              <a:cs typeface="Times New Roman" panose="02020603050405020304"/>
            </a:endParaRPr>
          </a:p>
        </p:txBody>
      </p:sp>
      <p:sp>
        <p:nvSpPr>
          <p:cNvPr id="5" name="object 5"/>
          <p:cNvSpPr txBox="1"/>
          <p:nvPr/>
        </p:nvSpPr>
        <p:spPr>
          <a:xfrm>
            <a:off x="902004" y="8935973"/>
            <a:ext cx="404495" cy="164465"/>
          </a:xfrm>
          <a:prstGeom prst="rect">
            <a:avLst/>
          </a:prstGeom>
        </p:spPr>
        <p:txBody>
          <a:bodyPr vert="horz" wrap="square" lIns="0" tIns="13970" rIns="0" bIns="0" rtlCol="0">
            <a:spAutoFit/>
          </a:bodyPr>
          <a:lstStyle/>
          <a:p>
            <a:pPr marL="12700">
              <a:lnSpc>
                <a:spcPct val="100000"/>
              </a:lnSpc>
              <a:spcBef>
                <a:spcPts val="110"/>
              </a:spcBef>
            </a:pPr>
            <a:r>
              <a:rPr sz="900" i="1" dirty="0">
                <a:solidFill>
                  <a:srgbClr val="44536A"/>
                </a:solidFill>
                <a:latin typeface="Calibri" panose="020F0502020204030204"/>
                <a:cs typeface="Calibri" panose="020F0502020204030204"/>
              </a:rPr>
              <a:t>Figure</a:t>
            </a:r>
            <a:r>
              <a:rPr sz="900" i="1" spc="5" dirty="0">
                <a:solidFill>
                  <a:srgbClr val="44536A"/>
                </a:solidFill>
                <a:latin typeface="Calibri" panose="020F0502020204030204"/>
                <a:cs typeface="Calibri" panose="020F0502020204030204"/>
              </a:rPr>
              <a:t> </a:t>
            </a:r>
            <a:r>
              <a:rPr sz="900" i="1" spc="-50" dirty="0">
                <a:solidFill>
                  <a:srgbClr val="44536A"/>
                </a:solidFill>
                <a:latin typeface="Calibri" panose="020F0502020204030204"/>
                <a:cs typeface="Calibri" panose="020F0502020204030204"/>
              </a:rPr>
              <a:t>1</a:t>
            </a:r>
            <a:endParaRPr sz="900">
              <a:latin typeface="Calibri" panose="020F0502020204030204"/>
              <a:cs typeface="Calibri" panose="020F0502020204030204"/>
            </a:endParaRPr>
          </a:p>
        </p:txBody>
      </p:sp>
      <p:sp>
        <p:nvSpPr>
          <p:cNvPr id="6" name="object 6"/>
          <p:cNvSpPr/>
          <p:nvPr/>
        </p:nvSpPr>
        <p:spPr>
          <a:xfrm>
            <a:off x="323088" y="323087"/>
            <a:ext cx="6934200" cy="10067925"/>
          </a:xfrm>
          <a:custGeom>
            <a:avLst/>
            <a:gdLst/>
            <a:ahLst/>
            <a:cxnLst/>
            <a:rect l="l" t="t" r="r" b="b"/>
            <a:pathLst>
              <a:path w="6934200" h="10067925">
                <a:moveTo>
                  <a:pt x="6933946" y="18288"/>
                </a:moveTo>
                <a:lnTo>
                  <a:pt x="6915658" y="18288"/>
                </a:lnTo>
                <a:lnTo>
                  <a:pt x="6915658" y="0"/>
                </a:lnTo>
                <a:lnTo>
                  <a:pt x="6897370" y="0"/>
                </a:lnTo>
                <a:lnTo>
                  <a:pt x="6897370" y="18288"/>
                </a:lnTo>
                <a:lnTo>
                  <a:pt x="6897370" y="10030968"/>
                </a:lnTo>
                <a:lnTo>
                  <a:pt x="18288" y="10030968"/>
                </a:lnTo>
                <a:lnTo>
                  <a:pt x="18288" y="18288"/>
                </a:lnTo>
                <a:lnTo>
                  <a:pt x="6897370" y="18288"/>
                </a:lnTo>
                <a:lnTo>
                  <a:pt x="6897370" y="0"/>
                </a:lnTo>
                <a:lnTo>
                  <a:pt x="18288" y="0"/>
                </a:lnTo>
                <a:lnTo>
                  <a:pt x="0" y="0"/>
                </a:lnTo>
                <a:lnTo>
                  <a:pt x="0" y="18288"/>
                </a:lnTo>
                <a:lnTo>
                  <a:pt x="0" y="10030968"/>
                </a:lnTo>
                <a:lnTo>
                  <a:pt x="0" y="10049256"/>
                </a:lnTo>
                <a:lnTo>
                  <a:pt x="18288" y="10049256"/>
                </a:lnTo>
                <a:lnTo>
                  <a:pt x="18288" y="10067544"/>
                </a:lnTo>
                <a:lnTo>
                  <a:pt x="6897370" y="10067544"/>
                </a:lnTo>
                <a:lnTo>
                  <a:pt x="6915658" y="10067544"/>
                </a:lnTo>
                <a:lnTo>
                  <a:pt x="6933946" y="10067544"/>
                </a:lnTo>
                <a:lnTo>
                  <a:pt x="6933946" y="10049256"/>
                </a:lnTo>
                <a:lnTo>
                  <a:pt x="6933946" y="10030968"/>
                </a:lnTo>
                <a:lnTo>
                  <a:pt x="6933946" y="18288"/>
                </a:lnTo>
                <a:close/>
              </a:path>
            </a:pathLst>
          </a:custGeom>
          <a:solidFill>
            <a:srgbClr val="000000"/>
          </a:solidFill>
        </p:spPr>
        <p:txBody>
          <a:bodyPr wrap="square" lIns="0" tIns="0" rIns="0" bIns="0" rtlCol="0"/>
          <a:lstStyle/>
          <a:p/>
        </p:txBody>
      </p:sp>
      <p:sp>
        <p:nvSpPr>
          <p:cNvPr id="7" name="object 7"/>
          <p:cNvSpPr txBox="1">
            <a:spLocks noGrp="1"/>
          </p:cNvSpPr>
          <p:nvPr>
            <p:ph type="sldNum" sz="quarter" idx="7"/>
          </p:nvPr>
        </p:nvSpPr>
        <p:spPr>
          <a:xfrm>
            <a:off x="5536819" y="9790886"/>
            <a:ext cx="955675" cy="156068"/>
          </a:xfrm>
          <a:prstGeom prst="rect">
            <a:avLst/>
          </a:prstGeom>
        </p:spPr>
        <p:txBody>
          <a:bodyPr vert="horz" wrap="square" lIns="0" tIns="0" rIns="0" bIns="0" rtlCol="0">
            <a:spAutoFit/>
          </a:bodyPr>
          <a:lstStyle/>
          <a:p>
            <a:pPr marL="12700">
              <a:lnSpc>
                <a:spcPts val="1240"/>
              </a:lnSpc>
            </a:pPr>
            <a:r>
              <a:rPr dirty="0"/>
              <a:t>P</a:t>
            </a:r>
            <a:r>
              <a:rPr spc="35" dirty="0"/>
              <a:t> </a:t>
            </a:r>
            <a:r>
              <a:rPr dirty="0"/>
              <a:t>a</a:t>
            </a:r>
            <a:r>
              <a:rPr spc="10" dirty="0"/>
              <a:t> </a:t>
            </a:r>
            <a:r>
              <a:rPr dirty="0"/>
              <a:t>g</a:t>
            </a:r>
            <a:r>
              <a:rPr spc="20" dirty="0"/>
              <a:t> </a:t>
            </a:r>
            <a:r>
              <a:rPr dirty="0"/>
              <a:t>e</a:t>
            </a:r>
            <a:r>
              <a:rPr spc="305" dirty="0"/>
              <a:t> </a:t>
            </a:r>
            <a:r>
              <a:rPr lang="en-US" spc="305" dirty="0">
                <a:solidFill>
                  <a:srgbClr val="313D4F"/>
                </a:solidFill>
              </a:rPr>
              <a:t>9</a:t>
            </a:r>
            <a:endParaRPr spc="-25" dirty="0">
              <a:solidFill>
                <a:srgbClr val="313D4F"/>
              </a:solidFill>
            </a:endParaRPr>
          </a:p>
        </p:txBody>
      </p:sp>
      <p:pic>
        <p:nvPicPr>
          <p:cNvPr id="9" name="Picture 8" descr="flowchart-fun (2)"/>
          <p:cNvPicPr>
            <a:picLocks noChangeAspect="1"/>
          </p:cNvPicPr>
          <p:nvPr/>
        </p:nvPicPr>
        <p:blipFill>
          <a:blip r:embed="rId1"/>
          <a:stretch>
            <a:fillRect/>
          </a:stretch>
        </p:blipFill>
        <p:spPr>
          <a:xfrm>
            <a:off x="1720850" y="1784985"/>
            <a:ext cx="3905250" cy="84543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8280</Words>
  <Application>WPS Presentation</Application>
  <PresentationFormat>Custom</PresentationFormat>
  <Paragraphs>206</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vt:lpstr>
      <vt:lpstr>Times New Roman</vt:lpstr>
      <vt:lpstr>Söhne</vt:lpstr>
      <vt:lpstr>Segoe Print</vt:lpstr>
      <vt:lpstr>Söhne Mono</vt:lpstr>
      <vt:lpstr>Symbol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Mittal</dc:creator>
  <cp:lastModifiedBy>LENOVO</cp:lastModifiedBy>
  <cp:revision>4</cp:revision>
  <dcterms:created xsi:type="dcterms:W3CDTF">2023-11-06T10:36:00Z</dcterms:created>
  <dcterms:modified xsi:type="dcterms:W3CDTF">2023-11-15T10:29:56Z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2023-10-30T05:30:00Z</vt:filetime>
  </property>
  <property fmtid="{D5CDD505-2E9C-101B-9397-08002B2CF9AE}" pid="3" name="Creator">
    <vt:lpwstr>Microsoft® Word 2016</vt:lpwstr>
  </property>
  <property fmtid="{D5CDD505-2E9C-101B-9397-08002B2CF9AE}" pid="4" name="LastSaved">
    <vt:filetime>2023-11-06T05:30:00Z</vt:filetime>
  </property>
  <property fmtid="{D5CDD505-2E9C-101B-9397-08002B2CF9AE}" pid="5" name="Producer">
    <vt:lpwstr>www.ilovepdf.com</vt:lpwstr>
  </property>
  <property fmtid="{D5CDD505-2E9C-101B-9397-08002B2CF9AE}" pid="6" name="ICV">
    <vt:lpwstr>E33E262C0E1649A7BD7D9CA90DEFE6F8_12</vt:lpwstr>
  </property>
  <property fmtid="{D5CDD505-2E9C-101B-9397-08002B2CF9AE}" pid="7" name="KSOProductBuildVer">
    <vt:lpwstr>1033-12.2.0.13306</vt:lpwstr>
  </property>
</Properties>
</file>