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9"/>
  </p:notesMasterIdLst>
  <p:sldIdLst>
    <p:sldId id="256" r:id="rId2"/>
    <p:sldId id="296" r:id="rId3"/>
    <p:sldId id="258" r:id="rId4"/>
    <p:sldId id="261" r:id="rId5"/>
    <p:sldId id="294" r:id="rId6"/>
    <p:sldId id="295" r:id="rId7"/>
    <p:sldId id="300" r:id="rId8"/>
    <p:sldId id="297" r:id="rId9"/>
    <p:sldId id="298" r:id="rId10"/>
    <p:sldId id="299" r:id="rId11"/>
    <p:sldId id="310" r:id="rId12"/>
    <p:sldId id="309" r:id="rId13"/>
    <p:sldId id="311" r:id="rId14"/>
    <p:sldId id="259" r:id="rId15"/>
    <p:sldId id="301" r:id="rId16"/>
    <p:sldId id="308" r:id="rId17"/>
    <p:sldId id="314" r:id="rId18"/>
    <p:sldId id="272" r:id="rId19"/>
    <p:sldId id="293" r:id="rId20"/>
    <p:sldId id="306" r:id="rId21"/>
    <p:sldId id="307" r:id="rId22"/>
    <p:sldId id="315" r:id="rId23"/>
    <p:sldId id="303" r:id="rId24"/>
    <p:sldId id="262" r:id="rId25"/>
    <p:sldId id="316" r:id="rId26"/>
    <p:sldId id="312" r:id="rId27"/>
    <p:sldId id="313"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
      <p:font typeface="Roboto Black" panose="02000000000000000000" pitchFamily="2" charset="0"/>
      <p:bold r:id="rId34"/>
      <p:italic r:id="rId35"/>
      <p:boldItalic r:id="rId36"/>
    </p:embeddedFont>
    <p:embeddedFont>
      <p:font typeface="Roboto Light" panose="02000000000000000000" pitchFamily="2"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107010"/>
    <a:srgbClr val="DCF4E7"/>
    <a:srgbClr val="398F21"/>
    <a:srgbClr val="05CE78"/>
    <a:srgbClr val="2F4913"/>
    <a:srgbClr val="4D771F"/>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65C37E-DA59-410F-93EF-4FB935D1B1AB}">
  <a:tblStyle styleId="{1A65C37E-DA59-410F-93EF-4FB935D1B1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256" autoAdjust="0"/>
  </p:normalViewPr>
  <p:slideViewPr>
    <p:cSldViewPr snapToGrid="0">
      <p:cViewPr varScale="1">
        <p:scale>
          <a:sx n="110" d="100"/>
          <a:sy n="110"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11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83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95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519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1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554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484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03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31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D771F"/>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latin typeface="Roboto" panose="02000000000000000000" pitchFamily="2" charset="0"/>
                <a:ea typeface="Roboto" panose="02000000000000000000" pitchFamily="2" charset="0"/>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dirty="0"/>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latin typeface="Roboto" panose="02000000000000000000" pitchFamily="2" charset="0"/>
                <a:ea typeface="Roboto" panose="02000000000000000000" pitchFamily="2" charset="0"/>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dirty="0"/>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dirty="0"/>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dirty="0"/>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dirty="0"/>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chemeClr val="accent1"/>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chemeClr val="accent1"/>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dirty="0"/>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spTree>
      <p:nvGrpSpPr>
        <p:cNvPr id="1" name="Shape 42"/>
        <p:cNvGrpSpPr/>
        <p:nvPr/>
      </p:nvGrpSpPr>
      <p:grpSpPr>
        <a:xfrm>
          <a:off x="0" y="0"/>
          <a:ext cx="0" cy="0"/>
          <a:chOff x="0" y="0"/>
          <a:chExt cx="0" cy="0"/>
        </a:xfrm>
      </p:grpSpPr>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latin typeface="Roboto" panose="02000000000000000000" pitchFamily="2" charset="0"/>
                <a:ea typeface="Roboto" panose="02000000000000000000" pitchFamily="2" charset="0"/>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dirty="0"/>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dirty="0"/>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dirty="0"/>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chemeClr val="accent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dirty="0"/>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latin typeface="Roboto" panose="02000000000000000000" pitchFamily="2" charset="0"/>
                <a:ea typeface="Roboto" panose="02000000000000000000" pitchFamily="2" charset="0"/>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dirty="0"/>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extLst>
      <p:ext uri="{BB962C8B-B14F-4D97-AF65-F5344CB8AC3E}">
        <p14:creationId xmlns:p14="http://schemas.microsoft.com/office/powerpoint/2010/main" val="224945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2">
  <p:cSld name="TITLE + IMAGE 2">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chemeClr val="accent1"/>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91541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GRAPHIC">
  <p:cSld name="TITLE + GRAPHIC">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27833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panose="02000000000000000000" pitchFamily="2" charset="0"/>
          <a:ea typeface="Roboto" panose="020000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slide" Target="slide2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16.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hyperlink" Target="https://slidesgo.com/" TargetMode="External"/><Relationship Id="rId3" Type="http://schemas.openxmlformats.org/officeDocument/2006/relationships/hyperlink" Target="https://www.kickstarter.com/about" TargetMode="External"/><Relationship Id="rId7" Type="http://schemas.openxmlformats.org/officeDocument/2006/relationships/hyperlink" Target="https://pandas.pydata.org/docs/reference/api/pandas.DataFrame.aggregate.html" TargetMode="External"/><Relationship Id="rId2" Type="http://schemas.openxmlformats.org/officeDocument/2006/relationships/hyperlink" Target="https://www.kaggle.com/kemical/kickstarter-projects" TargetMode="External"/><Relationship Id="rId1" Type="http://schemas.openxmlformats.org/officeDocument/2006/relationships/slideLayout" Target="../slideLayouts/slideLayout6.xml"/><Relationship Id="rId6" Type="http://schemas.openxmlformats.org/officeDocument/2006/relationships/hyperlink" Target="http://www.pygal.org/en/stable/documentation/types/maps/pygal_maps_world.html" TargetMode="External"/><Relationship Id="rId5" Type="http://schemas.openxmlformats.org/officeDocument/2006/relationships/hyperlink" Target="https://seaborn.pydata.org/tutorial.html" TargetMode="External"/><Relationship Id="rId4" Type="http://schemas.openxmlformats.org/officeDocument/2006/relationships/hyperlink" Target="https://re-thought.com/creating-wordclouds-in-pyth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ickstarter.com/abou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714739" y="780132"/>
            <a:ext cx="3290823" cy="195094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solidFill>
                  <a:srgbClr val="00B050"/>
                </a:solidFill>
                <a:latin typeface="Roboto Black" panose="02000000000000000000" pitchFamily="2" charset="0"/>
                <a:ea typeface="Roboto Black" panose="02000000000000000000" pitchFamily="2" charset="0"/>
              </a:rPr>
              <a:t>CROWDFUNDING PLATFORM PERFORMANCE ANALYSIS</a:t>
            </a:r>
          </a:p>
        </p:txBody>
      </p:sp>
      <p:sp>
        <p:nvSpPr>
          <p:cNvPr id="110" name="Google Shape;110;p22"/>
          <p:cNvSpPr txBox="1">
            <a:spLocks noGrp="1"/>
          </p:cNvSpPr>
          <p:nvPr>
            <p:ph type="subTitle" idx="1"/>
          </p:nvPr>
        </p:nvSpPr>
        <p:spPr>
          <a:xfrm>
            <a:off x="6123455" y="2661822"/>
            <a:ext cx="2821171" cy="38145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b="1" dirty="0">
                <a:solidFill>
                  <a:schemeClr val="tx1"/>
                </a:solidFill>
              </a:rPr>
              <a:t>MGMT </a:t>
            </a:r>
            <a:r>
              <a:rPr lang="en-US" sz="1400" b="1">
                <a:solidFill>
                  <a:schemeClr val="tx1"/>
                </a:solidFill>
              </a:rPr>
              <a:t>586 Final Project</a:t>
            </a:r>
            <a:endParaRPr lang="en-US" sz="1400" b="1" dirty="0">
              <a:solidFill>
                <a:schemeClr val="tx1"/>
              </a:solidFill>
            </a:endParaRPr>
          </a:p>
        </p:txBody>
      </p:sp>
      <p:grpSp>
        <p:nvGrpSpPr>
          <p:cNvPr id="3" name="Group 2">
            <a:extLst>
              <a:ext uri="{FF2B5EF4-FFF2-40B4-BE49-F238E27FC236}">
                <a16:creationId xmlns:a16="http://schemas.microsoft.com/office/drawing/2014/main" id="{4755DF17-A51E-4DF3-9053-613A1B29188C}"/>
              </a:ext>
            </a:extLst>
          </p:cNvPr>
          <p:cNvGrpSpPr/>
          <p:nvPr/>
        </p:nvGrpSpPr>
        <p:grpSpPr>
          <a:xfrm>
            <a:off x="63795" y="355750"/>
            <a:ext cx="5523125" cy="4491025"/>
            <a:chOff x="-1914609" y="99575"/>
            <a:chExt cx="6272845" cy="4944337"/>
          </a:xfrm>
          <a:solidFill>
            <a:srgbClr val="00B050"/>
          </a:solidFill>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50000"/>
                  </a:schemeClr>
                </a:solidFill>
              </a:endParaRPr>
            </a:p>
          </p:txBody>
        </p:sp>
      </p:grpSp>
      <p:sp>
        <p:nvSpPr>
          <p:cNvPr id="108" name="Google Shape;110;p22">
            <a:extLst>
              <a:ext uri="{FF2B5EF4-FFF2-40B4-BE49-F238E27FC236}">
                <a16:creationId xmlns:a16="http://schemas.microsoft.com/office/drawing/2014/main" id="{DC41EFF1-0D6F-466E-8E4C-33DFEF1865B2}"/>
              </a:ext>
            </a:extLst>
          </p:cNvPr>
          <p:cNvSpPr txBox="1">
            <a:spLocks/>
          </p:cNvSpPr>
          <p:nvPr/>
        </p:nvSpPr>
        <p:spPr>
          <a:xfrm>
            <a:off x="6036294" y="3417319"/>
            <a:ext cx="2821171" cy="1189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panose="02000000000000000000" pitchFamily="2" charset="0"/>
                <a:ea typeface="Roboto" panose="02000000000000000000" pitchFamily="2" charset="0"/>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en-US" sz="1400" dirty="0">
                <a:solidFill>
                  <a:schemeClr val="tx1"/>
                </a:solidFill>
              </a:rPr>
              <a:t>Anil </a:t>
            </a:r>
            <a:r>
              <a:rPr lang="en-US" sz="1400" dirty="0" err="1">
                <a:solidFill>
                  <a:schemeClr val="tx1"/>
                </a:solidFill>
              </a:rPr>
              <a:t>Cavale</a:t>
            </a:r>
            <a:endParaRPr lang="en-US" sz="1400" dirty="0">
              <a:solidFill>
                <a:schemeClr val="tx1"/>
              </a:solidFill>
            </a:endParaRPr>
          </a:p>
          <a:p>
            <a:pPr marL="0" indent="0"/>
            <a:r>
              <a:rPr lang="en-US" sz="1400" dirty="0">
                <a:solidFill>
                  <a:schemeClr val="tx1"/>
                </a:solidFill>
              </a:rPr>
              <a:t>Angelina Joseph</a:t>
            </a:r>
          </a:p>
          <a:p>
            <a:pPr marL="0" indent="0"/>
            <a:r>
              <a:rPr lang="en-US" sz="1400" dirty="0" err="1">
                <a:solidFill>
                  <a:schemeClr val="tx1"/>
                </a:solidFill>
              </a:rPr>
              <a:t>Eshan</a:t>
            </a:r>
            <a:r>
              <a:rPr lang="en-US" sz="1400" dirty="0">
                <a:solidFill>
                  <a:schemeClr val="tx1"/>
                </a:solidFill>
              </a:rPr>
              <a:t> Sharma</a:t>
            </a:r>
          </a:p>
          <a:p>
            <a:pPr marL="0" indent="0"/>
            <a:r>
              <a:rPr lang="en-US" sz="1400" dirty="0" err="1">
                <a:solidFill>
                  <a:schemeClr val="tx1"/>
                </a:solidFill>
              </a:rPr>
              <a:t>Mansha</a:t>
            </a:r>
            <a:r>
              <a:rPr lang="en-US" sz="1400" dirty="0">
                <a:solidFill>
                  <a:schemeClr val="tx1"/>
                </a:solidFill>
              </a:rPr>
              <a:t> Kalra</a:t>
            </a:r>
          </a:p>
          <a:p>
            <a:pPr marL="0" indent="0"/>
            <a:r>
              <a:rPr lang="en-US" sz="1400" dirty="0" err="1">
                <a:solidFill>
                  <a:schemeClr val="tx1"/>
                </a:solidFill>
              </a:rPr>
              <a:t>Sriya</a:t>
            </a:r>
            <a:r>
              <a:rPr lang="en-US" sz="1400" dirty="0">
                <a:solidFill>
                  <a:schemeClr val="tx1"/>
                </a:solidFill>
              </a:rPr>
              <a:t> </a:t>
            </a:r>
            <a:r>
              <a:rPr lang="en-US" sz="1400" dirty="0" err="1">
                <a:solidFill>
                  <a:schemeClr val="tx1"/>
                </a:solidFill>
              </a:rPr>
              <a:t>Musunuru</a:t>
            </a:r>
            <a:endParaRPr lang="en-US" sz="1400" dirty="0">
              <a:solidFill>
                <a:schemeClr val="tx1"/>
              </a:solidFill>
            </a:endParaRPr>
          </a:p>
        </p:txBody>
      </p:sp>
      <p:sp>
        <p:nvSpPr>
          <p:cNvPr id="214" name="TextBox 213">
            <a:extLst>
              <a:ext uri="{FF2B5EF4-FFF2-40B4-BE49-F238E27FC236}">
                <a16:creationId xmlns:a16="http://schemas.microsoft.com/office/drawing/2014/main" id="{1893677C-FBCC-4711-97FC-0BA26649FAF7}"/>
              </a:ext>
            </a:extLst>
          </p:cNvPr>
          <p:cNvSpPr txBox="1"/>
          <p:nvPr/>
        </p:nvSpPr>
        <p:spPr>
          <a:xfrm>
            <a:off x="4248386" y="3168236"/>
            <a:ext cx="4620490" cy="307777"/>
          </a:xfrm>
          <a:prstGeom prst="rect">
            <a:avLst/>
          </a:prstGeom>
          <a:noFill/>
        </p:spPr>
        <p:txBody>
          <a:bodyPr wrap="square">
            <a:spAutoFit/>
          </a:bodyPr>
          <a:lstStyle/>
          <a:p>
            <a:pPr marL="0" lvl="0" indent="0" algn="r" rtl="0">
              <a:spcBef>
                <a:spcPts val="0"/>
              </a:spcBef>
              <a:spcAft>
                <a:spcPts val="0"/>
              </a:spcAft>
              <a:buNone/>
            </a:pPr>
            <a:r>
              <a:rPr lang="en-US" sz="1400" b="1" dirty="0">
                <a:solidFill>
                  <a:schemeClr val="tx1"/>
                </a:solidFill>
              </a:rPr>
              <a:t>Session 1 Group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23" name="Group 22">
            <a:extLst>
              <a:ext uri="{FF2B5EF4-FFF2-40B4-BE49-F238E27FC236}">
                <a16:creationId xmlns:a16="http://schemas.microsoft.com/office/drawing/2014/main" id="{9C026567-1C91-40D3-BD07-04241DF20E93}"/>
              </a:ext>
            </a:extLst>
          </p:cNvPr>
          <p:cNvGrpSpPr/>
          <p:nvPr/>
        </p:nvGrpSpPr>
        <p:grpSpPr>
          <a:xfrm>
            <a:off x="2148361" y="97726"/>
            <a:ext cx="2116925" cy="1578079"/>
            <a:chOff x="2041362" y="1813232"/>
            <a:chExt cx="2755893" cy="2352959"/>
          </a:xfrm>
        </p:grpSpPr>
        <p:sp>
          <p:nvSpPr>
            <p:cNvPr id="621" name="Google Shape;621;p32"/>
            <p:cNvSpPr/>
            <p:nvPr/>
          </p:nvSpPr>
          <p:spPr>
            <a:xfrm>
              <a:off x="2182135" y="2052793"/>
              <a:ext cx="2615120" cy="2113398"/>
            </a:xfrm>
            <a:prstGeom prst="rect">
              <a:avLst/>
            </a:prstGeom>
            <a:solidFill>
              <a:schemeClr val="accent1"/>
            </a:solidFill>
            <a:ln>
              <a:noFill/>
            </a:ln>
          </p:spPr>
          <p:txBody>
            <a:bodyPr spcFirstLastPara="1" wrap="square" lIns="91425" tIns="91425" rIns="91425" bIns="91425" anchor="ctr" anchorCtr="0">
              <a:noAutofit/>
            </a:bodyPr>
            <a:lstStyle/>
            <a:p>
              <a:pPr lvl="0" algn="ctr" rtl="0">
                <a:spcBef>
                  <a:spcPts val="0"/>
                </a:spcBef>
                <a:spcAft>
                  <a:spcPts val="0"/>
                </a:spcAft>
              </a:pPr>
              <a:r>
                <a:rPr lang="en-US" sz="1200" b="1" u="sng" dirty="0">
                  <a:solidFill>
                    <a:schemeClr val="bg1"/>
                  </a:solidFill>
                  <a:latin typeface="Roboto" panose="02000000000000000000" pitchFamily="2" charset="0"/>
                  <a:ea typeface="Roboto" panose="02000000000000000000" pitchFamily="2" charset="0"/>
                </a:rPr>
                <a:t>Difference</a:t>
              </a:r>
            </a:p>
            <a:p>
              <a:pPr marL="36000" lvl="0" algn="ctr" rtl="0">
                <a:spcBef>
                  <a:spcPts val="0"/>
                </a:spcBef>
                <a:spcAft>
                  <a:spcPts val="0"/>
                </a:spcAft>
              </a:pPr>
              <a:r>
                <a:rPr lang="en-US" sz="1200" dirty="0">
                  <a:solidFill>
                    <a:schemeClr val="bg1"/>
                  </a:solidFill>
                  <a:latin typeface="Roboto" panose="02000000000000000000" pitchFamily="2" charset="0"/>
                  <a:ea typeface="Roboto" panose="02000000000000000000" pitchFamily="2" charset="0"/>
                </a:rPr>
                <a:t>Calculated the Amount difference between the Goal Amount and the Pledged Amount</a:t>
              </a:r>
            </a:p>
          </p:txBody>
        </p:sp>
        <p:sp>
          <p:nvSpPr>
            <p:cNvPr id="631" name="Google Shape;631;p32"/>
            <p:cNvSpPr/>
            <p:nvPr/>
          </p:nvSpPr>
          <p:spPr>
            <a:xfrm>
              <a:off x="2041362" y="1813232"/>
              <a:ext cx="573910" cy="650954"/>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panose="02000000000000000000" pitchFamily="2" charset="0"/>
                  <a:ea typeface="Roboto" panose="02000000000000000000" pitchFamily="2" charset="0"/>
                </a:rPr>
                <a:t>2</a:t>
              </a:r>
              <a:endParaRPr sz="1200" b="1" dirty="0">
                <a:latin typeface="Roboto" panose="02000000000000000000" pitchFamily="2" charset="0"/>
                <a:ea typeface="Roboto" panose="02000000000000000000" pitchFamily="2" charset="0"/>
              </a:endParaRPr>
            </a:p>
          </p:txBody>
        </p:sp>
      </p:grpSp>
      <p:sp>
        <p:nvSpPr>
          <p:cNvPr id="620" name="Google Shape;620;p32"/>
          <p:cNvSpPr/>
          <p:nvPr/>
        </p:nvSpPr>
        <p:spPr>
          <a:xfrm>
            <a:off x="307402" y="290087"/>
            <a:ext cx="1680987" cy="1385718"/>
          </a:xfrm>
          <a:prstGeom prst="rect">
            <a:avLst/>
          </a:prstGeom>
          <a:solidFill>
            <a:schemeClr val="accent1"/>
          </a:solidFill>
          <a:ln>
            <a:noFill/>
          </a:ln>
        </p:spPr>
        <p:txBody>
          <a:bodyPr spcFirstLastPara="1" wrap="square" lIns="91425" tIns="91425" rIns="91425" bIns="91425" anchor="ctr" anchorCtr="0">
            <a:noAutofit/>
          </a:bodyPr>
          <a:lstStyle/>
          <a:p>
            <a:pPr marR="0" algn="ctr" rtl="0">
              <a:spcBef>
                <a:spcPts val="0"/>
              </a:spcBef>
              <a:spcAft>
                <a:spcPts val="0"/>
              </a:spcAft>
            </a:pPr>
            <a:r>
              <a:rPr lang="en-US" sz="1200" b="1" u="sng" dirty="0">
                <a:solidFill>
                  <a:schemeClr val="bg1"/>
                </a:solidFill>
                <a:effectLst/>
                <a:latin typeface="Roboto" panose="02000000000000000000" pitchFamily="2" charset="0"/>
                <a:ea typeface="Roboto" panose="02000000000000000000" pitchFamily="2" charset="0"/>
                <a:cs typeface="Arial" panose="020B0604020202020204" pitchFamily="34" charset="0"/>
              </a:rPr>
              <a:t>Status Flag</a:t>
            </a:r>
            <a:endParaRPr lang="en-IN" sz="1200" u="sng" dirty="0">
              <a:solidFill>
                <a:schemeClr val="bg1"/>
              </a:solidFill>
              <a:effectLst/>
              <a:latin typeface="Roboto" panose="02000000000000000000" pitchFamily="2" charset="0"/>
              <a:ea typeface="Roboto" panose="02000000000000000000" pitchFamily="2" charset="0"/>
            </a:endParaRPr>
          </a:p>
          <a:p>
            <a:pPr marL="36576" marR="0" algn="ctr" rtl="0">
              <a:spcBef>
                <a:spcPts val="0"/>
              </a:spcBef>
              <a:spcAft>
                <a:spcPts val="0"/>
              </a:spcAft>
            </a:pPr>
            <a:r>
              <a:rPr lang="en-US" sz="1200" b="0" i="0" dirty="0">
                <a:solidFill>
                  <a:srgbClr val="FFFFFF"/>
                </a:solidFill>
                <a:effectLst/>
                <a:latin typeface="Roboto" panose="02000000000000000000" pitchFamily="2" charset="0"/>
                <a:ea typeface="Roboto" panose="02000000000000000000" pitchFamily="2" charset="0"/>
                <a:cs typeface="Arial" panose="020B0604020202020204" pitchFamily="34" charset="0"/>
              </a:rPr>
              <a:t>Defined a new variable called Success, Projects having status as successful is 1 and failure is 0</a:t>
            </a:r>
            <a:endParaRPr lang="en-IN" sz="1200" dirty="0">
              <a:effectLst/>
              <a:latin typeface="Roboto" panose="02000000000000000000" pitchFamily="2" charset="0"/>
              <a:ea typeface="Roboto" panose="02000000000000000000" pitchFamily="2" charset="0"/>
            </a:endParaRPr>
          </a:p>
        </p:txBody>
      </p:sp>
      <p:sp>
        <p:nvSpPr>
          <p:cNvPr id="630" name="Google Shape;630;p32"/>
          <p:cNvSpPr/>
          <p:nvPr/>
        </p:nvSpPr>
        <p:spPr>
          <a:xfrm>
            <a:off x="172186" y="128988"/>
            <a:ext cx="406470"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panose="02000000000000000000" pitchFamily="2" charset="0"/>
                <a:ea typeface="Roboto" panose="02000000000000000000" pitchFamily="2" charset="0"/>
              </a:rPr>
              <a:t>1</a:t>
            </a:r>
            <a:endParaRPr sz="1200" b="1" dirty="0">
              <a:latin typeface="Roboto" panose="02000000000000000000" pitchFamily="2" charset="0"/>
              <a:ea typeface="Roboto" panose="02000000000000000000" pitchFamily="2" charset="0"/>
            </a:endParaRPr>
          </a:p>
        </p:txBody>
      </p:sp>
      <p:sp>
        <p:nvSpPr>
          <p:cNvPr id="624" name="Google Shape;624;p32"/>
          <p:cNvSpPr/>
          <p:nvPr/>
        </p:nvSpPr>
        <p:spPr>
          <a:xfrm>
            <a:off x="295154" y="2012186"/>
            <a:ext cx="1680987" cy="2371293"/>
          </a:xfrm>
          <a:prstGeom prst="rect">
            <a:avLst/>
          </a:prstGeom>
          <a:solidFill>
            <a:schemeClr val="accent1"/>
          </a:solidFill>
          <a:ln>
            <a:noFill/>
          </a:ln>
        </p:spPr>
        <p:txBody>
          <a:bodyPr spcFirstLastPara="1" wrap="square" lIns="91425" tIns="91425" rIns="91425" bIns="91425" anchor="ctr" anchorCtr="0">
            <a:noAutofit/>
          </a:bodyPr>
          <a:lstStyle/>
          <a:p>
            <a:pPr lvl="0" algn="ctr" rtl="0">
              <a:spcBef>
                <a:spcPts val="0"/>
              </a:spcBef>
              <a:spcAft>
                <a:spcPts val="0"/>
              </a:spcAft>
            </a:pPr>
            <a:r>
              <a:rPr lang="en-US" sz="1200" b="1" u="sng" dirty="0">
                <a:solidFill>
                  <a:schemeClr val="bg1"/>
                </a:solidFill>
                <a:latin typeface="Roboto" panose="02000000000000000000" pitchFamily="2" charset="0"/>
                <a:ea typeface="Roboto" panose="02000000000000000000" pitchFamily="2" charset="0"/>
              </a:rPr>
              <a:t>Goal Amount Bins</a:t>
            </a:r>
            <a:r>
              <a:rPr lang="en-US" sz="1200" b="1" i="1" u="sng" dirty="0">
                <a:solidFill>
                  <a:schemeClr val="tx1"/>
                </a:solidFill>
                <a:latin typeface="Roboto" panose="02000000000000000000" pitchFamily="2" charset="0"/>
                <a:ea typeface="Roboto" panose="02000000000000000000" pitchFamily="2" charset="0"/>
              </a:rPr>
              <a:t> </a:t>
            </a:r>
          </a:p>
          <a:p>
            <a:pPr marL="36000" lvl="0" algn="ctr" rtl="0">
              <a:spcBef>
                <a:spcPts val="0"/>
              </a:spcBef>
              <a:spcAft>
                <a:spcPts val="0"/>
              </a:spcAft>
            </a:pPr>
            <a:r>
              <a:rPr lang="en-US" sz="1200" dirty="0">
                <a:solidFill>
                  <a:schemeClr val="bg1"/>
                </a:solidFill>
                <a:latin typeface="Roboto" panose="02000000000000000000" pitchFamily="2" charset="0"/>
                <a:ea typeface="Roboto" panose="02000000000000000000" pitchFamily="2" charset="0"/>
              </a:rPr>
              <a:t>Divided the Goal Amount into categorical bins for ease of visualization</a:t>
            </a:r>
          </a:p>
          <a:p>
            <a:pPr marL="36000" lvl="0" algn="ctr" rtl="0">
              <a:spcBef>
                <a:spcPts val="0"/>
              </a:spcBef>
              <a:spcAft>
                <a:spcPts val="0"/>
              </a:spcAft>
            </a:pPr>
            <a:r>
              <a:rPr lang="en-US" sz="1200" dirty="0">
                <a:solidFill>
                  <a:schemeClr val="bg1"/>
                </a:solidFill>
                <a:latin typeface="Roboto" panose="02000000000000000000" pitchFamily="2" charset="0"/>
                <a:ea typeface="Roboto" panose="02000000000000000000" pitchFamily="2" charset="0"/>
              </a:rPr>
              <a:t>Labels assigned: 'Zero - 100', '100 - 1K', '1K - 5K’ and so on</a:t>
            </a:r>
          </a:p>
          <a:p>
            <a:pPr marL="36000" lvl="0" algn="just" rtl="0">
              <a:spcBef>
                <a:spcPts val="0"/>
              </a:spcBef>
              <a:spcAft>
                <a:spcPts val="0"/>
              </a:spcAft>
            </a:pPr>
            <a:endParaRPr lang="en-US" sz="1200" dirty="0">
              <a:solidFill>
                <a:schemeClr val="bg1"/>
              </a:solidFill>
              <a:latin typeface="Roboto" panose="02000000000000000000" pitchFamily="2" charset="0"/>
              <a:ea typeface="Roboto" panose="02000000000000000000" pitchFamily="2" charset="0"/>
            </a:endParaRPr>
          </a:p>
        </p:txBody>
      </p:sp>
      <p:sp>
        <p:nvSpPr>
          <p:cNvPr id="49" name="Google Shape;624;p32">
            <a:extLst>
              <a:ext uri="{FF2B5EF4-FFF2-40B4-BE49-F238E27FC236}">
                <a16:creationId xmlns:a16="http://schemas.microsoft.com/office/drawing/2014/main" id="{0537D4C6-6CC9-48B6-ACA5-158CEEDC284A}"/>
              </a:ext>
            </a:extLst>
          </p:cNvPr>
          <p:cNvSpPr/>
          <p:nvPr/>
        </p:nvSpPr>
        <p:spPr>
          <a:xfrm>
            <a:off x="2256495" y="1983959"/>
            <a:ext cx="2008791" cy="2399520"/>
          </a:xfrm>
          <a:prstGeom prst="rect">
            <a:avLst/>
          </a:prstGeom>
          <a:solidFill>
            <a:schemeClr val="accent1"/>
          </a:solidFill>
          <a:ln>
            <a:noFill/>
          </a:ln>
        </p:spPr>
        <p:txBody>
          <a:bodyPr spcFirstLastPara="1" wrap="square" lIns="91425" tIns="91425" rIns="91425" bIns="91425" anchor="ctr" anchorCtr="0">
            <a:noAutofit/>
          </a:bodyPr>
          <a:lstStyle/>
          <a:p>
            <a:pPr marR="0" algn="ctr" rtl="0">
              <a:spcBef>
                <a:spcPts val="0"/>
              </a:spcBef>
              <a:spcAft>
                <a:spcPts val="0"/>
              </a:spcAft>
            </a:pPr>
            <a:r>
              <a:rPr lang="en-US" sz="1200" b="1" u="sng" dirty="0">
                <a:solidFill>
                  <a:schemeClr val="bg1"/>
                </a:solidFill>
                <a:effectLst/>
                <a:latin typeface="Roboto" panose="02000000000000000000" pitchFamily="2" charset="0"/>
                <a:ea typeface="Roboto" panose="02000000000000000000" pitchFamily="2" charset="0"/>
                <a:cs typeface="Arial" panose="020B0604020202020204" pitchFamily="34" charset="0"/>
              </a:rPr>
              <a:t>Duration</a:t>
            </a:r>
            <a:endParaRPr lang="en-IN" sz="1200" u="sng" dirty="0">
              <a:solidFill>
                <a:schemeClr val="bg1"/>
              </a:solidFill>
              <a:effectLst/>
              <a:latin typeface="Roboto" panose="02000000000000000000" pitchFamily="2" charset="0"/>
              <a:ea typeface="Roboto" panose="02000000000000000000" pitchFamily="2" charset="0"/>
            </a:endParaRPr>
          </a:p>
          <a:p>
            <a:pPr marL="36576" marR="0" algn="ctr" rtl="0">
              <a:spcBef>
                <a:spcPts val="0"/>
              </a:spcBef>
              <a:spcAft>
                <a:spcPts val="0"/>
              </a:spcAft>
            </a:pPr>
            <a:r>
              <a:rPr lang="en-US" sz="1200" b="0" i="0" dirty="0">
                <a:solidFill>
                  <a:schemeClr val="bg1"/>
                </a:solidFill>
                <a:effectLst/>
                <a:latin typeface="Roboto" panose="02000000000000000000" pitchFamily="2" charset="0"/>
                <a:ea typeface="Roboto" panose="02000000000000000000" pitchFamily="2" charset="0"/>
                <a:cs typeface="Arial" panose="020B0604020202020204" pitchFamily="34" charset="0"/>
              </a:rPr>
              <a:t>Conversion</a:t>
            </a:r>
            <a:r>
              <a:rPr lang="en-US" sz="1200" b="0" i="0" dirty="0">
                <a:solidFill>
                  <a:srgbClr val="FFFFFF"/>
                </a:solidFill>
                <a:effectLst/>
                <a:latin typeface="Roboto" panose="02000000000000000000" pitchFamily="2" charset="0"/>
                <a:ea typeface="Roboto" panose="02000000000000000000" pitchFamily="2" charset="0"/>
                <a:cs typeface="Arial" panose="020B0604020202020204" pitchFamily="34" charset="0"/>
              </a:rPr>
              <a:t> of launched, deadline (type=object) to (type=datetime)</a:t>
            </a:r>
            <a:endParaRPr lang="en-IN" sz="1200" dirty="0">
              <a:effectLst/>
              <a:latin typeface="Roboto" panose="02000000000000000000" pitchFamily="2" charset="0"/>
              <a:ea typeface="Roboto" panose="02000000000000000000" pitchFamily="2" charset="0"/>
            </a:endParaRPr>
          </a:p>
          <a:p>
            <a:pPr marL="36576" marR="0" algn="ctr" rtl="0">
              <a:spcBef>
                <a:spcPts val="0"/>
              </a:spcBef>
              <a:spcAft>
                <a:spcPts val="0"/>
              </a:spcAft>
            </a:pPr>
            <a:r>
              <a:rPr lang="en-US" sz="1200" b="0" i="0" dirty="0">
                <a:solidFill>
                  <a:srgbClr val="FFFFFF"/>
                </a:solidFill>
                <a:effectLst/>
                <a:latin typeface="Roboto" panose="02000000000000000000" pitchFamily="2" charset="0"/>
                <a:ea typeface="Roboto" panose="02000000000000000000" pitchFamily="2" charset="0"/>
                <a:cs typeface="Arial" panose="020B0604020202020204" pitchFamily="34" charset="0"/>
              </a:rPr>
              <a:t>Calculated duration by subtracting the launched date from the deadline</a:t>
            </a:r>
            <a:endParaRPr lang="en-IN" sz="1200" dirty="0">
              <a:effectLst/>
              <a:latin typeface="Roboto" panose="02000000000000000000" pitchFamily="2" charset="0"/>
              <a:ea typeface="Roboto" panose="02000000000000000000" pitchFamily="2" charset="0"/>
            </a:endParaRPr>
          </a:p>
          <a:p>
            <a:pPr marL="36576" marR="0" algn="ctr" rtl="0">
              <a:spcBef>
                <a:spcPts val="0"/>
              </a:spcBef>
              <a:spcAft>
                <a:spcPts val="0"/>
              </a:spcAft>
            </a:pPr>
            <a:r>
              <a:rPr lang="en-US" sz="1200" b="0" i="0" dirty="0">
                <a:solidFill>
                  <a:srgbClr val="FFFFFF"/>
                </a:solidFill>
                <a:effectLst/>
                <a:latin typeface="Roboto" panose="02000000000000000000" pitchFamily="2" charset="0"/>
                <a:ea typeface="Roboto" panose="02000000000000000000" pitchFamily="2" charset="0"/>
                <a:cs typeface="Arial" panose="020B0604020202020204" pitchFamily="34" charset="0"/>
              </a:rPr>
              <a:t>Extracted the days from the new datetime variable for further analysis</a:t>
            </a:r>
            <a:endParaRPr lang="en-US" sz="1200" dirty="0">
              <a:solidFill>
                <a:schemeClr val="bg1"/>
              </a:solidFill>
              <a:latin typeface="Roboto" panose="02000000000000000000" pitchFamily="2" charset="0"/>
              <a:ea typeface="Roboto" panose="02000000000000000000" pitchFamily="2" charset="0"/>
            </a:endParaRPr>
          </a:p>
        </p:txBody>
      </p:sp>
      <p:grpSp>
        <p:nvGrpSpPr>
          <p:cNvPr id="3" name="Group 2">
            <a:extLst>
              <a:ext uri="{FF2B5EF4-FFF2-40B4-BE49-F238E27FC236}">
                <a16:creationId xmlns:a16="http://schemas.microsoft.com/office/drawing/2014/main" id="{50DC2302-0B78-49CD-97EE-FEB861B58FD9}"/>
              </a:ext>
            </a:extLst>
          </p:cNvPr>
          <p:cNvGrpSpPr/>
          <p:nvPr/>
        </p:nvGrpSpPr>
        <p:grpSpPr>
          <a:xfrm>
            <a:off x="4524094" y="1017462"/>
            <a:ext cx="4545175" cy="3671873"/>
            <a:chOff x="4462386" y="1075975"/>
            <a:chExt cx="4545175" cy="3671873"/>
          </a:xfrm>
        </p:grpSpPr>
        <p:grpSp>
          <p:nvGrpSpPr>
            <p:cNvPr id="38" name="Group 37">
              <a:extLst>
                <a:ext uri="{FF2B5EF4-FFF2-40B4-BE49-F238E27FC236}">
                  <a16:creationId xmlns:a16="http://schemas.microsoft.com/office/drawing/2014/main" id="{C904ED3C-9534-452D-B74E-6F00D9B48C16}"/>
                </a:ext>
              </a:extLst>
            </p:cNvPr>
            <p:cNvGrpSpPr/>
            <p:nvPr/>
          </p:nvGrpSpPr>
          <p:grpSpPr>
            <a:xfrm>
              <a:off x="4746193" y="1934114"/>
              <a:ext cx="4022060" cy="588659"/>
              <a:chOff x="279137" y="3597171"/>
              <a:chExt cx="5663779" cy="744581"/>
            </a:xfrm>
          </p:grpSpPr>
          <p:pic>
            <p:nvPicPr>
              <p:cNvPr id="32" name="Picture 31">
                <a:extLst>
                  <a:ext uri="{FF2B5EF4-FFF2-40B4-BE49-F238E27FC236}">
                    <a16:creationId xmlns:a16="http://schemas.microsoft.com/office/drawing/2014/main" id="{008914E3-0B95-42A6-A6A7-51CC274AC503}"/>
                  </a:ext>
                </a:extLst>
              </p:cNvPr>
              <p:cNvPicPr>
                <a:picLocks noChangeAspect="1"/>
              </p:cNvPicPr>
              <p:nvPr/>
            </p:nvPicPr>
            <p:blipFill>
              <a:blip r:embed="rId3"/>
              <a:stretch>
                <a:fillRect/>
              </a:stretch>
            </p:blipFill>
            <p:spPr>
              <a:xfrm>
                <a:off x="279137" y="3899701"/>
                <a:ext cx="5663779" cy="442051"/>
              </a:xfrm>
              <a:prstGeom prst="rect">
                <a:avLst/>
              </a:prstGeom>
            </p:spPr>
          </p:pic>
          <p:sp>
            <p:nvSpPr>
              <p:cNvPr id="75" name="Google Shape;630;p32">
                <a:extLst>
                  <a:ext uri="{FF2B5EF4-FFF2-40B4-BE49-F238E27FC236}">
                    <a16:creationId xmlns:a16="http://schemas.microsoft.com/office/drawing/2014/main" id="{E924E0DC-2BE8-406D-9DB9-4D1463E50D32}"/>
                  </a:ext>
                </a:extLst>
              </p:cNvPr>
              <p:cNvSpPr/>
              <p:nvPr/>
            </p:nvSpPr>
            <p:spPr>
              <a:xfrm>
                <a:off x="5424371" y="3597171"/>
                <a:ext cx="427767" cy="416754"/>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2</a:t>
                </a:r>
                <a:endParaRPr sz="2000" b="1" dirty="0"/>
              </a:p>
            </p:txBody>
          </p:sp>
        </p:grpSp>
        <p:grpSp>
          <p:nvGrpSpPr>
            <p:cNvPr id="39" name="Group 38">
              <a:extLst>
                <a:ext uri="{FF2B5EF4-FFF2-40B4-BE49-F238E27FC236}">
                  <a16:creationId xmlns:a16="http://schemas.microsoft.com/office/drawing/2014/main" id="{0D29EF23-A0C9-466A-A285-207373D90595}"/>
                </a:ext>
              </a:extLst>
            </p:cNvPr>
            <p:cNvGrpSpPr/>
            <p:nvPr/>
          </p:nvGrpSpPr>
          <p:grpSpPr>
            <a:xfrm>
              <a:off x="4462386" y="2806805"/>
              <a:ext cx="4420696" cy="777752"/>
              <a:chOff x="117010" y="4332469"/>
              <a:chExt cx="4601156" cy="749710"/>
            </a:xfrm>
          </p:grpSpPr>
          <p:pic>
            <p:nvPicPr>
              <p:cNvPr id="34" name="Picture 33">
                <a:extLst>
                  <a:ext uri="{FF2B5EF4-FFF2-40B4-BE49-F238E27FC236}">
                    <a16:creationId xmlns:a16="http://schemas.microsoft.com/office/drawing/2014/main" id="{828AE355-AB02-40D0-8798-5D10049FDFC2}"/>
                  </a:ext>
                </a:extLst>
              </p:cNvPr>
              <p:cNvPicPr>
                <a:picLocks noChangeAspect="1"/>
              </p:cNvPicPr>
              <p:nvPr/>
            </p:nvPicPr>
            <p:blipFill>
              <a:blip r:embed="rId4"/>
              <a:stretch>
                <a:fillRect/>
              </a:stretch>
            </p:blipFill>
            <p:spPr>
              <a:xfrm>
                <a:off x="117010" y="4435075"/>
                <a:ext cx="4601156" cy="647104"/>
              </a:xfrm>
              <a:prstGeom prst="rect">
                <a:avLst/>
              </a:prstGeom>
            </p:spPr>
          </p:pic>
          <p:sp>
            <p:nvSpPr>
              <p:cNvPr id="76" name="Google Shape;630;p32">
                <a:extLst>
                  <a:ext uri="{FF2B5EF4-FFF2-40B4-BE49-F238E27FC236}">
                    <a16:creationId xmlns:a16="http://schemas.microsoft.com/office/drawing/2014/main" id="{D5C2E039-A8F7-4EF3-A3B7-5D4476F9B2A9}"/>
                  </a:ext>
                </a:extLst>
              </p:cNvPr>
              <p:cNvSpPr/>
              <p:nvPr/>
            </p:nvSpPr>
            <p:spPr>
              <a:xfrm>
                <a:off x="4212170" y="4332469"/>
                <a:ext cx="351752" cy="332317"/>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3</a:t>
                </a:r>
                <a:endParaRPr sz="2000" b="1" dirty="0"/>
              </a:p>
            </p:txBody>
          </p:sp>
        </p:grpSp>
        <p:grpSp>
          <p:nvGrpSpPr>
            <p:cNvPr id="40" name="Group 39">
              <a:extLst>
                <a:ext uri="{FF2B5EF4-FFF2-40B4-BE49-F238E27FC236}">
                  <a16:creationId xmlns:a16="http://schemas.microsoft.com/office/drawing/2014/main" id="{2A90D386-C7F0-4809-8C60-3F5E2E42BA0A}"/>
                </a:ext>
              </a:extLst>
            </p:cNvPr>
            <p:cNvGrpSpPr/>
            <p:nvPr/>
          </p:nvGrpSpPr>
          <p:grpSpPr>
            <a:xfrm>
              <a:off x="4837190" y="1075975"/>
              <a:ext cx="4170371" cy="652221"/>
              <a:chOff x="4695236" y="4306881"/>
              <a:chExt cx="4398989" cy="577405"/>
            </a:xfrm>
          </p:grpSpPr>
          <p:pic>
            <p:nvPicPr>
              <p:cNvPr id="36" name="Picture 35">
                <a:extLst>
                  <a:ext uri="{FF2B5EF4-FFF2-40B4-BE49-F238E27FC236}">
                    <a16:creationId xmlns:a16="http://schemas.microsoft.com/office/drawing/2014/main" id="{F74E5012-04D5-4892-B9A5-E37882C311BC}"/>
                  </a:ext>
                </a:extLst>
              </p:cNvPr>
              <p:cNvPicPr>
                <a:picLocks noChangeAspect="1"/>
              </p:cNvPicPr>
              <p:nvPr/>
            </p:nvPicPr>
            <p:blipFill>
              <a:blip r:embed="rId5"/>
              <a:stretch>
                <a:fillRect/>
              </a:stretch>
            </p:blipFill>
            <p:spPr>
              <a:xfrm>
                <a:off x="4695236" y="4551969"/>
                <a:ext cx="4398989" cy="332317"/>
              </a:xfrm>
              <a:prstGeom prst="rect">
                <a:avLst/>
              </a:prstGeom>
            </p:spPr>
          </p:pic>
          <p:sp>
            <p:nvSpPr>
              <p:cNvPr id="77" name="Google Shape;630;p32">
                <a:extLst>
                  <a:ext uri="{FF2B5EF4-FFF2-40B4-BE49-F238E27FC236}">
                    <a16:creationId xmlns:a16="http://schemas.microsoft.com/office/drawing/2014/main" id="{BF8B4284-2C69-45BB-AF2B-C25BB16A963E}"/>
                  </a:ext>
                </a:extLst>
              </p:cNvPr>
              <p:cNvSpPr/>
              <p:nvPr/>
            </p:nvSpPr>
            <p:spPr>
              <a:xfrm>
                <a:off x="8460908" y="4306881"/>
                <a:ext cx="351752" cy="305956"/>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1</a:t>
                </a:r>
                <a:endParaRPr sz="2000" b="1" dirty="0"/>
              </a:p>
            </p:txBody>
          </p:sp>
        </p:grpSp>
        <p:grpSp>
          <p:nvGrpSpPr>
            <p:cNvPr id="31" name="Group 30">
              <a:extLst>
                <a:ext uri="{FF2B5EF4-FFF2-40B4-BE49-F238E27FC236}">
                  <a16:creationId xmlns:a16="http://schemas.microsoft.com/office/drawing/2014/main" id="{EEE357A8-C00B-4F41-9366-E1089956E63F}"/>
                </a:ext>
              </a:extLst>
            </p:cNvPr>
            <p:cNvGrpSpPr/>
            <p:nvPr/>
          </p:nvGrpSpPr>
          <p:grpSpPr>
            <a:xfrm>
              <a:off x="4878949" y="3861748"/>
              <a:ext cx="3824839" cy="886100"/>
              <a:chOff x="2777523" y="2887365"/>
              <a:chExt cx="4442137" cy="919658"/>
            </a:xfrm>
          </p:grpSpPr>
          <p:pic>
            <p:nvPicPr>
              <p:cNvPr id="33" name="Picture 32">
                <a:extLst>
                  <a:ext uri="{FF2B5EF4-FFF2-40B4-BE49-F238E27FC236}">
                    <a16:creationId xmlns:a16="http://schemas.microsoft.com/office/drawing/2014/main" id="{9FDBA72A-F8F5-466F-8A9F-8EB43A10F825}"/>
                  </a:ext>
                </a:extLst>
              </p:cNvPr>
              <p:cNvPicPr>
                <a:picLocks noChangeAspect="1"/>
              </p:cNvPicPr>
              <p:nvPr/>
            </p:nvPicPr>
            <p:blipFill>
              <a:blip r:embed="rId6"/>
              <a:stretch>
                <a:fillRect/>
              </a:stretch>
            </p:blipFill>
            <p:spPr>
              <a:xfrm>
                <a:off x="2777523" y="3001237"/>
                <a:ext cx="4291279" cy="805786"/>
              </a:xfrm>
              <a:prstGeom prst="rect">
                <a:avLst/>
              </a:prstGeom>
            </p:spPr>
          </p:pic>
          <p:sp>
            <p:nvSpPr>
              <p:cNvPr id="35" name="Google Shape;630;p32">
                <a:extLst>
                  <a:ext uri="{FF2B5EF4-FFF2-40B4-BE49-F238E27FC236}">
                    <a16:creationId xmlns:a16="http://schemas.microsoft.com/office/drawing/2014/main" id="{B376F855-FD42-4ADC-8CA7-15A10305DEEE}"/>
                  </a:ext>
                </a:extLst>
              </p:cNvPr>
              <p:cNvSpPr/>
              <p:nvPr/>
            </p:nvSpPr>
            <p:spPr>
              <a:xfrm>
                <a:off x="6867908" y="2887365"/>
                <a:ext cx="351752" cy="347402"/>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4</a:t>
                </a:r>
                <a:endParaRPr sz="2000" b="1" dirty="0"/>
              </a:p>
            </p:txBody>
          </p:sp>
        </p:grpSp>
      </p:grpSp>
      <p:sp>
        <p:nvSpPr>
          <p:cNvPr id="41" name="Google Shape;631;p32">
            <a:extLst>
              <a:ext uri="{FF2B5EF4-FFF2-40B4-BE49-F238E27FC236}">
                <a16:creationId xmlns:a16="http://schemas.microsoft.com/office/drawing/2014/main" id="{80E9498B-F569-4E8E-B768-D4D43D6DE54A}"/>
              </a:ext>
            </a:extLst>
          </p:cNvPr>
          <p:cNvSpPr/>
          <p:nvPr/>
        </p:nvSpPr>
        <p:spPr>
          <a:xfrm>
            <a:off x="74731" y="1836904"/>
            <a:ext cx="440846"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panose="02000000000000000000" pitchFamily="2" charset="0"/>
                <a:ea typeface="Roboto" panose="02000000000000000000" pitchFamily="2" charset="0"/>
              </a:rPr>
              <a:t>3</a:t>
            </a:r>
            <a:endParaRPr sz="1200" b="1" dirty="0">
              <a:latin typeface="Roboto" panose="02000000000000000000" pitchFamily="2" charset="0"/>
              <a:ea typeface="Roboto" panose="02000000000000000000" pitchFamily="2" charset="0"/>
            </a:endParaRPr>
          </a:p>
        </p:txBody>
      </p:sp>
      <p:sp>
        <p:nvSpPr>
          <p:cNvPr id="42" name="Google Shape;631;p32">
            <a:extLst>
              <a:ext uri="{FF2B5EF4-FFF2-40B4-BE49-F238E27FC236}">
                <a16:creationId xmlns:a16="http://schemas.microsoft.com/office/drawing/2014/main" id="{81A46A43-2D32-4426-93DA-AE2E17C05C4F}"/>
              </a:ext>
            </a:extLst>
          </p:cNvPr>
          <p:cNvSpPr/>
          <p:nvPr/>
        </p:nvSpPr>
        <p:spPr>
          <a:xfrm>
            <a:off x="2106035" y="1793895"/>
            <a:ext cx="440846"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panose="02000000000000000000" pitchFamily="2" charset="0"/>
                <a:ea typeface="Roboto" panose="02000000000000000000" pitchFamily="2" charset="0"/>
              </a:rPr>
              <a:t>4</a:t>
            </a:r>
            <a:endParaRPr sz="1200" b="1" dirty="0">
              <a:latin typeface="Roboto" panose="02000000000000000000" pitchFamily="2" charset="0"/>
              <a:ea typeface="Roboto" panose="02000000000000000000" pitchFamily="2" charset="0"/>
            </a:endParaRPr>
          </a:p>
        </p:txBody>
      </p:sp>
      <p:sp>
        <p:nvSpPr>
          <p:cNvPr id="43" name="Title 2">
            <a:extLst>
              <a:ext uri="{FF2B5EF4-FFF2-40B4-BE49-F238E27FC236}">
                <a16:creationId xmlns:a16="http://schemas.microsoft.com/office/drawing/2014/main" id="{CB897AC4-1189-4033-BDD6-3833FBC40369}"/>
              </a:ext>
            </a:extLst>
          </p:cNvPr>
          <p:cNvSpPr>
            <a:spLocks noGrp="1"/>
          </p:cNvSpPr>
          <p:nvPr>
            <p:ph type="ctrTitle"/>
          </p:nvPr>
        </p:nvSpPr>
        <p:spPr>
          <a:xfrm>
            <a:off x="4524094" y="262269"/>
            <a:ext cx="4323708" cy="606600"/>
          </a:xfrm>
        </p:spPr>
        <p:txBody>
          <a:bodyPr/>
          <a:lstStyle/>
          <a:p>
            <a:pPr algn="r"/>
            <a:r>
              <a:rPr lang="en-IN" sz="2800" dirty="0"/>
              <a:t>Feature Engineering</a:t>
            </a:r>
          </a:p>
        </p:txBody>
      </p:sp>
      <p:cxnSp>
        <p:nvCxnSpPr>
          <p:cNvPr id="28" name="Google Shape;291;p25">
            <a:extLst>
              <a:ext uri="{FF2B5EF4-FFF2-40B4-BE49-F238E27FC236}">
                <a16:creationId xmlns:a16="http://schemas.microsoft.com/office/drawing/2014/main" id="{DB6EE599-582F-40E4-B95B-D8212F0DF204}"/>
              </a:ext>
            </a:extLst>
          </p:cNvPr>
          <p:cNvCxnSpPr>
            <a:cxnSpLocks/>
          </p:cNvCxnSpPr>
          <p:nvPr/>
        </p:nvCxnSpPr>
        <p:spPr>
          <a:xfrm>
            <a:off x="4524094" y="868869"/>
            <a:ext cx="4308206"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cxnSp>
        <p:nvCxnSpPr>
          <p:cNvPr id="1072" name="Google Shape;1072;p38"/>
          <p:cNvCxnSpPr>
            <a:cxnSpLocks/>
          </p:cNvCxnSpPr>
          <p:nvPr/>
        </p:nvCxnSpPr>
        <p:spPr>
          <a:xfrm flipH="1">
            <a:off x="0" y="2571750"/>
            <a:ext cx="1285875" cy="452998"/>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a:cxnSpLocks/>
          </p:cNvCxnSpPr>
          <p:nvPr/>
        </p:nvCxnSpPr>
        <p:spPr>
          <a:xfrm flipH="1" flipV="1">
            <a:off x="7638601" y="2714626"/>
            <a:ext cx="1505399" cy="509625"/>
          </a:xfrm>
          <a:prstGeom prst="straightConnector1">
            <a:avLst/>
          </a:prstGeom>
          <a:noFill/>
          <a:ln w="28575" cap="flat" cmpd="sng">
            <a:solidFill>
              <a:schemeClr val="accent1"/>
            </a:solidFill>
            <a:prstDash val="solid"/>
            <a:round/>
            <a:headEnd type="none" w="med" len="med"/>
            <a:tailEnd type="none" w="med" len="med"/>
          </a:ln>
        </p:spPr>
      </p:cxnSp>
      <p:cxnSp>
        <p:nvCxnSpPr>
          <p:cNvPr id="1070" name="Google Shape;1070;p38"/>
          <p:cNvCxnSpPr/>
          <p:nvPr/>
        </p:nvCxnSpPr>
        <p:spPr>
          <a:xfrm>
            <a:off x="2343150" y="2971800"/>
            <a:ext cx="1600200" cy="504900"/>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p:nvPr/>
        </p:nvCxnSpPr>
        <p:spPr>
          <a:xfrm rot="10800000" flipH="1">
            <a:off x="5019675" y="2634450"/>
            <a:ext cx="1790700" cy="1080300"/>
          </a:xfrm>
          <a:prstGeom prst="straightConnector1">
            <a:avLst/>
          </a:prstGeom>
          <a:noFill/>
          <a:ln w="28575" cap="flat" cmpd="sng">
            <a:solidFill>
              <a:schemeClr val="accent1"/>
            </a:solidFill>
            <a:prstDash val="solid"/>
            <a:round/>
            <a:headEnd type="none" w="med" len="med"/>
            <a:tailEnd type="none" w="med" len="med"/>
          </a:ln>
        </p:spPr>
      </p:cxnSp>
      <p:sp>
        <p:nvSpPr>
          <p:cNvPr id="1066" name="Google Shape;1066;p38"/>
          <p:cNvSpPr txBox="1">
            <a:spLocks noGrp="1"/>
          </p:cNvSpPr>
          <p:nvPr>
            <p:ph type="ctrTitle"/>
          </p:nvPr>
        </p:nvSpPr>
        <p:spPr>
          <a:xfrm>
            <a:off x="311699" y="255448"/>
            <a:ext cx="8520600" cy="10802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tx1"/>
                </a:solidFill>
              </a:rPr>
              <a:t>Business Impact </a:t>
            </a:r>
            <a:br>
              <a:rPr lang="es" dirty="0">
                <a:solidFill>
                  <a:schemeClr val="tx1"/>
                </a:solidFill>
              </a:rPr>
            </a:br>
            <a:r>
              <a:rPr lang="es" dirty="0">
                <a:solidFill>
                  <a:schemeClr val="tx1"/>
                </a:solidFill>
              </a:rPr>
              <a:t>On Internal Stakeholders</a:t>
            </a:r>
            <a:endParaRPr dirty="0">
              <a:solidFill>
                <a:schemeClr val="tx1"/>
              </a:solidFill>
            </a:endParaRPr>
          </a:p>
        </p:txBody>
      </p:sp>
      <p:sp>
        <p:nvSpPr>
          <p:cNvPr id="1067" name="Google Shape;1067;p38"/>
          <p:cNvSpPr/>
          <p:nvPr/>
        </p:nvSpPr>
        <p:spPr>
          <a:xfrm>
            <a:off x="679363" y="1785558"/>
            <a:ext cx="1892102" cy="18668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latin typeface="Roboto" panose="02000000000000000000" pitchFamily="2" charset="0"/>
                <a:ea typeface="Roboto" panose="02000000000000000000" pitchFamily="2" charset="0"/>
              </a:rPr>
              <a:t>Customer Engagement</a:t>
            </a:r>
            <a:endParaRPr sz="1600" b="1" i="1" dirty="0">
              <a:solidFill>
                <a:schemeClr val="bg1"/>
              </a:solidFill>
              <a:latin typeface="Roboto" panose="02000000000000000000" pitchFamily="2" charset="0"/>
              <a:ea typeface="Roboto" panose="02000000000000000000" pitchFamily="2" charset="0"/>
            </a:endParaRPr>
          </a:p>
        </p:txBody>
      </p:sp>
      <p:sp>
        <p:nvSpPr>
          <p:cNvPr id="1068" name="Google Shape;1068;p38"/>
          <p:cNvSpPr/>
          <p:nvPr/>
        </p:nvSpPr>
        <p:spPr>
          <a:xfrm>
            <a:off x="3489856" y="2437831"/>
            <a:ext cx="2164287" cy="212581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latin typeface="Roboto" panose="02000000000000000000" pitchFamily="2" charset="0"/>
                <a:ea typeface="Roboto" panose="02000000000000000000" pitchFamily="2" charset="0"/>
              </a:rPr>
              <a:t>Kickstarter</a:t>
            </a:r>
            <a:r>
              <a:rPr lang="en-US" sz="1600" dirty="0">
                <a:solidFill>
                  <a:schemeClr val="bg1"/>
                </a:solidFill>
                <a:latin typeface="Roboto" panose="02000000000000000000" pitchFamily="2" charset="0"/>
                <a:ea typeface="Roboto" panose="02000000000000000000" pitchFamily="2" charset="0"/>
              </a:rPr>
              <a:t> – Crowdfunding Platform</a:t>
            </a:r>
            <a:endParaRPr sz="1600" dirty="0">
              <a:solidFill>
                <a:schemeClr val="bg1"/>
              </a:solidFill>
              <a:latin typeface="Roboto" panose="02000000000000000000" pitchFamily="2" charset="0"/>
              <a:ea typeface="Roboto" panose="02000000000000000000" pitchFamily="2" charset="0"/>
            </a:endParaRPr>
          </a:p>
        </p:txBody>
      </p:sp>
      <p:sp>
        <p:nvSpPr>
          <p:cNvPr id="1069" name="Google Shape;1069;p38"/>
          <p:cNvSpPr/>
          <p:nvPr/>
        </p:nvSpPr>
        <p:spPr>
          <a:xfrm>
            <a:off x="6518883" y="1785558"/>
            <a:ext cx="1649767" cy="1578668"/>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latin typeface="Roboto" panose="02000000000000000000" pitchFamily="2" charset="0"/>
                <a:ea typeface="Roboto" panose="02000000000000000000" pitchFamily="2" charset="0"/>
              </a:rPr>
              <a:t>Revenue Generation</a:t>
            </a:r>
            <a:endParaRPr sz="1600" b="1" i="1" dirty="0">
              <a:solidFill>
                <a:schemeClr val="bg1"/>
              </a:solidFill>
              <a:latin typeface="Roboto" panose="02000000000000000000" pitchFamily="2" charset="0"/>
              <a:ea typeface="Roboto" panose="02000000000000000000" pitchFamily="2" charset="0"/>
            </a:endParaRPr>
          </a:p>
        </p:txBody>
      </p:sp>
      <p:sp>
        <p:nvSpPr>
          <p:cNvPr id="1100" name="Google Shape;1100;p38"/>
          <p:cNvSpPr txBox="1">
            <a:spLocks noGrp="1"/>
          </p:cNvSpPr>
          <p:nvPr>
            <p:ph type="subTitle" idx="4294967295"/>
          </p:nvPr>
        </p:nvSpPr>
        <p:spPr>
          <a:xfrm>
            <a:off x="1103187"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dirty="0">
                <a:solidFill>
                  <a:srgbClr val="FFFFFF"/>
                </a:solidFill>
                <a:latin typeface="Roboto" panose="02000000000000000000" pitchFamily="2" charset="0"/>
                <a:ea typeface="Roboto" panose="02000000000000000000" pitchFamily="2" charset="0"/>
              </a:rPr>
              <a:t>Despite being red, Mars is a cold place, not hot. It’s full of iron oxide dust</a:t>
            </a:r>
            <a:endParaRPr sz="900" dirty="0">
              <a:solidFill>
                <a:srgbClr val="FFFFFF"/>
              </a:solidFill>
              <a:latin typeface="Roboto" panose="02000000000000000000" pitchFamily="2" charset="0"/>
              <a:ea typeface="Roboto" panose="02000000000000000000" pitchFamily="2" charset="0"/>
            </a:endParaRPr>
          </a:p>
        </p:txBody>
      </p:sp>
      <p:sp>
        <p:nvSpPr>
          <p:cNvPr id="1101" name="Google Shape;1101;p38"/>
          <p:cNvSpPr txBox="1">
            <a:spLocks noGrp="1"/>
          </p:cNvSpPr>
          <p:nvPr>
            <p:ph type="subTitle" idx="4294967295"/>
          </p:nvPr>
        </p:nvSpPr>
        <p:spPr>
          <a:xfrm>
            <a:off x="200485" y="4102972"/>
            <a:ext cx="3136789" cy="943107"/>
          </a:xfrm>
          <a:prstGeom prst="rect">
            <a:avLst/>
          </a:prstGeom>
          <a:solidFill>
            <a:srgbClr val="FFFFFF"/>
          </a:solidFill>
        </p:spPr>
        <p:txBody>
          <a:bodyPr spcFirstLastPara="1" wrap="square" lIns="91425" tIns="91425" rIns="91425" bIns="91425" anchor="t" anchorCtr="0">
            <a:noAutofit/>
          </a:bodyPr>
          <a:lstStyle/>
          <a:p>
            <a:pPr fontAlgn="base">
              <a:buClrTx/>
              <a:buFont typeface="Arial" panose="020B0604020202020204" pitchFamily="34" charset="0"/>
              <a:buChar char="•"/>
            </a:pPr>
            <a:r>
              <a:rPr lang="en-US" sz="1100" b="0" i="1" u="none" strike="noStrike" dirty="0">
                <a:solidFill>
                  <a:srgbClr val="283C19"/>
                </a:solidFill>
                <a:effectLst/>
                <a:latin typeface="Roboto" panose="02000000000000000000" pitchFamily="2" charset="0"/>
                <a:ea typeface="Roboto" panose="02000000000000000000" pitchFamily="2" charset="0"/>
              </a:rPr>
              <a:t>How has the platform gained popularity over the years?</a:t>
            </a:r>
          </a:p>
          <a:p>
            <a:pPr fontAlgn="base">
              <a:buClrTx/>
              <a:buFont typeface="Arial" panose="020B0604020202020204" pitchFamily="34" charset="0"/>
              <a:buChar char="•"/>
            </a:pPr>
            <a:r>
              <a:rPr lang="en-US" sz="1100" b="0" i="1" u="none" strike="noStrike" dirty="0">
                <a:solidFill>
                  <a:srgbClr val="283C19"/>
                </a:solidFill>
                <a:effectLst/>
                <a:latin typeface="Roboto" panose="02000000000000000000" pitchFamily="2" charset="0"/>
                <a:ea typeface="Roboto" panose="02000000000000000000" pitchFamily="2" charset="0"/>
              </a:rPr>
              <a:t>What are the most and least popular countries for Kickstarter Campaigns?</a:t>
            </a:r>
          </a:p>
        </p:txBody>
      </p:sp>
      <p:sp>
        <p:nvSpPr>
          <p:cNvPr id="1102" name="Google Shape;1102;p38"/>
          <p:cNvSpPr txBox="1">
            <a:spLocks noGrp="1"/>
          </p:cNvSpPr>
          <p:nvPr>
            <p:ph type="subTitle" idx="4294967295"/>
          </p:nvPr>
        </p:nvSpPr>
        <p:spPr>
          <a:xfrm>
            <a:off x="6584862"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dirty="0">
                <a:solidFill>
                  <a:srgbClr val="FFFFFF"/>
                </a:solidFill>
                <a:latin typeface="Roboto" panose="02000000000000000000" pitchFamily="2" charset="0"/>
                <a:ea typeface="Roboto" panose="02000000000000000000" pitchFamily="2" charset="0"/>
              </a:rPr>
              <a:t>Venus has a beautiful name and is the second planet from the Sun</a:t>
            </a:r>
            <a:endParaRPr sz="900" dirty="0">
              <a:solidFill>
                <a:srgbClr val="FFFFFF"/>
              </a:solidFill>
              <a:latin typeface="Roboto" panose="02000000000000000000" pitchFamily="2" charset="0"/>
              <a:ea typeface="Roboto" panose="02000000000000000000" pitchFamily="2" charset="0"/>
            </a:endParaRPr>
          </a:p>
        </p:txBody>
      </p:sp>
      <p:cxnSp>
        <p:nvCxnSpPr>
          <p:cNvPr id="1103" name="Google Shape;1103;p38"/>
          <p:cNvCxnSpPr/>
          <p:nvPr/>
        </p:nvCxnSpPr>
        <p:spPr>
          <a:xfrm>
            <a:off x="353067" y="255448"/>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Google Shape;1101;p38">
            <a:extLst>
              <a:ext uri="{FF2B5EF4-FFF2-40B4-BE49-F238E27FC236}">
                <a16:creationId xmlns:a16="http://schemas.microsoft.com/office/drawing/2014/main" id="{314ACB0B-B21B-405F-81AC-B3380F30372C}"/>
              </a:ext>
            </a:extLst>
          </p:cNvPr>
          <p:cNvSpPr txBox="1">
            <a:spLocks/>
          </p:cNvSpPr>
          <p:nvPr/>
        </p:nvSpPr>
        <p:spPr>
          <a:xfrm>
            <a:off x="5959307" y="4102972"/>
            <a:ext cx="2768917" cy="943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fontAlgn="base">
              <a:buClrTx/>
              <a:buFont typeface="Arial" panose="020B0604020202020204" pitchFamily="34" charset="0"/>
              <a:buChar char="•"/>
            </a:pPr>
            <a:r>
              <a:rPr lang="en-US" sz="1100" b="0" i="1" u="none" strike="noStrike" dirty="0">
                <a:solidFill>
                  <a:srgbClr val="283C19"/>
                </a:solidFill>
                <a:effectLst/>
                <a:latin typeface="Roboto" panose="02000000000000000000" pitchFamily="2" charset="0"/>
                <a:ea typeface="Roboto" panose="02000000000000000000" pitchFamily="2" charset="0"/>
              </a:rPr>
              <a:t>Which category of projects is doing well on the platform?</a:t>
            </a:r>
          </a:p>
          <a:p>
            <a:pPr fontAlgn="base">
              <a:buClrTx/>
              <a:buFont typeface="Arial" panose="020B0604020202020204" pitchFamily="34" charset="0"/>
              <a:buChar char="•"/>
            </a:pPr>
            <a:r>
              <a:rPr lang="en-US" sz="1100" b="0" i="1" u="none" strike="noStrike" dirty="0">
                <a:solidFill>
                  <a:srgbClr val="283C19"/>
                </a:solidFill>
                <a:effectLst/>
                <a:latin typeface="Roboto" panose="02000000000000000000" pitchFamily="2" charset="0"/>
                <a:ea typeface="Roboto" panose="02000000000000000000" pitchFamily="2" charset="0"/>
              </a:rPr>
              <a:t>How does Success Rate vary across factors of Category?</a:t>
            </a:r>
          </a:p>
        </p:txBody>
      </p:sp>
    </p:spTree>
    <p:extLst>
      <p:ext uri="{BB962C8B-B14F-4D97-AF65-F5344CB8AC3E}">
        <p14:creationId xmlns:p14="http://schemas.microsoft.com/office/powerpoint/2010/main" val="128515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CF879B-C242-DC48-B807-B07345960E6C}"/>
              </a:ext>
            </a:extLst>
          </p:cNvPr>
          <p:cNvSpPr>
            <a:spLocks noGrp="1"/>
          </p:cNvSpPr>
          <p:nvPr>
            <p:ph type="ctrTitle" idx="6"/>
          </p:nvPr>
        </p:nvSpPr>
        <p:spPr>
          <a:xfrm>
            <a:off x="311700" y="84721"/>
            <a:ext cx="8520600" cy="371450"/>
          </a:xfrm>
        </p:spPr>
        <p:txBody>
          <a:bodyPr anchor="ctr"/>
          <a:lstStyle/>
          <a:p>
            <a:r>
              <a:rPr lang="en-IN" sz="2400" dirty="0"/>
              <a:t>How has Kickstarter gained Popularity over the years?</a:t>
            </a:r>
            <a:endParaRPr lang="en-US" sz="2800" dirty="0"/>
          </a:p>
        </p:txBody>
      </p:sp>
      <p:sp>
        <p:nvSpPr>
          <p:cNvPr id="26" name="Title 2">
            <a:extLst>
              <a:ext uri="{FF2B5EF4-FFF2-40B4-BE49-F238E27FC236}">
                <a16:creationId xmlns:a16="http://schemas.microsoft.com/office/drawing/2014/main" id="{FFA16F35-8042-394E-9335-2582042767E7}"/>
              </a:ext>
            </a:extLst>
          </p:cNvPr>
          <p:cNvSpPr txBox="1">
            <a:spLocks/>
          </p:cNvSpPr>
          <p:nvPr/>
        </p:nvSpPr>
        <p:spPr>
          <a:xfrm>
            <a:off x="301219" y="1051540"/>
            <a:ext cx="2632481" cy="249938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US" dirty="0">
                <a:solidFill>
                  <a:schemeClr val="bg1"/>
                </a:solidFill>
                <a:latin typeface="Roboto" panose="02000000000000000000" pitchFamily="2" charset="0"/>
                <a:ea typeface="Roboto" panose="02000000000000000000" pitchFamily="2" charset="0"/>
              </a:rPr>
              <a:t>Till the year 2015, Kickstarter had a steady growth in terms of the business happening over the platform and growth of backers.</a:t>
            </a:r>
          </a:p>
          <a:p>
            <a:pPr algn="l"/>
            <a:endParaRPr lang="en-US" dirty="0">
              <a:solidFill>
                <a:schemeClr val="bg1"/>
              </a:solidFill>
              <a:latin typeface="Roboto" panose="02000000000000000000" pitchFamily="2" charset="0"/>
              <a:ea typeface="Roboto" panose="02000000000000000000" pitchFamily="2" charset="0"/>
            </a:endParaRPr>
          </a:p>
          <a:p>
            <a:pPr algn="l"/>
            <a:r>
              <a:rPr lang="en-US" dirty="0">
                <a:solidFill>
                  <a:schemeClr val="bg1"/>
                </a:solidFill>
                <a:latin typeface="Roboto" panose="02000000000000000000" pitchFamily="2" charset="0"/>
                <a:ea typeface="Roboto" panose="02000000000000000000" pitchFamily="2" charset="0"/>
              </a:rPr>
              <a:t>After 2015, we observe a downfall in the goal amounts while the pledged amount stand steady.</a:t>
            </a:r>
          </a:p>
          <a:p>
            <a:pPr algn="l"/>
            <a:endParaRPr lang="en-US" dirty="0">
              <a:solidFill>
                <a:schemeClr val="bg1"/>
              </a:solidFill>
              <a:latin typeface="Roboto" panose="02000000000000000000" pitchFamily="2" charset="0"/>
              <a:ea typeface="Roboto" panose="02000000000000000000" pitchFamily="2" charset="0"/>
            </a:endParaRPr>
          </a:p>
          <a:p>
            <a:pPr algn="l"/>
            <a:r>
              <a:rPr lang="en-US" dirty="0">
                <a:solidFill>
                  <a:schemeClr val="bg1"/>
                </a:solidFill>
                <a:latin typeface="Roboto" panose="02000000000000000000" pitchFamily="2" charset="0"/>
                <a:ea typeface="Roboto" panose="02000000000000000000" pitchFamily="2" charset="0"/>
              </a:rPr>
              <a:t>After 2015, we observe a fall in the number of backer support as well.</a:t>
            </a:r>
            <a:endParaRPr lang="en-IN" dirty="0">
              <a:solidFill>
                <a:schemeClr val="bg1"/>
              </a:solidFill>
              <a:latin typeface="Roboto" panose="02000000000000000000" pitchFamily="2" charset="0"/>
              <a:ea typeface="Roboto" panose="02000000000000000000" pitchFamily="2" charset="0"/>
            </a:endParaRPr>
          </a:p>
        </p:txBody>
      </p:sp>
      <p:cxnSp>
        <p:nvCxnSpPr>
          <p:cNvPr id="9" name="Google Shape;1103;p38">
            <a:extLst>
              <a:ext uri="{FF2B5EF4-FFF2-40B4-BE49-F238E27FC236}">
                <a16:creationId xmlns:a16="http://schemas.microsoft.com/office/drawing/2014/main" id="{4B26E947-2C40-46B4-908C-7857B45C5F99}"/>
              </a:ext>
            </a:extLst>
          </p:cNvPr>
          <p:cNvCxnSpPr/>
          <p:nvPr/>
        </p:nvCxnSpPr>
        <p:spPr>
          <a:xfrm>
            <a:off x="378634" y="531113"/>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a:extLst>
              <a:ext uri="{FF2B5EF4-FFF2-40B4-BE49-F238E27FC236}">
                <a16:creationId xmlns:a16="http://schemas.microsoft.com/office/drawing/2014/main" id="{0FCC7BCD-ABDB-4A57-8071-9B19519A418C}"/>
              </a:ext>
            </a:extLst>
          </p:cNvPr>
          <p:cNvGrpSpPr/>
          <p:nvPr/>
        </p:nvGrpSpPr>
        <p:grpSpPr>
          <a:xfrm>
            <a:off x="3195967" y="667592"/>
            <a:ext cx="5703267" cy="4125375"/>
            <a:chOff x="4195933" y="827612"/>
            <a:chExt cx="4948067" cy="3784775"/>
          </a:xfrm>
        </p:grpSpPr>
        <p:pic>
          <p:nvPicPr>
            <p:cNvPr id="14" name="Picture 4" descr="image">
              <a:extLst>
                <a:ext uri="{FF2B5EF4-FFF2-40B4-BE49-F238E27FC236}">
                  <a16:creationId xmlns:a16="http://schemas.microsoft.com/office/drawing/2014/main" id="{D2FCB80B-0F55-4463-A53D-3A36B4AEF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852" y="2746550"/>
              <a:ext cx="4896228" cy="18658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a:extLst>
                <a:ext uri="{FF2B5EF4-FFF2-40B4-BE49-F238E27FC236}">
                  <a16:creationId xmlns:a16="http://schemas.microsoft.com/office/drawing/2014/main" id="{442F2955-A47E-4F86-BB38-2FD9E7902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933" y="827612"/>
              <a:ext cx="4948067" cy="1865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7837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50C6237D-69E8-4714-BF79-F364A8AA9E41}"/>
              </a:ext>
            </a:extLst>
          </p:cNvPr>
          <p:cNvGrpSpPr/>
          <p:nvPr/>
        </p:nvGrpSpPr>
        <p:grpSpPr>
          <a:xfrm>
            <a:off x="331864" y="632051"/>
            <a:ext cx="4001674" cy="2665891"/>
            <a:chOff x="331864" y="632051"/>
            <a:chExt cx="4001674" cy="2665891"/>
          </a:xfrm>
        </p:grpSpPr>
        <p:pic>
          <p:nvPicPr>
            <p:cNvPr id="9" name="Picture 8">
              <a:extLst>
                <a:ext uri="{FF2B5EF4-FFF2-40B4-BE49-F238E27FC236}">
                  <a16:creationId xmlns:a16="http://schemas.microsoft.com/office/drawing/2014/main" id="{C0460ABB-3C13-42DC-9937-F0FC415E63F1}"/>
                </a:ext>
              </a:extLst>
            </p:cNvPr>
            <p:cNvPicPr>
              <a:picLocks noChangeAspect="1"/>
            </p:cNvPicPr>
            <p:nvPr/>
          </p:nvPicPr>
          <p:blipFill>
            <a:blip r:embed="rId2"/>
            <a:stretch>
              <a:fillRect/>
            </a:stretch>
          </p:blipFill>
          <p:spPr>
            <a:xfrm>
              <a:off x="331864" y="632051"/>
              <a:ext cx="4001674" cy="2441844"/>
            </a:xfrm>
            <a:prstGeom prst="rect">
              <a:avLst/>
            </a:prstGeom>
          </p:spPr>
        </p:pic>
        <p:sp>
          <p:nvSpPr>
            <p:cNvPr id="18" name="TextBox 17">
              <a:extLst>
                <a:ext uri="{FF2B5EF4-FFF2-40B4-BE49-F238E27FC236}">
                  <a16:creationId xmlns:a16="http://schemas.microsoft.com/office/drawing/2014/main" id="{81F41A3C-4235-4491-A56A-C15A3FE8FCD5}"/>
                </a:ext>
              </a:extLst>
            </p:cNvPr>
            <p:cNvSpPr txBox="1"/>
            <p:nvPr/>
          </p:nvSpPr>
          <p:spPr>
            <a:xfrm>
              <a:off x="745194" y="3020943"/>
              <a:ext cx="3329265" cy="276999"/>
            </a:xfrm>
            <a:prstGeom prst="rect">
              <a:avLst/>
            </a:prstGeom>
            <a:noFill/>
          </p:spPr>
          <p:txBody>
            <a:bodyPr wrap="square">
              <a:spAutoFit/>
            </a:bodyPr>
            <a:lstStyle/>
            <a:p>
              <a:pPr algn="ctr"/>
              <a:r>
                <a:rPr lang="en-US" sz="1200" dirty="0">
                  <a:solidFill>
                    <a:srgbClr val="00B050"/>
                  </a:solidFill>
                </a:rPr>
                <a:t>YOY growth of projects on Kickstarter</a:t>
              </a:r>
              <a:endParaRPr lang="en-IN" sz="1200" dirty="0">
                <a:solidFill>
                  <a:srgbClr val="00B050"/>
                </a:solidFill>
              </a:endParaRPr>
            </a:p>
          </p:txBody>
        </p:sp>
      </p:grpSp>
      <p:sp>
        <p:nvSpPr>
          <p:cNvPr id="20" name="TextBox 19">
            <a:extLst>
              <a:ext uri="{FF2B5EF4-FFF2-40B4-BE49-F238E27FC236}">
                <a16:creationId xmlns:a16="http://schemas.microsoft.com/office/drawing/2014/main" id="{2456AAB3-EDC9-47ED-B47E-20A682C3BD6C}"/>
              </a:ext>
            </a:extLst>
          </p:cNvPr>
          <p:cNvSpPr txBox="1"/>
          <p:nvPr/>
        </p:nvSpPr>
        <p:spPr>
          <a:xfrm>
            <a:off x="384144" y="3360375"/>
            <a:ext cx="3949394" cy="1615827"/>
          </a:xfrm>
          <a:prstGeom prst="rect">
            <a:avLst/>
          </a:prstGeom>
          <a:solidFill>
            <a:srgbClr val="00B050"/>
          </a:solidFill>
        </p:spPr>
        <p:txBody>
          <a:bodyPr wrap="square">
            <a:spAutoFit/>
          </a:bodyPr>
          <a:lstStyle/>
          <a:p>
            <a:pPr marL="285750" indent="-285750">
              <a:buFont typeface="Arial" panose="020B0604020202020204" pitchFamily="34" charset="0"/>
              <a:buChar char="•"/>
            </a:pPr>
            <a:r>
              <a:rPr lang="en-US" sz="1100" dirty="0">
                <a:solidFill>
                  <a:schemeClr val="bg1"/>
                </a:solidFill>
              </a:rPr>
              <a:t>On a YOY comparison, the number of projects on Kickstarter drastically increased during the years 2014 &amp; 2015 and post 2015 there has been a significant drop in the number of projects on Kickstarter.</a:t>
            </a:r>
          </a:p>
          <a:p>
            <a:pPr marL="285750" indent="-285750">
              <a:buFont typeface="Arial" panose="020B0604020202020204" pitchFamily="34" charset="0"/>
              <a:buChar char="•"/>
            </a:pPr>
            <a:r>
              <a:rPr lang="en-IN" sz="1100" dirty="0">
                <a:solidFill>
                  <a:schemeClr val="bg1"/>
                </a:solidFill>
              </a:rPr>
              <a:t>We can also conclude the number of failed projects is consistently higher than the successful projects with an exception in the year 2011 where the number of successful projects were slightly higher than the failed projects.</a:t>
            </a:r>
          </a:p>
        </p:txBody>
      </p:sp>
      <p:grpSp>
        <p:nvGrpSpPr>
          <p:cNvPr id="34" name="Group 33">
            <a:extLst>
              <a:ext uri="{FF2B5EF4-FFF2-40B4-BE49-F238E27FC236}">
                <a16:creationId xmlns:a16="http://schemas.microsoft.com/office/drawing/2014/main" id="{ACA60A03-6E3A-4051-93B8-4757C9F40F77}"/>
              </a:ext>
            </a:extLst>
          </p:cNvPr>
          <p:cNvGrpSpPr/>
          <p:nvPr/>
        </p:nvGrpSpPr>
        <p:grpSpPr>
          <a:xfrm>
            <a:off x="4333538" y="742003"/>
            <a:ext cx="4366709" cy="2432829"/>
            <a:chOff x="4333538" y="742002"/>
            <a:chExt cx="4572000" cy="2513368"/>
          </a:xfrm>
        </p:grpSpPr>
        <p:pic>
          <p:nvPicPr>
            <p:cNvPr id="10" name="Picture 9">
              <a:extLst>
                <a:ext uri="{FF2B5EF4-FFF2-40B4-BE49-F238E27FC236}">
                  <a16:creationId xmlns:a16="http://schemas.microsoft.com/office/drawing/2014/main" id="{EEA18C2D-6795-4A18-B839-ADE186257E04}"/>
                </a:ext>
              </a:extLst>
            </p:cNvPr>
            <p:cNvPicPr>
              <a:picLocks noChangeAspect="1"/>
            </p:cNvPicPr>
            <p:nvPr/>
          </p:nvPicPr>
          <p:blipFill>
            <a:blip r:embed="rId3"/>
            <a:stretch>
              <a:fillRect/>
            </a:stretch>
          </p:blipFill>
          <p:spPr>
            <a:xfrm>
              <a:off x="4592164" y="742002"/>
              <a:ext cx="4096233" cy="2187888"/>
            </a:xfrm>
            <a:prstGeom prst="rect">
              <a:avLst/>
            </a:prstGeom>
          </p:spPr>
        </p:pic>
        <p:sp>
          <p:nvSpPr>
            <p:cNvPr id="24" name="TextBox 23">
              <a:extLst>
                <a:ext uri="{FF2B5EF4-FFF2-40B4-BE49-F238E27FC236}">
                  <a16:creationId xmlns:a16="http://schemas.microsoft.com/office/drawing/2014/main" id="{1C2855A1-39E9-4BEB-B42B-4EA9D7215C5B}"/>
                </a:ext>
              </a:extLst>
            </p:cNvPr>
            <p:cNvSpPr txBox="1"/>
            <p:nvPr/>
          </p:nvSpPr>
          <p:spPr>
            <a:xfrm>
              <a:off x="4333538" y="2993760"/>
              <a:ext cx="4572000" cy="261610"/>
            </a:xfrm>
            <a:prstGeom prst="rect">
              <a:avLst/>
            </a:prstGeom>
            <a:noFill/>
          </p:spPr>
          <p:txBody>
            <a:bodyPr wrap="square">
              <a:spAutoFit/>
            </a:bodyPr>
            <a:lstStyle/>
            <a:p>
              <a:pPr algn="ctr"/>
              <a:r>
                <a:rPr lang="en-US" sz="1100" dirty="0">
                  <a:solidFill>
                    <a:srgbClr val="00B050"/>
                  </a:solidFill>
                </a:rPr>
                <a:t>Year and category wise Heat Map based on the number of campaigns</a:t>
              </a:r>
              <a:endParaRPr lang="en-IN" sz="1100" dirty="0">
                <a:solidFill>
                  <a:srgbClr val="00B050"/>
                </a:solidFill>
              </a:endParaRPr>
            </a:p>
          </p:txBody>
        </p:sp>
      </p:grpSp>
      <p:sp>
        <p:nvSpPr>
          <p:cNvPr id="26" name="TextBox 25">
            <a:extLst>
              <a:ext uri="{FF2B5EF4-FFF2-40B4-BE49-F238E27FC236}">
                <a16:creationId xmlns:a16="http://schemas.microsoft.com/office/drawing/2014/main" id="{E3CE13DA-74BF-4293-88CA-E3583D7ABC0A}"/>
              </a:ext>
            </a:extLst>
          </p:cNvPr>
          <p:cNvSpPr txBox="1"/>
          <p:nvPr/>
        </p:nvSpPr>
        <p:spPr>
          <a:xfrm>
            <a:off x="4580551" y="3360375"/>
            <a:ext cx="4079526" cy="1615827"/>
          </a:xfrm>
          <a:prstGeom prst="rect">
            <a:avLst/>
          </a:prstGeom>
          <a:solidFill>
            <a:srgbClr val="00B050"/>
          </a:solidFill>
        </p:spPr>
        <p:txBody>
          <a:bodyPr wrap="square">
            <a:spAutoFit/>
          </a:bodyPr>
          <a:lstStyle/>
          <a:p>
            <a:pPr marL="285750" indent="-285750">
              <a:buFont typeface="Arial" panose="020B0604020202020204" pitchFamily="34" charset="0"/>
              <a:buChar char="•"/>
            </a:pPr>
            <a:r>
              <a:rPr lang="en-US" sz="1100" dirty="0">
                <a:solidFill>
                  <a:schemeClr val="bg1"/>
                </a:solidFill>
              </a:rPr>
              <a:t>The Heat Map helps us find the categorical distribution of projects across the years.</a:t>
            </a:r>
          </a:p>
          <a:p>
            <a:pPr marL="285750" indent="-285750">
              <a:buFont typeface="Arial" panose="020B0604020202020204" pitchFamily="34" charset="0"/>
              <a:buChar char="•"/>
            </a:pPr>
            <a:r>
              <a:rPr lang="en-US" sz="1100" dirty="0">
                <a:solidFill>
                  <a:schemeClr val="bg1"/>
                </a:solidFill>
              </a:rPr>
              <a:t>Music and Film &amp; Video have the highest successful projects on Kickstarter.</a:t>
            </a:r>
          </a:p>
          <a:p>
            <a:pPr marL="285750" indent="-285750">
              <a:buFont typeface="Arial" panose="020B0604020202020204" pitchFamily="34" charset="0"/>
              <a:buChar char="•"/>
            </a:pPr>
            <a:r>
              <a:rPr lang="en-US" sz="1100" dirty="0">
                <a:solidFill>
                  <a:schemeClr val="bg1"/>
                </a:solidFill>
              </a:rPr>
              <a:t>The Heat Map further helps us verify this point that since the proportion of Film &amp; Video and Music projects are relatively higher than the other categories in 2011, the year 2011 has slightly more successful projects than failed projects.</a:t>
            </a:r>
            <a:endParaRPr lang="en-IN" sz="1100" dirty="0">
              <a:solidFill>
                <a:schemeClr val="bg1"/>
              </a:solidFill>
            </a:endParaRPr>
          </a:p>
        </p:txBody>
      </p:sp>
      <p:sp>
        <p:nvSpPr>
          <p:cNvPr id="31" name="Title 7">
            <a:extLst>
              <a:ext uri="{FF2B5EF4-FFF2-40B4-BE49-F238E27FC236}">
                <a16:creationId xmlns:a16="http://schemas.microsoft.com/office/drawing/2014/main" id="{60BC7EF5-674A-42E7-90F1-6D1F62384DB8}"/>
              </a:ext>
            </a:extLst>
          </p:cNvPr>
          <p:cNvSpPr txBox="1">
            <a:spLocks/>
          </p:cNvSpPr>
          <p:nvPr/>
        </p:nvSpPr>
        <p:spPr>
          <a:xfrm>
            <a:off x="311700" y="84721"/>
            <a:ext cx="8520600" cy="3714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IN" sz="2400"/>
              <a:t>How has Kickstarter gained Popularity over the years?</a:t>
            </a:r>
            <a:endParaRPr lang="en-US" sz="2800" dirty="0"/>
          </a:p>
        </p:txBody>
      </p:sp>
      <p:cxnSp>
        <p:nvCxnSpPr>
          <p:cNvPr id="32" name="Google Shape;1103;p38">
            <a:extLst>
              <a:ext uri="{FF2B5EF4-FFF2-40B4-BE49-F238E27FC236}">
                <a16:creationId xmlns:a16="http://schemas.microsoft.com/office/drawing/2014/main" id="{396A5F0A-E158-436E-9374-3482A1F130A2}"/>
              </a:ext>
            </a:extLst>
          </p:cNvPr>
          <p:cNvCxnSpPr/>
          <p:nvPr/>
        </p:nvCxnSpPr>
        <p:spPr>
          <a:xfrm>
            <a:off x="378634" y="5311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9933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pSp>
        <p:nvGrpSpPr>
          <p:cNvPr id="20" name="Group 19">
            <a:extLst>
              <a:ext uri="{FF2B5EF4-FFF2-40B4-BE49-F238E27FC236}">
                <a16:creationId xmlns:a16="http://schemas.microsoft.com/office/drawing/2014/main" id="{01362455-2218-4994-90A3-55CBD412A07E}"/>
              </a:ext>
            </a:extLst>
          </p:cNvPr>
          <p:cNvGrpSpPr/>
          <p:nvPr/>
        </p:nvGrpSpPr>
        <p:grpSpPr>
          <a:xfrm>
            <a:off x="4875493" y="683000"/>
            <a:ext cx="3992635" cy="3337561"/>
            <a:chOff x="5715001" y="1771438"/>
            <a:chExt cx="2659971" cy="2177727"/>
          </a:xfrm>
        </p:grpSpPr>
        <p:pic>
          <p:nvPicPr>
            <p:cNvPr id="19" name="Picture 18">
              <a:extLst>
                <a:ext uri="{FF2B5EF4-FFF2-40B4-BE49-F238E27FC236}">
                  <a16:creationId xmlns:a16="http://schemas.microsoft.com/office/drawing/2014/main" id="{7AD83D09-327F-400B-92E6-E6BF511CD306}"/>
                </a:ext>
              </a:extLst>
            </p:cNvPr>
            <p:cNvPicPr>
              <a:picLocks noChangeAspect="1"/>
            </p:cNvPicPr>
            <p:nvPr/>
          </p:nvPicPr>
          <p:blipFill rotWithShape="1">
            <a:blip r:embed="rId3"/>
            <a:srcRect l="16999" r="1573"/>
            <a:stretch/>
          </p:blipFill>
          <p:spPr>
            <a:xfrm>
              <a:off x="5715001" y="1771438"/>
              <a:ext cx="2659971" cy="2177727"/>
            </a:xfrm>
            <a:prstGeom prst="rect">
              <a:avLst/>
            </a:prstGeom>
          </p:spPr>
        </p:pic>
        <p:pic>
          <p:nvPicPr>
            <p:cNvPr id="44" name="Picture 43">
              <a:extLst>
                <a:ext uri="{FF2B5EF4-FFF2-40B4-BE49-F238E27FC236}">
                  <a16:creationId xmlns:a16="http://schemas.microsoft.com/office/drawing/2014/main" id="{CDE0281B-D7B8-4062-9E11-756CC75407DB}"/>
                </a:ext>
              </a:extLst>
            </p:cNvPr>
            <p:cNvPicPr>
              <a:picLocks noChangeAspect="1"/>
            </p:cNvPicPr>
            <p:nvPr/>
          </p:nvPicPr>
          <p:blipFill rotWithShape="1">
            <a:blip r:embed="rId3"/>
            <a:srcRect l="-159" t="7080" r="82923" b="84342"/>
            <a:stretch/>
          </p:blipFill>
          <p:spPr>
            <a:xfrm>
              <a:off x="7673513" y="1996009"/>
              <a:ext cx="563707" cy="187037"/>
            </a:xfrm>
            <a:prstGeom prst="rect">
              <a:avLst/>
            </a:prstGeom>
          </p:spPr>
        </p:pic>
      </p:grpSp>
      <p:sp>
        <p:nvSpPr>
          <p:cNvPr id="22" name="Title 2">
            <a:extLst>
              <a:ext uri="{FF2B5EF4-FFF2-40B4-BE49-F238E27FC236}">
                <a16:creationId xmlns:a16="http://schemas.microsoft.com/office/drawing/2014/main" id="{61DC9967-B68E-492F-A6DE-B99F6BFA826E}"/>
              </a:ext>
            </a:extLst>
          </p:cNvPr>
          <p:cNvSpPr txBox="1">
            <a:spLocks/>
          </p:cNvSpPr>
          <p:nvPr/>
        </p:nvSpPr>
        <p:spPr>
          <a:xfrm>
            <a:off x="428268" y="65721"/>
            <a:ext cx="8459875"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2800" dirty="0">
                <a:latin typeface="Roboto" panose="02000000000000000000" pitchFamily="2" charset="0"/>
                <a:ea typeface="Roboto" panose="02000000000000000000" pitchFamily="2" charset="0"/>
              </a:rPr>
              <a:t>Geographic Analysis of Kickstarter Campaigns</a:t>
            </a:r>
          </a:p>
        </p:txBody>
      </p:sp>
      <p:grpSp>
        <p:nvGrpSpPr>
          <p:cNvPr id="2" name="Group 1">
            <a:extLst>
              <a:ext uri="{FF2B5EF4-FFF2-40B4-BE49-F238E27FC236}">
                <a16:creationId xmlns:a16="http://schemas.microsoft.com/office/drawing/2014/main" id="{285E3D69-7D6C-4706-8223-FAE884AE1328}"/>
              </a:ext>
            </a:extLst>
          </p:cNvPr>
          <p:cNvGrpSpPr/>
          <p:nvPr/>
        </p:nvGrpSpPr>
        <p:grpSpPr>
          <a:xfrm>
            <a:off x="228872" y="933026"/>
            <a:ext cx="4578507" cy="2332756"/>
            <a:chOff x="284246" y="1067580"/>
            <a:chExt cx="4578507" cy="2332756"/>
          </a:xfrm>
        </p:grpSpPr>
        <p:pic>
          <p:nvPicPr>
            <p:cNvPr id="2050" name="Picture 2">
              <a:extLst>
                <a:ext uri="{FF2B5EF4-FFF2-40B4-BE49-F238E27FC236}">
                  <a16:creationId xmlns:a16="http://schemas.microsoft.com/office/drawing/2014/main" id="{61E31165-96C0-47E0-842A-599528B98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46" y="1067580"/>
              <a:ext cx="4551055" cy="2332756"/>
            </a:xfrm>
            <a:prstGeom prst="rect">
              <a:avLst/>
            </a:prstGeom>
            <a:noFill/>
            <a:extLst>
              <a:ext uri="{909E8E84-426E-40DD-AFC4-6F175D3DCCD1}">
                <a14:hiddenFill xmlns:a14="http://schemas.microsoft.com/office/drawing/2010/main">
                  <a:solidFill>
                    <a:srgbClr val="FFFFFF"/>
                  </a:solidFill>
                </a14:hiddenFill>
              </a:ext>
            </a:extLst>
          </p:spPr>
        </p:pic>
        <p:sp>
          <p:nvSpPr>
            <p:cNvPr id="36" name="Title 2">
              <a:extLst>
                <a:ext uri="{FF2B5EF4-FFF2-40B4-BE49-F238E27FC236}">
                  <a16:creationId xmlns:a16="http://schemas.microsoft.com/office/drawing/2014/main" id="{61BD0B96-4D3D-4BB0-99F1-2565E4303E56}"/>
                </a:ext>
              </a:extLst>
            </p:cNvPr>
            <p:cNvSpPr txBox="1">
              <a:spLocks/>
            </p:cNvSpPr>
            <p:nvPr/>
          </p:nvSpPr>
          <p:spPr>
            <a:xfrm>
              <a:off x="2327563" y="1261629"/>
              <a:ext cx="2535190" cy="47446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900" dirty="0">
                  <a:solidFill>
                    <a:schemeClr val="bg1"/>
                  </a:solidFill>
                  <a:latin typeface="Roboto" panose="02000000000000000000" pitchFamily="2" charset="0"/>
                  <a:ea typeface="Roboto" panose="02000000000000000000" pitchFamily="2" charset="0"/>
                </a:rPr>
                <a:t>Most popular: USA and Great Britain</a:t>
              </a:r>
            </a:p>
            <a:p>
              <a:pPr algn="l"/>
              <a:r>
                <a:rPr lang="en-IN" sz="900" dirty="0">
                  <a:solidFill>
                    <a:schemeClr val="bg1"/>
                  </a:solidFill>
                  <a:latin typeface="Roboto" panose="02000000000000000000" pitchFamily="2" charset="0"/>
                  <a:ea typeface="Roboto" panose="02000000000000000000" pitchFamily="2" charset="0"/>
                </a:rPr>
                <a:t>Least popular: Japan, Luxemburg and Japan</a:t>
              </a:r>
            </a:p>
          </p:txBody>
        </p:sp>
      </p:grpSp>
      <p:sp>
        <p:nvSpPr>
          <p:cNvPr id="38" name="Title 2">
            <a:extLst>
              <a:ext uri="{FF2B5EF4-FFF2-40B4-BE49-F238E27FC236}">
                <a16:creationId xmlns:a16="http://schemas.microsoft.com/office/drawing/2014/main" id="{26BE998E-7ACB-4984-A4D2-D5E6BEB0BD24}"/>
              </a:ext>
            </a:extLst>
          </p:cNvPr>
          <p:cNvSpPr txBox="1">
            <a:spLocks/>
          </p:cNvSpPr>
          <p:nvPr/>
        </p:nvSpPr>
        <p:spPr>
          <a:xfrm>
            <a:off x="367683" y="713888"/>
            <a:ext cx="4468229" cy="2634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00" dirty="0">
                <a:solidFill>
                  <a:schemeClr val="bg2"/>
                </a:solidFill>
                <a:latin typeface="Roboto" panose="02000000000000000000" pitchFamily="2" charset="0"/>
                <a:ea typeface="Roboto" panose="02000000000000000000" pitchFamily="2" charset="0"/>
              </a:rPr>
              <a:t>Platform popularity in countries by the number of project campaigns</a:t>
            </a:r>
          </a:p>
        </p:txBody>
      </p:sp>
      <p:pic>
        <p:nvPicPr>
          <p:cNvPr id="54" name="Picture 22">
            <a:extLst>
              <a:ext uri="{FF2B5EF4-FFF2-40B4-BE49-F238E27FC236}">
                <a16:creationId xmlns:a16="http://schemas.microsoft.com/office/drawing/2014/main" id="{A788FB9B-34E8-4B11-AB4E-EDCC2A016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9640" y="3281517"/>
            <a:ext cx="2608535" cy="1855060"/>
          </a:xfrm>
          <a:prstGeom prst="rect">
            <a:avLst/>
          </a:prstGeom>
          <a:noFill/>
          <a:extLst>
            <a:ext uri="{909E8E84-426E-40DD-AFC4-6F175D3DCCD1}">
              <a14:hiddenFill xmlns:a14="http://schemas.microsoft.com/office/drawing/2010/main">
                <a:solidFill>
                  <a:srgbClr val="FFFFFF"/>
                </a:solidFill>
              </a14:hiddenFill>
            </a:ext>
          </a:extLst>
        </p:spPr>
      </p:pic>
      <p:sp>
        <p:nvSpPr>
          <p:cNvPr id="57" name="Title 2">
            <a:extLst>
              <a:ext uri="{FF2B5EF4-FFF2-40B4-BE49-F238E27FC236}">
                <a16:creationId xmlns:a16="http://schemas.microsoft.com/office/drawing/2014/main" id="{A53EC0C8-2CD9-4869-8BC8-270F552D727D}"/>
              </a:ext>
            </a:extLst>
          </p:cNvPr>
          <p:cNvSpPr txBox="1">
            <a:spLocks/>
          </p:cNvSpPr>
          <p:nvPr/>
        </p:nvSpPr>
        <p:spPr>
          <a:xfrm>
            <a:off x="5189023" y="4618800"/>
            <a:ext cx="3615824" cy="3105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900" b="1" dirty="0">
                <a:solidFill>
                  <a:schemeClr val="tx1"/>
                </a:solidFill>
                <a:latin typeface="Roboto" panose="02000000000000000000" pitchFamily="2" charset="0"/>
                <a:ea typeface="Roboto" panose="02000000000000000000" pitchFamily="2" charset="0"/>
              </a:rPr>
              <a:t>Hong Kong has the highest success rate even though it doesn’t have a lot of campaigns.</a:t>
            </a:r>
          </a:p>
        </p:txBody>
      </p:sp>
      <p:sp>
        <p:nvSpPr>
          <p:cNvPr id="58" name="Title 2">
            <a:extLst>
              <a:ext uri="{FF2B5EF4-FFF2-40B4-BE49-F238E27FC236}">
                <a16:creationId xmlns:a16="http://schemas.microsoft.com/office/drawing/2014/main" id="{2889F1E5-AAA1-441A-A1B8-15107FB7E48F}"/>
              </a:ext>
            </a:extLst>
          </p:cNvPr>
          <p:cNvSpPr txBox="1">
            <a:spLocks/>
          </p:cNvSpPr>
          <p:nvPr/>
        </p:nvSpPr>
        <p:spPr>
          <a:xfrm>
            <a:off x="5189023" y="4262574"/>
            <a:ext cx="3601686" cy="3562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just"/>
            <a:r>
              <a:rPr lang="en-IN" sz="900" dirty="0">
                <a:latin typeface="Roboto" panose="02000000000000000000" pitchFamily="2" charset="0"/>
                <a:ea typeface="Roboto" panose="02000000000000000000" pitchFamily="2" charset="0"/>
              </a:rPr>
              <a:t>Success Rate: Calculated as the number of successful campaigns upon the total number of campaigns in a country</a:t>
            </a:r>
          </a:p>
        </p:txBody>
      </p:sp>
      <p:sp>
        <p:nvSpPr>
          <p:cNvPr id="60" name="Title 2">
            <a:extLst>
              <a:ext uri="{FF2B5EF4-FFF2-40B4-BE49-F238E27FC236}">
                <a16:creationId xmlns:a16="http://schemas.microsoft.com/office/drawing/2014/main" id="{CACE5A3C-3C57-41F3-B83B-E277F72EADC6}"/>
              </a:ext>
            </a:extLst>
          </p:cNvPr>
          <p:cNvSpPr txBox="1">
            <a:spLocks/>
          </p:cNvSpPr>
          <p:nvPr/>
        </p:nvSpPr>
        <p:spPr>
          <a:xfrm>
            <a:off x="311698" y="3364695"/>
            <a:ext cx="1960491" cy="634037"/>
          </a:xfrm>
          <a:prstGeom prst="rect">
            <a:avLst/>
          </a:prstGeom>
          <a:solidFill>
            <a:srgbClr val="10701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dirty="0">
                <a:solidFill>
                  <a:schemeClr val="bg1"/>
                </a:solidFill>
                <a:latin typeface="Roboto" panose="02000000000000000000" pitchFamily="2" charset="0"/>
                <a:ea typeface="Roboto" panose="02000000000000000000" pitchFamily="2" charset="0"/>
              </a:rPr>
              <a:t>Average Campaign Duration: ranges between 28 to 37 days across all countries.</a:t>
            </a:r>
          </a:p>
        </p:txBody>
      </p:sp>
      <p:cxnSp>
        <p:nvCxnSpPr>
          <p:cNvPr id="14" name="Google Shape;1103;p38">
            <a:extLst>
              <a:ext uri="{FF2B5EF4-FFF2-40B4-BE49-F238E27FC236}">
                <a16:creationId xmlns:a16="http://schemas.microsoft.com/office/drawing/2014/main" id="{32BB6F78-C260-4438-886F-B85C3508D05C}"/>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pSp>
        <p:nvGrpSpPr>
          <p:cNvPr id="15" name="Group 14">
            <a:extLst>
              <a:ext uri="{FF2B5EF4-FFF2-40B4-BE49-F238E27FC236}">
                <a16:creationId xmlns:a16="http://schemas.microsoft.com/office/drawing/2014/main" id="{49DFD0C6-58DD-4FBD-816B-90FB7A24F1E5}"/>
              </a:ext>
            </a:extLst>
          </p:cNvPr>
          <p:cNvGrpSpPr/>
          <p:nvPr/>
        </p:nvGrpSpPr>
        <p:grpSpPr>
          <a:xfrm>
            <a:off x="311727" y="262269"/>
            <a:ext cx="8536075" cy="606600"/>
            <a:chOff x="311727" y="262269"/>
            <a:chExt cx="8536075" cy="606600"/>
          </a:xfrm>
        </p:grpSpPr>
        <p:cxnSp>
          <p:nvCxnSpPr>
            <p:cNvPr id="291" name="Google Shape;291;p25"/>
            <p:cNvCxnSpPr>
              <a:cxnSpLocks/>
            </p:cNvCxnSpPr>
            <p:nvPr/>
          </p:nvCxnSpPr>
          <p:spPr>
            <a:xfrm>
              <a:off x="311727" y="865909"/>
              <a:ext cx="8520573" cy="2960"/>
            </a:xfrm>
            <a:prstGeom prst="straightConnector1">
              <a:avLst/>
            </a:prstGeom>
            <a:noFill/>
            <a:ln w="9525" cap="flat" cmpd="sng">
              <a:solidFill>
                <a:schemeClr val="accent1"/>
              </a:solidFill>
              <a:prstDash val="solid"/>
              <a:round/>
              <a:headEnd type="none" w="med" len="med"/>
              <a:tailEnd type="none" w="med" len="med"/>
            </a:ln>
          </p:spPr>
        </p:cxnSp>
        <p:sp>
          <p:nvSpPr>
            <p:cNvPr id="22" name="Title 2">
              <a:extLst>
                <a:ext uri="{FF2B5EF4-FFF2-40B4-BE49-F238E27FC236}">
                  <a16:creationId xmlns:a16="http://schemas.microsoft.com/office/drawing/2014/main" id="{61DC9967-B68E-492F-A6DE-B99F6BFA826E}"/>
                </a:ext>
              </a:extLst>
            </p:cNvPr>
            <p:cNvSpPr txBox="1">
              <a:spLocks/>
            </p:cNvSpPr>
            <p:nvPr/>
          </p:nvSpPr>
          <p:spPr>
            <a:xfrm>
              <a:off x="387927" y="262269"/>
              <a:ext cx="8459875"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2800" dirty="0">
                  <a:latin typeface="Roboto" panose="02000000000000000000" pitchFamily="2" charset="0"/>
                  <a:ea typeface="Roboto" panose="02000000000000000000" pitchFamily="2" charset="0"/>
                </a:rPr>
                <a:t>Understanding Campaign attributes within countries</a:t>
              </a:r>
            </a:p>
          </p:txBody>
        </p:sp>
      </p:grpSp>
      <p:sp>
        <p:nvSpPr>
          <p:cNvPr id="18" name="Title 2">
            <a:extLst>
              <a:ext uri="{FF2B5EF4-FFF2-40B4-BE49-F238E27FC236}">
                <a16:creationId xmlns:a16="http://schemas.microsoft.com/office/drawing/2014/main" id="{7C71DA47-8DD6-4BED-AF2C-6172E46FAA3C}"/>
              </a:ext>
            </a:extLst>
          </p:cNvPr>
          <p:cNvSpPr txBox="1">
            <a:spLocks/>
          </p:cNvSpPr>
          <p:nvPr/>
        </p:nvSpPr>
        <p:spPr>
          <a:xfrm>
            <a:off x="321560" y="1103017"/>
            <a:ext cx="4032877" cy="7577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171450" indent="-171450" algn="l">
              <a:buClr>
                <a:schemeClr val="accent5"/>
              </a:buClr>
              <a:buFont typeface="Arial" panose="020B0604020202020204" pitchFamily="34" charset="0"/>
              <a:buChar char="•"/>
            </a:pPr>
            <a:r>
              <a:rPr lang="en-IN" sz="1050" dirty="0">
                <a:solidFill>
                  <a:schemeClr val="tx1"/>
                </a:solidFill>
                <a:latin typeface="Roboto" panose="02000000000000000000" pitchFamily="2" charset="0"/>
                <a:ea typeface="Roboto" panose="02000000000000000000" pitchFamily="2" charset="0"/>
              </a:rPr>
              <a:t>Music is the most common main category of projects followed by Film and Video is US</a:t>
            </a:r>
          </a:p>
          <a:p>
            <a:pPr marL="171450" indent="-171450" algn="l">
              <a:buClr>
                <a:schemeClr val="accent5"/>
              </a:buClr>
              <a:buFont typeface="Arial" panose="020B0604020202020204" pitchFamily="34" charset="0"/>
              <a:buChar char="•"/>
            </a:pPr>
            <a:r>
              <a:rPr lang="en-IN" sz="1050" dirty="0">
                <a:solidFill>
                  <a:schemeClr val="tx1"/>
                </a:solidFill>
                <a:latin typeface="Roboto" panose="02000000000000000000" pitchFamily="2" charset="0"/>
                <a:ea typeface="Roboto" panose="02000000000000000000" pitchFamily="2" charset="0"/>
              </a:rPr>
              <a:t>The order is reversed for GB, with Film &amp; Video being the most popular one</a:t>
            </a:r>
          </a:p>
        </p:txBody>
      </p:sp>
      <p:grpSp>
        <p:nvGrpSpPr>
          <p:cNvPr id="9" name="Group 8">
            <a:extLst>
              <a:ext uri="{FF2B5EF4-FFF2-40B4-BE49-F238E27FC236}">
                <a16:creationId xmlns:a16="http://schemas.microsoft.com/office/drawing/2014/main" id="{5B7E0292-04E0-48C3-9F77-6B4387EC5020}"/>
              </a:ext>
            </a:extLst>
          </p:cNvPr>
          <p:cNvGrpSpPr/>
          <p:nvPr/>
        </p:nvGrpSpPr>
        <p:grpSpPr>
          <a:xfrm>
            <a:off x="4617864" y="1014212"/>
            <a:ext cx="4153166" cy="1621515"/>
            <a:chOff x="311700" y="950235"/>
            <a:chExt cx="4153166" cy="1621515"/>
          </a:xfrm>
        </p:grpSpPr>
        <p:grpSp>
          <p:nvGrpSpPr>
            <p:cNvPr id="5" name="Group 4">
              <a:extLst>
                <a:ext uri="{FF2B5EF4-FFF2-40B4-BE49-F238E27FC236}">
                  <a16:creationId xmlns:a16="http://schemas.microsoft.com/office/drawing/2014/main" id="{E494AB22-F1CE-49B1-B4C9-638986940DC9}"/>
                </a:ext>
              </a:extLst>
            </p:cNvPr>
            <p:cNvGrpSpPr/>
            <p:nvPr/>
          </p:nvGrpSpPr>
          <p:grpSpPr>
            <a:xfrm>
              <a:off x="311700" y="1131750"/>
              <a:ext cx="4122753" cy="1440000"/>
              <a:chOff x="387927" y="1126205"/>
              <a:chExt cx="4122753" cy="1440000"/>
            </a:xfrm>
          </p:grpSpPr>
          <p:pic>
            <p:nvPicPr>
              <p:cNvPr id="3084" name="Picture 12">
                <a:extLst>
                  <a:ext uri="{FF2B5EF4-FFF2-40B4-BE49-F238E27FC236}">
                    <a16:creationId xmlns:a16="http://schemas.microsoft.com/office/drawing/2014/main" id="{DF7C997E-C4D8-4BC0-B46C-F4019E74C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27" y="1126205"/>
                <a:ext cx="2026490" cy="1440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00723175-0FBA-49A4-882A-FB344BD6D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5242" y="1126205"/>
                <a:ext cx="2035438" cy="1440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grpSp>
        <p:sp>
          <p:nvSpPr>
            <p:cNvPr id="29" name="Title 2">
              <a:extLst>
                <a:ext uri="{FF2B5EF4-FFF2-40B4-BE49-F238E27FC236}">
                  <a16:creationId xmlns:a16="http://schemas.microsoft.com/office/drawing/2014/main" id="{C9D4B48A-2F57-4480-9E39-3F5B150C393B}"/>
                </a:ext>
              </a:extLst>
            </p:cNvPr>
            <p:cNvSpPr txBox="1">
              <a:spLocks/>
            </p:cNvSpPr>
            <p:nvPr/>
          </p:nvSpPr>
          <p:spPr>
            <a:xfrm>
              <a:off x="2008603" y="950235"/>
              <a:ext cx="360000" cy="360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b="1" dirty="0">
                  <a:solidFill>
                    <a:schemeClr val="tx1"/>
                  </a:solidFill>
                  <a:latin typeface="Roboto" panose="02000000000000000000" pitchFamily="2" charset="0"/>
                  <a:ea typeface="Roboto" panose="02000000000000000000" pitchFamily="2" charset="0"/>
                </a:rPr>
                <a:t>US</a:t>
              </a:r>
            </a:p>
          </p:txBody>
        </p:sp>
        <p:sp>
          <p:nvSpPr>
            <p:cNvPr id="30" name="Title 2">
              <a:extLst>
                <a:ext uri="{FF2B5EF4-FFF2-40B4-BE49-F238E27FC236}">
                  <a16:creationId xmlns:a16="http://schemas.microsoft.com/office/drawing/2014/main" id="{7CD555BC-F696-42A7-B934-E7759254BAE9}"/>
                </a:ext>
              </a:extLst>
            </p:cNvPr>
            <p:cNvSpPr txBox="1">
              <a:spLocks/>
            </p:cNvSpPr>
            <p:nvPr/>
          </p:nvSpPr>
          <p:spPr>
            <a:xfrm>
              <a:off x="4104866" y="950235"/>
              <a:ext cx="360000" cy="360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b="1" dirty="0">
                  <a:solidFill>
                    <a:schemeClr val="tx1"/>
                  </a:solidFill>
                  <a:latin typeface="Roboto" panose="02000000000000000000" pitchFamily="2" charset="0"/>
                  <a:ea typeface="Roboto" panose="02000000000000000000" pitchFamily="2" charset="0"/>
                </a:rPr>
                <a:t>GB</a:t>
              </a:r>
            </a:p>
          </p:txBody>
        </p:sp>
      </p:grpSp>
      <p:pic>
        <p:nvPicPr>
          <p:cNvPr id="3082" name="Picture 10">
            <a:extLst>
              <a:ext uri="{FF2B5EF4-FFF2-40B4-BE49-F238E27FC236}">
                <a16:creationId xmlns:a16="http://schemas.microsoft.com/office/drawing/2014/main" id="{3DE65802-98B8-4603-B4DC-155FB0B7B9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46" t="7365" r="10603" b="3062"/>
          <a:stretch/>
        </p:blipFill>
        <p:spPr bwMode="auto">
          <a:xfrm>
            <a:off x="894688" y="2963788"/>
            <a:ext cx="3742566" cy="2104797"/>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C88CCAF3-14FA-4D66-BFF9-7132294E8B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9091" y="3056825"/>
            <a:ext cx="3561939" cy="2011760"/>
          </a:xfrm>
          <a:prstGeom prst="rect">
            <a:avLst/>
          </a:prstGeom>
          <a:noFill/>
          <a:extLst>
            <a:ext uri="{909E8E84-426E-40DD-AFC4-6F175D3DCCD1}">
              <a14:hiddenFill xmlns:a14="http://schemas.microsoft.com/office/drawing/2010/main">
                <a:solidFill>
                  <a:srgbClr val="FFFFFF"/>
                </a:solidFill>
              </a14:hiddenFill>
            </a:ext>
          </a:extLst>
        </p:spPr>
      </p:pic>
      <p:sp>
        <p:nvSpPr>
          <p:cNvPr id="41" name="Title 2">
            <a:extLst>
              <a:ext uri="{FF2B5EF4-FFF2-40B4-BE49-F238E27FC236}">
                <a16:creationId xmlns:a16="http://schemas.microsoft.com/office/drawing/2014/main" id="{257B77A9-DE44-4C93-800E-B18E9E971825}"/>
              </a:ext>
            </a:extLst>
          </p:cNvPr>
          <p:cNvSpPr txBox="1">
            <a:spLocks/>
          </p:cNvSpPr>
          <p:nvPr/>
        </p:nvSpPr>
        <p:spPr>
          <a:xfrm>
            <a:off x="326933" y="1973357"/>
            <a:ext cx="4032877" cy="522662"/>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just"/>
            <a:r>
              <a:rPr lang="en-IN" sz="900" dirty="0">
                <a:solidFill>
                  <a:schemeClr val="bg1"/>
                </a:solidFill>
                <a:latin typeface="Roboto" panose="02000000000000000000" pitchFamily="2" charset="0"/>
                <a:ea typeface="Roboto" panose="02000000000000000000" pitchFamily="2" charset="0"/>
              </a:rPr>
              <a:t>Goal amount has been divided into ranges from $100 to $5M + to understand distribution of projects within ranges of project scale</a:t>
            </a:r>
            <a:endParaRPr lang="en-IN" sz="900" b="1" dirty="0">
              <a:solidFill>
                <a:schemeClr val="bg1"/>
              </a:solidFill>
              <a:latin typeface="Roboto" panose="02000000000000000000" pitchFamily="2" charset="0"/>
              <a:ea typeface="Roboto" panose="02000000000000000000" pitchFamily="2" charset="0"/>
            </a:endParaRPr>
          </a:p>
        </p:txBody>
      </p:sp>
      <p:sp>
        <p:nvSpPr>
          <p:cNvPr id="48" name="Title 2">
            <a:extLst>
              <a:ext uri="{FF2B5EF4-FFF2-40B4-BE49-F238E27FC236}">
                <a16:creationId xmlns:a16="http://schemas.microsoft.com/office/drawing/2014/main" id="{C25813D8-C7B3-4EED-80DD-E72ECB733851}"/>
              </a:ext>
            </a:extLst>
          </p:cNvPr>
          <p:cNvSpPr txBox="1">
            <a:spLocks/>
          </p:cNvSpPr>
          <p:nvPr/>
        </p:nvSpPr>
        <p:spPr>
          <a:xfrm>
            <a:off x="250288" y="3825393"/>
            <a:ext cx="644400" cy="360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sz="1000" b="1" dirty="0">
                <a:solidFill>
                  <a:schemeClr val="tx1"/>
                </a:solidFill>
                <a:latin typeface="Roboto" panose="02000000000000000000" pitchFamily="2" charset="0"/>
                <a:ea typeface="Roboto" panose="02000000000000000000" pitchFamily="2" charset="0"/>
              </a:rPr>
              <a:t>Top</a:t>
            </a:r>
          </a:p>
        </p:txBody>
      </p:sp>
      <p:sp>
        <p:nvSpPr>
          <p:cNvPr id="49" name="Title 2">
            <a:extLst>
              <a:ext uri="{FF2B5EF4-FFF2-40B4-BE49-F238E27FC236}">
                <a16:creationId xmlns:a16="http://schemas.microsoft.com/office/drawing/2014/main" id="{E2FBD13B-8044-4EA0-86B0-43F528F08CC6}"/>
              </a:ext>
            </a:extLst>
          </p:cNvPr>
          <p:cNvSpPr txBox="1">
            <a:spLocks/>
          </p:cNvSpPr>
          <p:nvPr/>
        </p:nvSpPr>
        <p:spPr>
          <a:xfrm>
            <a:off x="4572000" y="3825393"/>
            <a:ext cx="643852" cy="3600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sz="1000" b="1" dirty="0">
                <a:solidFill>
                  <a:schemeClr val="tx1"/>
                </a:solidFill>
                <a:latin typeface="Roboto" panose="02000000000000000000" pitchFamily="2" charset="0"/>
                <a:ea typeface="Roboto" panose="02000000000000000000" pitchFamily="2" charset="0"/>
              </a:rPr>
              <a:t>Bottom</a:t>
            </a:r>
          </a:p>
        </p:txBody>
      </p:sp>
      <p:sp>
        <p:nvSpPr>
          <p:cNvPr id="50" name="Title 2">
            <a:extLst>
              <a:ext uri="{FF2B5EF4-FFF2-40B4-BE49-F238E27FC236}">
                <a16:creationId xmlns:a16="http://schemas.microsoft.com/office/drawing/2014/main" id="{207588EB-6DDF-4F5D-BE2B-C686111DE6DB}"/>
              </a:ext>
            </a:extLst>
          </p:cNvPr>
          <p:cNvSpPr txBox="1">
            <a:spLocks/>
          </p:cNvSpPr>
          <p:nvPr/>
        </p:nvSpPr>
        <p:spPr>
          <a:xfrm>
            <a:off x="283233" y="2496019"/>
            <a:ext cx="4061371" cy="406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171450" indent="-171450" algn="l">
              <a:buClr>
                <a:schemeClr val="tx1"/>
              </a:buClr>
              <a:buFont typeface="Arial" panose="020B0604020202020204" pitchFamily="34" charset="0"/>
              <a:buChar char="•"/>
            </a:pPr>
            <a:r>
              <a:rPr lang="en-IN" sz="900" dirty="0">
                <a:solidFill>
                  <a:schemeClr val="tx1"/>
                </a:solidFill>
                <a:latin typeface="Roboto" panose="02000000000000000000" pitchFamily="2" charset="0"/>
                <a:ea typeface="Roboto" panose="02000000000000000000" pitchFamily="2" charset="0"/>
              </a:rPr>
              <a:t>Most projects fall within the $1K - $5K and $5K - $50K Targeted Goal amount category in both top and bottom countries</a:t>
            </a:r>
            <a:endParaRPr lang="en-IN" sz="900" b="1"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8776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2907ED-AE7C-7344-887C-2467F931D7B4}"/>
              </a:ext>
            </a:extLst>
          </p:cNvPr>
          <p:cNvSpPr>
            <a:spLocks noGrp="1"/>
          </p:cNvSpPr>
          <p:nvPr>
            <p:ph type="ctrTitle" idx="6"/>
          </p:nvPr>
        </p:nvSpPr>
        <p:spPr>
          <a:xfrm>
            <a:off x="278616" y="179362"/>
            <a:ext cx="8586767" cy="474460"/>
          </a:xfrm>
        </p:spPr>
        <p:txBody>
          <a:bodyPr anchor="ctr"/>
          <a:lstStyle/>
          <a:p>
            <a:r>
              <a:rPr lang="en-IN" sz="2800" dirty="0"/>
              <a:t>Categorical Analysis of Kickstarter Campaigns</a:t>
            </a:r>
            <a:endParaRPr lang="en-US" sz="2800" dirty="0"/>
          </a:p>
        </p:txBody>
      </p:sp>
      <p:grpSp>
        <p:nvGrpSpPr>
          <p:cNvPr id="11" name="Group 10">
            <a:extLst>
              <a:ext uri="{FF2B5EF4-FFF2-40B4-BE49-F238E27FC236}">
                <a16:creationId xmlns:a16="http://schemas.microsoft.com/office/drawing/2014/main" id="{D9BB9CB4-AF63-4E6C-BA70-2C5D56EDBC4F}"/>
              </a:ext>
            </a:extLst>
          </p:cNvPr>
          <p:cNvGrpSpPr/>
          <p:nvPr/>
        </p:nvGrpSpPr>
        <p:grpSpPr>
          <a:xfrm>
            <a:off x="89257" y="916681"/>
            <a:ext cx="5376971" cy="3863739"/>
            <a:chOff x="28746" y="1152006"/>
            <a:chExt cx="4677390" cy="3478172"/>
          </a:xfrm>
        </p:grpSpPr>
        <p:pic>
          <p:nvPicPr>
            <p:cNvPr id="22" name="Picture 21" descr="Chart, funnel chart&#10;&#10;Description automatically generated">
              <a:extLst>
                <a:ext uri="{FF2B5EF4-FFF2-40B4-BE49-F238E27FC236}">
                  <a16:creationId xmlns:a16="http://schemas.microsoft.com/office/drawing/2014/main" id="{1098457D-10C3-F444-9BE6-8E08AAA8D02C}"/>
                </a:ext>
              </a:extLst>
            </p:cNvPr>
            <p:cNvPicPr>
              <a:picLocks noChangeAspect="1"/>
            </p:cNvPicPr>
            <p:nvPr/>
          </p:nvPicPr>
          <p:blipFill rotWithShape="1">
            <a:blip r:embed="rId2"/>
            <a:srcRect l="1264" r="1"/>
            <a:stretch/>
          </p:blipFill>
          <p:spPr>
            <a:xfrm>
              <a:off x="28746" y="1691130"/>
              <a:ext cx="4677390" cy="2399924"/>
            </a:xfrm>
            <a:prstGeom prst="rect">
              <a:avLst/>
            </a:prstGeom>
          </p:spPr>
        </p:pic>
        <p:sp>
          <p:nvSpPr>
            <p:cNvPr id="20" name="Title 2">
              <a:extLst>
                <a:ext uri="{FF2B5EF4-FFF2-40B4-BE49-F238E27FC236}">
                  <a16:creationId xmlns:a16="http://schemas.microsoft.com/office/drawing/2014/main" id="{3F186779-73F6-FB41-84B2-807623A1EBE4}"/>
                </a:ext>
              </a:extLst>
            </p:cNvPr>
            <p:cNvSpPr txBox="1">
              <a:spLocks/>
            </p:cNvSpPr>
            <p:nvPr/>
          </p:nvSpPr>
          <p:spPr>
            <a:xfrm>
              <a:off x="2036808" y="2904516"/>
              <a:ext cx="2535190" cy="47446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dirty="0">
                  <a:solidFill>
                    <a:schemeClr val="bg1"/>
                  </a:solidFill>
                  <a:latin typeface="Roboto" panose="02000000000000000000" pitchFamily="2" charset="0"/>
                  <a:ea typeface="Roboto" panose="02000000000000000000" pitchFamily="2" charset="0"/>
                </a:rPr>
                <a:t>Most popular: Film &amp; Video, Music, Publishing</a:t>
              </a:r>
            </a:p>
            <a:p>
              <a:pPr algn="l"/>
              <a:r>
                <a:rPr lang="en-IN" sz="1050" dirty="0">
                  <a:solidFill>
                    <a:schemeClr val="bg1"/>
                  </a:solidFill>
                  <a:latin typeface="Roboto" panose="02000000000000000000" pitchFamily="2" charset="0"/>
                  <a:ea typeface="Roboto" panose="02000000000000000000" pitchFamily="2" charset="0"/>
                </a:rPr>
                <a:t>Least popular: Crafts, Journalism, Dance</a:t>
              </a:r>
            </a:p>
          </p:txBody>
        </p:sp>
        <p:sp>
          <p:nvSpPr>
            <p:cNvPr id="58" name="Title 2">
              <a:extLst>
                <a:ext uri="{FF2B5EF4-FFF2-40B4-BE49-F238E27FC236}">
                  <a16:creationId xmlns:a16="http://schemas.microsoft.com/office/drawing/2014/main" id="{216A0BCF-2D78-8F48-9C45-543C053F5E9A}"/>
                </a:ext>
              </a:extLst>
            </p:cNvPr>
            <p:cNvSpPr txBox="1">
              <a:spLocks/>
            </p:cNvSpPr>
            <p:nvPr/>
          </p:nvSpPr>
          <p:spPr>
            <a:xfrm>
              <a:off x="622354" y="4155718"/>
              <a:ext cx="2535190" cy="47446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dirty="0">
                  <a:solidFill>
                    <a:schemeClr val="bg1"/>
                  </a:solidFill>
                  <a:latin typeface="Roboto" panose="02000000000000000000" pitchFamily="2" charset="0"/>
                  <a:ea typeface="Roboto" panose="02000000000000000000" pitchFamily="2" charset="0"/>
                </a:rPr>
                <a:t>Of all the successful campaigns, Music has the highest number of successful campaigns.</a:t>
              </a:r>
            </a:p>
          </p:txBody>
        </p:sp>
        <p:sp>
          <p:nvSpPr>
            <p:cNvPr id="59" name="Title 2">
              <a:extLst>
                <a:ext uri="{FF2B5EF4-FFF2-40B4-BE49-F238E27FC236}">
                  <a16:creationId xmlns:a16="http://schemas.microsoft.com/office/drawing/2014/main" id="{F6DCF60F-1C8D-A644-9524-43DF61B33BA5}"/>
                </a:ext>
              </a:extLst>
            </p:cNvPr>
            <p:cNvSpPr txBox="1">
              <a:spLocks/>
            </p:cNvSpPr>
            <p:nvPr/>
          </p:nvSpPr>
          <p:spPr>
            <a:xfrm>
              <a:off x="566704" y="1152006"/>
              <a:ext cx="2535190" cy="47446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n-IN" sz="1050" dirty="0">
                  <a:solidFill>
                    <a:schemeClr val="bg1"/>
                  </a:solidFill>
                  <a:latin typeface="Roboto" panose="02000000000000000000" pitchFamily="2" charset="0"/>
                  <a:ea typeface="Roboto" panose="02000000000000000000" pitchFamily="2" charset="0"/>
                </a:rPr>
                <a:t>Film &amp; Video has the highest number of failed campaigns out of all the failed campaigns.</a:t>
              </a:r>
            </a:p>
          </p:txBody>
        </p:sp>
        <p:sp>
          <p:nvSpPr>
            <p:cNvPr id="18" name="Subtitle 3">
              <a:extLst>
                <a:ext uri="{FF2B5EF4-FFF2-40B4-BE49-F238E27FC236}">
                  <a16:creationId xmlns:a16="http://schemas.microsoft.com/office/drawing/2014/main" id="{E580E9F4-4E46-4FD5-B522-D8B0C4C47A5A}"/>
                </a:ext>
              </a:extLst>
            </p:cNvPr>
            <p:cNvSpPr txBox="1">
              <a:spLocks/>
            </p:cNvSpPr>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E3E9ED"/>
                </a:buClr>
                <a:buSzPts val="900"/>
                <a:buFont typeface="Roboto Light"/>
                <a:buNone/>
                <a:defRPr sz="900" b="0" i="0" u="none" strike="noStrike" cap="none">
                  <a:solidFill>
                    <a:schemeClr val="accent1"/>
                  </a:solidFill>
                  <a:latin typeface="Roboto" panose="02000000000000000000" pitchFamily="2" charset="0"/>
                  <a:ea typeface="Roboto" panose="02000000000000000000" pitchFamily="2" charset="0"/>
                  <a:cs typeface="Roboto Light"/>
                  <a:sym typeface="Roboto Light"/>
                </a:defRPr>
              </a:lvl1pPr>
              <a:lvl2pPr marL="914400" marR="0" lvl="1"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9pPr>
            </a:lstStyle>
            <a:p>
              <a:r>
                <a:rPr lang="en-US"/>
                <a:t> </a:t>
              </a:r>
              <a:endParaRPr lang="en-IN" dirty="0"/>
            </a:p>
          </p:txBody>
        </p:sp>
        <p:sp>
          <p:nvSpPr>
            <p:cNvPr id="21" name="Title 6">
              <a:extLst>
                <a:ext uri="{FF2B5EF4-FFF2-40B4-BE49-F238E27FC236}">
                  <a16:creationId xmlns:a16="http://schemas.microsoft.com/office/drawing/2014/main" id="{69480958-9CED-4627-9719-195BEB2BE925}"/>
                </a:ext>
              </a:extLst>
            </p:cNvPr>
            <p:cNvSpPr txBox="1">
              <a:spLocks/>
            </p:cNvSpPr>
            <p:nvPr/>
          </p:nvSpPr>
          <p:spPr>
            <a:xfrm>
              <a:off x="1131520" y="3792950"/>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3E9ED"/>
                </a:buClr>
                <a:buSzPts val="900"/>
                <a:buFont typeface="Roboto Black"/>
                <a:buNone/>
                <a:defRPr sz="9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2pPr>
              <a:lvl3pPr marR="0" lvl="2"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3pPr>
              <a:lvl4pPr marR="0" lvl="3"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4pPr>
              <a:lvl5pPr marR="0" lvl="4"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5pPr>
              <a:lvl6pPr marR="0" lvl="5"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6pPr>
              <a:lvl7pPr marR="0" lvl="6"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7pPr>
              <a:lvl8pPr marR="0" lvl="7"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8pPr>
              <a:lvl9pPr marR="0" lvl="8" algn="ctr" rtl="0">
                <a:lnSpc>
                  <a:spcPct val="100000"/>
                </a:lnSpc>
                <a:spcBef>
                  <a:spcPts val="0"/>
                </a:spcBef>
                <a:spcAft>
                  <a:spcPts val="0"/>
                </a:spcAft>
                <a:buClr>
                  <a:srgbClr val="E3E9ED"/>
                </a:buClr>
                <a:buSzPts val="900"/>
                <a:buFont typeface="Roboto Black"/>
                <a:buNone/>
                <a:defRPr sz="900" b="0" i="0" u="none" strike="noStrike" cap="none">
                  <a:solidFill>
                    <a:srgbClr val="E3E9ED"/>
                  </a:solidFill>
                  <a:latin typeface="Roboto Black"/>
                  <a:ea typeface="Roboto Black"/>
                  <a:cs typeface="Roboto Black"/>
                  <a:sym typeface="Roboto Black"/>
                </a:defRPr>
              </a:lvl9pPr>
            </a:lstStyle>
            <a:p>
              <a:r>
                <a:rPr lang="en-US"/>
                <a:t> </a:t>
              </a:r>
              <a:endParaRPr lang="en-IN" dirty="0"/>
            </a:p>
          </p:txBody>
        </p:sp>
      </p:grpSp>
      <p:sp>
        <p:nvSpPr>
          <p:cNvPr id="23" name="TextBox 22">
            <a:extLst>
              <a:ext uri="{FF2B5EF4-FFF2-40B4-BE49-F238E27FC236}">
                <a16:creationId xmlns:a16="http://schemas.microsoft.com/office/drawing/2014/main" id="{E2222014-D819-45C6-9066-07CFEFF34AD1}"/>
              </a:ext>
            </a:extLst>
          </p:cNvPr>
          <p:cNvSpPr txBox="1"/>
          <p:nvPr/>
        </p:nvSpPr>
        <p:spPr>
          <a:xfrm>
            <a:off x="5862811" y="2137134"/>
            <a:ext cx="2765034" cy="2339102"/>
          </a:xfrm>
          <a:prstGeom prst="rect">
            <a:avLst/>
          </a:prstGeom>
          <a:solidFill>
            <a:srgbClr val="00B050"/>
          </a:solidFill>
        </p:spPr>
        <p:txBody>
          <a:bodyPr wrap="square">
            <a:spAutoFit/>
          </a:bodyPr>
          <a:lstStyle/>
          <a:p>
            <a:pPr algn="ctr"/>
            <a:r>
              <a:rPr lang="en-IN" b="1" i="1" dirty="0">
                <a:solidFill>
                  <a:schemeClr val="bg1"/>
                </a:solidFill>
                <a:latin typeface="Roboto" panose="02000000000000000000" pitchFamily="2" charset="0"/>
                <a:ea typeface="Roboto" panose="02000000000000000000" pitchFamily="2" charset="0"/>
              </a:rPr>
              <a:t>Insights</a:t>
            </a:r>
            <a:r>
              <a:rPr lang="en-IN" dirty="0">
                <a:solidFill>
                  <a:schemeClr val="bg1"/>
                </a:solidFill>
                <a:latin typeface="Roboto" panose="02000000000000000000" pitchFamily="2" charset="0"/>
                <a:ea typeface="Roboto" panose="02000000000000000000" pitchFamily="2" charset="0"/>
              </a:rPr>
              <a:t>:</a:t>
            </a:r>
          </a:p>
          <a:p>
            <a:r>
              <a:rPr lang="en-IN" sz="1200" b="1" dirty="0">
                <a:solidFill>
                  <a:schemeClr val="bg1"/>
                </a:solidFill>
                <a:latin typeface="Roboto" panose="02000000000000000000" pitchFamily="2" charset="0"/>
                <a:ea typeface="Roboto" panose="02000000000000000000" pitchFamily="2" charset="0"/>
              </a:rPr>
              <a:t>Kickstarter Perspective</a:t>
            </a:r>
            <a:r>
              <a:rPr lang="en-IN" sz="1200" dirty="0">
                <a:solidFill>
                  <a:schemeClr val="bg1"/>
                </a:solidFill>
                <a:latin typeface="Roboto" panose="02000000000000000000" pitchFamily="2" charset="0"/>
                <a:ea typeface="Roboto" panose="02000000000000000000" pitchFamily="2" charset="0"/>
              </a:rPr>
              <a:t>: Kickstarter can identify the top successful campaigns in Film &amp; Video, Publishing category and can develop targeted marketing campaigns to increase traffic of such category projects.</a:t>
            </a:r>
          </a:p>
          <a:p>
            <a:r>
              <a:rPr lang="en-IN" sz="1200" b="1" dirty="0">
                <a:solidFill>
                  <a:schemeClr val="bg1"/>
                </a:solidFill>
                <a:latin typeface="Roboto" panose="02000000000000000000" pitchFamily="2" charset="0"/>
                <a:ea typeface="Roboto" panose="02000000000000000000" pitchFamily="2" charset="0"/>
              </a:rPr>
              <a:t>Creator Perspective: </a:t>
            </a:r>
            <a:r>
              <a:rPr lang="en-IN" sz="1200" dirty="0">
                <a:solidFill>
                  <a:schemeClr val="bg1"/>
                </a:solidFill>
                <a:latin typeface="Roboto" panose="02000000000000000000" pitchFamily="2" charset="0"/>
                <a:ea typeface="Roboto" panose="02000000000000000000" pitchFamily="2" charset="0"/>
              </a:rPr>
              <a:t>From the data, a creator can identify if the Kickstarter crowdfunding platform is the right platform for their respective product category.</a:t>
            </a:r>
            <a:endParaRPr lang="en-US" sz="1200" dirty="0">
              <a:solidFill>
                <a:schemeClr val="bg1"/>
              </a:solidFill>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0CD42777-BF23-468C-88E8-B7CB6DA4C759}"/>
              </a:ext>
            </a:extLst>
          </p:cNvPr>
          <p:cNvSpPr txBox="1"/>
          <p:nvPr/>
        </p:nvSpPr>
        <p:spPr>
          <a:xfrm>
            <a:off x="5862810" y="985267"/>
            <a:ext cx="2765035" cy="830997"/>
          </a:xfrm>
          <a:prstGeom prst="rect">
            <a:avLst/>
          </a:prstGeom>
          <a:solidFill>
            <a:srgbClr val="00B050"/>
          </a:solidFill>
        </p:spPr>
        <p:txBody>
          <a:bodyPr wrap="square">
            <a:spAutoFit/>
          </a:bodyPr>
          <a:lstStyle/>
          <a:p>
            <a:pPr algn="ctr"/>
            <a:r>
              <a:rPr lang="en-US" sz="1200" dirty="0">
                <a:solidFill>
                  <a:schemeClr val="bg1"/>
                </a:solidFill>
                <a:latin typeface="Roboto" panose="02000000000000000000" pitchFamily="2" charset="0"/>
                <a:ea typeface="Roboto" panose="02000000000000000000" pitchFamily="2" charset="0"/>
              </a:rPr>
              <a:t>This is a preliminary analysis which helps us understand which project categories are successful on Kickstarter.</a:t>
            </a:r>
          </a:p>
        </p:txBody>
      </p:sp>
      <p:cxnSp>
        <p:nvCxnSpPr>
          <p:cNvPr id="27" name="Google Shape;1103;p38">
            <a:extLst>
              <a:ext uri="{FF2B5EF4-FFF2-40B4-BE49-F238E27FC236}">
                <a16:creationId xmlns:a16="http://schemas.microsoft.com/office/drawing/2014/main" id="{1CEA7D27-4CD8-4692-B53E-142CACDFE6A8}"/>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78F195B5-0610-48D3-B155-E10C49878FB9}"/>
                  </a:ext>
                </a:extLst>
              </p:cNvPr>
              <p:cNvGraphicFramePr>
                <a:graphicFrameLocks noChangeAspect="1"/>
              </p:cNvGraphicFramePr>
              <p:nvPr>
                <p:extLst>
                  <p:ext uri="{D42A27DB-BD31-4B8C-83A1-F6EECF244321}">
                    <p14:modId xmlns:p14="http://schemas.microsoft.com/office/powerpoint/2010/main" val="1720267023"/>
                  </p:ext>
                </p:extLst>
              </p:nvPr>
            </p:nvGraphicFramePr>
            <p:xfrm>
              <a:off x="3686019" y="4181533"/>
              <a:ext cx="1602611" cy="901469"/>
            </p:xfrm>
            <a:graphic>
              <a:graphicData uri="http://schemas.microsoft.com/office/powerpoint/2016/slidezoom">
                <pslz:sldZm>
                  <pslz:sldZmObj sldId="312" cId="3418564083">
                    <pslz:zmPr id="{E6F2ACBD-BA81-4AB9-9C39-A4764E3647FA}" returnToParent="0" transitionDur="1000">
                      <p166:blipFill xmlns:p166="http://schemas.microsoft.com/office/powerpoint/2016/6/main">
                        <a:blip r:embed="rId3"/>
                        <a:stretch>
                          <a:fillRect/>
                        </a:stretch>
                      </p166:blipFill>
                      <p166:spPr xmlns:p166="http://schemas.microsoft.com/office/powerpoint/2016/6/main">
                        <a:xfrm>
                          <a:off x="0" y="0"/>
                          <a:ext cx="1602611" cy="901469"/>
                        </a:xfrm>
                        <a:prstGeom prst="rect">
                          <a:avLst/>
                        </a:prstGeom>
                        <a:ln w="3175">
                          <a:solidFill>
                            <a:prstClr val="ltGray"/>
                          </a:solidFill>
                        </a:ln>
                      </p166:spPr>
                    </pslz:zmPr>
                  </pslz:sldZmObj>
                </pslz:sldZm>
              </a:graphicData>
            </a:graphic>
          </p:graphicFrame>
        </mc:Choice>
        <mc:Fallback xmlns="">
          <p:pic>
            <p:nvPicPr>
              <p:cNvPr id="13" name="Slide Zoom 12">
                <a:hlinkClick r:id="rId4" action="ppaction://hlinksldjump"/>
                <a:extLst>
                  <a:ext uri="{FF2B5EF4-FFF2-40B4-BE49-F238E27FC236}">
                    <a16:creationId xmlns:a16="http://schemas.microsoft.com/office/drawing/2014/main" id="{78F195B5-0610-48D3-B155-E10C49878FB9}"/>
                  </a:ext>
                </a:extLst>
              </p:cNvPr>
              <p:cNvPicPr>
                <a:picLocks noGrp="1" noRot="1" noChangeAspect="1" noMove="1" noResize="1" noEditPoints="1" noAdjustHandles="1" noChangeArrowheads="1" noChangeShapeType="1"/>
              </p:cNvPicPr>
              <p:nvPr/>
            </p:nvPicPr>
            <p:blipFill>
              <a:blip r:embed="rId5"/>
              <a:stretch>
                <a:fillRect/>
              </a:stretch>
            </p:blipFill>
            <p:spPr>
              <a:xfrm>
                <a:off x="3686019" y="4181533"/>
                <a:ext cx="1602611" cy="901469"/>
              </a:xfrm>
              <a:prstGeom prst="rect">
                <a:avLst/>
              </a:prstGeom>
              <a:ln w="3175">
                <a:solidFill>
                  <a:prstClr val="ltGray"/>
                </a:solidFill>
              </a:ln>
            </p:spPr>
          </p:pic>
        </mc:Fallback>
      </mc:AlternateContent>
    </p:spTree>
    <p:extLst>
      <p:ext uri="{BB962C8B-B14F-4D97-AF65-F5344CB8AC3E}">
        <p14:creationId xmlns:p14="http://schemas.microsoft.com/office/powerpoint/2010/main" val="78306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2907ED-AE7C-7344-887C-2467F931D7B4}"/>
              </a:ext>
            </a:extLst>
          </p:cNvPr>
          <p:cNvSpPr>
            <a:spLocks noGrp="1"/>
          </p:cNvSpPr>
          <p:nvPr>
            <p:ph type="ctrTitle" idx="6"/>
          </p:nvPr>
        </p:nvSpPr>
        <p:spPr>
          <a:xfrm>
            <a:off x="278616" y="179362"/>
            <a:ext cx="8586767" cy="474460"/>
          </a:xfrm>
        </p:spPr>
        <p:txBody>
          <a:bodyPr anchor="ctr"/>
          <a:lstStyle/>
          <a:p>
            <a:r>
              <a:rPr lang="en-US" sz="2400" dirty="0"/>
              <a:t>How does Success Rate vary across factors of Category?</a:t>
            </a:r>
          </a:p>
        </p:txBody>
      </p:sp>
      <p:sp>
        <p:nvSpPr>
          <p:cNvPr id="23" name="TextBox 22">
            <a:extLst>
              <a:ext uri="{FF2B5EF4-FFF2-40B4-BE49-F238E27FC236}">
                <a16:creationId xmlns:a16="http://schemas.microsoft.com/office/drawing/2014/main" id="{E2222014-D819-45C6-9066-07CFEFF34AD1}"/>
              </a:ext>
            </a:extLst>
          </p:cNvPr>
          <p:cNvSpPr txBox="1"/>
          <p:nvPr/>
        </p:nvSpPr>
        <p:spPr>
          <a:xfrm>
            <a:off x="5997281" y="2083346"/>
            <a:ext cx="2765034" cy="2339102"/>
          </a:xfrm>
          <a:prstGeom prst="rect">
            <a:avLst/>
          </a:prstGeom>
          <a:solidFill>
            <a:srgbClr val="00B050"/>
          </a:solidFill>
        </p:spPr>
        <p:txBody>
          <a:bodyPr wrap="square">
            <a:spAutoFit/>
          </a:bodyPr>
          <a:lstStyle/>
          <a:p>
            <a:pPr algn="ctr"/>
            <a:r>
              <a:rPr lang="en-IN" b="1" i="1" dirty="0">
                <a:solidFill>
                  <a:schemeClr val="bg1"/>
                </a:solidFill>
                <a:latin typeface="Roboto" panose="02000000000000000000" pitchFamily="2" charset="0"/>
                <a:ea typeface="Roboto" panose="02000000000000000000" pitchFamily="2" charset="0"/>
              </a:rPr>
              <a:t>Insights</a:t>
            </a:r>
            <a:r>
              <a:rPr lang="en-IN" dirty="0">
                <a:solidFill>
                  <a:schemeClr val="bg1"/>
                </a:solidFill>
                <a:latin typeface="Roboto" panose="02000000000000000000" pitchFamily="2" charset="0"/>
                <a:ea typeface="Roboto" panose="02000000000000000000" pitchFamily="2" charset="0"/>
              </a:rPr>
              <a:t>:</a:t>
            </a:r>
          </a:p>
          <a:p>
            <a:pPr algn="ctr"/>
            <a:r>
              <a:rPr lang="en-IN" sz="1200" dirty="0">
                <a:solidFill>
                  <a:schemeClr val="bg1"/>
                </a:solidFill>
                <a:latin typeface="Roboto" panose="02000000000000000000" pitchFamily="2" charset="0"/>
                <a:ea typeface="Roboto" panose="02000000000000000000" pitchFamily="2" charset="0"/>
              </a:rPr>
              <a:t>Dance and </a:t>
            </a:r>
            <a:r>
              <a:rPr lang="en-IN" sz="1200" dirty="0" err="1">
                <a:solidFill>
                  <a:schemeClr val="bg1"/>
                </a:solidFill>
                <a:latin typeface="Roboto" panose="02000000000000000000" pitchFamily="2" charset="0"/>
                <a:ea typeface="Roboto" panose="02000000000000000000" pitchFamily="2" charset="0"/>
              </a:rPr>
              <a:t>Theater</a:t>
            </a:r>
            <a:r>
              <a:rPr lang="en-IN" sz="1200" dirty="0">
                <a:solidFill>
                  <a:schemeClr val="bg1"/>
                </a:solidFill>
                <a:latin typeface="Roboto" panose="02000000000000000000" pitchFamily="2" charset="0"/>
                <a:ea typeface="Roboto" panose="02000000000000000000" pitchFamily="2" charset="0"/>
              </a:rPr>
              <a:t> have the highest success rates, while Journalism and Technology have the lowest.</a:t>
            </a:r>
          </a:p>
          <a:p>
            <a:pPr algn="ctr"/>
            <a:endParaRPr lang="en-IN" sz="1200" dirty="0">
              <a:solidFill>
                <a:schemeClr val="bg1"/>
              </a:solidFill>
              <a:latin typeface="Roboto" panose="02000000000000000000" pitchFamily="2" charset="0"/>
              <a:ea typeface="Roboto" panose="02000000000000000000" pitchFamily="2" charset="0"/>
            </a:endParaRPr>
          </a:p>
          <a:p>
            <a:pPr algn="ctr"/>
            <a:r>
              <a:rPr lang="en-IN" sz="1200" dirty="0">
                <a:solidFill>
                  <a:schemeClr val="bg1"/>
                </a:solidFill>
                <a:latin typeface="Roboto" panose="02000000000000000000" pitchFamily="2" charset="0"/>
                <a:ea typeface="Roboto" panose="02000000000000000000" pitchFamily="2" charset="0"/>
              </a:rPr>
              <a:t>Even though, Film &amp; Video has the highest number of failed campaigns, its success rate is not the lowest.</a:t>
            </a:r>
          </a:p>
          <a:p>
            <a:pPr algn="ctr"/>
            <a:endParaRPr lang="en-IN" sz="1200" dirty="0">
              <a:solidFill>
                <a:schemeClr val="bg1"/>
              </a:solidFill>
              <a:latin typeface="Roboto" panose="02000000000000000000" pitchFamily="2" charset="0"/>
              <a:ea typeface="Roboto" panose="02000000000000000000" pitchFamily="2" charset="0"/>
            </a:endParaRPr>
          </a:p>
          <a:p>
            <a:pPr algn="ctr"/>
            <a:r>
              <a:rPr lang="en-IN" sz="1200" dirty="0">
                <a:solidFill>
                  <a:schemeClr val="bg1"/>
                </a:solidFill>
                <a:latin typeface="Roboto" panose="02000000000000000000" pitchFamily="2" charset="0"/>
                <a:ea typeface="Roboto" panose="02000000000000000000" pitchFamily="2" charset="0"/>
              </a:rPr>
              <a:t>Moreover, Music having the highest number of successful projects does not hold the highest success rate.</a:t>
            </a:r>
          </a:p>
        </p:txBody>
      </p:sp>
      <p:sp>
        <p:nvSpPr>
          <p:cNvPr id="24" name="TextBox 23">
            <a:extLst>
              <a:ext uri="{FF2B5EF4-FFF2-40B4-BE49-F238E27FC236}">
                <a16:creationId xmlns:a16="http://schemas.microsoft.com/office/drawing/2014/main" id="{0CD42777-BF23-468C-88E8-B7CB6DA4C759}"/>
              </a:ext>
            </a:extLst>
          </p:cNvPr>
          <p:cNvSpPr txBox="1"/>
          <p:nvPr/>
        </p:nvSpPr>
        <p:spPr>
          <a:xfrm>
            <a:off x="5997281" y="1052140"/>
            <a:ext cx="2765035" cy="461665"/>
          </a:xfrm>
          <a:prstGeom prst="rect">
            <a:avLst/>
          </a:prstGeom>
          <a:solidFill>
            <a:schemeClr val="accent4"/>
          </a:solidFill>
        </p:spPr>
        <p:txBody>
          <a:bodyPr wrap="square">
            <a:spAutoFit/>
          </a:bodyPr>
          <a:lstStyle/>
          <a:p>
            <a:pPr algn="ctr"/>
            <a:r>
              <a:rPr lang="en-US" sz="1200" i="1" dirty="0">
                <a:solidFill>
                  <a:schemeClr val="bg1"/>
                </a:solidFill>
                <a:latin typeface="Roboto" panose="02000000000000000000" pitchFamily="2" charset="0"/>
                <a:ea typeface="Roboto" panose="02000000000000000000" pitchFamily="2" charset="0"/>
              </a:rPr>
              <a:t>Success rate</a:t>
            </a:r>
            <a:r>
              <a:rPr lang="en-US" sz="1200" dirty="0">
                <a:solidFill>
                  <a:schemeClr val="bg1"/>
                </a:solidFill>
                <a:latin typeface="Roboto" panose="02000000000000000000" pitchFamily="2" charset="0"/>
                <a:ea typeface="Roboto" panose="02000000000000000000" pitchFamily="2" charset="0"/>
              </a:rPr>
              <a:t> = No. of Successful projects/Total Projects</a:t>
            </a:r>
          </a:p>
        </p:txBody>
      </p:sp>
      <p:cxnSp>
        <p:nvCxnSpPr>
          <p:cNvPr id="27" name="Google Shape;1103;p38">
            <a:extLst>
              <a:ext uri="{FF2B5EF4-FFF2-40B4-BE49-F238E27FC236}">
                <a16:creationId xmlns:a16="http://schemas.microsoft.com/office/drawing/2014/main" id="{1CEA7D27-4CD8-4692-B53E-142CACDFE6A8}"/>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122" name="Picture 2" descr="image">
            <a:extLst>
              <a:ext uri="{FF2B5EF4-FFF2-40B4-BE49-F238E27FC236}">
                <a16:creationId xmlns:a16="http://schemas.microsoft.com/office/drawing/2014/main" id="{0832921B-6B66-472C-92D2-964A440EE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16" y="907676"/>
            <a:ext cx="5548351" cy="368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18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cxnSp>
        <p:nvCxnSpPr>
          <p:cNvPr id="1070" name="Google Shape;1070;p38"/>
          <p:cNvCxnSpPr/>
          <p:nvPr/>
        </p:nvCxnSpPr>
        <p:spPr>
          <a:xfrm>
            <a:off x="2343150" y="2971800"/>
            <a:ext cx="1600200" cy="504900"/>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p:nvPr/>
        </p:nvCxnSpPr>
        <p:spPr>
          <a:xfrm rot="10800000" flipH="1">
            <a:off x="5019675" y="2634450"/>
            <a:ext cx="1790700" cy="1080300"/>
          </a:xfrm>
          <a:prstGeom prst="straightConnector1">
            <a:avLst/>
          </a:prstGeom>
          <a:noFill/>
          <a:ln w="28575" cap="flat" cmpd="sng">
            <a:solidFill>
              <a:schemeClr val="accent1"/>
            </a:solidFill>
            <a:prstDash val="solid"/>
            <a:round/>
            <a:headEnd type="none" w="med" len="med"/>
            <a:tailEnd type="none" w="med" len="med"/>
          </a:ln>
        </p:spPr>
      </p:cxnSp>
      <p:sp>
        <p:nvSpPr>
          <p:cNvPr id="1066" name="Google Shape;1066;p38"/>
          <p:cNvSpPr txBox="1">
            <a:spLocks noGrp="1"/>
          </p:cNvSpPr>
          <p:nvPr>
            <p:ph type="ctrTitle"/>
          </p:nvPr>
        </p:nvSpPr>
        <p:spPr>
          <a:xfrm>
            <a:off x="311699" y="397249"/>
            <a:ext cx="8520600" cy="10802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tx1"/>
                </a:solidFill>
              </a:rPr>
              <a:t>Business Impact </a:t>
            </a:r>
            <a:br>
              <a:rPr lang="es" dirty="0">
                <a:solidFill>
                  <a:schemeClr val="tx1"/>
                </a:solidFill>
              </a:rPr>
            </a:br>
            <a:r>
              <a:rPr lang="es" dirty="0">
                <a:solidFill>
                  <a:schemeClr val="tx1"/>
                </a:solidFill>
              </a:rPr>
              <a:t>On External Stakeholders</a:t>
            </a:r>
            <a:endParaRPr dirty="0">
              <a:solidFill>
                <a:schemeClr val="tx1"/>
              </a:solidFill>
            </a:endParaRPr>
          </a:p>
        </p:txBody>
      </p:sp>
      <p:sp>
        <p:nvSpPr>
          <p:cNvPr id="1067" name="Google Shape;1067;p38"/>
          <p:cNvSpPr/>
          <p:nvPr/>
        </p:nvSpPr>
        <p:spPr>
          <a:xfrm>
            <a:off x="1019187" y="1847925"/>
            <a:ext cx="1562100" cy="156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rPr>
              <a:t>Project Backers</a:t>
            </a:r>
            <a:endParaRPr sz="1600" b="1" i="1" dirty="0">
              <a:solidFill>
                <a:schemeClr val="bg1"/>
              </a:solidFill>
            </a:endParaRPr>
          </a:p>
        </p:txBody>
      </p:sp>
      <p:sp>
        <p:nvSpPr>
          <p:cNvPr id="1068" name="Google Shape;1068;p38"/>
          <p:cNvSpPr/>
          <p:nvPr/>
        </p:nvSpPr>
        <p:spPr>
          <a:xfrm>
            <a:off x="3489856" y="2437831"/>
            <a:ext cx="2164287" cy="212581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latin typeface="Roboto" panose="02000000000000000000" pitchFamily="2" charset="0"/>
                <a:ea typeface="Roboto" panose="02000000000000000000" pitchFamily="2" charset="0"/>
              </a:rPr>
              <a:t>Kickstarter</a:t>
            </a:r>
            <a:r>
              <a:rPr lang="en-US" sz="1600" dirty="0">
                <a:solidFill>
                  <a:schemeClr val="bg1"/>
                </a:solidFill>
                <a:latin typeface="Roboto" panose="02000000000000000000" pitchFamily="2" charset="0"/>
                <a:ea typeface="Roboto" panose="02000000000000000000" pitchFamily="2" charset="0"/>
              </a:rPr>
              <a:t> – Crowdfunding Platform</a:t>
            </a:r>
            <a:endParaRPr sz="1600" dirty="0">
              <a:solidFill>
                <a:schemeClr val="bg1"/>
              </a:solidFill>
              <a:latin typeface="Roboto" panose="02000000000000000000" pitchFamily="2" charset="0"/>
              <a:ea typeface="Roboto" panose="02000000000000000000" pitchFamily="2" charset="0"/>
            </a:endParaRPr>
          </a:p>
        </p:txBody>
      </p:sp>
      <p:sp>
        <p:nvSpPr>
          <p:cNvPr id="1069" name="Google Shape;1069;p38"/>
          <p:cNvSpPr/>
          <p:nvPr/>
        </p:nvSpPr>
        <p:spPr>
          <a:xfrm>
            <a:off x="6559662" y="1898032"/>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1" dirty="0">
                <a:solidFill>
                  <a:schemeClr val="bg1"/>
                </a:solidFill>
                <a:latin typeface="Roboto" panose="02000000000000000000" pitchFamily="2" charset="0"/>
                <a:ea typeface="Roboto" panose="02000000000000000000" pitchFamily="2" charset="0"/>
              </a:rPr>
              <a:t>Project Hosts</a:t>
            </a:r>
            <a:endParaRPr sz="1600" b="1" i="1" dirty="0">
              <a:solidFill>
                <a:schemeClr val="bg1"/>
              </a:solidFill>
              <a:latin typeface="Roboto" panose="02000000000000000000" pitchFamily="2" charset="0"/>
              <a:ea typeface="Roboto" panose="02000000000000000000" pitchFamily="2" charset="0"/>
            </a:endParaRPr>
          </a:p>
        </p:txBody>
      </p:sp>
      <p:cxnSp>
        <p:nvCxnSpPr>
          <p:cNvPr id="1072" name="Google Shape;1072;p38"/>
          <p:cNvCxnSpPr>
            <a:cxnSpLocks/>
          </p:cNvCxnSpPr>
          <p:nvPr/>
        </p:nvCxnSpPr>
        <p:spPr>
          <a:xfrm flipH="1">
            <a:off x="0" y="2571750"/>
            <a:ext cx="1285875" cy="452998"/>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a:cxnSpLocks/>
          </p:cNvCxnSpPr>
          <p:nvPr/>
        </p:nvCxnSpPr>
        <p:spPr>
          <a:xfrm flipH="1" flipV="1">
            <a:off x="7638601" y="2714625"/>
            <a:ext cx="1505399" cy="509625"/>
          </a:xfrm>
          <a:prstGeom prst="straightConnector1">
            <a:avLst/>
          </a:prstGeom>
          <a:noFill/>
          <a:ln w="28575" cap="flat" cmpd="sng">
            <a:solidFill>
              <a:schemeClr val="accent1"/>
            </a:solidFill>
            <a:prstDash val="solid"/>
            <a:round/>
            <a:headEnd type="none" w="med" len="med"/>
            <a:tailEnd type="none" w="med" len="med"/>
          </a:ln>
        </p:spPr>
      </p:cxnSp>
      <p:sp>
        <p:nvSpPr>
          <p:cNvPr id="1100" name="Google Shape;1100;p38"/>
          <p:cNvSpPr txBox="1">
            <a:spLocks noGrp="1"/>
          </p:cNvSpPr>
          <p:nvPr>
            <p:ph type="subTitle" idx="4294967295"/>
          </p:nvPr>
        </p:nvSpPr>
        <p:spPr>
          <a:xfrm>
            <a:off x="1103187"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dirty="0">
                <a:solidFill>
                  <a:srgbClr val="FFFFFF"/>
                </a:solidFill>
                <a:latin typeface="Roboto" panose="02000000000000000000" pitchFamily="2" charset="0"/>
                <a:ea typeface="Roboto" panose="02000000000000000000" pitchFamily="2" charset="0"/>
              </a:rPr>
              <a:t>Despite being red, Mars is a cold place, not hot. It’s full of iron oxide dust</a:t>
            </a:r>
            <a:endParaRPr sz="900" dirty="0">
              <a:solidFill>
                <a:srgbClr val="FFFFFF"/>
              </a:solidFill>
              <a:latin typeface="Roboto" panose="02000000000000000000" pitchFamily="2" charset="0"/>
              <a:ea typeface="Roboto" panose="02000000000000000000" pitchFamily="2" charset="0"/>
            </a:endParaRPr>
          </a:p>
        </p:txBody>
      </p:sp>
      <p:sp>
        <p:nvSpPr>
          <p:cNvPr id="1101" name="Google Shape;1101;p38"/>
          <p:cNvSpPr txBox="1">
            <a:spLocks noGrp="1"/>
          </p:cNvSpPr>
          <p:nvPr>
            <p:ph type="subTitle" idx="4294967295"/>
          </p:nvPr>
        </p:nvSpPr>
        <p:spPr>
          <a:xfrm>
            <a:off x="384425" y="3940266"/>
            <a:ext cx="2800265" cy="700089"/>
          </a:xfrm>
          <a:prstGeom prst="rect">
            <a:avLst/>
          </a:prstGeom>
          <a:solidFill>
            <a:srgbClr val="FFFFFF"/>
          </a:solidFill>
        </p:spPr>
        <p:txBody>
          <a:bodyPr spcFirstLastPara="1" wrap="square" lIns="91425" tIns="91425" rIns="91425" bIns="91425" anchor="t" anchorCtr="0">
            <a:noAutofit/>
          </a:bodyPr>
          <a:lstStyle/>
          <a:p>
            <a:pPr marL="114300" indent="0" rtl="0" fontAlgn="base">
              <a:buNone/>
            </a:pPr>
            <a:r>
              <a:rPr lang="en-US" sz="1200" b="0" i="1" u="none" strike="noStrike" dirty="0">
                <a:solidFill>
                  <a:srgbClr val="283C19"/>
                </a:solidFill>
                <a:effectLst/>
                <a:latin typeface="Roboto" panose="02000000000000000000" pitchFamily="2" charset="0"/>
                <a:ea typeface="Roboto" panose="02000000000000000000" pitchFamily="2" charset="0"/>
              </a:rPr>
              <a:t>What drives the success and failure of campaigns?</a:t>
            </a:r>
            <a:r>
              <a:rPr lang="en-US" sz="1200" b="0" i="1" dirty="0">
                <a:solidFill>
                  <a:srgbClr val="000000"/>
                </a:solidFill>
                <a:effectLst/>
                <a:latin typeface="Roboto" panose="02000000000000000000" pitchFamily="2" charset="0"/>
                <a:ea typeface="Roboto" panose="02000000000000000000" pitchFamily="2" charset="0"/>
              </a:rPr>
              <a:t>​</a:t>
            </a:r>
            <a:endParaRPr lang="en-US" sz="1200" b="0" i="1" u="none" strike="noStrike" dirty="0">
              <a:solidFill>
                <a:srgbClr val="283C19"/>
              </a:solidFill>
              <a:effectLst/>
              <a:latin typeface="Roboto" panose="02000000000000000000" pitchFamily="2" charset="0"/>
              <a:ea typeface="Roboto" panose="02000000000000000000" pitchFamily="2" charset="0"/>
            </a:endParaRPr>
          </a:p>
        </p:txBody>
      </p:sp>
      <p:sp>
        <p:nvSpPr>
          <p:cNvPr id="1102" name="Google Shape;1102;p38"/>
          <p:cNvSpPr txBox="1">
            <a:spLocks noGrp="1"/>
          </p:cNvSpPr>
          <p:nvPr>
            <p:ph type="subTitle" idx="4294967295"/>
          </p:nvPr>
        </p:nvSpPr>
        <p:spPr>
          <a:xfrm>
            <a:off x="6584862"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dirty="0">
                <a:solidFill>
                  <a:srgbClr val="FFFFFF"/>
                </a:solidFill>
                <a:latin typeface="Roboto" panose="02000000000000000000" pitchFamily="2" charset="0"/>
                <a:ea typeface="Roboto" panose="02000000000000000000" pitchFamily="2" charset="0"/>
              </a:rPr>
              <a:t>Venus has a beautiful name and is the second planet from the Sun</a:t>
            </a:r>
            <a:endParaRPr sz="900" dirty="0">
              <a:solidFill>
                <a:srgbClr val="FFFFFF"/>
              </a:solidFill>
              <a:latin typeface="Roboto" panose="02000000000000000000" pitchFamily="2" charset="0"/>
              <a:ea typeface="Roboto" panose="02000000000000000000" pitchFamily="2" charset="0"/>
            </a:endParaRPr>
          </a:p>
        </p:txBody>
      </p:sp>
      <p:cxnSp>
        <p:nvCxnSpPr>
          <p:cNvPr id="1103" name="Google Shape;1103;p38"/>
          <p:cNvCxnSpPr/>
          <p:nvPr/>
        </p:nvCxnSpPr>
        <p:spPr>
          <a:xfrm>
            <a:off x="342825" y="26385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Google Shape;1101;p38">
            <a:extLst>
              <a:ext uri="{FF2B5EF4-FFF2-40B4-BE49-F238E27FC236}">
                <a16:creationId xmlns:a16="http://schemas.microsoft.com/office/drawing/2014/main" id="{314ACB0B-B21B-405F-81AC-B3380F30372C}"/>
              </a:ext>
            </a:extLst>
          </p:cNvPr>
          <p:cNvSpPr txBox="1">
            <a:spLocks/>
          </p:cNvSpPr>
          <p:nvPr/>
        </p:nvSpPr>
        <p:spPr>
          <a:xfrm>
            <a:off x="5959309" y="3813825"/>
            <a:ext cx="2768917" cy="943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114300" indent="0" fontAlgn="base">
              <a:buFont typeface="Roboto Light"/>
              <a:buNone/>
            </a:pPr>
            <a:r>
              <a:rPr lang="en-US" sz="1100" b="0" i="1" u="none" strike="noStrike" dirty="0">
                <a:solidFill>
                  <a:srgbClr val="3D5B26"/>
                </a:solidFill>
                <a:effectLst/>
                <a:latin typeface="Roboto" panose="02000000000000000000" pitchFamily="2" charset="0"/>
                <a:ea typeface="Roboto" panose="02000000000000000000" pitchFamily="2" charset="0"/>
              </a:rPr>
              <a:t>Given basic project attributes like Category, Intended duration and Target Goal amount, what is the probability that a given campaign will succeed?</a:t>
            </a:r>
            <a:r>
              <a:rPr lang="en-US" sz="1100" b="0" i="1" dirty="0">
                <a:solidFill>
                  <a:srgbClr val="000000"/>
                </a:solidFill>
                <a:effectLst/>
                <a:latin typeface="Roboto" panose="02000000000000000000" pitchFamily="2" charset="0"/>
                <a:ea typeface="Roboto" panose="02000000000000000000" pitchFamily="2" charset="0"/>
              </a:rPr>
              <a:t>​</a:t>
            </a:r>
            <a:endParaRPr lang="en-US" sz="1100" i="1" dirty="0">
              <a:solidFill>
                <a:srgbClr val="283C19"/>
              </a:solidFill>
              <a:latin typeface="Roboto" panose="02000000000000000000" pitchFamily="2" charset="0"/>
              <a:ea typeface="Roboto" panose="020000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17" name="Rectangle 16">
            <a:extLst>
              <a:ext uri="{FF2B5EF4-FFF2-40B4-BE49-F238E27FC236}">
                <a16:creationId xmlns:a16="http://schemas.microsoft.com/office/drawing/2014/main" id="{BDDC53D2-FEB3-4F55-B1AB-7EEA1E6EBBC8}"/>
              </a:ext>
            </a:extLst>
          </p:cNvPr>
          <p:cNvSpPr/>
          <p:nvPr/>
        </p:nvSpPr>
        <p:spPr>
          <a:xfrm>
            <a:off x="543873" y="783899"/>
            <a:ext cx="2025860" cy="4180239"/>
          </a:xfrm>
          <a:prstGeom prst="rect">
            <a:avLst/>
          </a:prstGeom>
          <a:solidFill>
            <a:srgbClr val="4493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Through these graphs, we are visualizing the backer support in the main categories and duration.</a:t>
            </a:r>
          </a:p>
          <a:p>
            <a:endParaRPr lang="en-US" sz="1100" dirty="0">
              <a:latin typeface="Roboto" panose="02000000000000000000" pitchFamily="2" charset="0"/>
              <a:ea typeface="Roboto" panose="02000000000000000000" pitchFamily="2" charset="0"/>
            </a:endParaRPr>
          </a:p>
          <a:p>
            <a:r>
              <a:rPr lang="en-US" sz="1100" dirty="0">
                <a:latin typeface="Roboto" panose="02000000000000000000" pitchFamily="2" charset="0"/>
                <a:ea typeface="Roboto" panose="02000000000000000000" pitchFamily="2" charset="0"/>
              </a:rPr>
              <a:t>As a Kickstarter user, what category you choose to put your project will have an impact on the success of the project. But external factors such as project scope and size will matter as well.</a:t>
            </a:r>
          </a:p>
          <a:p>
            <a:endParaRPr lang="en-US" sz="1100" dirty="0">
              <a:latin typeface="Roboto" panose="02000000000000000000" pitchFamily="2" charset="0"/>
              <a:ea typeface="Roboto" panose="02000000000000000000" pitchFamily="2" charset="0"/>
            </a:endParaRPr>
          </a:p>
          <a:p>
            <a:r>
              <a:rPr lang="en-US" sz="1100" dirty="0">
                <a:latin typeface="Roboto" panose="02000000000000000000" pitchFamily="2" charset="0"/>
                <a:ea typeface="Roboto" panose="02000000000000000000" pitchFamily="2" charset="0"/>
              </a:rPr>
              <a:t>The ideal time duration to garner maximum backer support is 30 to 50 days.</a:t>
            </a:r>
          </a:p>
        </p:txBody>
      </p:sp>
      <p:grpSp>
        <p:nvGrpSpPr>
          <p:cNvPr id="2" name="Group 1">
            <a:extLst>
              <a:ext uri="{FF2B5EF4-FFF2-40B4-BE49-F238E27FC236}">
                <a16:creationId xmlns:a16="http://schemas.microsoft.com/office/drawing/2014/main" id="{C7A9CD2E-FF0F-46AD-807D-8DDC3EC3D87E}"/>
              </a:ext>
            </a:extLst>
          </p:cNvPr>
          <p:cNvGrpSpPr/>
          <p:nvPr/>
        </p:nvGrpSpPr>
        <p:grpSpPr>
          <a:xfrm>
            <a:off x="2793800" y="783899"/>
            <a:ext cx="5513206" cy="4282643"/>
            <a:chOff x="2000114" y="605231"/>
            <a:chExt cx="5513206" cy="4282643"/>
          </a:xfrm>
        </p:grpSpPr>
        <p:pic>
          <p:nvPicPr>
            <p:cNvPr id="2050" name="Picture 2">
              <a:extLst>
                <a:ext uri="{FF2B5EF4-FFF2-40B4-BE49-F238E27FC236}">
                  <a16:creationId xmlns:a16="http://schemas.microsoft.com/office/drawing/2014/main" id="{A30DF94F-FA02-4142-B43E-C390DE8DC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114" y="605231"/>
              <a:ext cx="5513206" cy="18941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a:extLst>
                <a:ext uri="{FF2B5EF4-FFF2-40B4-BE49-F238E27FC236}">
                  <a16:creationId xmlns:a16="http://schemas.microsoft.com/office/drawing/2014/main" id="{A1A58E28-D16A-4639-83C3-03444F906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69" y="2571750"/>
              <a:ext cx="5452451" cy="2316124"/>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itle 7">
            <a:extLst>
              <a:ext uri="{FF2B5EF4-FFF2-40B4-BE49-F238E27FC236}">
                <a16:creationId xmlns:a16="http://schemas.microsoft.com/office/drawing/2014/main" id="{78BB85E5-8587-4584-854A-50744F782A67}"/>
              </a:ext>
            </a:extLst>
          </p:cNvPr>
          <p:cNvSpPr txBox="1">
            <a:spLocks/>
          </p:cNvSpPr>
          <p:nvPr/>
        </p:nvSpPr>
        <p:spPr>
          <a:xfrm>
            <a:off x="278616" y="179362"/>
            <a:ext cx="8586767" cy="474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algn="ctr"/>
            <a:r>
              <a:rPr lang="en-US" dirty="0"/>
              <a:t>What Drives the Success and Failure of Campaigns</a:t>
            </a:r>
          </a:p>
        </p:txBody>
      </p:sp>
      <p:cxnSp>
        <p:nvCxnSpPr>
          <p:cNvPr id="12" name="Google Shape;1103;p38">
            <a:extLst>
              <a:ext uri="{FF2B5EF4-FFF2-40B4-BE49-F238E27FC236}">
                <a16:creationId xmlns:a16="http://schemas.microsoft.com/office/drawing/2014/main" id="{B908B1C8-1F56-432F-A9C0-4FE75CA0668C}"/>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52170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23"/>
          <p:cNvSpPr txBox="1">
            <a:spLocks noGrp="1"/>
          </p:cNvSpPr>
          <p:nvPr>
            <p:ph type="title" idx="2"/>
          </p:nvPr>
        </p:nvSpPr>
        <p:spPr>
          <a:xfrm>
            <a:off x="5127040" y="1530093"/>
            <a:ext cx="720000" cy="37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05</a:t>
            </a:r>
            <a:endParaRPr dirty="0">
              <a:solidFill>
                <a:schemeClr val="accent1"/>
              </a:solidFill>
              <a:latin typeface="Roboto" panose="02000000000000000000" pitchFamily="2" charset="0"/>
              <a:ea typeface="Roboto" panose="02000000000000000000" pitchFamily="2" charset="0"/>
            </a:endParaRPr>
          </a:p>
        </p:txBody>
      </p:sp>
      <p:sp>
        <p:nvSpPr>
          <p:cNvPr id="222" name="Google Shape;222;p23"/>
          <p:cNvSpPr txBox="1">
            <a:spLocks noGrp="1"/>
          </p:cNvSpPr>
          <p:nvPr>
            <p:ph type="title" idx="4"/>
          </p:nvPr>
        </p:nvSpPr>
        <p:spPr>
          <a:xfrm>
            <a:off x="5127040" y="2304822"/>
            <a:ext cx="720000" cy="37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06</a:t>
            </a:r>
            <a:endParaRPr dirty="0">
              <a:solidFill>
                <a:schemeClr val="accent1"/>
              </a:solidFill>
              <a:latin typeface="Roboto" panose="02000000000000000000" pitchFamily="2" charset="0"/>
              <a:ea typeface="Roboto" panose="02000000000000000000" pitchFamily="2" charset="0"/>
            </a:endParaRPr>
          </a:p>
        </p:txBody>
      </p:sp>
      <p:sp>
        <p:nvSpPr>
          <p:cNvPr id="224" name="Google Shape;224;p23"/>
          <p:cNvSpPr txBox="1">
            <a:spLocks noGrp="1"/>
          </p:cNvSpPr>
          <p:nvPr>
            <p:ph type="title" idx="6"/>
          </p:nvPr>
        </p:nvSpPr>
        <p:spPr>
          <a:xfrm>
            <a:off x="5132741" y="3185475"/>
            <a:ext cx="720000" cy="37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07</a:t>
            </a:r>
            <a:endParaRPr dirty="0">
              <a:solidFill>
                <a:schemeClr val="accent1"/>
              </a:solidFill>
              <a:latin typeface="Roboto" panose="02000000000000000000" pitchFamily="2" charset="0"/>
              <a:ea typeface="Roboto" panose="02000000000000000000" pitchFamily="2" charset="0"/>
            </a:endParaRPr>
          </a:p>
        </p:txBody>
      </p:sp>
      <p:sp>
        <p:nvSpPr>
          <p:cNvPr id="226" name="Google Shape;226;p23"/>
          <p:cNvSpPr txBox="1">
            <a:spLocks noGrp="1"/>
          </p:cNvSpPr>
          <p:nvPr>
            <p:ph type="title" idx="8"/>
          </p:nvPr>
        </p:nvSpPr>
        <p:spPr>
          <a:xfrm>
            <a:off x="1361160" y="1511445"/>
            <a:ext cx="720000" cy="37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01</a:t>
            </a:r>
            <a:endParaRPr dirty="0">
              <a:solidFill>
                <a:schemeClr val="accent1"/>
              </a:solidFill>
              <a:latin typeface="Roboto" panose="02000000000000000000" pitchFamily="2" charset="0"/>
              <a:ea typeface="Roboto" panose="02000000000000000000" pitchFamily="2" charset="0"/>
            </a:endParaRPr>
          </a:p>
        </p:txBody>
      </p:sp>
      <p:sp>
        <p:nvSpPr>
          <p:cNvPr id="228" name="Google Shape;228;p23"/>
          <p:cNvSpPr txBox="1">
            <a:spLocks noGrp="1"/>
          </p:cNvSpPr>
          <p:nvPr>
            <p:ph type="title" idx="13"/>
          </p:nvPr>
        </p:nvSpPr>
        <p:spPr>
          <a:xfrm>
            <a:off x="1361160" y="2302832"/>
            <a:ext cx="720000" cy="37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02</a:t>
            </a:r>
            <a:endParaRPr dirty="0">
              <a:solidFill>
                <a:schemeClr val="accent1"/>
              </a:solidFill>
              <a:latin typeface="Roboto" panose="02000000000000000000" pitchFamily="2" charset="0"/>
              <a:ea typeface="Roboto" panose="02000000000000000000" pitchFamily="2" charset="0"/>
            </a:endParaRPr>
          </a:p>
        </p:txBody>
      </p:sp>
      <p:sp>
        <p:nvSpPr>
          <p:cNvPr id="230" name="Google Shape;230;p23"/>
          <p:cNvSpPr txBox="1">
            <a:spLocks noGrp="1"/>
          </p:cNvSpPr>
          <p:nvPr>
            <p:ph type="title" idx="15"/>
          </p:nvPr>
        </p:nvSpPr>
        <p:spPr>
          <a:xfrm>
            <a:off x="1361160" y="3203159"/>
            <a:ext cx="720000" cy="37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dirty="0">
                <a:solidFill>
                  <a:schemeClr val="accent1"/>
                </a:solidFill>
                <a:latin typeface="Roboto" panose="02000000000000000000" pitchFamily="2" charset="0"/>
                <a:ea typeface="Roboto" panose="02000000000000000000" pitchFamily="2" charset="0"/>
              </a:rPr>
              <a:t>03</a:t>
            </a:r>
            <a:endParaRPr dirty="0">
              <a:solidFill>
                <a:schemeClr val="accent1"/>
              </a:solidFill>
              <a:latin typeface="Roboto" panose="02000000000000000000" pitchFamily="2" charset="0"/>
              <a:ea typeface="Roboto" panose="02000000000000000000" pitchFamily="2" charset="0"/>
            </a:endParaRPr>
          </a:p>
        </p:txBody>
      </p:sp>
      <p:sp>
        <p:nvSpPr>
          <p:cNvPr id="231" name="Google Shape;231;p23"/>
          <p:cNvSpPr txBox="1">
            <a:spLocks noGrp="1"/>
          </p:cNvSpPr>
          <p:nvPr>
            <p:ph type="ctrTitle" idx="16"/>
          </p:nvPr>
        </p:nvSpPr>
        <p:spPr>
          <a:xfrm>
            <a:off x="2029420" y="1514098"/>
            <a:ext cx="2076000" cy="374400"/>
          </a:xfrm>
          <a:prstGeom prst="rect">
            <a:avLst/>
          </a:prstGeom>
        </p:spPr>
        <p:txBody>
          <a:bodyPr spcFirstLastPara="1" wrap="square" lIns="91425" tIns="91425" rIns="91425" bIns="91425" anchor="ctr" anchorCtr="0">
            <a:noAutofit/>
          </a:bodyPr>
          <a:lstStyle/>
          <a:p>
            <a:pPr algn="l"/>
            <a:r>
              <a:rPr lang="es" sz="1800" dirty="0">
                <a:solidFill>
                  <a:schemeClr val="accent1"/>
                </a:solidFill>
                <a:latin typeface="Roboto" panose="02000000000000000000" pitchFamily="2" charset="0"/>
                <a:ea typeface="Roboto" panose="02000000000000000000" pitchFamily="2" charset="0"/>
              </a:rPr>
              <a:t>Company Brief</a:t>
            </a:r>
          </a:p>
        </p:txBody>
      </p:sp>
      <p:sp>
        <p:nvSpPr>
          <p:cNvPr id="232" name="Google Shape;232;p23"/>
          <p:cNvSpPr txBox="1">
            <a:spLocks noGrp="1"/>
          </p:cNvSpPr>
          <p:nvPr>
            <p:ph type="ctrTitle" idx="17"/>
          </p:nvPr>
        </p:nvSpPr>
        <p:spPr>
          <a:xfrm>
            <a:off x="2029420" y="2286284"/>
            <a:ext cx="2076000" cy="374400"/>
          </a:xfrm>
          <a:prstGeom prst="rect">
            <a:avLst/>
          </a:prstGeom>
        </p:spPr>
        <p:txBody>
          <a:bodyPr spcFirstLastPara="1" wrap="square" lIns="91425" tIns="91425" rIns="91425" bIns="91425" anchor="ctr" anchorCtr="0">
            <a:noAutofit/>
          </a:bodyPr>
          <a:lstStyle/>
          <a:p>
            <a:pPr algn="l">
              <a:buClr>
                <a:schemeClr val="dk1"/>
              </a:buClr>
              <a:buSzPts val="1100"/>
            </a:pPr>
            <a:r>
              <a:rPr lang="es" sz="1800" dirty="0">
                <a:solidFill>
                  <a:schemeClr val="accent1"/>
                </a:solidFill>
                <a:latin typeface="Roboto" panose="02000000000000000000" pitchFamily="2" charset="0"/>
                <a:ea typeface="Roboto" panose="02000000000000000000" pitchFamily="2" charset="0"/>
              </a:rPr>
              <a:t>Data Summary</a:t>
            </a:r>
          </a:p>
        </p:txBody>
      </p:sp>
      <p:sp>
        <p:nvSpPr>
          <p:cNvPr id="233" name="Google Shape;233;p23"/>
          <p:cNvSpPr txBox="1">
            <a:spLocks noGrp="1"/>
          </p:cNvSpPr>
          <p:nvPr>
            <p:ph type="ctrTitle" idx="18"/>
          </p:nvPr>
        </p:nvSpPr>
        <p:spPr>
          <a:xfrm>
            <a:off x="2029420" y="3185475"/>
            <a:ext cx="2647267" cy="374400"/>
          </a:xfrm>
          <a:prstGeom prst="rect">
            <a:avLst/>
          </a:prstGeom>
        </p:spPr>
        <p:txBody>
          <a:bodyPr spcFirstLastPara="1" wrap="square" lIns="91425" tIns="91425" rIns="91425" bIns="91425" anchor="ctr" anchorCtr="0">
            <a:noAutofit/>
          </a:bodyPr>
          <a:lstStyle/>
          <a:p>
            <a:pPr algn="l">
              <a:buClr>
                <a:schemeClr val="dk1"/>
              </a:buClr>
              <a:buSzPts val="1100"/>
              <a:buFont typeface="Arial"/>
            </a:pPr>
            <a:r>
              <a:rPr lang="es" sz="1800" dirty="0">
                <a:solidFill>
                  <a:schemeClr val="accent1"/>
                </a:solidFill>
                <a:latin typeface="Roboto" panose="02000000000000000000" pitchFamily="2" charset="0"/>
                <a:ea typeface="Roboto" panose="02000000000000000000" pitchFamily="2" charset="0"/>
              </a:rPr>
              <a:t>Business Questions</a:t>
            </a:r>
          </a:p>
        </p:txBody>
      </p:sp>
      <p:sp>
        <p:nvSpPr>
          <p:cNvPr id="234" name="Google Shape;234;p23"/>
          <p:cNvSpPr txBox="1">
            <a:spLocks noGrp="1"/>
          </p:cNvSpPr>
          <p:nvPr>
            <p:ph type="ctrTitle" idx="19"/>
          </p:nvPr>
        </p:nvSpPr>
        <p:spPr>
          <a:xfrm>
            <a:off x="5847040" y="1502856"/>
            <a:ext cx="2377986" cy="374400"/>
          </a:xfrm>
          <a:prstGeom prst="rect">
            <a:avLst/>
          </a:prstGeom>
        </p:spPr>
        <p:txBody>
          <a:bodyPr spcFirstLastPara="1" wrap="square" lIns="91425" tIns="91425" rIns="91425" bIns="91425" anchor="ctr" anchorCtr="0">
            <a:noAutofit/>
          </a:bodyPr>
          <a:lstStyle/>
          <a:p>
            <a:r>
              <a:rPr lang="es" sz="1800" dirty="0">
                <a:solidFill>
                  <a:schemeClr val="accent1"/>
                </a:solidFill>
                <a:latin typeface="Roboto" panose="02000000000000000000" pitchFamily="2" charset="0"/>
                <a:ea typeface="Roboto" panose="02000000000000000000" pitchFamily="2" charset="0"/>
              </a:rPr>
              <a:t>Feature Engineering</a:t>
            </a:r>
            <a:endParaRPr lang="en-US" sz="1800" dirty="0">
              <a:solidFill>
                <a:schemeClr val="accent1"/>
              </a:solidFill>
              <a:latin typeface="Roboto" panose="02000000000000000000" pitchFamily="2" charset="0"/>
              <a:ea typeface="Roboto" panose="02000000000000000000" pitchFamily="2" charset="0"/>
            </a:endParaRPr>
          </a:p>
        </p:txBody>
      </p:sp>
      <p:sp>
        <p:nvSpPr>
          <p:cNvPr id="235" name="Google Shape;235;p23"/>
          <p:cNvSpPr txBox="1">
            <a:spLocks noGrp="1"/>
          </p:cNvSpPr>
          <p:nvPr>
            <p:ph type="ctrTitle" idx="20"/>
          </p:nvPr>
        </p:nvSpPr>
        <p:spPr>
          <a:xfrm>
            <a:off x="5847040" y="2302832"/>
            <a:ext cx="2377985" cy="374400"/>
          </a:xfrm>
          <a:prstGeom prst="rect">
            <a:avLst/>
          </a:prstGeom>
        </p:spPr>
        <p:txBody>
          <a:bodyPr spcFirstLastPara="1" wrap="square" lIns="91425" tIns="91425" rIns="91425" bIns="91425" anchor="ctr" anchorCtr="0">
            <a:noAutofit/>
          </a:bodyPr>
          <a:lstStyle/>
          <a:p>
            <a:r>
              <a:rPr lang="es" sz="1800" dirty="0">
                <a:solidFill>
                  <a:schemeClr val="accent1"/>
                </a:solidFill>
                <a:latin typeface="Roboto" panose="02000000000000000000" pitchFamily="2" charset="0"/>
                <a:ea typeface="Roboto" panose="02000000000000000000" pitchFamily="2" charset="0"/>
              </a:rPr>
              <a:t>Analysis &amp; Insights</a:t>
            </a:r>
          </a:p>
        </p:txBody>
      </p:sp>
      <p:sp>
        <p:nvSpPr>
          <p:cNvPr id="236" name="Google Shape;236;p23"/>
          <p:cNvSpPr txBox="1">
            <a:spLocks noGrp="1"/>
          </p:cNvSpPr>
          <p:nvPr>
            <p:ph type="ctrTitle" idx="21"/>
          </p:nvPr>
        </p:nvSpPr>
        <p:spPr>
          <a:xfrm>
            <a:off x="5847040" y="3186077"/>
            <a:ext cx="2076000" cy="374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sz="1800" dirty="0">
                <a:solidFill>
                  <a:schemeClr val="accent1"/>
                </a:solidFill>
                <a:latin typeface="Roboto" panose="02000000000000000000" pitchFamily="2" charset="0"/>
                <a:ea typeface="Roboto" panose="02000000000000000000" pitchFamily="2" charset="0"/>
              </a:rPr>
              <a:t>Predictive A</a:t>
            </a:r>
            <a:r>
              <a:rPr lang="en-IN" sz="1800" dirty="0">
                <a:solidFill>
                  <a:schemeClr val="accent1"/>
                </a:solidFill>
                <a:latin typeface="Roboto" panose="02000000000000000000" pitchFamily="2" charset="0"/>
                <a:ea typeface="Roboto" panose="02000000000000000000" pitchFamily="2" charset="0"/>
              </a:rPr>
              <a:t>n</a:t>
            </a:r>
            <a:r>
              <a:rPr lang="es" sz="1800" dirty="0">
                <a:solidFill>
                  <a:schemeClr val="accent1"/>
                </a:solidFill>
                <a:latin typeface="Roboto" panose="02000000000000000000" pitchFamily="2" charset="0"/>
                <a:ea typeface="Roboto" panose="02000000000000000000" pitchFamily="2" charset="0"/>
              </a:rPr>
              <a:t>alysis</a:t>
            </a:r>
          </a:p>
        </p:txBody>
      </p:sp>
      <p:sp>
        <p:nvSpPr>
          <p:cNvPr id="5" name="Google Shape;224;p23">
            <a:extLst>
              <a:ext uri="{FF2B5EF4-FFF2-40B4-BE49-F238E27FC236}">
                <a16:creationId xmlns:a16="http://schemas.microsoft.com/office/drawing/2014/main" id="{1D53A60D-DAFB-4701-B755-F4B450472EA8}"/>
              </a:ext>
            </a:extLst>
          </p:cNvPr>
          <p:cNvSpPr txBox="1">
            <a:spLocks/>
          </p:cNvSpPr>
          <p:nvPr/>
        </p:nvSpPr>
        <p:spPr>
          <a:xfrm>
            <a:off x="5127040" y="4043436"/>
            <a:ext cx="720000" cy="37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algn="l"/>
            <a:r>
              <a:rPr lang="es" dirty="0">
                <a:solidFill>
                  <a:schemeClr val="accent1"/>
                </a:solidFill>
                <a:latin typeface="Roboto" panose="02000000000000000000" pitchFamily="2" charset="0"/>
                <a:ea typeface="Roboto" panose="02000000000000000000" pitchFamily="2" charset="0"/>
              </a:rPr>
              <a:t>08</a:t>
            </a:r>
          </a:p>
        </p:txBody>
      </p:sp>
      <p:sp>
        <p:nvSpPr>
          <p:cNvPr id="7" name="Google Shape;230;p23">
            <a:extLst>
              <a:ext uri="{FF2B5EF4-FFF2-40B4-BE49-F238E27FC236}">
                <a16:creationId xmlns:a16="http://schemas.microsoft.com/office/drawing/2014/main" id="{C98A1C52-AC5B-47E9-BCE9-3964611ED62E}"/>
              </a:ext>
            </a:extLst>
          </p:cNvPr>
          <p:cNvSpPr txBox="1">
            <a:spLocks/>
          </p:cNvSpPr>
          <p:nvPr/>
        </p:nvSpPr>
        <p:spPr>
          <a:xfrm>
            <a:off x="1361160" y="4081822"/>
            <a:ext cx="720000" cy="37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latin typeface="Roboto" panose="02000000000000000000" pitchFamily="2" charset="0"/>
                <a:ea typeface="Roboto" panose="02000000000000000000" pitchFamily="2" charset="0"/>
              </a:rPr>
              <a:t>04</a:t>
            </a:r>
          </a:p>
        </p:txBody>
      </p:sp>
      <p:sp>
        <p:nvSpPr>
          <p:cNvPr id="8" name="Google Shape;233;p23">
            <a:extLst>
              <a:ext uri="{FF2B5EF4-FFF2-40B4-BE49-F238E27FC236}">
                <a16:creationId xmlns:a16="http://schemas.microsoft.com/office/drawing/2014/main" id="{1612543E-2B10-4355-8511-AD5C646FDA73}"/>
              </a:ext>
            </a:extLst>
          </p:cNvPr>
          <p:cNvSpPr txBox="1">
            <a:spLocks/>
          </p:cNvSpPr>
          <p:nvPr/>
        </p:nvSpPr>
        <p:spPr>
          <a:xfrm>
            <a:off x="2029420" y="4043436"/>
            <a:ext cx="2614215" cy="37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es" sz="1800" dirty="0">
                <a:solidFill>
                  <a:schemeClr val="accent1"/>
                </a:solidFill>
                <a:latin typeface="Roboto" panose="02000000000000000000" pitchFamily="2" charset="0"/>
                <a:ea typeface="Roboto" panose="02000000000000000000" pitchFamily="2" charset="0"/>
              </a:rPr>
              <a:t>Data Cleaning</a:t>
            </a:r>
            <a:endParaRPr lang="en-US" sz="1800" dirty="0">
              <a:solidFill>
                <a:schemeClr val="accent1"/>
              </a:solidFill>
              <a:latin typeface="Roboto" panose="02000000000000000000" pitchFamily="2" charset="0"/>
              <a:ea typeface="Roboto" panose="02000000000000000000" pitchFamily="2" charset="0"/>
            </a:endParaRPr>
          </a:p>
        </p:txBody>
      </p:sp>
      <p:sp>
        <p:nvSpPr>
          <p:cNvPr id="9" name="Google Shape;236;p23">
            <a:extLst>
              <a:ext uri="{FF2B5EF4-FFF2-40B4-BE49-F238E27FC236}">
                <a16:creationId xmlns:a16="http://schemas.microsoft.com/office/drawing/2014/main" id="{CE149630-B63C-4D59-BAA1-7811F813B3C7}"/>
              </a:ext>
            </a:extLst>
          </p:cNvPr>
          <p:cNvSpPr txBox="1">
            <a:spLocks/>
          </p:cNvSpPr>
          <p:nvPr/>
        </p:nvSpPr>
        <p:spPr>
          <a:xfrm>
            <a:off x="5847040" y="4060584"/>
            <a:ext cx="2076000" cy="37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0" lvl="0" indent="0">
              <a:spcBef>
                <a:spcPts val="0"/>
              </a:spcBef>
              <a:spcAft>
                <a:spcPts val="0"/>
              </a:spcAft>
              <a:buNone/>
            </a:pPr>
            <a:r>
              <a:rPr lang="es" sz="1800" dirty="0">
                <a:solidFill>
                  <a:schemeClr val="accent1"/>
                </a:solidFill>
                <a:latin typeface="Roboto" panose="02000000000000000000" pitchFamily="2" charset="0"/>
                <a:ea typeface="Roboto" panose="02000000000000000000" pitchFamily="2" charset="0"/>
              </a:rPr>
              <a:t>Recommendation And Next Steps</a:t>
            </a:r>
          </a:p>
        </p:txBody>
      </p:sp>
      <p:grpSp>
        <p:nvGrpSpPr>
          <p:cNvPr id="4" name="Group 3">
            <a:extLst>
              <a:ext uri="{FF2B5EF4-FFF2-40B4-BE49-F238E27FC236}">
                <a16:creationId xmlns:a16="http://schemas.microsoft.com/office/drawing/2014/main" id="{2B06AB17-8DB4-4407-B9B3-43AEFB164ADD}"/>
              </a:ext>
            </a:extLst>
          </p:cNvPr>
          <p:cNvGrpSpPr/>
          <p:nvPr/>
        </p:nvGrpSpPr>
        <p:grpSpPr>
          <a:xfrm>
            <a:off x="4572000" y="1479034"/>
            <a:ext cx="509709" cy="3019916"/>
            <a:chOff x="4570104" y="1584035"/>
            <a:chExt cx="509709" cy="3019916"/>
          </a:xfrm>
        </p:grpSpPr>
        <p:grpSp>
          <p:nvGrpSpPr>
            <p:cNvPr id="50" name="Google Shape;6117;p52">
              <a:extLst>
                <a:ext uri="{FF2B5EF4-FFF2-40B4-BE49-F238E27FC236}">
                  <a16:creationId xmlns:a16="http://schemas.microsoft.com/office/drawing/2014/main" id="{61A44EDC-1EC8-4023-9BB3-EC2BAD40BCFE}"/>
                </a:ext>
              </a:extLst>
            </p:cNvPr>
            <p:cNvGrpSpPr/>
            <p:nvPr/>
          </p:nvGrpSpPr>
          <p:grpSpPr>
            <a:xfrm>
              <a:off x="4599117" y="1584035"/>
              <a:ext cx="428915" cy="428530"/>
              <a:chOff x="2104275" y="3806450"/>
              <a:chExt cx="442975" cy="481825"/>
            </a:xfrm>
            <a:solidFill>
              <a:schemeClr val="accent3">
                <a:lumMod val="50000"/>
              </a:schemeClr>
            </a:solidFill>
          </p:grpSpPr>
          <p:sp>
            <p:nvSpPr>
              <p:cNvPr id="51" name="Google Shape;6118;p52">
                <a:extLst>
                  <a:ext uri="{FF2B5EF4-FFF2-40B4-BE49-F238E27FC236}">
                    <a16:creationId xmlns:a16="http://schemas.microsoft.com/office/drawing/2014/main" id="{26BA82AE-5986-4389-AF0F-AFDF5DFA0843}"/>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52" name="Google Shape;6119;p52">
                <a:extLst>
                  <a:ext uri="{FF2B5EF4-FFF2-40B4-BE49-F238E27FC236}">
                    <a16:creationId xmlns:a16="http://schemas.microsoft.com/office/drawing/2014/main" id="{B8D8E3ED-E6F5-46B5-867E-940960F80C01}"/>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grpSp>
          <p:nvGrpSpPr>
            <p:cNvPr id="61" name="Google Shape;6763;p54">
              <a:extLst>
                <a:ext uri="{FF2B5EF4-FFF2-40B4-BE49-F238E27FC236}">
                  <a16:creationId xmlns:a16="http://schemas.microsoft.com/office/drawing/2014/main" id="{3ED5C854-2415-4E28-969C-26B665C3E3D3}"/>
                </a:ext>
              </a:extLst>
            </p:cNvPr>
            <p:cNvGrpSpPr/>
            <p:nvPr/>
          </p:nvGrpSpPr>
          <p:grpSpPr>
            <a:xfrm>
              <a:off x="4570104" y="2440707"/>
              <a:ext cx="460689" cy="444472"/>
              <a:chOff x="-60255350" y="3733825"/>
              <a:chExt cx="316650" cy="316550"/>
            </a:xfrm>
            <a:solidFill>
              <a:schemeClr val="accent3">
                <a:lumMod val="50000"/>
              </a:schemeClr>
            </a:solidFill>
          </p:grpSpPr>
          <p:sp>
            <p:nvSpPr>
              <p:cNvPr id="62" name="Google Shape;6764;p54">
                <a:extLst>
                  <a:ext uri="{FF2B5EF4-FFF2-40B4-BE49-F238E27FC236}">
                    <a16:creationId xmlns:a16="http://schemas.microsoft.com/office/drawing/2014/main" id="{E2ECAA10-F876-49D0-B697-8D50BDBE816D}"/>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3" name="Google Shape;6765;p54">
                <a:extLst>
                  <a:ext uri="{FF2B5EF4-FFF2-40B4-BE49-F238E27FC236}">
                    <a16:creationId xmlns:a16="http://schemas.microsoft.com/office/drawing/2014/main" id="{F9182F1D-A95F-4A6F-8BF5-9672ED80D863}"/>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4" name="Google Shape;6766;p54">
                <a:extLst>
                  <a:ext uri="{FF2B5EF4-FFF2-40B4-BE49-F238E27FC236}">
                    <a16:creationId xmlns:a16="http://schemas.microsoft.com/office/drawing/2014/main" id="{D32A3086-02C9-419B-91CE-57F642182CCB}"/>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5" name="Google Shape;6767;p54">
                <a:extLst>
                  <a:ext uri="{FF2B5EF4-FFF2-40B4-BE49-F238E27FC236}">
                    <a16:creationId xmlns:a16="http://schemas.microsoft.com/office/drawing/2014/main" id="{A2B17D38-CC40-4D68-B851-D3915BAFD761}"/>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6" name="Google Shape;6768;p54">
                <a:extLst>
                  <a:ext uri="{FF2B5EF4-FFF2-40B4-BE49-F238E27FC236}">
                    <a16:creationId xmlns:a16="http://schemas.microsoft.com/office/drawing/2014/main" id="{F6B86343-5E40-452D-9EED-9D3B9A750EB0}"/>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7" name="Google Shape;6769;p54">
                <a:extLst>
                  <a:ext uri="{FF2B5EF4-FFF2-40B4-BE49-F238E27FC236}">
                    <a16:creationId xmlns:a16="http://schemas.microsoft.com/office/drawing/2014/main" id="{3861091B-A9C2-4696-B08D-C8E16B9CF9CA}"/>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68" name="Google Shape;6770;p54">
                <a:extLst>
                  <a:ext uri="{FF2B5EF4-FFF2-40B4-BE49-F238E27FC236}">
                    <a16:creationId xmlns:a16="http://schemas.microsoft.com/office/drawing/2014/main" id="{7E9B9B21-6817-46AA-A4F7-E95E69430DBE}"/>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sp>
          <p:nvSpPr>
            <p:cNvPr id="72" name="Google Shape;6722;p54">
              <a:extLst>
                <a:ext uri="{FF2B5EF4-FFF2-40B4-BE49-F238E27FC236}">
                  <a16:creationId xmlns:a16="http://schemas.microsoft.com/office/drawing/2014/main" id="{8432947D-A75E-41DA-9DB9-A44EE76DBFA7}"/>
                </a:ext>
              </a:extLst>
            </p:cNvPr>
            <p:cNvSpPr/>
            <p:nvPr/>
          </p:nvSpPr>
          <p:spPr>
            <a:xfrm>
              <a:off x="4595328" y="3291843"/>
              <a:ext cx="484485" cy="43819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nvGrpSpPr>
            <p:cNvPr id="69" name="Google Shape;7194;p55">
              <a:extLst>
                <a:ext uri="{FF2B5EF4-FFF2-40B4-BE49-F238E27FC236}">
                  <a16:creationId xmlns:a16="http://schemas.microsoft.com/office/drawing/2014/main" id="{AAF89311-2D75-4A94-B5DF-1B809D1C5A7D}"/>
                </a:ext>
              </a:extLst>
            </p:cNvPr>
            <p:cNvGrpSpPr/>
            <p:nvPr/>
          </p:nvGrpSpPr>
          <p:grpSpPr>
            <a:xfrm>
              <a:off x="4595853" y="4122038"/>
              <a:ext cx="464463" cy="481913"/>
              <a:chOff x="-33646250" y="3586425"/>
              <a:chExt cx="293024" cy="292225"/>
            </a:xfrm>
            <a:solidFill>
              <a:schemeClr val="accent3">
                <a:lumMod val="50000"/>
              </a:schemeClr>
            </a:solidFill>
          </p:grpSpPr>
          <p:sp>
            <p:nvSpPr>
              <p:cNvPr id="70" name="Google Shape;7195;p55">
                <a:extLst>
                  <a:ext uri="{FF2B5EF4-FFF2-40B4-BE49-F238E27FC236}">
                    <a16:creationId xmlns:a16="http://schemas.microsoft.com/office/drawing/2014/main" id="{832B5E80-35A8-42E9-8A31-1801B3A5B823}"/>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71" name="Google Shape;7196;p55">
                <a:extLst>
                  <a:ext uri="{FF2B5EF4-FFF2-40B4-BE49-F238E27FC236}">
                    <a16:creationId xmlns:a16="http://schemas.microsoft.com/office/drawing/2014/main" id="{74CA7B45-8879-4ED5-B09A-EF815FAE641C}"/>
                  </a:ext>
                </a:extLst>
              </p:cNvPr>
              <p:cNvSpPr/>
              <p:nvPr/>
            </p:nvSpPr>
            <p:spPr>
              <a:xfrm>
                <a:off x="-33541476"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grpSp>
      <p:sp>
        <p:nvSpPr>
          <p:cNvPr id="237" name="Google Shape;237;p23"/>
          <p:cNvSpPr/>
          <p:nvPr/>
        </p:nvSpPr>
        <p:spPr>
          <a:xfrm>
            <a:off x="871286" y="3175558"/>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nvGrpSpPr>
          <p:cNvPr id="53" name="Google Shape;8838;p58">
            <a:extLst>
              <a:ext uri="{FF2B5EF4-FFF2-40B4-BE49-F238E27FC236}">
                <a16:creationId xmlns:a16="http://schemas.microsoft.com/office/drawing/2014/main" id="{F3281264-B0F5-4FF7-A00A-864E8B5D6816}"/>
              </a:ext>
            </a:extLst>
          </p:cNvPr>
          <p:cNvGrpSpPr/>
          <p:nvPr/>
        </p:nvGrpSpPr>
        <p:grpSpPr>
          <a:xfrm>
            <a:off x="871286" y="4060584"/>
            <a:ext cx="444605" cy="419659"/>
            <a:chOff x="-1960150" y="3956600"/>
            <a:chExt cx="308775" cy="291450"/>
          </a:xfrm>
          <a:solidFill>
            <a:schemeClr val="accent3">
              <a:lumMod val="50000"/>
            </a:schemeClr>
          </a:solidFill>
        </p:grpSpPr>
        <p:sp>
          <p:nvSpPr>
            <p:cNvPr id="54" name="Google Shape;8839;p58">
              <a:extLst>
                <a:ext uri="{FF2B5EF4-FFF2-40B4-BE49-F238E27FC236}">
                  <a16:creationId xmlns:a16="http://schemas.microsoft.com/office/drawing/2014/main" id="{8FD60D66-34F9-4BFE-A412-4A2B48084C92}"/>
                </a:ext>
              </a:extLst>
            </p:cNvPr>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sp>
          <p:nvSpPr>
            <p:cNvPr id="55" name="Google Shape;8840;p58">
              <a:extLst>
                <a:ext uri="{FF2B5EF4-FFF2-40B4-BE49-F238E27FC236}">
                  <a16:creationId xmlns:a16="http://schemas.microsoft.com/office/drawing/2014/main" id="{074E7650-6602-4BD1-AA91-82FF480BB1F9}"/>
                </a:ext>
              </a:extLst>
            </p:cNvPr>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latin typeface="Roboto" panose="02000000000000000000" pitchFamily="2" charset="0"/>
                <a:ea typeface="Roboto" panose="02000000000000000000" pitchFamily="2" charset="0"/>
              </a:endParaRPr>
            </a:p>
          </p:txBody>
        </p:sp>
      </p:grpSp>
      <p:grpSp>
        <p:nvGrpSpPr>
          <p:cNvPr id="73" name="Google Shape;7852;p56">
            <a:extLst>
              <a:ext uri="{FF2B5EF4-FFF2-40B4-BE49-F238E27FC236}">
                <a16:creationId xmlns:a16="http://schemas.microsoft.com/office/drawing/2014/main" id="{19BA2683-EBE0-4A7A-8FAF-2A48B3761BEF}"/>
              </a:ext>
            </a:extLst>
          </p:cNvPr>
          <p:cNvGrpSpPr/>
          <p:nvPr/>
        </p:nvGrpSpPr>
        <p:grpSpPr>
          <a:xfrm>
            <a:off x="871286" y="2264714"/>
            <a:ext cx="457355" cy="448683"/>
            <a:chOff x="-49764975" y="3183375"/>
            <a:chExt cx="299300" cy="299125"/>
          </a:xfrm>
          <a:solidFill>
            <a:schemeClr val="accent3">
              <a:lumMod val="50000"/>
            </a:schemeClr>
          </a:solidFill>
        </p:grpSpPr>
        <p:sp>
          <p:nvSpPr>
            <p:cNvPr id="74" name="Google Shape;7853;p56">
              <a:extLst>
                <a:ext uri="{FF2B5EF4-FFF2-40B4-BE49-F238E27FC236}">
                  <a16:creationId xmlns:a16="http://schemas.microsoft.com/office/drawing/2014/main" id="{0CF3D72D-18B5-46F5-B45D-3B93C20DF0B7}"/>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75" name="Google Shape;7854;p56">
              <a:extLst>
                <a:ext uri="{FF2B5EF4-FFF2-40B4-BE49-F238E27FC236}">
                  <a16:creationId xmlns:a16="http://schemas.microsoft.com/office/drawing/2014/main" id="{09342A86-B826-48BD-BA26-516532715A06}"/>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76" name="Google Shape;7855;p56">
              <a:extLst>
                <a:ext uri="{FF2B5EF4-FFF2-40B4-BE49-F238E27FC236}">
                  <a16:creationId xmlns:a16="http://schemas.microsoft.com/office/drawing/2014/main" id="{56018681-C8FF-4F95-99AD-014F66DF6A14}"/>
                </a:ext>
              </a:extLst>
            </p:cNvPr>
            <p:cNvSpPr/>
            <p:nvPr/>
          </p:nvSpPr>
          <p:spPr>
            <a:xfrm>
              <a:off x="-4969409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77" name="Google Shape;7856;p56">
              <a:extLst>
                <a:ext uri="{FF2B5EF4-FFF2-40B4-BE49-F238E27FC236}">
                  <a16:creationId xmlns:a16="http://schemas.microsoft.com/office/drawing/2014/main" id="{6C610B45-26A0-4C84-8D4E-1A278616F70F}"/>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78" name="Google Shape;7857;p56">
              <a:extLst>
                <a:ext uri="{FF2B5EF4-FFF2-40B4-BE49-F238E27FC236}">
                  <a16:creationId xmlns:a16="http://schemas.microsoft.com/office/drawing/2014/main" id="{5CC1E9C1-BD29-48B6-A8EA-9E2668CB4892}"/>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79" name="Google Shape;7858;p56">
              <a:extLst>
                <a:ext uri="{FF2B5EF4-FFF2-40B4-BE49-F238E27FC236}">
                  <a16:creationId xmlns:a16="http://schemas.microsoft.com/office/drawing/2014/main" id="{FCEBC391-AE45-4954-B158-62BB43F5A6FD}"/>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80" name="Google Shape;7859;p56">
              <a:extLst>
                <a:ext uri="{FF2B5EF4-FFF2-40B4-BE49-F238E27FC236}">
                  <a16:creationId xmlns:a16="http://schemas.microsoft.com/office/drawing/2014/main" id="{4F5EEF93-6826-4570-883C-502D21F5CC7D}"/>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81" name="Google Shape;7860;p56">
              <a:extLst>
                <a:ext uri="{FF2B5EF4-FFF2-40B4-BE49-F238E27FC236}">
                  <a16:creationId xmlns:a16="http://schemas.microsoft.com/office/drawing/2014/main" id="{A10F54E5-353C-4C20-B86D-CE8D2EC177E6}"/>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82" name="Google Shape;7861;p56">
              <a:extLst>
                <a:ext uri="{FF2B5EF4-FFF2-40B4-BE49-F238E27FC236}">
                  <a16:creationId xmlns:a16="http://schemas.microsoft.com/office/drawing/2014/main" id="{E0115F17-8B2A-4EFB-9922-CE8DC8C055B2}"/>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grpSp>
      <p:sp>
        <p:nvSpPr>
          <p:cNvPr id="83" name="Google Shape;6798;p54">
            <a:extLst>
              <a:ext uri="{FF2B5EF4-FFF2-40B4-BE49-F238E27FC236}">
                <a16:creationId xmlns:a16="http://schemas.microsoft.com/office/drawing/2014/main" id="{9784801D-FBD8-40A5-8D70-E937BF54A669}"/>
              </a:ext>
            </a:extLst>
          </p:cNvPr>
          <p:cNvSpPr/>
          <p:nvPr/>
        </p:nvSpPr>
        <p:spPr>
          <a:xfrm>
            <a:off x="783319" y="1474483"/>
            <a:ext cx="491762" cy="38024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grpSp>
        <p:nvGrpSpPr>
          <p:cNvPr id="56" name="Group 55">
            <a:extLst>
              <a:ext uri="{FF2B5EF4-FFF2-40B4-BE49-F238E27FC236}">
                <a16:creationId xmlns:a16="http://schemas.microsoft.com/office/drawing/2014/main" id="{D70B28D1-6D93-4DC7-86BD-DF2D5ECFAE20}"/>
              </a:ext>
            </a:extLst>
          </p:cNvPr>
          <p:cNvGrpSpPr/>
          <p:nvPr/>
        </p:nvGrpSpPr>
        <p:grpSpPr>
          <a:xfrm>
            <a:off x="311700" y="262269"/>
            <a:ext cx="8536102" cy="606600"/>
            <a:chOff x="311700" y="262269"/>
            <a:chExt cx="8536102" cy="606600"/>
          </a:xfrm>
          <a:solidFill>
            <a:schemeClr val="accent1"/>
          </a:solidFill>
        </p:grpSpPr>
        <p:cxnSp>
          <p:nvCxnSpPr>
            <p:cNvPr id="57" name="Google Shape;291;p25">
              <a:extLst>
                <a:ext uri="{FF2B5EF4-FFF2-40B4-BE49-F238E27FC236}">
                  <a16:creationId xmlns:a16="http://schemas.microsoft.com/office/drawing/2014/main" id="{E317F85D-EBA0-4A06-ADA3-9F5BDDD074E8}"/>
                </a:ext>
              </a:extLst>
            </p:cNvPr>
            <p:cNvCxnSpPr/>
            <p:nvPr/>
          </p:nvCxnSpPr>
          <p:spPr>
            <a:xfrm>
              <a:off x="311700" y="868869"/>
              <a:ext cx="8520600" cy="0"/>
            </a:xfrm>
            <a:prstGeom prst="straightConnector1">
              <a:avLst/>
            </a:prstGeom>
            <a:grpFill/>
            <a:ln w="9525" cap="flat" cmpd="sng">
              <a:noFill/>
              <a:prstDash val="solid"/>
              <a:round/>
              <a:headEnd type="none" w="med" len="med"/>
              <a:tailEnd type="none" w="med" len="med"/>
            </a:ln>
          </p:spPr>
        </p:cxnSp>
        <p:sp>
          <p:nvSpPr>
            <p:cNvPr id="58" name="Title 2">
              <a:extLst>
                <a:ext uri="{FF2B5EF4-FFF2-40B4-BE49-F238E27FC236}">
                  <a16:creationId xmlns:a16="http://schemas.microsoft.com/office/drawing/2014/main" id="{5C2E9EA0-EE51-430A-BFF4-84F0E879C7C9}"/>
                </a:ext>
              </a:extLst>
            </p:cNvPr>
            <p:cNvSpPr txBox="1">
              <a:spLocks/>
            </p:cNvSpPr>
            <p:nvPr/>
          </p:nvSpPr>
          <p:spPr>
            <a:xfrm>
              <a:off x="311700" y="262269"/>
              <a:ext cx="8536102" cy="606600"/>
            </a:xfrm>
            <a:prstGeom prst="rect">
              <a:avLst/>
            </a:prstGeom>
            <a:gr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ctr"/>
              <a:r>
                <a:rPr lang="en-IN" sz="2800" dirty="0">
                  <a:solidFill>
                    <a:schemeClr val="bg1"/>
                  </a:solidFill>
                </a:rPr>
                <a:t>Agenda</a:t>
              </a:r>
            </a:p>
          </p:txBody>
        </p:sp>
      </p:grpSp>
    </p:spTree>
    <p:extLst>
      <p:ext uri="{BB962C8B-B14F-4D97-AF65-F5344CB8AC3E}">
        <p14:creationId xmlns:p14="http://schemas.microsoft.com/office/powerpoint/2010/main" val="360553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17" name="Rectangle 16">
            <a:extLst>
              <a:ext uri="{FF2B5EF4-FFF2-40B4-BE49-F238E27FC236}">
                <a16:creationId xmlns:a16="http://schemas.microsoft.com/office/drawing/2014/main" id="{BDDC53D2-FEB3-4F55-B1AB-7EEA1E6EBBC8}"/>
              </a:ext>
            </a:extLst>
          </p:cNvPr>
          <p:cNvSpPr/>
          <p:nvPr/>
        </p:nvSpPr>
        <p:spPr>
          <a:xfrm>
            <a:off x="182147" y="921296"/>
            <a:ext cx="1545800" cy="3836797"/>
          </a:xfrm>
          <a:prstGeom prst="rect">
            <a:avLst/>
          </a:prstGeom>
          <a:solidFill>
            <a:srgbClr val="1070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Roboto" panose="02000000000000000000" pitchFamily="2" charset="0"/>
                <a:ea typeface="Roboto" panose="02000000000000000000" pitchFamily="2" charset="0"/>
              </a:rPr>
              <a:t>With this graph, we visualize the average pledged attained over the main categories historically.</a:t>
            </a:r>
          </a:p>
          <a:p>
            <a:endParaRPr lang="en-US" sz="1100" dirty="0">
              <a:latin typeface="Roboto" panose="02000000000000000000" pitchFamily="2" charset="0"/>
              <a:ea typeface="Roboto" panose="02000000000000000000" pitchFamily="2" charset="0"/>
            </a:endParaRPr>
          </a:p>
          <a:p>
            <a:r>
              <a:rPr lang="en-US" sz="1100" dirty="0">
                <a:latin typeface="Roboto" panose="02000000000000000000" pitchFamily="2" charset="0"/>
                <a:ea typeface="Roboto" panose="02000000000000000000" pitchFamily="2" charset="0"/>
              </a:rPr>
              <a:t>This graph will enable Kickstarter’s individual customers answer the </a:t>
            </a:r>
            <a:r>
              <a:rPr lang="en-US" sz="1100" i="1" dirty="0">
                <a:latin typeface="Roboto" panose="02000000000000000000" pitchFamily="2" charset="0"/>
                <a:ea typeface="Roboto" panose="02000000000000000000" pitchFamily="2" charset="0"/>
              </a:rPr>
              <a:t>question</a:t>
            </a:r>
            <a:r>
              <a:rPr lang="en-US" sz="1100" dirty="0">
                <a:latin typeface="Roboto" panose="02000000000000000000" pitchFamily="2" charset="0"/>
                <a:ea typeface="Roboto" panose="02000000000000000000" pitchFamily="2" charset="0"/>
              </a:rPr>
              <a:t>: What pledged amount can I expect to raise for my project in x category?</a:t>
            </a:r>
          </a:p>
          <a:p>
            <a:endParaRPr lang="en-US" sz="1100" dirty="0">
              <a:latin typeface="Roboto" panose="02000000000000000000" pitchFamily="2" charset="0"/>
              <a:ea typeface="Roboto" panose="02000000000000000000" pitchFamily="2" charset="0"/>
            </a:endParaRPr>
          </a:p>
          <a:p>
            <a:r>
              <a:rPr lang="en-US" sz="1100" dirty="0">
                <a:latin typeface="Roboto" panose="02000000000000000000" pitchFamily="2" charset="0"/>
                <a:ea typeface="Roboto" panose="02000000000000000000" pitchFamily="2" charset="0"/>
              </a:rPr>
              <a:t>The average pledged amount for technical projects is the highest projects and Dance is the lowest.</a:t>
            </a:r>
          </a:p>
        </p:txBody>
      </p:sp>
      <p:pic>
        <p:nvPicPr>
          <p:cNvPr id="9220" name="Picture 4" descr="image">
            <a:extLst>
              <a:ext uri="{FF2B5EF4-FFF2-40B4-BE49-F238E27FC236}">
                <a16:creationId xmlns:a16="http://schemas.microsoft.com/office/drawing/2014/main" id="{D0E63DB8-C997-43B8-9DFC-0DAC52C82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83" y="1147389"/>
            <a:ext cx="6993270" cy="32161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7">
            <a:extLst>
              <a:ext uri="{FF2B5EF4-FFF2-40B4-BE49-F238E27FC236}">
                <a16:creationId xmlns:a16="http://schemas.microsoft.com/office/drawing/2014/main" id="{786CDA30-57F9-4C88-8BF0-79E75457EA0B}"/>
              </a:ext>
            </a:extLst>
          </p:cNvPr>
          <p:cNvSpPr txBox="1">
            <a:spLocks/>
          </p:cNvSpPr>
          <p:nvPr/>
        </p:nvSpPr>
        <p:spPr>
          <a:xfrm>
            <a:off x="278616" y="179362"/>
            <a:ext cx="8586767" cy="474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algn="ctr"/>
            <a:r>
              <a:rPr lang="en-US" dirty="0"/>
              <a:t>What Drives the Success and Failure of Campaigns</a:t>
            </a:r>
          </a:p>
        </p:txBody>
      </p:sp>
      <p:cxnSp>
        <p:nvCxnSpPr>
          <p:cNvPr id="11" name="Google Shape;1103;p38">
            <a:extLst>
              <a:ext uri="{FF2B5EF4-FFF2-40B4-BE49-F238E27FC236}">
                <a16:creationId xmlns:a16="http://schemas.microsoft.com/office/drawing/2014/main" id="{0739FF95-FCE5-4CB8-84EB-F8EADE28A331}"/>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817418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17" name="Rectangle 16">
            <a:extLst>
              <a:ext uri="{FF2B5EF4-FFF2-40B4-BE49-F238E27FC236}">
                <a16:creationId xmlns:a16="http://schemas.microsoft.com/office/drawing/2014/main" id="{BDDC53D2-FEB3-4F55-B1AB-7EEA1E6EBBC8}"/>
              </a:ext>
            </a:extLst>
          </p:cNvPr>
          <p:cNvSpPr/>
          <p:nvPr/>
        </p:nvSpPr>
        <p:spPr>
          <a:xfrm>
            <a:off x="286651" y="814511"/>
            <a:ext cx="4749312" cy="1639579"/>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latin typeface="Roboto" panose="02000000000000000000" pitchFamily="2" charset="0"/>
                <a:ea typeface="Roboto" panose="02000000000000000000" pitchFamily="2" charset="0"/>
              </a:rPr>
              <a:t>Through this visualization, we observe the mean pledged amount per backer for the main categories.</a:t>
            </a:r>
          </a:p>
          <a:p>
            <a:endParaRPr lang="en-US" sz="1050" dirty="0">
              <a:latin typeface="Roboto" panose="02000000000000000000" pitchFamily="2" charset="0"/>
              <a:ea typeface="Roboto" panose="02000000000000000000" pitchFamily="2" charset="0"/>
            </a:endParaRPr>
          </a:p>
          <a:p>
            <a:r>
              <a:rPr lang="en-US" sz="1050" dirty="0">
                <a:latin typeface="Roboto" panose="02000000000000000000" pitchFamily="2" charset="0"/>
                <a:ea typeface="Roboto" panose="02000000000000000000" pitchFamily="2" charset="0"/>
              </a:rPr>
              <a:t>It impacts the end-user by answering the </a:t>
            </a:r>
            <a:r>
              <a:rPr lang="en-US" sz="1050" i="1" dirty="0">
                <a:latin typeface="Roboto" panose="02000000000000000000" pitchFamily="2" charset="0"/>
                <a:ea typeface="Roboto" panose="02000000000000000000" pitchFamily="2" charset="0"/>
              </a:rPr>
              <a:t>question</a:t>
            </a:r>
            <a:r>
              <a:rPr lang="en-US" sz="1050" dirty="0">
                <a:latin typeface="Roboto" panose="02000000000000000000" pitchFamily="2" charset="0"/>
                <a:ea typeface="Roboto" panose="02000000000000000000" pitchFamily="2" charset="0"/>
              </a:rPr>
              <a:t>: On an average, how many backers and how much investment can I expect for my project per backer?</a:t>
            </a:r>
          </a:p>
          <a:p>
            <a:endParaRPr lang="en-US" sz="1050" dirty="0">
              <a:latin typeface="Roboto" panose="02000000000000000000" pitchFamily="2" charset="0"/>
              <a:ea typeface="Roboto" panose="02000000000000000000" pitchFamily="2" charset="0"/>
            </a:endParaRPr>
          </a:p>
          <a:p>
            <a:r>
              <a:rPr lang="en-US" sz="1050" dirty="0">
                <a:latin typeface="Roboto" panose="02000000000000000000" pitchFamily="2" charset="0"/>
                <a:ea typeface="Roboto" panose="02000000000000000000" pitchFamily="2" charset="0"/>
              </a:rPr>
              <a:t>Evidently, Technology, Games and Design have the highest mean pledged amount per backer with a good number of backers. While, Crafts does not receive enough backer support.</a:t>
            </a:r>
          </a:p>
        </p:txBody>
      </p:sp>
      <p:pic>
        <p:nvPicPr>
          <p:cNvPr id="5124" name="Picture 4">
            <a:extLst>
              <a:ext uri="{FF2B5EF4-FFF2-40B4-BE49-F238E27FC236}">
                <a16:creationId xmlns:a16="http://schemas.microsoft.com/office/drawing/2014/main" id="{0F5A76E4-1AE9-42A9-BEB8-BEF6337BE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1" y="2627523"/>
            <a:ext cx="4849722" cy="25159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2B156AE-F775-432B-8F4B-1448F9F75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345" y="876117"/>
            <a:ext cx="3877212" cy="384042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7">
            <a:extLst>
              <a:ext uri="{FF2B5EF4-FFF2-40B4-BE49-F238E27FC236}">
                <a16:creationId xmlns:a16="http://schemas.microsoft.com/office/drawing/2014/main" id="{E025571D-CA81-4235-B449-CC5900986D22}"/>
              </a:ext>
            </a:extLst>
          </p:cNvPr>
          <p:cNvSpPr txBox="1">
            <a:spLocks/>
          </p:cNvSpPr>
          <p:nvPr/>
        </p:nvSpPr>
        <p:spPr>
          <a:xfrm>
            <a:off x="278616" y="179362"/>
            <a:ext cx="8586767" cy="474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algn="ctr"/>
            <a:r>
              <a:rPr lang="en-US" dirty="0"/>
              <a:t>What Drives the Success and Failure of Campaigns</a:t>
            </a:r>
          </a:p>
        </p:txBody>
      </p:sp>
      <p:cxnSp>
        <p:nvCxnSpPr>
          <p:cNvPr id="10" name="Google Shape;1103;p38">
            <a:extLst>
              <a:ext uri="{FF2B5EF4-FFF2-40B4-BE49-F238E27FC236}">
                <a16:creationId xmlns:a16="http://schemas.microsoft.com/office/drawing/2014/main" id="{A7120368-8398-4215-95D1-C9AB6F9E7576}"/>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059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21;p32">
            <a:extLst>
              <a:ext uri="{FF2B5EF4-FFF2-40B4-BE49-F238E27FC236}">
                <a16:creationId xmlns:a16="http://schemas.microsoft.com/office/drawing/2014/main" id="{7BB4051D-185D-43D6-8ACC-646B75DE88CC}"/>
              </a:ext>
            </a:extLst>
          </p:cNvPr>
          <p:cNvSpPr/>
          <p:nvPr/>
        </p:nvSpPr>
        <p:spPr>
          <a:xfrm>
            <a:off x="362014" y="972381"/>
            <a:ext cx="4000274" cy="1163170"/>
          </a:xfrm>
          <a:prstGeom prst="rect">
            <a:avLst/>
          </a:prstGeom>
          <a:solidFill>
            <a:schemeClr val="accent1"/>
          </a:solidFill>
          <a:ln>
            <a:noFill/>
          </a:ln>
        </p:spPr>
        <p:txBody>
          <a:bodyPr spcFirstLastPara="1" wrap="square" lIns="91425" tIns="91425" rIns="91425" bIns="91425" anchor="ctr" anchorCtr="0">
            <a:noAutofit/>
          </a:bodyPr>
          <a:lstStyle/>
          <a:p>
            <a:pPr lvl="0" rtl="0">
              <a:spcBef>
                <a:spcPts val="0"/>
              </a:spcBef>
              <a:spcAft>
                <a:spcPts val="0"/>
              </a:spcAft>
            </a:pPr>
            <a:r>
              <a:rPr lang="en-US" sz="1600" b="1" dirty="0">
                <a:solidFill>
                  <a:schemeClr val="bg1"/>
                </a:solidFill>
                <a:latin typeface="Roboto" panose="02000000000000000000" pitchFamily="2" charset="0"/>
                <a:ea typeface="Roboto" panose="02000000000000000000" pitchFamily="2" charset="0"/>
              </a:rPr>
              <a:t>Predictive Analysis:</a:t>
            </a:r>
          </a:p>
          <a:p>
            <a:pPr lvl="0" algn="just" rtl="0">
              <a:spcBef>
                <a:spcPts val="0"/>
              </a:spcBef>
              <a:spcAft>
                <a:spcPts val="0"/>
              </a:spcAft>
            </a:pPr>
            <a:r>
              <a:rPr lang="en-US" dirty="0">
                <a:solidFill>
                  <a:schemeClr val="bg1"/>
                </a:solidFill>
                <a:latin typeface="Roboto" panose="02000000000000000000" pitchFamily="2" charset="0"/>
                <a:ea typeface="Roboto" panose="02000000000000000000" pitchFamily="2" charset="0"/>
              </a:rPr>
              <a:t>Decision tree model is used to classify a given campaign as success or failed on a set of initial variables like Category, Country and target goal</a:t>
            </a:r>
          </a:p>
        </p:txBody>
      </p:sp>
      <p:sp>
        <p:nvSpPr>
          <p:cNvPr id="8" name="Title 7">
            <a:extLst>
              <a:ext uri="{FF2B5EF4-FFF2-40B4-BE49-F238E27FC236}">
                <a16:creationId xmlns:a16="http://schemas.microsoft.com/office/drawing/2014/main" id="{C427AB23-C9B8-411C-93BD-61B149B85AC3}"/>
              </a:ext>
            </a:extLst>
          </p:cNvPr>
          <p:cNvSpPr txBox="1">
            <a:spLocks/>
          </p:cNvSpPr>
          <p:nvPr/>
        </p:nvSpPr>
        <p:spPr>
          <a:xfrm>
            <a:off x="278616" y="179362"/>
            <a:ext cx="8586767" cy="474460"/>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indent="0" fontAlgn="base">
              <a:buFont typeface="Roboto Light"/>
              <a:buNone/>
            </a:pPr>
            <a:r>
              <a:rPr lang="en-US" sz="2400" dirty="0">
                <a:solidFill>
                  <a:srgbClr val="00B050"/>
                </a:solidFill>
                <a:latin typeface="Roboto" panose="02000000000000000000" pitchFamily="2" charset="0"/>
                <a:ea typeface="Roboto" panose="02000000000000000000" pitchFamily="2" charset="0"/>
              </a:rPr>
              <a:t>W</a:t>
            </a:r>
            <a:r>
              <a:rPr lang="en-US" sz="2400" b="0" u="none" strike="noStrike" dirty="0">
                <a:solidFill>
                  <a:srgbClr val="00B050"/>
                </a:solidFill>
                <a:effectLst/>
                <a:latin typeface="Roboto" panose="02000000000000000000" pitchFamily="2" charset="0"/>
                <a:ea typeface="Roboto" panose="02000000000000000000" pitchFamily="2" charset="0"/>
              </a:rPr>
              <a:t>hat is the probability that a given campaign will succeed?</a:t>
            </a:r>
            <a:r>
              <a:rPr lang="en-US" sz="2400" b="0" dirty="0">
                <a:solidFill>
                  <a:srgbClr val="00B050"/>
                </a:solidFill>
                <a:effectLst/>
                <a:latin typeface="Roboto" panose="02000000000000000000" pitchFamily="2" charset="0"/>
                <a:ea typeface="Roboto" panose="02000000000000000000" pitchFamily="2" charset="0"/>
              </a:rPr>
              <a:t>​</a:t>
            </a:r>
            <a:endParaRPr lang="en-US" sz="2400" dirty="0">
              <a:solidFill>
                <a:srgbClr val="00B050"/>
              </a:solidFill>
              <a:latin typeface="Roboto" panose="02000000000000000000" pitchFamily="2" charset="0"/>
              <a:ea typeface="Roboto" panose="02000000000000000000" pitchFamily="2" charset="0"/>
            </a:endParaRPr>
          </a:p>
        </p:txBody>
      </p:sp>
      <p:cxnSp>
        <p:nvCxnSpPr>
          <p:cNvPr id="10" name="Google Shape;1103;p38">
            <a:extLst>
              <a:ext uri="{FF2B5EF4-FFF2-40B4-BE49-F238E27FC236}">
                <a16:creationId xmlns:a16="http://schemas.microsoft.com/office/drawing/2014/main" id="{1E240342-CFA1-46D3-B93A-EC51822AC7B2}"/>
              </a:ext>
            </a:extLst>
          </p:cNvPr>
          <p:cNvCxnSpPr/>
          <p:nvPr/>
        </p:nvCxnSpPr>
        <p:spPr>
          <a:xfrm>
            <a:off x="377617" y="667264"/>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6" name="Group 5">
            <a:extLst>
              <a:ext uri="{FF2B5EF4-FFF2-40B4-BE49-F238E27FC236}">
                <a16:creationId xmlns:a16="http://schemas.microsoft.com/office/drawing/2014/main" id="{4A6974E5-37D7-47C8-9FED-BDD18E941EC8}"/>
              </a:ext>
            </a:extLst>
          </p:cNvPr>
          <p:cNvGrpSpPr/>
          <p:nvPr/>
        </p:nvGrpSpPr>
        <p:grpSpPr>
          <a:xfrm>
            <a:off x="4579018" y="814919"/>
            <a:ext cx="4286365" cy="2641264"/>
            <a:chOff x="4731422" y="2317750"/>
            <a:chExt cx="4286365" cy="2641264"/>
          </a:xfrm>
        </p:grpSpPr>
        <p:grpSp>
          <p:nvGrpSpPr>
            <p:cNvPr id="5" name="Group 4">
              <a:extLst>
                <a:ext uri="{FF2B5EF4-FFF2-40B4-BE49-F238E27FC236}">
                  <a16:creationId xmlns:a16="http://schemas.microsoft.com/office/drawing/2014/main" id="{9F3B3517-42EB-49D4-A9D3-8415D11A79A8}"/>
                </a:ext>
              </a:extLst>
            </p:cNvPr>
            <p:cNvGrpSpPr/>
            <p:nvPr/>
          </p:nvGrpSpPr>
          <p:grpSpPr>
            <a:xfrm>
              <a:off x="4731422" y="4159088"/>
              <a:ext cx="4253531" cy="799926"/>
              <a:chOff x="4861816" y="3231443"/>
              <a:chExt cx="4253531" cy="799926"/>
            </a:xfrm>
          </p:grpSpPr>
          <p:sp>
            <p:nvSpPr>
              <p:cNvPr id="17" name="Google Shape;624;p32">
                <a:extLst>
                  <a:ext uri="{FF2B5EF4-FFF2-40B4-BE49-F238E27FC236}">
                    <a16:creationId xmlns:a16="http://schemas.microsoft.com/office/drawing/2014/main" id="{6DB6C363-66E0-4818-910E-B634614B67FD}"/>
                  </a:ext>
                </a:extLst>
              </p:cNvPr>
              <p:cNvSpPr/>
              <p:nvPr/>
            </p:nvSpPr>
            <p:spPr>
              <a:xfrm>
                <a:off x="5082239" y="3450807"/>
                <a:ext cx="4033108" cy="580562"/>
              </a:xfrm>
              <a:prstGeom prst="rect">
                <a:avLst/>
              </a:prstGeom>
              <a:solidFill>
                <a:schemeClr val="accent1"/>
              </a:solidFill>
              <a:ln>
                <a:noFill/>
              </a:ln>
            </p:spPr>
            <p:txBody>
              <a:bodyPr spcFirstLastPara="1" wrap="square" lIns="91425" tIns="91425" rIns="91425" bIns="91425" anchor="ctr" anchorCtr="0">
                <a:noAutofit/>
              </a:bodyPr>
              <a:lstStyle/>
              <a:p>
                <a:pPr lvl="0" algn="ctr" rtl="0">
                  <a:spcBef>
                    <a:spcPts val="0"/>
                  </a:spcBef>
                  <a:spcAft>
                    <a:spcPts val="0"/>
                  </a:spcAft>
                </a:pPr>
                <a:r>
                  <a:rPr lang="en-US" sz="1100" b="1" u="sng" dirty="0">
                    <a:solidFill>
                      <a:schemeClr val="bg1"/>
                    </a:solidFill>
                    <a:latin typeface="Roboto" panose="02000000000000000000" pitchFamily="2" charset="0"/>
                    <a:ea typeface="Roboto" panose="02000000000000000000" pitchFamily="2" charset="0"/>
                  </a:rPr>
                  <a:t>Normalization</a:t>
                </a:r>
                <a:r>
                  <a:rPr lang="en-US" sz="1100" b="1" i="1" u="sng" dirty="0">
                    <a:solidFill>
                      <a:schemeClr val="tx1"/>
                    </a:solidFill>
                    <a:latin typeface="Roboto" panose="02000000000000000000" pitchFamily="2" charset="0"/>
                    <a:ea typeface="Roboto" panose="02000000000000000000" pitchFamily="2" charset="0"/>
                  </a:rPr>
                  <a:t> </a:t>
                </a:r>
              </a:p>
              <a:p>
                <a:pPr marL="36000" lvl="0" rtl="0">
                  <a:spcBef>
                    <a:spcPts val="0"/>
                  </a:spcBef>
                  <a:spcAft>
                    <a:spcPts val="0"/>
                  </a:spcAft>
                </a:pPr>
                <a:r>
                  <a:rPr lang="en-US" sz="1100" dirty="0">
                    <a:solidFill>
                      <a:schemeClr val="bg1"/>
                    </a:solidFill>
                    <a:latin typeface="Roboto" panose="02000000000000000000" pitchFamily="2" charset="0"/>
                    <a:ea typeface="Roboto" panose="02000000000000000000" pitchFamily="2" charset="0"/>
                  </a:rPr>
                  <a:t>Normalizing “</a:t>
                </a:r>
                <a:r>
                  <a:rPr lang="en-US" sz="1100" dirty="0" err="1">
                    <a:solidFill>
                      <a:schemeClr val="bg1"/>
                    </a:solidFill>
                    <a:latin typeface="Roboto" panose="02000000000000000000" pitchFamily="2" charset="0"/>
                    <a:ea typeface="Roboto" panose="02000000000000000000" pitchFamily="2" charset="0"/>
                  </a:rPr>
                  <a:t>usd_goal_real</a:t>
                </a:r>
                <a:r>
                  <a:rPr lang="en-US" sz="1100" dirty="0">
                    <a:solidFill>
                      <a:schemeClr val="bg1"/>
                    </a:solidFill>
                    <a:latin typeface="Roboto" panose="02000000000000000000" pitchFamily="2" charset="0"/>
                    <a:ea typeface="Roboto" panose="02000000000000000000" pitchFamily="2" charset="0"/>
                  </a:rPr>
                  <a:t>” variable using </a:t>
                </a:r>
                <a:r>
                  <a:rPr lang="en-US" sz="1100" dirty="0" err="1">
                    <a:solidFill>
                      <a:schemeClr val="bg1"/>
                    </a:solidFill>
                    <a:latin typeface="Roboto" panose="02000000000000000000" pitchFamily="2" charset="0"/>
                    <a:ea typeface="Roboto" panose="02000000000000000000" pitchFamily="2" charset="0"/>
                  </a:rPr>
                  <a:t>MinMaxScaler</a:t>
                </a:r>
                <a:r>
                  <a:rPr lang="en-US" sz="1100" dirty="0">
                    <a:solidFill>
                      <a:schemeClr val="bg1"/>
                    </a:solidFill>
                    <a:latin typeface="Roboto" panose="02000000000000000000" pitchFamily="2" charset="0"/>
                    <a:ea typeface="Roboto" panose="02000000000000000000" pitchFamily="2" charset="0"/>
                  </a:rPr>
                  <a:t> function</a:t>
                </a:r>
              </a:p>
            </p:txBody>
          </p:sp>
          <p:sp>
            <p:nvSpPr>
              <p:cNvPr id="18" name="Google Shape;631;p32">
                <a:extLst>
                  <a:ext uri="{FF2B5EF4-FFF2-40B4-BE49-F238E27FC236}">
                    <a16:creationId xmlns:a16="http://schemas.microsoft.com/office/drawing/2014/main" id="{BF9DDE70-0455-470A-9E1F-DBBA5E5E81D5}"/>
                  </a:ext>
                </a:extLst>
              </p:cNvPr>
              <p:cNvSpPr/>
              <p:nvPr/>
            </p:nvSpPr>
            <p:spPr>
              <a:xfrm>
                <a:off x="4861816" y="3231443"/>
                <a:ext cx="440846"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rtl="0">
                  <a:spcBef>
                    <a:spcPts val="0"/>
                  </a:spcBef>
                  <a:spcAft>
                    <a:spcPts val="0"/>
                  </a:spcAft>
                </a:pPr>
                <a:r>
                  <a:rPr lang="en-US" sz="1200" b="1" dirty="0">
                    <a:latin typeface="Roboto" panose="02000000000000000000" pitchFamily="2" charset="0"/>
                    <a:ea typeface="Roboto" panose="02000000000000000000" pitchFamily="2" charset="0"/>
                  </a:rPr>
                  <a:t>3</a:t>
                </a:r>
                <a:endParaRPr sz="1200" b="1" dirty="0">
                  <a:latin typeface="Roboto" panose="02000000000000000000" pitchFamily="2" charset="0"/>
                  <a:ea typeface="Roboto" panose="02000000000000000000" pitchFamily="2" charset="0"/>
                </a:endParaRPr>
              </a:p>
            </p:txBody>
          </p:sp>
        </p:grpSp>
        <p:grpSp>
          <p:nvGrpSpPr>
            <p:cNvPr id="19" name="Group 18">
              <a:extLst>
                <a:ext uri="{FF2B5EF4-FFF2-40B4-BE49-F238E27FC236}">
                  <a16:creationId xmlns:a16="http://schemas.microsoft.com/office/drawing/2014/main" id="{4E2D99EB-6ABF-4867-8C3A-2E0BD39EE958}"/>
                </a:ext>
              </a:extLst>
            </p:cNvPr>
            <p:cNvGrpSpPr/>
            <p:nvPr/>
          </p:nvGrpSpPr>
          <p:grpSpPr>
            <a:xfrm>
              <a:off x="4764256" y="2317750"/>
              <a:ext cx="4253531" cy="903048"/>
              <a:chOff x="4861816" y="2276297"/>
              <a:chExt cx="4253531" cy="903048"/>
            </a:xfrm>
          </p:grpSpPr>
          <p:sp>
            <p:nvSpPr>
              <p:cNvPr id="20" name="Google Shape;624;p32">
                <a:extLst>
                  <a:ext uri="{FF2B5EF4-FFF2-40B4-BE49-F238E27FC236}">
                    <a16:creationId xmlns:a16="http://schemas.microsoft.com/office/drawing/2014/main" id="{DFF47413-CC49-469E-9D7C-E752A1E39390}"/>
                  </a:ext>
                </a:extLst>
              </p:cNvPr>
              <p:cNvSpPr/>
              <p:nvPr/>
            </p:nvSpPr>
            <p:spPr>
              <a:xfrm>
                <a:off x="5082239" y="2518638"/>
                <a:ext cx="4033108" cy="660707"/>
              </a:xfrm>
              <a:prstGeom prst="rect">
                <a:avLst/>
              </a:prstGeom>
              <a:solidFill>
                <a:schemeClr val="accent1"/>
              </a:solidFill>
              <a:ln>
                <a:noFill/>
              </a:ln>
            </p:spPr>
            <p:txBody>
              <a:bodyPr spcFirstLastPara="1" wrap="square" lIns="91425" tIns="91425" rIns="91425" bIns="91425" anchor="ctr" anchorCtr="0">
                <a:noAutofit/>
              </a:bodyPr>
              <a:lstStyle/>
              <a:p>
                <a:pPr marR="0" algn="ctr" rtl="0">
                  <a:spcBef>
                    <a:spcPts val="0"/>
                  </a:spcBef>
                  <a:spcAft>
                    <a:spcPts val="0"/>
                  </a:spcAft>
                </a:pPr>
                <a:r>
                  <a:rPr lang="en-IN" sz="1100" b="1" u="sng" dirty="0">
                    <a:solidFill>
                      <a:schemeClr val="bg1"/>
                    </a:solidFill>
                    <a:effectLst/>
                    <a:latin typeface="Roboto" panose="02000000000000000000" pitchFamily="2" charset="0"/>
                    <a:ea typeface="Roboto" panose="02000000000000000000" pitchFamily="2" charset="0"/>
                    <a:cs typeface="Arial" panose="020B0604020202020204" pitchFamily="34" charset="0"/>
                  </a:rPr>
                  <a:t>Variables Used: </a:t>
                </a:r>
              </a:p>
              <a:p>
                <a:pPr marL="171450" marR="0" indent="-171450" rtl="0">
                  <a:spcBef>
                    <a:spcPts val="0"/>
                  </a:spcBef>
                  <a:spcAft>
                    <a:spcPts val="0"/>
                  </a:spcAft>
                  <a:buFont typeface="Arial" panose="020B0604020202020204" pitchFamily="34" charset="0"/>
                  <a:buChar char="•"/>
                </a:pPr>
                <a:r>
                  <a:rPr lang="en-IN" sz="1100" b="1" dirty="0">
                    <a:solidFill>
                      <a:schemeClr val="bg1"/>
                    </a:solidFill>
                    <a:latin typeface="Roboto" panose="02000000000000000000" pitchFamily="2" charset="0"/>
                    <a:ea typeface="Roboto" panose="02000000000000000000" pitchFamily="2" charset="0"/>
                    <a:cs typeface="Arial" panose="020B0604020202020204" pitchFamily="34" charset="0"/>
                  </a:rPr>
                  <a:t>Independent</a:t>
                </a:r>
                <a:r>
                  <a:rPr lang="en-IN" sz="1100" b="1" u="sng"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US" sz="1100" dirty="0" err="1">
                    <a:solidFill>
                      <a:schemeClr val="bg1"/>
                    </a:solidFill>
                    <a:latin typeface="Roboto" panose="02000000000000000000" pitchFamily="2" charset="0"/>
                    <a:ea typeface="Roboto" panose="02000000000000000000" pitchFamily="2" charset="0"/>
                  </a:rPr>
                  <a:t>usd_goal_real</a:t>
                </a:r>
                <a:r>
                  <a:rPr lang="en-US" sz="1100" dirty="0">
                    <a:solidFill>
                      <a:schemeClr val="bg1"/>
                    </a:solidFill>
                    <a:latin typeface="Roboto" panose="02000000000000000000" pitchFamily="2" charset="0"/>
                    <a:ea typeface="Roboto" panose="02000000000000000000" pitchFamily="2" charset="0"/>
                  </a:rPr>
                  <a:t>, </a:t>
                </a:r>
                <a:r>
                  <a:rPr lang="en-US" sz="1100" dirty="0" err="1">
                    <a:solidFill>
                      <a:schemeClr val="bg1"/>
                    </a:solidFill>
                    <a:latin typeface="Roboto" panose="02000000000000000000" pitchFamily="2" charset="0"/>
                    <a:ea typeface="Roboto" panose="02000000000000000000" pitchFamily="2" charset="0"/>
                  </a:rPr>
                  <a:t>main_category</a:t>
                </a:r>
                <a:r>
                  <a:rPr lang="en-US" sz="1100" dirty="0">
                    <a:solidFill>
                      <a:schemeClr val="bg1"/>
                    </a:solidFill>
                    <a:latin typeface="Roboto" panose="02000000000000000000" pitchFamily="2" charset="0"/>
                    <a:ea typeface="Roboto" panose="02000000000000000000" pitchFamily="2" charset="0"/>
                  </a:rPr>
                  <a:t>, category, country</a:t>
                </a:r>
              </a:p>
              <a:p>
                <a:pPr marL="171450" marR="0" indent="-171450" rtl="0">
                  <a:spcBef>
                    <a:spcPts val="0"/>
                  </a:spcBef>
                  <a:spcAft>
                    <a:spcPts val="0"/>
                  </a:spcAft>
                  <a:buFont typeface="Arial" panose="020B0604020202020204" pitchFamily="34" charset="0"/>
                  <a:buChar char="•"/>
                </a:pPr>
                <a:r>
                  <a:rPr lang="en-US" sz="1100" b="1" dirty="0">
                    <a:solidFill>
                      <a:schemeClr val="bg1"/>
                    </a:solidFill>
                    <a:latin typeface="Roboto" panose="02000000000000000000" pitchFamily="2" charset="0"/>
                    <a:ea typeface="Roboto" panose="02000000000000000000" pitchFamily="2" charset="0"/>
                  </a:rPr>
                  <a:t>Dependent</a:t>
                </a:r>
                <a:r>
                  <a:rPr lang="en-US" sz="1100" dirty="0">
                    <a:solidFill>
                      <a:schemeClr val="bg1"/>
                    </a:solidFill>
                    <a:latin typeface="Roboto" panose="02000000000000000000" pitchFamily="2" charset="0"/>
                    <a:ea typeface="Roboto" panose="02000000000000000000" pitchFamily="2" charset="0"/>
                  </a:rPr>
                  <a:t>: state</a:t>
                </a:r>
                <a:endParaRPr lang="en-IN" sz="1100" dirty="0">
                  <a:solidFill>
                    <a:schemeClr val="bg1"/>
                  </a:solidFill>
                  <a:latin typeface="Roboto" panose="02000000000000000000" pitchFamily="2" charset="0"/>
                  <a:ea typeface="Roboto" panose="02000000000000000000" pitchFamily="2" charset="0"/>
                </a:endParaRPr>
              </a:p>
            </p:txBody>
          </p:sp>
          <p:sp>
            <p:nvSpPr>
              <p:cNvPr id="21" name="Google Shape;631;p32">
                <a:extLst>
                  <a:ext uri="{FF2B5EF4-FFF2-40B4-BE49-F238E27FC236}">
                    <a16:creationId xmlns:a16="http://schemas.microsoft.com/office/drawing/2014/main" id="{9173B131-96C5-4283-91C3-5E8DA2014158}"/>
                  </a:ext>
                </a:extLst>
              </p:cNvPr>
              <p:cNvSpPr/>
              <p:nvPr/>
            </p:nvSpPr>
            <p:spPr>
              <a:xfrm>
                <a:off x="4861816" y="2276297"/>
                <a:ext cx="440846"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rtl="0">
                  <a:spcBef>
                    <a:spcPts val="0"/>
                  </a:spcBef>
                  <a:spcAft>
                    <a:spcPts val="0"/>
                  </a:spcAft>
                </a:pPr>
                <a:r>
                  <a:rPr lang="en-US" sz="1200" b="1" dirty="0">
                    <a:latin typeface="Roboto" panose="02000000000000000000" pitchFamily="2" charset="0"/>
                    <a:ea typeface="Roboto" panose="02000000000000000000" pitchFamily="2" charset="0"/>
                  </a:rPr>
                  <a:t>1</a:t>
                </a:r>
                <a:endParaRPr sz="1200" b="1" dirty="0">
                  <a:latin typeface="Roboto" panose="02000000000000000000" pitchFamily="2" charset="0"/>
                  <a:ea typeface="Roboto" panose="02000000000000000000" pitchFamily="2" charset="0"/>
                </a:endParaRPr>
              </a:p>
            </p:txBody>
          </p:sp>
        </p:grpSp>
        <p:grpSp>
          <p:nvGrpSpPr>
            <p:cNvPr id="22" name="Group 21">
              <a:extLst>
                <a:ext uri="{FF2B5EF4-FFF2-40B4-BE49-F238E27FC236}">
                  <a16:creationId xmlns:a16="http://schemas.microsoft.com/office/drawing/2014/main" id="{DCDDE2A2-FF23-473A-9B1F-756AC270C4DC}"/>
                </a:ext>
              </a:extLst>
            </p:cNvPr>
            <p:cNvGrpSpPr/>
            <p:nvPr/>
          </p:nvGrpSpPr>
          <p:grpSpPr>
            <a:xfrm>
              <a:off x="4764256" y="3310405"/>
              <a:ext cx="4253531" cy="799926"/>
              <a:chOff x="4861816" y="3231443"/>
              <a:chExt cx="4253531" cy="799926"/>
            </a:xfrm>
          </p:grpSpPr>
          <p:sp>
            <p:nvSpPr>
              <p:cNvPr id="23" name="Google Shape;624;p32">
                <a:extLst>
                  <a:ext uri="{FF2B5EF4-FFF2-40B4-BE49-F238E27FC236}">
                    <a16:creationId xmlns:a16="http://schemas.microsoft.com/office/drawing/2014/main" id="{848CEA39-2FE5-4E91-AF3D-574BFC7DE935}"/>
                  </a:ext>
                </a:extLst>
              </p:cNvPr>
              <p:cNvSpPr/>
              <p:nvPr/>
            </p:nvSpPr>
            <p:spPr>
              <a:xfrm>
                <a:off x="5082239" y="3450807"/>
                <a:ext cx="4033108" cy="580562"/>
              </a:xfrm>
              <a:prstGeom prst="rect">
                <a:avLst/>
              </a:prstGeom>
              <a:solidFill>
                <a:schemeClr val="accent1"/>
              </a:solidFill>
              <a:ln>
                <a:noFill/>
              </a:ln>
            </p:spPr>
            <p:txBody>
              <a:bodyPr spcFirstLastPara="1" wrap="square" lIns="91425" tIns="91425" rIns="91425" bIns="91425" anchor="ctr" anchorCtr="0">
                <a:noAutofit/>
              </a:bodyPr>
              <a:lstStyle/>
              <a:p>
                <a:pPr lvl="0" algn="ctr" rtl="0">
                  <a:spcBef>
                    <a:spcPts val="0"/>
                  </a:spcBef>
                  <a:spcAft>
                    <a:spcPts val="0"/>
                  </a:spcAft>
                </a:pPr>
                <a:r>
                  <a:rPr lang="en-US" sz="1100" b="1" u="sng" dirty="0">
                    <a:solidFill>
                      <a:schemeClr val="bg1"/>
                    </a:solidFill>
                    <a:latin typeface="Roboto" panose="02000000000000000000" pitchFamily="2" charset="0"/>
                    <a:ea typeface="Roboto" panose="02000000000000000000" pitchFamily="2" charset="0"/>
                  </a:rPr>
                  <a:t>Dummy Coding</a:t>
                </a:r>
              </a:p>
              <a:p>
                <a:pPr marL="36000" lvl="0" rtl="0">
                  <a:spcBef>
                    <a:spcPts val="0"/>
                  </a:spcBef>
                  <a:spcAft>
                    <a:spcPts val="0"/>
                  </a:spcAft>
                </a:pPr>
                <a:r>
                  <a:rPr lang="en-US" sz="1100" dirty="0">
                    <a:solidFill>
                      <a:schemeClr val="bg1"/>
                    </a:solidFill>
                    <a:latin typeface="Roboto" panose="02000000000000000000" pitchFamily="2" charset="0"/>
                    <a:ea typeface="Roboto" panose="02000000000000000000" pitchFamily="2" charset="0"/>
                  </a:rPr>
                  <a:t>Need to convert categorical variables (“</a:t>
                </a:r>
                <a:r>
                  <a:rPr lang="en-US" sz="1100" dirty="0" err="1">
                    <a:solidFill>
                      <a:schemeClr val="bg1"/>
                    </a:solidFill>
                    <a:latin typeface="Roboto" panose="02000000000000000000" pitchFamily="2" charset="0"/>
                    <a:ea typeface="Roboto" panose="02000000000000000000" pitchFamily="2" charset="0"/>
                  </a:rPr>
                  <a:t>main_category</a:t>
                </a:r>
                <a:r>
                  <a:rPr lang="en-US" sz="1100" dirty="0">
                    <a:solidFill>
                      <a:schemeClr val="bg1"/>
                    </a:solidFill>
                    <a:latin typeface="Roboto" panose="02000000000000000000" pitchFamily="2" charset="0"/>
                    <a:ea typeface="Roboto" panose="02000000000000000000" pitchFamily="2" charset="0"/>
                  </a:rPr>
                  <a:t>”, “category”, “country”, “state”) to binary variables </a:t>
                </a:r>
              </a:p>
            </p:txBody>
          </p:sp>
          <p:sp>
            <p:nvSpPr>
              <p:cNvPr id="24" name="Google Shape;631;p32">
                <a:extLst>
                  <a:ext uri="{FF2B5EF4-FFF2-40B4-BE49-F238E27FC236}">
                    <a16:creationId xmlns:a16="http://schemas.microsoft.com/office/drawing/2014/main" id="{AB506543-9700-4829-948E-A9908CF8E05E}"/>
                  </a:ext>
                </a:extLst>
              </p:cNvPr>
              <p:cNvSpPr/>
              <p:nvPr/>
            </p:nvSpPr>
            <p:spPr>
              <a:xfrm>
                <a:off x="4861816" y="3231443"/>
                <a:ext cx="440846" cy="436581"/>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rtl="0">
                  <a:spcBef>
                    <a:spcPts val="0"/>
                  </a:spcBef>
                  <a:spcAft>
                    <a:spcPts val="0"/>
                  </a:spcAft>
                </a:pPr>
                <a:r>
                  <a:rPr lang="en-US" sz="1200" b="1" dirty="0">
                    <a:latin typeface="Roboto" panose="02000000000000000000" pitchFamily="2" charset="0"/>
                    <a:ea typeface="Roboto" panose="02000000000000000000" pitchFamily="2" charset="0"/>
                  </a:rPr>
                  <a:t>2</a:t>
                </a:r>
                <a:endParaRPr sz="1200" b="1" dirty="0">
                  <a:latin typeface="Roboto" panose="02000000000000000000" pitchFamily="2" charset="0"/>
                  <a:ea typeface="Roboto" panose="02000000000000000000" pitchFamily="2" charset="0"/>
                </a:endParaRPr>
              </a:p>
            </p:txBody>
          </p:sp>
        </p:grpSp>
      </p:grpSp>
      <p:grpSp>
        <p:nvGrpSpPr>
          <p:cNvPr id="25" name="Group 24">
            <a:extLst>
              <a:ext uri="{FF2B5EF4-FFF2-40B4-BE49-F238E27FC236}">
                <a16:creationId xmlns:a16="http://schemas.microsoft.com/office/drawing/2014/main" id="{E30DDC8B-6C9D-44C8-90D7-97627D80E1AC}"/>
              </a:ext>
            </a:extLst>
          </p:cNvPr>
          <p:cNvGrpSpPr/>
          <p:nvPr/>
        </p:nvGrpSpPr>
        <p:grpSpPr>
          <a:xfrm>
            <a:off x="399798" y="2244155"/>
            <a:ext cx="3922486" cy="2475232"/>
            <a:chOff x="4524626" y="1075980"/>
            <a:chExt cx="4420696" cy="2917369"/>
          </a:xfrm>
        </p:grpSpPr>
        <p:grpSp>
          <p:nvGrpSpPr>
            <p:cNvPr id="26" name="Group 25">
              <a:extLst>
                <a:ext uri="{FF2B5EF4-FFF2-40B4-BE49-F238E27FC236}">
                  <a16:creationId xmlns:a16="http://schemas.microsoft.com/office/drawing/2014/main" id="{3C903DCD-C80E-4435-B2FC-823D4ABB1BB7}"/>
                </a:ext>
              </a:extLst>
            </p:cNvPr>
            <p:cNvGrpSpPr/>
            <p:nvPr/>
          </p:nvGrpSpPr>
          <p:grpSpPr>
            <a:xfrm>
              <a:off x="4524626" y="1827387"/>
              <a:ext cx="4278345" cy="1334503"/>
              <a:chOff x="-32868" y="3462176"/>
              <a:chExt cx="6024673" cy="1687982"/>
            </a:xfrm>
          </p:grpSpPr>
          <p:pic>
            <p:nvPicPr>
              <p:cNvPr id="33" name="Picture 32">
                <a:extLst>
                  <a:ext uri="{FF2B5EF4-FFF2-40B4-BE49-F238E27FC236}">
                    <a16:creationId xmlns:a16="http://schemas.microsoft.com/office/drawing/2014/main" id="{8FA391CE-43B7-4DC2-824A-A90495DAF0A8}"/>
                  </a:ext>
                </a:extLst>
              </p:cNvPr>
              <p:cNvPicPr>
                <a:picLocks noChangeAspect="1"/>
              </p:cNvPicPr>
              <p:nvPr/>
            </p:nvPicPr>
            <p:blipFill>
              <a:blip r:embed="rId2"/>
              <a:srcRect/>
              <a:stretch/>
            </p:blipFill>
            <p:spPr>
              <a:xfrm>
                <a:off x="-32868" y="3738482"/>
                <a:ext cx="6024673" cy="1411676"/>
              </a:xfrm>
              <a:prstGeom prst="rect">
                <a:avLst/>
              </a:prstGeom>
            </p:spPr>
          </p:pic>
          <p:sp>
            <p:nvSpPr>
              <p:cNvPr id="34" name="Google Shape;630;p32">
                <a:extLst>
                  <a:ext uri="{FF2B5EF4-FFF2-40B4-BE49-F238E27FC236}">
                    <a16:creationId xmlns:a16="http://schemas.microsoft.com/office/drawing/2014/main" id="{5BDB9BA8-7E9F-469C-83D2-93A16FBCA8B2}"/>
                  </a:ext>
                </a:extLst>
              </p:cNvPr>
              <p:cNvSpPr/>
              <p:nvPr/>
            </p:nvSpPr>
            <p:spPr>
              <a:xfrm>
                <a:off x="5420029" y="3462176"/>
                <a:ext cx="427767" cy="416754"/>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Light" panose="02000000000000000000" pitchFamily="2" charset="0"/>
                    <a:ea typeface="Roboto Light" panose="02000000000000000000" pitchFamily="2" charset="0"/>
                  </a:rPr>
                  <a:t>2</a:t>
                </a:r>
              </a:p>
            </p:txBody>
          </p:sp>
        </p:grpSp>
        <p:grpSp>
          <p:nvGrpSpPr>
            <p:cNvPr id="27" name="Group 26">
              <a:extLst>
                <a:ext uri="{FF2B5EF4-FFF2-40B4-BE49-F238E27FC236}">
                  <a16:creationId xmlns:a16="http://schemas.microsoft.com/office/drawing/2014/main" id="{4A06D27F-C981-4308-BBE6-D94E1D401DED}"/>
                </a:ext>
              </a:extLst>
            </p:cNvPr>
            <p:cNvGrpSpPr/>
            <p:nvPr/>
          </p:nvGrpSpPr>
          <p:grpSpPr>
            <a:xfrm>
              <a:off x="4524626" y="3249695"/>
              <a:ext cx="4420696" cy="743654"/>
              <a:chOff x="181791" y="4759396"/>
              <a:chExt cx="4601156" cy="716842"/>
            </a:xfrm>
          </p:grpSpPr>
          <p:pic>
            <p:nvPicPr>
              <p:cNvPr id="31" name="Picture 30">
                <a:extLst>
                  <a:ext uri="{FF2B5EF4-FFF2-40B4-BE49-F238E27FC236}">
                    <a16:creationId xmlns:a16="http://schemas.microsoft.com/office/drawing/2014/main" id="{60A5159B-B098-4B6A-B2F2-30A3184EF907}"/>
                  </a:ext>
                </a:extLst>
              </p:cNvPr>
              <p:cNvPicPr>
                <a:picLocks noChangeAspect="1"/>
              </p:cNvPicPr>
              <p:nvPr/>
            </p:nvPicPr>
            <p:blipFill>
              <a:blip r:embed="rId3"/>
              <a:srcRect/>
              <a:stretch/>
            </p:blipFill>
            <p:spPr>
              <a:xfrm>
                <a:off x="181791" y="4885327"/>
                <a:ext cx="4601156" cy="590911"/>
              </a:xfrm>
              <a:prstGeom prst="rect">
                <a:avLst/>
              </a:prstGeom>
            </p:spPr>
          </p:pic>
          <p:sp>
            <p:nvSpPr>
              <p:cNvPr id="32" name="Google Shape;630;p32">
                <a:extLst>
                  <a:ext uri="{FF2B5EF4-FFF2-40B4-BE49-F238E27FC236}">
                    <a16:creationId xmlns:a16="http://schemas.microsoft.com/office/drawing/2014/main" id="{6FECFE47-126B-40C5-A961-BC6C53F9034D}"/>
                  </a:ext>
                </a:extLst>
              </p:cNvPr>
              <p:cNvSpPr/>
              <p:nvPr/>
            </p:nvSpPr>
            <p:spPr>
              <a:xfrm>
                <a:off x="4212171" y="4759396"/>
                <a:ext cx="351752" cy="332317"/>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Light" panose="02000000000000000000" pitchFamily="2" charset="0"/>
                    <a:ea typeface="Roboto Light" panose="02000000000000000000" pitchFamily="2" charset="0"/>
                  </a:rPr>
                  <a:t>3</a:t>
                </a:r>
              </a:p>
            </p:txBody>
          </p:sp>
        </p:grpSp>
        <p:grpSp>
          <p:nvGrpSpPr>
            <p:cNvPr id="28" name="Group 27">
              <a:extLst>
                <a:ext uri="{FF2B5EF4-FFF2-40B4-BE49-F238E27FC236}">
                  <a16:creationId xmlns:a16="http://schemas.microsoft.com/office/drawing/2014/main" id="{6BE62010-F343-42E1-A3CD-E8F842032C01}"/>
                </a:ext>
              </a:extLst>
            </p:cNvPr>
            <p:cNvGrpSpPr/>
            <p:nvPr/>
          </p:nvGrpSpPr>
          <p:grpSpPr>
            <a:xfrm>
              <a:off x="4560437" y="1075980"/>
              <a:ext cx="4242534" cy="694931"/>
              <a:chOff x="4403311" y="4306881"/>
              <a:chExt cx="4475108" cy="615215"/>
            </a:xfrm>
          </p:grpSpPr>
          <p:pic>
            <p:nvPicPr>
              <p:cNvPr id="29" name="Picture 28">
                <a:extLst>
                  <a:ext uri="{FF2B5EF4-FFF2-40B4-BE49-F238E27FC236}">
                    <a16:creationId xmlns:a16="http://schemas.microsoft.com/office/drawing/2014/main" id="{B1604042-C0A1-4049-9736-E95AD5DD2C57}"/>
                  </a:ext>
                </a:extLst>
              </p:cNvPr>
              <p:cNvPicPr>
                <a:picLocks noChangeAspect="1"/>
              </p:cNvPicPr>
              <p:nvPr/>
            </p:nvPicPr>
            <p:blipFill>
              <a:blip r:embed="rId4"/>
              <a:srcRect/>
              <a:stretch/>
            </p:blipFill>
            <p:spPr>
              <a:xfrm>
                <a:off x="4403311" y="4444423"/>
                <a:ext cx="4475108" cy="477673"/>
              </a:xfrm>
              <a:prstGeom prst="rect">
                <a:avLst/>
              </a:prstGeom>
            </p:spPr>
          </p:pic>
          <p:sp>
            <p:nvSpPr>
              <p:cNvPr id="30" name="Google Shape;630;p32">
                <a:extLst>
                  <a:ext uri="{FF2B5EF4-FFF2-40B4-BE49-F238E27FC236}">
                    <a16:creationId xmlns:a16="http://schemas.microsoft.com/office/drawing/2014/main" id="{7EDB943F-EF46-46BA-8ACC-5A7A2CACA32C}"/>
                  </a:ext>
                </a:extLst>
              </p:cNvPr>
              <p:cNvSpPr/>
              <p:nvPr/>
            </p:nvSpPr>
            <p:spPr>
              <a:xfrm>
                <a:off x="8460908" y="4306881"/>
                <a:ext cx="351752" cy="305956"/>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rtl="0">
                  <a:spcBef>
                    <a:spcPts val="0"/>
                  </a:spcBef>
                  <a:spcAft>
                    <a:spcPts val="0"/>
                  </a:spcAft>
                </a:pPr>
                <a:r>
                  <a:rPr lang="en-US" sz="1200" b="1" dirty="0">
                    <a:latin typeface="Roboto Light" panose="02000000000000000000" pitchFamily="2" charset="0"/>
                    <a:ea typeface="Roboto Light" panose="02000000000000000000" pitchFamily="2" charset="0"/>
                  </a:rPr>
                  <a:t>1</a:t>
                </a:r>
              </a:p>
            </p:txBody>
          </p:sp>
        </p:grpSp>
      </p:grpSp>
    </p:spTree>
    <p:extLst>
      <p:ext uri="{BB962C8B-B14F-4D97-AF65-F5344CB8AC3E}">
        <p14:creationId xmlns:p14="http://schemas.microsoft.com/office/powerpoint/2010/main" val="269937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36" name="Picture 35">
            <a:extLst>
              <a:ext uri="{FF2B5EF4-FFF2-40B4-BE49-F238E27FC236}">
                <a16:creationId xmlns:a16="http://schemas.microsoft.com/office/drawing/2014/main" id="{F74E5012-04D5-4892-B9A5-E37882C311BC}"/>
              </a:ext>
            </a:extLst>
          </p:cNvPr>
          <p:cNvPicPr>
            <a:picLocks noChangeAspect="1"/>
          </p:cNvPicPr>
          <p:nvPr/>
        </p:nvPicPr>
        <p:blipFill>
          <a:blip r:embed="rId3"/>
          <a:srcRect/>
          <a:stretch/>
        </p:blipFill>
        <p:spPr>
          <a:xfrm>
            <a:off x="3585029" y="1084933"/>
            <a:ext cx="5341127" cy="2781094"/>
          </a:xfrm>
          <a:prstGeom prst="rect">
            <a:avLst/>
          </a:prstGeom>
        </p:spPr>
      </p:pic>
      <p:sp>
        <p:nvSpPr>
          <p:cNvPr id="43" name="Title 2">
            <a:extLst>
              <a:ext uri="{FF2B5EF4-FFF2-40B4-BE49-F238E27FC236}">
                <a16:creationId xmlns:a16="http://schemas.microsoft.com/office/drawing/2014/main" id="{CB897AC4-1189-4033-BDD6-3833FBC40369}"/>
              </a:ext>
            </a:extLst>
          </p:cNvPr>
          <p:cNvSpPr>
            <a:spLocks noGrp="1"/>
          </p:cNvSpPr>
          <p:nvPr>
            <p:ph type="ctrTitle"/>
          </p:nvPr>
        </p:nvSpPr>
        <p:spPr>
          <a:xfrm>
            <a:off x="3585029" y="231007"/>
            <a:ext cx="5262773" cy="606600"/>
          </a:xfrm>
        </p:spPr>
        <p:txBody>
          <a:bodyPr/>
          <a:lstStyle/>
          <a:p>
            <a:r>
              <a:rPr lang="en-IN" sz="3200" dirty="0"/>
              <a:t>Output and Results</a:t>
            </a:r>
          </a:p>
        </p:txBody>
      </p:sp>
      <p:cxnSp>
        <p:nvCxnSpPr>
          <p:cNvPr id="44" name="Google Shape;257;p23">
            <a:extLst>
              <a:ext uri="{FF2B5EF4-FFF2-40B4-BE49-F238E27FC236}">
                <a16:creationId xmlns:a16="http://schemas.microsoft.com/office/drawing/2014/main" id="{411BA191-9321-4FDA-9FCC-5AB0928490E3}"/>
              </a:ext>
            </a:extLst>
          </p:cNvPr>
          <p:cNvCxnSpPr>
            <a:cxnSpLocks/>
          </p:cNvCxnSpPr>
          <p:nvPr/>
        </p:nvCxnSpPr>
        <p:spPr>
          <a:xfrm>
            <a:off x="3585029" y="909765"/>
            <a:ext cx="5262773" cy="0"/>
          </a:xfrm>
          <a:prstGeom prst="straightConnector1">
            <a:avLst/>
          </a:prstGeom>
          <a:noFill/>
          <a:ln w="9525" cap="flat" cmpd="sng">
            <a:solidFill>
              <a:schemeClr val="accent1"/>
            </a:solidFill>
            <a:prstDash val="solid"/>
            <a:round/>
            <a:headEnd type="none" w="med" len="med"/>
            <a:tailEnd type="none" w="med" len="med"/>
          </a:ln>
        </p:spPr>
      </p:cxnSp>
      <p:sp>
        <p:nvSpPr>
          <p:cNvPr id="9" name="Google Shape;620;p32">
            <a:extLst>
              <a:ext uri="{FF2B5EF4-FFF2-40B4-BE49-F238E27FC236}">
                <a16:creationId xmlns:a16="http://schemas.microsoft.com/office/drawing/2014/main" id="{3B0C0494-FA9D-47C6-AADD-0E04DCEFA118}"/>
              </a:ext>
            </a:extLst>
          </p:cNvPr>
          <p:cNvSpPr/>
          <p:nvPr/>
        </p:nvSpPr>
        <p:spPr>
          <a:xfrm>
            <a:off x="5894787" y="3250602"/>
            <a:ext cx="3104800" cy="1725502"/>
          </a:xfrm>
          <a:prstGeom prst="rect">
            <a:avLst/>
          </a:prstGeom>
          <a:solidFill>
            <a:schemeClr val="accent1"/>
          </a:solidFill>
          <a:ln>
            <a:noFill/>
          </a:ln>
        </p:spPr>
        <p:txBody>
          <a:bodyPr spcFirstLastPara="1" wrap="square" lIns="91425" tIns="91425" rIns="91425" bIns="91425" anchor="ctr" anchorCtr="0">
            <a:noAutofit/>
          </a:bodyPr>
          <a:lstStyle/>
          <a:p>
            <a:pPr marL="171450" marR="0" indent="-171450" algn="just" rtl="0">
              <a:spcBef>
                <a:spcPts val="0"/>
              </a:spcBef>
              <a:spcAft>
                <a:spcPts val="0"/>
              </a:spcAft>
              <a:buFont typeface="Arial" panose="020B0604020202020204" pitchFamily="34" charset="0"/>
              <a:buChar char="•"/>
            </a:pPr>
            <a:r>
              <a:rPr lang="en-US" sz="1200" dirty="0">
                <a:solidFill>
                  <a:schemeClr val="bg1"/>
                </a:solidFill>
                <a:effectLst/>
                <a:latin typeface="Roboto" panose="02000000000000000000" pitchFamily="2" charset="0"/>
                <a:ea typeface="Roboto" panose="02000000000000000000" pitchFamily="2" charset="0"/>
              </a:rPr>
              <a:t>The model classifies a given campaign into Success and Fail with a classification accuracy of 62%</a:t>
            </a:r>
          </a:p>
          <a:p>
            <a:pPr marL="171450" marR="0" indent="-171450" algn="just" rtl="0">
              <a:spcBef>
                <a:spcPts val="0"/>
              </a:spcBef>
              <a:spcAft>
                <a:spcPts val="0"/>
              </a:spcAft>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The probability obtained for each campaign is beneficial for the end user to fine tune their campaign parameters like duration or goal amount to improve chance of success</a:t>
            </a:r>
            <a:endParaRPr lang="en-IN" sz="1200" dirty="0">
              <a:solidFill>
                <a:schemeClr val="bg1"/>
              </a:solidFill>
              <a:effectLst/>
              <a:latin typeface="Roboto" panose="02000000000000000000" pitchFamily="2" charset="0"/>
              <a:ea typeface="Roboto" panose="02000000000000000000" pitchFamily="2" charset="0"/>
            </a:endParaRPr>
          </a:p>
        </p:txBody>
      </p:sp>
      <p:pic>
        <p:nvPicPr>
          <p:cNvPr id="10242" name="Picture 2">
            <a:extLst>
              <a:ext uri="{FF2B5EF4-FFF2-40B4-BE49-F238E27FC236}">
                <a16:creationId xmlns:a16="http://schemas.microsoft.com/office/drawing/2014/main" id="{B1D67438-FC36-4D71-B8FD-F389EA1FE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13" y="1516806"/>
            <a:ext cx="3440616" cy="2648867"/>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620;p32">
            <a:extLst>
              <a:ext uri="{FF2B5EF4-FFF2-40B4-BE49-F238E27FC236}">
                <a16:creationId xmlns:a16="http://schemas.microsoft.com/office/drawing/2014/main" id="{4BA80537-F3C8-405D-B546-C5EC7D59C891}"/>
              </a:ext>
            </a:extLst>
          </p:cNvPr>
          <p:cNvSpPr/>
          <p:nvPr/>
        </p:nvSpPr>
        <p:spPr>
          <a:xfrm>
            <a:off x="144413" y="1106229"/>
            <a:ext cx="3284588" cy="410577"/>
          </a:xfrm>
          <a:prstGeom prst="rect">
            <a:avLst/>
          </a:prstGeom>
          <a:solidFill>
            <a:schemeClr val="accent1"/>
          </a:solidFill>
          <a:ln>
            <a:noFill/>
          </a:ln>
        </p:spPr>
        <p:txBody>
          <a:bodyPr spcFirstLastPara="1" wrap="square" lIns="91425" tIns="91425" rIns="91425" bIns="91425" anchor="ctr" anchorCtr="0">
            <a:noAutofit/>
          </a:bodyPr>
          <a:lstStyle/>
          <a:p>
            <a:pPr marR="0" algn="ctr" rtl="0">
              <a:spcBef>
                <a:spcPts val="0"/>
              </a:spcBef>
              <a:spcAft>
                <a:spcPts val="0"/>
              </a:spcAft>
            </a:pPr>
            <a:r>
              <a:rPr lang="en-US" sz="1200" b="1" dirty="0">
                <a:solidFill>
                  <a:schemeClr val="bg1"/>
                </a:solidFill>
                <a:latin typeface="Roboto" panose="02000000000000000000" pitchFamily="2" charset="0"/>
                <a:ea typeface="Roboto" panose="02000000000000000000" pitchFamily="2" charset="0"/>
              </a:rPr>
              <a:t>Sample Output</a:t>
            </a:r>
            <a:endParaRPr lang="en-IN" sz="1200" b="1" dirty="0">
              <a:solidFill>
                <a:schemeClr val="bg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7089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6" name="Group 45">
            <a:extLst>
              <a:ext uri="{FF2B5EF4-FFF2-40B4-BE49-F238E27FC236}">
                <a16:creationId xmlns:a16="http://schemas.microsoft.com/office/drawing/2014/main" id="{853A6541-F17F-46F8-9947-7CFEAAC28A70}"/>
              </a:ext>
            </a:extLst>
          </p:cNvPr>
          <p:cNvGrpSpPr/>
          <p:nvPr/>
        </p:nvGrpSpPr>
        <p:grpSpPr>
          <a:xfrm>
            <a:off x="311727" y="262269"/>
            <a:ext cx="8536075" cy="606600"/>
            <a:chOff x="311727" y="262269"/>
            <a:chExt cx="8536075" cy="606600"/>
          </a:xfrm>
        </p:grpSpPr>
        <p:cxnSp>
          <p:nvCxnSpPr>
            <p:cNvPr id="47" name="Google Shape;291;p25">
              <a:extLst>
                <a:ext uri="{FF2B5EF4-FFF2-40B4-BE49-F238E27FC236}">
                  <a16:creationId xmlns:a16="http://schemas.microsoft.com/office/drawing/2014/main" id="{F4DFE3D0-2D21-4601-BE16-A59DE64AE3FD}"/>
                </a:ext>
              </a:extLst>
            </p:cNvPr>
            <p:cNvCxnSpPr>
              <a:cxnSpLocks/>
            </p:cNvCxnSpPr>
            <p:nvPr/>
          </p:nvCxnSpPr>
          <p:spPr>
            <a:xfrm>
              <a:off x="311727" y="865909"/>
              <a:ext cx="8520573" cy="2960"/>
            </a:xfrm>
            <a:prstGeom prst="straightConnector1">
              <a:avLst/>
            </a:prstGeom>
            <a:noFill/>
            <a:ln w="9525" cap="flat" cmpd="sng">
              <a:solidFill>
                <a:schemeClr val="accent1"/>
              </a:solidFill>
              <a:prstDash val="solid"/>
              <a:round/>
              <a:headEnd type="none" w="med" len="med"/>
              <a:tailEnd type="none" w="med" len="med"/>
            </a:ln>
          </p:spPr>
        </p:cxnSp>
        <p:sp>
          <p:nvSpPr>
            <p:cNvPr id="48" name="Title 2">
              <a:extLst>
                <a:ext uri="{FF2B5EF4-FFF2-40B4-BE49-F238E27FC236}">
                  <a16:creationId xmlns:a16="http://schemas.microsoft.com/office/drawing/2014/main" id="{94A97430-4660-41EC-8A2C-E708840B5AB0}"/>
                </a:ext>
              </a:extLst>
            </p:cNvPr>
            <p:cNvSpPr txBox="1">
              <a:spLocks/>
            </p:cNvSpPr>
            <p:nvPr/>
          </p:nvSpPr>
          <p:spPr>
            <a:xfrm>
              <a:off x="387927" y="262269"/>
              <a:ext cx="8459875"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chemeClr val="accent1"/>
                  </a:solidFill>
                  <a:latin typeface="Roboto Light" panose="02000000000000000000" pitchFamily="2" charset="0"/>
                  <a:ea typeface="Roboto Light" panose="02000000000000000000" pitchFamily="2" charset="0"/>
                  <a:cs typeface="Roboto Light" panose="02000000000000000000" pitchFamily="2" charset="0"/>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sz="2800" dirty="0">
                  <a:latin typeface="Roboto" panose="02000000000000000000" pitchFamily="2" charset="0"/>
                  <a:ea typeface="Roboto" panose="02000000000000000000" pitchFamily="2" charset="0"/>
                </a:rPr>
                <a:t>Recommendations and Next Steps</a:t>
              </a:r>
            </a:p>
          </p:txBody>
        </p:sp>
      </p:grpSp>
      <p:grpSp>
        <p:nvGrpSpPr>
          <p:cNvPr id="17" name="Group 16">
            <a:extLst>
              <a:ext uri="{FF2B5EF4-FFF2-40B4-BE49-F238E27FC236}">
                <a16:creationId xmlns:a16="http://schemas.microsoft.com/office/drawing/2014/main" id="{3295A044-6E36-41B4-9E49-E3CB9E1EF60C}"/>
              </a:ext>
            </a:extLst>
          </p:cNvPr>
          <p:cNvGrpSpPr/>
          <p:nvPr/>
        </p:nvGrpSpPr>
        <p:grpSpPr>
          <a:xfrm>
            <a:off x="3307072" y="1111061"/>
            <a:ext cx="2529855" cy="3770170"/>
            <a:chOff x="2118345" y="1111061"/>
            <a:chExt cx="2051874" cy="3002628"/>
          </a:xfrm>
        </p:grpSpPr>
        <p:cxnSp>
          <p:nvCxnSpPr>
            <p:cNvPr id="12" name="Straight Connector 11">
              <a:extLst>
                <a:ext uri="{FF2B5EF4-FFF2-40B4-BE49-F238E27FC236}">
                  <a16:creationId xmlns:a16="http://schemas.microsoft.com/office/drawing/2014/main" id="{207D1304-AEAB-49EC-B081-1A865443DBF7}"/>
                </a:ext>
              </a:extLst>
            </p:cNvPr>
            <p:cNvCxnSpPr/>
            <p:nvPr/>
          </p:nvCxnSpPr>
          <p:spPr>
            <a:xfrm>
              <a:off x="2458482" y="1414361"/>
              <a:ext cx="1254536" cy="85778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C1E0FE-B455-4AE3-9314-95308B18E44A}"/>
                </a:ext>
              </a:extLst>
            </p:cNvPr>
            <p:cNvCxnSpPr/>
            <p:nvPr/>
          </p:nvCxnSpPr>
          <p:spPr>
            <a:xfrm flipH="1">
              <a:off x="2458482" y="2272145"/>
              <a:ext cx="1268391" cy="68945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AA231D-C2EB-4F82-80D3-2905EB5DE138}"/>
                </a:ext>
              </a:extLst>
            </p:cNvPr>
            <p:cNvCxnSpPr/>
            <p:nvPr/>
          </p:nvCxnSpPr>
          <p:spPr>
            <a:xfrm>
              <a:off x="2458482" y="2961597"/>
              <a:ext cx="1462354" cy="910748"/>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55" name="Google Shape;571;p30">
              <a:extLst>
                <a:ext uri="{FF2B5EF4-FFF2-40B4-BE49-F238E27FC236}">
                  <a16:creationId xmlns:a16="http://schemas.microsoft.com/office/drawing/2014/main" id="{CF40D9FD-6C0A-4F60-B7D3-9D6147AFE372}"/>
                </a:ext>
              </a:extLst>
            </p:cNvPr>
            <p:cNvSpPr/>
            <p:nvPr/>
          </p:nvSpPr>
          <p:spPr>
            <a:xfrm>
              <a:off x="2118345" y="1111061"/>
              <a:ext cx="680274" cy="606600"/>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2"/>
            </a:solidFill>
            <a:ln w="19050">
              <a:solidFill>
                <a:schemeClr val="accent5"/>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Roboto" panose="02000000000000000000" pitchFamily="2" charset="0"/>
                  <a:ea typeface="Roboto" panose="02000000000000000000" pitchFamily="2" charset="0"/>
                </a:rPr>
                <a:t>1</a:t>
              </a:r>
              <a:endParaRPr dirty="0">
                <a:latin typeface="Roboto" panose="02000000000000000000" pitchFamily="2" charset="0"/>
                <a:ea typeface="Roboto" panose="02000000000000000000" pitchFamily="2" charset="0"/>
              </a:endParaRPr>
            </a:p>
          </p:txBody>
        </p:sp>
        <p:sp>
          <p:nvSpPr>
            <p:cNvPr id="56" name="Google Shape;571;p30">
              <a:extLst>
                <a:ext uri="{FF2B5EF4-FFF2-40B4-BE49-F238E27FC236}">
                  <a16:creationId xmlns:a16="http://schemas.microsoft.com/office/drawing/2014/main" id="{48863E68-8338-4345-9133-06FB0BBCBFB2}"/>
                </a:ext>
              </a:extLst>
            </p:cNvPr>
            <p:cNvSpPr/>
            <p:nvPr/>
          </p:nvSpPr>
          <p:spPr>
            <a:xfrm>
              <a:off x="3489945" y="1884679"/>
              <a:ext cx="680274" cy="606600"/>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bg1"/>
                  </a:solidFill>
                  <a:latin typeface="Roboto" panose="02000000000000000000" pitchFamily="2" charset="0"/>
                  <a:ea typeface="Roboto" panose="02000000000000000000" pitchFamily="2" charset="0"/>
                </a:rPr>
                <a:t>2</a:t>
              </a:r>
              <a:endParaRPr dirty="0">
                <a:solidFill>
                  <a:schemeClr val="bg1"/>
                </a:solidFill>
                <a:latin typeface="Roboto" panose="02000000000000000000" pitchFamily="2" charset="0"/>
                <a:ea typeface="Roboto" panose="02000000000000000000" pitchFamily="2" charset="0"/>
              </a:endParaRPr>
            </a:p>
          </p:txBody>
        </p:sp>
        <p:sp>
          <p:nvSpPr>
            <p:cNvPr id="57" name="Google Shape;571;p30">
              <a:extLst>
                <a:ext uri="{FF2B5EF4-FFF2-40B4-BE49-F238E27FC236}">
                  <a16:creationId xmlns:a16="http://schemas.microsoft.com/office/drawing/2014/main" id="{BDD8D596-57AD-4855-ACD2-A5DBDFA25154}"/>
                </a:ext>
              </a:extLst>
            </p:cNvPr>
            <p:cNvSpPr/>
            <p:nvPr/>
          </p:nvSpPr>
          <p:spPr>
            <a:xfrm>
              <a:off x="2118345" y="2658298"/>
              <a:ext cx="680274" cy="606600"/>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2">
                <a:lumMod val="60000"/>
                <a:lumOff val="40000"/>
              </a:schemeClr>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bg1"/>
                  </a:solidFill>
                  <a:latin typeface="Roboto" panose="02000000000000000000" pitchFamily="2" charset="0"/>
                  <a:ea typeface="Roboto" panose="02000000000000000000" pitchFamily="2" charset="0"/>
                </a:rPr>
                <a:t>3</a:t>
              </a:r>
              <a:endParaRPr dirty="0">
                <a:solidFill>
                  <a:schemeClr val="bg1"/>
                </a:solidFill>
                <a:latin typeface="Roboto" panose="02000000000000000000" pitchFamily="2" charset="0"/>
                <a:ea typeface="Roboto" panose="02000000000000000000" pitchFamily="2" charset="0"/>
              </a:endParaRPr>
            </a:p>
          </p:txBody>
        </p:sp>
        <p:sp>
          <p:nvSpPr>
            <p:cNvPr id="58" name="Google Shape;571;p30">
              <a:extLst>
                <a:ext uri="{FF2B5EF4-FFF2-40B4-BE49-F238E27FC236}">
                  <a16:creationId xmlns:a16="http://schemas.microsoft.com/office/drawing/2014/main" id="{E3CB53EB-1EF4-4101-93C9-23BACE0B3F62}"/>
                </a:ext>
              </a:extLst>
            </p:cNvPr>
            <p:cNvSpPr/>
            <p:nvPr/>
          </p:nvSpPr>
          <p:spPr>
            <a:xfrm>
              <a:off x="3489945" y="3507089"/>
              <a:ext cx="680274" cy="606600"/>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6">
                <a:lumMod val="75000"/>
              </a:schemeClr>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1"/>
                  </a:solidFill>
                  <a:latin typeface="Roboto" panose="02000000000000000000" pitchFamily="2" charset="0"/>
                  <a:ea typeface="Roboto" panose="02000000000000000000" pitchFamily="2" charset="0"/>
                </a:rPr>
                <a:t>4</a:t>
              </a:r>
              <a:endParaRPr dirty="0">
                <a:solidFill>
                  <a:schemeClr val="tx1"/>
                </a:solidFill>
                <a:latin typeface="Roboto" panose="02000000000000000000" pitchFamily="2" charset="0"/>
                <a:ea typeface="Roboto" panose="02000000000000000000" pitchFamily="2" charset="0"/>
              </a:endParaRPr>
            </a:p>
          </p:txBody>
        </p:sp>
      </p:grpSp>
      <p:sp>
        <p:nvSpPr>
          <p:cNvPr id="18" name="Rectangle 17">
            <a:extLst>
              <a:ext uri="{FF2B5EF4-FFF2-40B4-BE49-F238E27FC236}">
                <a16:creationId xmlns:a16="http://schemas.microsoft.com/office/drawing/2014/main" id="{8D1B3895-C43B-4FE4-BF6A-A60BB71F3D01}"/>
              </a:ext>
            </a:extLst>
          </p:cNvPr>
          <p:cNvSpPr/>
          <p:nvPr/>
        </p:nvSpPr>
        <p:spPr>
          <a:xfrm>
            <a:off x="221875" y="1115091"/>
            <a:ext cx="3068114" cy="962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50" b="1" dirty="0">
                <a:solidFill>
                  <a:schemeClr val="tx1"/>
                </a:solidFill>
                <a:latin typeface="Roboto" panose="02000000000000000000" pitchFamily="2" charset="0"/>
                <a:ea typeface="Roboto" panose="02000000000000000000" pitchFamily="2" charset="0"/>
              </a:rPr>
              <a:t>Expand to Countries with high success rate</a:t>
            </a:r>
          </a:p>
          <a:p>
            <a:pPr algn="just"/>
            <a:r>
              <a:rPr lang="en-IN" sz="1050" dirty="0">
                <a:solidFill>
                  <a:schemeClr val="tx1"/>
                </a:solidFill>
                <a:latin typeface="Roboto" panose="02000000000000000000" pitchFamily="2" charset="0"/>
                <a:ea typeface="Roboto" panose="02000000000000000000" pitchFamily="2" charset="0"/>
              </a:rPr>
              <a:t>Hong Kong which has shown a very high success rate (~45%) can be a potential market where Kickstarter can look towards improving its platform awareness through advertising and promotions.</a:t>
            </a:r>
          </a:p>
        </p:txBody>
      </p:sp>
      <p:sp>
        <p:nvSpPr>
          <p:cNvPr id="68" name="Rectangle 67">
            <a:extLst>
              <a:ext uri="{FF2B5EF4-FFF2-40B4-BE49-F238E27FC236}">
                <a16:creationId xmlns:a16="http://schemas.microsoft.com/office/drawing/2014/main" id="{C42322DB-113E-44CF-A59A-8E9608F3391E}"/>
              </a:ext>
            </a:extLst>
          </p:cNvPr>
          <p:cNvSpPr/>
          <p:nvPr/>
        </p:nvSpPr>
        <p:spPr>
          <a:xfrm>
            <a:off x="5836927" y="1872722"/>
            <a:ext cx="3085197" cy="1225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b="1" i="0" dirty="0">
                <a:solidFill>
                  <a:srgbClr val="242424"/>
                </a:solidFill>
                <a:effectLst/>
                <a:latin typeface="Roboto" panose="02000000000000000000" pitchFamily="2" charset="0"/>
                <a:ea typeface="Roboto" panose="02000000000000000000" pitchFamily="2" charset="0"/>
              </a:rPr>
              <a:t>Choose Categories with more backers and higher returns</a:t>
            </a:r>
            <a:endParaRPr lang="en-US" sz="1050" b="0" i="0" dirty="0">
              <a:solidFill>
                <a:srgbClr val="242424"/>
              </a:solidFill>
              <a:effectLst/>
              <a:latin typeface="Roboto" panose="02000000000000000000" pitchFamily="2" charset="0"/>
              <a:ea typeface="Roboto" panose="02000000000000000000" pitchFamily="2" charset="0"/>
            </a:endParaRPr>
          </a:p>
          <a:p>
            <a:pPr algn="just"/>
            <a:r>
              <a:rPr lang="en-US" sz="1050" b="0" i="0" dirty="0">
                <a:solidFill>
                  <a:srgbClr val="242424"/>
                </a:solidFill>
                <a:effectLst/>
                <a:latin typeface="Roboto" panose="02000000000000000000" pitchFamily="2" charset="0"/>
                <a:ea typeface="Roboto" panose="02000000000000000000" pitchFamily="2" charset="0"/>
              </a:rPr>
              <a:t>Categories like Gaming have more backers, relatively higher success rates and lower goal amounts. Creators from this space can consider Kickstarter an ideal platform for crowdfunding. Kickstarter can also target this audience of creators and offer them lower commission rates.</a:t>
            </a:r>
          </a:p>
        </p:txBody>
      </p:sp>
      <p:sp>
        <p:nvSpPr>
          <p:cNvPr id="15" name="Rectangle 14">
            <a:extLst>
              <a:ext uri="{FF2B5EF4-FFF2-40B4-BE49-F238E27FC236}">
                <a16:creationId xmlns:a16="http://schemas.microsoft.com/office/drawing/2014/main" id="{7F80BE75-2962-41BB-8C39-AD9F50F5D1D4}"/>
              </a:ext>
            </a:extLst>
          </p:cNvPr>
          <p:cNvSpPr/>
          <p:nvPr/>
        </p:nvSpPr>
        <p:spPr>
          <a:xfrm>
            <a:off x="5948821" y="3887629"/>
            <a:ext cx="3085197" cy="1225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b="1" i="0" dirty="0">
                <a:solidFill>
                  <a:srgbClr val="242424"/>
                </a:solidFill>
                <a:effectLst/>
                <a:latin typeface="Roboto" panose="02000000000000000000" pitchFamily="2" charset="0"/>
                <a:ea typeface="Roboto" panose="02000000000000000000" pitchFamily="2" charset="0"/>
              </a:rPr>
              <a:t>Implement a success probability calculation feature for end users</a:t>
            </a:r>
            <a:endParaRPr lang="en-US" sz="1050" b="0" i="0" dirty="0">
              <a:solidFill>
                <a:srgbClr val="242424"/>
              </a:solidFill>
              <a:effectLst/>
              <a:latin typeface="Roboto" panose="02000000000000000000" pitchFamily="2" charset="0"/>
              <a:ea typeface="Roboto" panose="02000000000000000000" pitchFamily="2" charset="0"/>
            </a:endParaRPr>
          </a:p>
          <a:p>
            <a:pPr algn="just" rtl="0"/>
            <a:r>
              <a:rPr lang="en-US" sz="1050" b="0" i="0" dirty="0">
                <a:solidFill>
                  <a:srgbClr val="242424"/>
                </a:solidFill>
                <a:effectLst/>
                <a:latin typeface="Roboto" panose="02000000000000000000" pitchFamily="2" charset="0"/>
                <a:ea typeface="Roboto" panose="02000000000000000000" pitchFamily="2" charset="0"/>
              </a:rPr>
              <a:t>In the future, Kickstarter can </a:t>
            </a:r>
            <a:r>
              <a:rPr lang="en-US" sz="1050" b="0" i="0" dirty="0">
                <a:solidFill>
                  <a:srgbClr val="000000"/>
                </a:solidFill>
                <a:effectLst/>
                <a:latin typeface="Roboto" panose="02000000000000000000" pitchFamily="2" charset="0"/>
                <a:ea typeface="Roboto" panose="02000000000000000000" pitchFamily="2" charset="0"/>
              </a:rPr>
              <a:t>integrate a predictive model on to the platform as shown to give the creators a better</a:t>
            </a:r>
            <a:r>
              <a:rPr lang="en-US" sz="1050" dirty="0">
                <a:effectLst/>
                <a:latin typeface="Roboto" panose="02000000000000000000" pitchFamily="2" charset="0"/>
                <a:ea typeface="Roboto" panose="02000000000000000000" pitchFamily="2" charset="0"/>
              </a:rPr>
              <a:t> </a:t>
            </a:r>
            <a:r>
              <a:rPr lang="en-US" sz="1050" b="0" i="0" dirty="0">
                <a:solidFill>
                  <a:srgbClr val="000000"/>
                </a:solidFill>
                <a:effectLst/>
                <a:latin typeface="Roboto" panose="02000000000000000000" pitchFamily="2" charset="0"/>
                <a:ea typeface="Roboto" panose="02000000000000000000" pitchFamily="2" charset="0"/>
              </a:rPr>
              <a:t>chance of rescoping</a:t>
            </a:r>
            <a:r>
              <a:rPr lang="en-US" sz="1050" dirty="0">
                <a:effectLst/>
                <a:latin typeface="Roboto" panose="02000000000000000000" pitchFamily="2" charset="0"/>
                <a:ea typeface="Roboto" panose="02000000000000000000" pitchFamily="2" charset="0"/>
              </a:rPr>
              <a:t> </a:t>
            </a:r>
            <a:r>
              <a:rPr lang="en-US" sz="1050" b="0" i="0" dirty="0">
                <a:solidFill>
                  <a:srgbClr val="000000"/>
                </a:solidFill>
                <a:effectLst/>
                <a:latin typeface="Roboto" panose="02000000000000000000" pitchFamily="2" charset="0"/>
                <a:ea typeface="Roboto" panose="02000000000000000000" pitchFamily="2" charset="0"/>
              </a:rPr>
              <a:t>their projects before hosting.</a:t>
            </a:r>
            <a:endParaRPr lang="en-US" sz="1050" dirty="0">
              <a:effectLst/>
              <a:latin typeface="Roboto" panose="02000000000000000000" pitchFamily="2" charset="0"/>
              <a:ea typeface="Roboto" panose="02000000000000000000" pitchFamily="2" charset="0"/>
            </a:endParaRPr>
          </a:p>
        </p:txBody>
      </p:sp>
      <p:sp>
        <p:nvSpPr>
          <p:cNvPr id="19" name="Rectangle 18">
            <a:extLst>
              <a:ext uri="{FF2B5EF4-FFF2-40B4-BE49-F238E27FC236}">
                <a16:creationId xmlns:a16="http://schemas.microsoft.com/office/drawing/2014/main" id="{2B7C389E-B666-45F9-9B5A-93999E99B2FB}"/>
              </a:ext>
            </a:extLst>
          </p:cNvPr>
          <p:cNvSpPr/>
          <p:nvPr/>
        </p:nvSpPr>
        <p:spPr>
          <a:xfrm>
            <a:off x="204792" y="3065930"/>
            <a:ext cx="3085197" cy="1225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b="1" i="0" dirty="0">
                <a:solidFill>
                  <a:srgbClr val="242424"/>
                </a:solidFill>
                <a:effectLst/>
                <a:latin typeface="Roboto" panose="02000000000000000000" pitchFamily="2" charset="0"/>
                <a:ea typeface="Roboto" panose="02000000000000000000" pitchFamily="2" charset="0"/>
              </a:rPr>
              <a:t>Focus more on Customer Engagement</a:t>
            </a:r>
          </a:p>
          <a:p>
            <a:pPr algn="just"/>
            <a:r>
              <a:rPr lang="en-US" sz="1050" b="0" i="0" dirty="0">
                <a:solidFill>
                  <a:srgbClr val="000000"/>
                </a:solidFill>
                <a:effectLst/>
                <a:latin typeface="Roboto" panose="02000000000000000000" pitchFamily="2" charset="0"/>
                <a:ea typeface="Roboto" panose="02000000000000000000" pitchFamily="2" charset="0"/>
              </a:rPr>
              <a:t>With observable reduction in customer engagement on</a:t>
            </a:r>
            <a:r>
              <a:rPr lang="en-US" sz="1050" b="0" i="0" dirty="0">
                <a:solidFill>
                  <a:srgbClr val="242424"/>
                </a:solidFill>
                <a:effectLst/>
                <a:latin typeface="Roboto" panose="02000000000000000000" pitchFamily="2" charset="0"/>
                <a:ea typeface="Roboto" panose="02000000000000000000" pitchFamily="2" charset="0"/>
              </a:rPr>
              <a:t> </a:t>
            </a:r>
            <a:r>
              <a:rPr lang="en-US" sz="1050" b="0" i="0" dirty="0">
                <a:solidFill>
                  <a:srgbClr val="000000"/>
                </a:solidFill>
                <a:effectLst/>
                <a:latin typeface="Roboto" panose="02000000000000000000" pitchFamily="2" charset="0"/>
                <a:ea typeface="Roboto" panose="02000000000000000000" pitchFamily="2" charset="0"/>
              </a:rPr>
              <a:t>the</a:t>
            </a:r>
            <a:r>
              <a:rPr lang="en-US" sz="1050" b="0" i="0" dirty="0">
                <a:solidFill>
                  <a:srgbClr val="242424"/>
                </a:solidFill>
                <a:effectLst/>
                <a:latin typeface="Roboto" panose="02000000000000000000" pitchFamily="2" charset="0"/>
                <a:ea typeface="Roboto" panose="02000000000000000000" pitchFamily="2" charset="0"/>
              </a:rPr>
              <a:t> </a:t>
            </a:r>
            <a:r>
              <a:rPr lang="en-US" sz="1050" b="0" i="0" dirty="0">
                <a:solidFill>
                  <a:srgbClr val="000000"/>
                </a:solidFill>
                <a:effectLst/>
                <a:latin typeface="Roboto" panose="02000000000000000000" pitchFamily="2" charset="0"/>
                <a:ea typeface="Roboto" panose="02000000000000000000" pitchFamily="2" charset="0"/>
              </a:rPr>
              <a:t>platform since 2015, Kickstarter should rethink its branding and market itself for better engagement from its users.</a:t>
            </a:r>
            <a:endParaRPr lang="en-US" sz="1050" b="0" i="0" dirty="0">
              <a:solidFill>
                <a:srgbClr val="242424"/>
              </a:solidFill>
              <a:effectLst/>
              <a:latin typeface="Roboto" panose="02000000000000000000" pitchFamily="2" charset="0"/>
              <a:ea typeface="Roboto" panose="02000000000000000000"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01F409E-9196-451D-B9C7-6E272C480AF7}"/>
              </a:ext>
            </a:extLst>
          </p:cNvPr>
          <p:cNvGrpSpPr/>
          <p:nvPr/>
        </p:nvGrpSpPr>
        <p:grpSpPr>
          <a:xfrm>
            <a:off x="311700" y="262269"/>
            <a:ext cx="8536102" cy="606600"/>
            <a:chOff x="311700" y="262269"/>
            <a:chExt cx="8536102" cy="606600"/>
          </a:xfrm>
          <a:solidFill>
            <a:schemeClr val="accent1"/>
          </a:solidFill>
        </p:grpSpPr>
        <p:cxnSp>
          <p:nvCxnSpPr>
            <p:cNvPr id="16" name="Google Shape;291;p25">
              <a:extLst>
                <a:ext uri="{FF2B5EF4-FFF2-40B4-BE49-F238E27FC236}">
                  <a16:creationId xmlns:a16="http://schemas.microsoft.com/office/drawing/2014/main" id="{8029CAE8-6072-4BE5-A653-0300E7C989AA}"/>
                </a:ext>
              </a:extLst>
            </p:cNvPr>
            <p:cNvCxnSpPr/>
            <p:nvPr/>
          </p:nvCxnSpPr>
          <p:spPr>
            <a:xfrm>
              <a:off x="311700" y="868869"/>
              <a:ext cx="8520600" cy="0"/>
            </a:xfrm>
            <a:prstGeom prst="straightConnector1">
              <a:avLst/>
            </a:prstGeom>
            <a:grpFill/>
            <a:ln w="9525" cap="flat" cmpd="sng">
              <a:noFill/>
              <a:prstDash val="solid"/>
              <a:round/>
              <a:headEnd type="none" w="med" len="med"/>
              <a:tailEnd type="none" w="med" len="med"/>
            </a:ln>
          </p:spPr>
        </p:cxnSp>
        <p:sp>
          <p:nvSpPr>
            <p:cNvPr id="17" name="Title 2">
              <a:extLst>
                <a:ext uri="{FF2B5EF4-FFF2-40B4-BE49-F238E27FC236}">
                  <a16:creationId xmlns:a16="http://schemas.microsoft.com/office/drawing/2014/main" id="{5FC5B343-030F-4FEA-902B-9D26AE9AEB79}"/>
                </a:ext>
              </a:extLst>
            </p:cNvPr>
            <p:cNvSpPr txBox="1">
              <a:spLocks/>
            </p:cNvSpPr>
            <p:nvPr/>
          </p:nvSpPr>
          <p:spPr>
            <a:xfrm>
              <a:off x="311700" y="262269"/>
              <a:ext cx="8536102" cy="606600"/>
            </a:xfrm>
            <a:prstGeom prst="rect">
              <a:avLst/>
            </a:prstGeom>
            <a:gr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ctr"/>
              <a:r>
                <a:rPr lang="en-IN" sz="2800" dirty="0">
                  <a:solidFill>
                    <a:schemeClr val="bg1"/>
                  </a:solidFill>
                </a:rPr>
                <a:t>Appendix</a:t>
              </a:r>
            </a:p>
          </p:txBody>
        </p:sp>
      </p:grpSp>
      <p:pic>
        <p:nvPicPr>
          <p:cNvPr id="19" name="Picture 2" descr="image">
            <a:extLst>
              <a:ext uri="{FF2B5EF4-FFF2-40B4-BE49-F238E27FC236}">
                <a16:creationId xmlns:a16="http://schemas.microsoft.com/office/drawing/2014/main" id="{6CDD1706-7BC9-4676-AE0D-6CC2B73F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697" y="932802"/>
            <a:ext cx="3333371" cy="184168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image">
            <a:extLst>
              <a:ext uri="{FF2B5EF4-FFF2-40B4-BE49-F238E27FC236}">
                <a16:creationId xmlns:a16="http://schemas.microsoft.com/office/drawing/2014/main" id="{0AB4FAC7-6AA1-49B5-B2FF-17941B6D3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929641"/>
            <a:ext cx="3386502" cy="1811778"/>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image">
            <a:extLst>
              <a:ext uri="{FF2B5EF4-FFF2-40B4-BE49-F238E27FC236}">
                <a16:creationId xmlns:a16="http://schemas.microsoft.com/office/drawing/2014/main" id="{2D7E9E5C-7F43-45D6-9DDF-2695D1D4C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45236"/>
            <a:ext cx="3546302" cy="1935992"/>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image">
            <a:extLst>
              <a:ext uri="{FF2B5EF4-FFF2-40B4-BE49-F238E27FC236}">
                <a16:creationId xmlns:a16="http://schemas.microsoft.com/office/drawing/2014/main" id="{759BF32F-3448-48B8-B034-118A11B32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698" y="2881764"/>
            <a:ext cx="3333372" cy="183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71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01F409E-9196-451D-B9C7-6E272C480AF7}"/>
              </a:ext>
            </a:extLst>
          </p:cNvPr>
          <p:cNvGrpSpPr/>
          <p:nvPr/>
        </p:nvGrpSpPr>
        <p:grpSpPr>
          <a:xfrm>
            <a:off x="311700" y="262269"/>
            <a:ext cx="8536102" cy="606600"/>
            <a:chOff x="311700" y="262269"/>
            <a:chExt cx="8536102" cy="606600"/>
          </a:xfrm>
          <a:solidFill>
            <a:schemeClr val="accent1"/>
          </a:solidFill>
        </p:grpSpPr>
        <p:cxnSp>
          <p:nvCxnSpPr>
            <p:cNvPr id="16" name="Google Shape;291;p25">
              <a:extLst>
                <a:ext uri="{FF2B5EF4-FFF2-40B4-BE49-F238E27FC236}">
                  <a16:creationId xmlns:a16="http://schemas.microsoft.com/office/drawing/2014/main" id="{8029CAE8-6072-4BE5-A653-0300E7C989AA}"/>
                </a:ext>
              </a:extLst>
            </p:cNvPr>
            <p:cNvCxnSpPr/>
            <p:nvPr/>
          </p:nvCxnSpPr>
          <p:spPr>
            <a:xfrm>
              <a:off x="311700" y="868869"/>
              <a:ext cx="8520600" cy="0"/>
            </a:xfrm>
            <a:prstGeom prst="straightConnector1">
              <a:avLst/>
            </a:prstGeom>
            <a:grpFill/>
            <a:ln w="9525" cap="flat" cmpd="sng">
              <a:noFill/>
              <a:prstDash val="solid"/>
              <a:round/>
              <a:headEnd type="none" w="med" len="med"/>
              <a:tailEnd type="none" w="med" len="med"/>
            </a:ln>
          </p:spPr>
        </p:cxnSp>
        <p:sp>
          <p:nvSpPr>
            <p:cNvPr id="17" name="Title 2">
              <a:extLst>
                <a:ext uri="{FF2B5EF4-FFF2-40B4-BE49-F238E27FC236}">
                  <a16:creationId xmlns:a16="http://schemas.microsoft.com/office/drawing/2014/main" id="{5FC5B343-030F-4FEA-902B-9D26AE9AEB79}"/>
                </a:ext>
              </a:extLst>
            </p:cNvPr>
            <p:cNvSpPr txBox="1">
              <a:spLocks/>
            </p:cNvSpPr>
            <p:nvPr/>
          </p:nvSpPr>
          <p:spPr>
            <a:xfrm>
              <a:off x="311700" y="262269"/>
              <a:ext cx="8536102" cy="606600"/>
            </a:xfrm>
            <a:prstGeom prst="rect">
              <a:avLst/>
            </a:prstGeom>
            <a:gr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ctr"/>
              <a:r>
                <a:rPr lang="en-IN" sz="2800" dirty="0">
                  <a:solidFill>
                    <a:schemeClr val="bg1"/>
                  </a:solidFill>
                </a:rPr>
                <a:t>Appendix</a:t>
              </a:r>
            </a:p>
          </p:txBody>
        </p:sp>
      </p:grpSp>
      <p:sp>
        <p:nvSpPr>
          <p:cNvPr id="18" name="Arrow: Left 17">
            <a:hlinkClick r:id="rId2" action="ppaction://hlinksldjump"/>
            <a:extLst>
              <a:ext uri="{FF2B5EF4-FFF2-40B4-BE49-F238E27FC236}">
                <a16:creationId xmlns:a16="http://schemas.microsoft.com/office/drawing/2014/main" id="{EDD64E92-AE7A-40B6-BA66-6984BE0C866F}"/>
              </a:ext>
            </a:extLst>
          </p:cNvPr>
          <p:cNvSpPr/>
          <p:nvPr/>
        </p:nvSpPr>
        <p:spPr>
          <a:xfrm>
            <a:off x="311700" y="4269441"/>
            <a:ext cx="1355735" cy="443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95CA3842-5E2D-40CE-8CAA-A08B1EDA55F1}"/>
              </a:ext>
            </a:extLst>
          </p:cNvPr>
          <p:cNvGrpSpPr/>
          <p:nvPr/>
        </p:nvGrpSpPr>
        <p:grpSpPr>
          <a:xfrm>
            <a:off x="4621201" y="922546"/>
            <a:ext cx="3977640" cy="2077939"/>
            <a:chOff x="4524935" y="905553"/>
            <a:chExt cx="4221182" cy="2420430"/>
          </a:xfrm>
        </p:grpSpPr>
        <p:sp>
          <p:nvSpPr>
            <p:cNvPr id="23" name="TextBox 22">
              <a:extLst>
                <a:ext uri="{FF2B5EF4-FFF2-40B4-BE49-F238E27FC236}">
                  <a16:creationId xmlns:a16="http://schemas.microsoft.com/office/drawing/2014/main" id="{ED5BF576-0D3A-4B4D-AB02-104460FF13B6}"/>
                </a:ext>
              </a:extLst>
            </p:cNvPr>
            <p:cNvSpPr txBox="1"/>
            <p:nvPr/>
          </p:nvSpPr>
          <p:spPr>
            <a:xfrm>
              <a:off x="4637917" y="3018206"/>
              <a:ext cx="4108200" cy="307777"/>
            </a:xfrm>
            <a:prstGeom prst="rect">
              <a:avLst/>
            </a:prstGeom>
            <a:noFill/>
          </p:spPr>
          <p:txBody>
            <a:bodyPr wrap="square">
              <a:spAutoFit/>
            </a:bodyPr>
            <a:lstStyle/>
            <a:p>
              <a:r>
                <a:rPr lang="en-US" sz="1400" i="1" dirty="0">
                  <a:solidFill>
                    <a:srgbClr val="107010"/>
                  </a:solidFill>
                  <a:latin typeface="Roboto" panose="02000000000000000000" pitchFamily="2" charset="0"/>
                  <a:ea typeface="Roboto" panose="02000000000000000000" pitchFamily="2" charset="0"/>
                </a:rPr>
                <a:t>Number of Successful projects as per category</a:t>
              </a:r>
              <a:endParaRPr lang="en-IN" sz="1400" i="1" dirty="0">
                <a:solidFill>
                  <a:srgbClr val="107010"/>
                </a:solidFill>
                <a:latin typeface="Roboto" panose="02000000000000000000" pitchFamily="2" charset="0"/>
                <a:ea typeface="Roboto" panose="02000000000000000000" pitchFamily="2" charset="0"/>
              </a:endParaRPr>
            </a:p>
          </p:txBody>
        </p:sp>
        <p:pic>
          <p:nvPicPr>
            <p:cNvPr id="24" name="Picture 2" descr="Image">
              <a:extLst>
                <a:ext uri="{FF2B5EF4-FFF2-40B4-BE49-F238E27FC236}">
                  <a16:creationId xmlns:a16="http://schemas.microsoft.com/office/drawing/2014/main" id="{8EAC9DA9-E099-49E8-B640-3E62C9954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935" y="905553"/>
              <a:ext cx="4115080" cy="21246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400ECD3-F00E-492C-B2E2-817C72926FF1}"/>
              </a:ext>
            </a:extLst>
          </p:cNvPr>
          <p:cNvGrpSpPr/>
          <p:nvPr/>
        </p:nvGrpSpPr>
        <p:grpSpPr>
          <a:xfrm>
            <a:off x="594360" y="1004571"/>
            <a:ext cx="3669517" cy="1995914"/>
            <a:chOff x="181952" y="872588"/>
            <a:chExt cx="4043857" cy="2420087"/>
          </a:xfrm>
        </p:grpSpPr>
        <p:sp>
          <p:nvSpPr>
            <p:cNvPr id="26" name="TextBox 25">
              <a:extLst>
                <a:ext uri="{FF2B5EF4-FFF2-40B4-BE49-F238E27FC236}">
                  <a16:creationId xmlns:a16="http://schemas.microsoft.com/office/drawing/2014/main" id="{B47A465B-7D74-4C60-980B-4EFC2170DB90}"/>
                </a:ext>
              </a:extLst>
            </p:cNvPr>
            <p:cNvSpPr txBox="1"/>
            <p:nvPr/>
          </p:nvSpPr>
          <p:spPr>
            <a:xfrm>
              <a:off x="397883" y="2984898"/>
              <a:ext cx="3827926" cy="307777"/>
            </a:xfrm>
            <a:prstGeom prst="rect">
              <a:avLst/>
            </a:prstGeom>
            <a:noFill/>
          </p:spPr>
          <p:txBody>
            <a:bodyPr wrap="square">
              <a:spAutoFit/>
            </a:bodyPr>
            <a:lstStyle/>
            <a:p>
              <a:r>
                <a:rPr lang="en-US" sz="1400" i="1" dirty="0">
                  <a:solidFill>
                    <a:srgbClr val="107010"/>
                  </a:solidFill>
                  <a:latin typeface="Roboto" panose="02000000000000000000" pitchFamily="2" charset="0"/>
                  <a:ea typeface="Roboto" panose="02000000000000000000" pitchFamily="2" charset="0"/>
                </a:rPr>
                <a:t>Number of failed projects as per category</a:t>
              </a:r>
              <a:endParaRPr lang="en-IN" sz="1400" i="1" dirty="0">
                <a:solidFill>
                  <a:srgbClr val="107010"/>
                </a:solidFill>
                <a:latin typeface="Roboto" panose="02000000000000000000" pitchFamily="2" charset="0"/>
                <a:ea typeface="Roboto" panose="02000000000000000000" pitchFamily="2" charset="0"/>
              </a:endParaRPr>
            </a:p>
          </p:txBody>
        </p:sp>
        <p:pic>
          <p:nvPicPr>
            <p:cNvPr id="27" name="Picture 4" descr="Image">
              <a:extLst>
                <a:ext uri="{FF2B5EF4-FFF2-40B4-BE49-F238E27FC236}">
                  <a16:creationId xmlns:a16="http://schemas.microsoft.com/office/drawing/2014/main" id="{2A06E8CE-2033-4869-BAF4-F5BBED1CC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52" y="872588"/>
              <a:ext cx="4026110" cy="2112310"/>
            </a:xfrm>
            <a:prstGeom prst="rect">
              <a:avLst/>
            </a:prstGeom>
            <a:noFill/>
            <a:extLst>
              <a:ext uri="{909E8E84-426E-40DD-AFC4-6F175D3DCCD1}">
                <a14:hiddenFill xmlns:a14="http://schemas.microsoft.com/office/drawing/2010/main">
                  <a:solidFill>
                    <a:srgbClr val="FFFFFF"/>
                  </a:solidFill>
                </a14:hiddenFill>
              </a:ext>
            </a:extLst>
          </p:spPr>
        </p:pic>
      </p:grpSp>
      <p:pic>
        <p:nvPicPr>
          <p:cNvPr id="7174" name="Picture 6" descr="image">
            <a:extLst>
              <a:ext uri="{FF2B5EF4-FFF2-40B4-BE49-F238E27FC236}">
                <a16:creationId xmlns:a16="http://schemas.microsoft.com/office/drawing/2014/main" id="{712890AF-A5F0-4ADF-996B-2D562AE11B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4269" y="3088613"/>
            <a:ext cx="4675461" cy="197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56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CCEB7A-CBF1-4A3C-B000-6C296921A7D7}"/>
              </a:ext>
            </a:extLst>
          </p:cNvPr>
          <p:cNvGrpSpPr/>
          <p:nvPr/>
        </p:nvGrpSpPr>
        <p:grpSpPr>
          <a:xfrm>
            <a:off x="311700" y="262269"/>
            <a:ext cx="8536102" cy="606600"/>
            <a:chOff x="311700" y="262269"/>
            <a:chExt cx="8536102" cy="606600"/>
          </a:xfrm>
          <a:solidFill>
            <a:schemeClr val="accent1"/>
          </a:solidFill>
        </p:grpSpPr>
        <p:cxnSp>
          <p:nvCxnSpPr>
            <p:cNvPr id="18" name="Google Shape;291;p25">
              <a:extLst>
                <a:ext uri="{FF2B5EF4-FFF2-40B4-BE49-F238E27FC236}">
                  <a16:creationId xmlns:a16="http://schemas.microsoft.com/office/drawing/2014/main" id="{7236037F-4465-44AE-BB04-CFBF8C01EFD0}"/>
                </a:ext>
              </a:extLst>
            </p:cNvPr>
            <p:cNvCxnSpPr/>
            <p:nvPr/>
          </p:nvCxnSpPr>
          <p:spPr>
            <a:xfrm>
              <a:off x="311700" y="868869"/>
              <a:ext cx="8520600" cy="0"/>
            </a:xfrm>
            <a:prstGeom prst="straightConnector1">
              <a:avLst/>
            </a:prstGeom>
            <a:grpFill/>
            <a:ln w="9525" cap="flat" cmpd="sng">
              <a:noFill/>
              <a:prstDash val="solid"/>
              <a:round/>
              <a:headEnd type="none" w="med" len="med"/>
              <a:tailEnd type="none" w="med" len="med"/>
            </a:ln>
          </p:spPr>
        </p:cxnSp>
        <p:sp>
          <p:nvSpPr>
            <p:cNvPr id="19" name="Title 2">
              <a:extLst>
                <a:ext uri="{FF2B5EF4-FFF2-40B4-BE49-F238E27FC236}">
                  <a16:creationId xmlns:a16="http://schemas.microsoft.com/office/drawing/2014/main" id="{7E123E15-C061-40F9-B414-9335C0507E15}"/>
                </a:ext>
              </a:extLst>
            </p:cNvPr>
            <p:cNvSpPr txBox="1">
              <a:spLocks/>
            </p:cNvSpPr>
            <p:nvPr/>
          </p:nvSpPr>
          <p:spPr>
            <a:xfrm>
              <a:off x="311700" y="262269"/>
              <a:ext cx="8536102" cy="606600"/>
            </a:xfrm>
            <a:prstGeom prst="rect">
              <a:avLst/>
            </a:prstGeom>
            <a:gr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ctr"/>
              <a:r>
                <a:rPr lang="en-IN" sz="2800" dirty="0">
                  <a:solidFill>
                    <a:schemeClr val="bg1"/>
                  </a:solidFill>
                </a:rPr>
                <a:t>References</a:t>
              </a:r>
            </a:p>
          </p:txBody>
        </p:sp>
      </p:grpSp>
      <p:sp>
        <p:nvSpPr>
          <p:cNvPr id="20" name="Google Shape;620;p32">
            <a:extLst>
              <a:ext uri="{FF2B5EF4-FFF2-40B4-BE49-F238E27FC236}">
                <a16:creationId xmlns:a16="http://schemas.microsoft.com/office/drawing/2014/main" id="{8BB8ADBE-48EE-493A-B142-DC53C33A6910}"/>
              </a:ext>
            </a:extLst>
          </p:cNvPr>
          <p:cNvSpPr/>
          <p:nvPr/>
        </p:nvSpPr>
        <p:spPr>
          <a:xfrm>
            <a:off x="217844" y="1091300"/>
            <a:ext cx="8629958" cy="1725502"/>
          </a:xfrm>
          <a:prstGeom prst="rect">
            <a:avLst/>
          </a:prstGeom>
          <a:noFill/>
          <a:ln>
            <a:noFill/>
          </a:ln>
        </p:spPr>
        <p:txBody>
          <a:bodyPr spcFirstLastPara="1" wrap="square" lIns="91425" tIns="91425" rIns="91425" bIns="91425" anchor="ctr" anchorCtr="0">
            <a:noAutofit/>
          </a:bodyPr>
          <a:lstStyle/>
          <a:p>
            <a:pPr marL="171450" marR="0" indent="-171450" rtl="0">
              <a:spcBef>
                <a:spcPts val="0"/>
              </a:spcBef>
              <a:spcAft>
                <a:spcPts val="0"/>
              </a:spcAft>
              <a:buFont typeface="Arial" panose="020B0604020202020204" pitchFamily="34" charset="0"/>
              <a:buChar char="•"/>
            </a:pPr>
            <a:endParaRPr lang="en-IN" sz="1200" dirty="0">
              <a:solidFill>
                <a:schemeClr val="tx1"/>
              </a:solidFill>
              <a:effectLst/>
              <a:latin typeface="Roboto Light" panose="02000000000000000000" pitchFamily="2" charset="0"/>
              <a:ea typeface="Roboto Light" panose="02000000000000000000" pitchFamily="2" charset="0"/>
            </a:endParaRPr>
          </a:p>
        </p:txBody>
      </p:sp>
      <p:sp>
        <p:nvSpPr>
          <p:cNvPr id="21" name="TextBox 20">
            <a:extLst>
              <a:ext uri="{FF2B5EF4-FFF2-40B4-BE49-F238E27FC236}">
                <a16:creationId xmlns:a16="http://schemas.microsoft.com/office/drawing/2014/main" id="{2DF1704C-E2C9-463E-9348-C9258F779F40}"/>
              </a:ext>
            </a:extLst>
          </p:cNvPr>
          <p:cNvSpPr txBox="1"/>
          <p:nvPr/>
        </p:nvSpPr>
        <p:spPr>
          <a:xfrm>
            <a:off x="311700" y="1186755"/>
            <a:ext cx="8520600" cy="1815882"/>
          </a:xfrm>
          <a:prstGeom prst="rect">
            <a:avLst/>
          </a:prstGeom>
          <a:noFill/>
        </p:spPr>
        <p:txBody>
          <a:bodyPr wrap="square">
            <a:spAutoFit/>
          </a:bodyPr>
          <a:lstStyle/>
          <a:p>
            <a:pPr marL="285750" indent="-285750" rtl="0">
              <a:buFont typeface="Arial" panose="020B0604020202020204" pitchFamily="34" charset="0"/>
              <a:buChar char="•"/>
            </a:pPr>
            <a:r>
              <a:rPr lang="en-IN" b="0" i="0" dirty="0">
                <a:solidFill>
                  <a:srgbClr val="242424"/>
                </a:solidFill>
                <a:effectLst/>
                <a:latin typeface="Roboto" panose="02000000000000000000" pitchFamily="2" charset="0"/>
                <a:ea typeface="Roboto" panose="02000000000000000000" pitchFamily="2" charset="0"/>
              </a:rPr>
              <a:t>Kaggle Dataset: </a:t>
            </a:r>
            <a:r>
              <a:rPr lang="en-US" dirty="0">
                <a:effectLst/>
                <a:latin typeface="Segoe UI" panose="020B0502040204020203" pitchFamily="34" charset="0"/>
                <a:hlinkClick r:id="rId2" tooltip="https://www.kaggle.com/kemical/kickstarter-projects"/>
              </a:rPr>
              <a:t>https://www.kaggle.com/kemical/kickstarter-projects</a:t>
            </a:r>
            <a:endParaRPr lang="en-IN" b="0" i="0" dirty="0">
              <a:solidFill>
                <a:srgbClr val="242424"/>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IN" dirty="0">
                <a:solidFill>
                  <a:srgbClr val="242424"/>
                </a:solidFill>
                <a:latin typeface="Roboto" panose="02000000000000000000" pitchFamily="2" charset="0"/>
                <a:ea typeface="Roboto" panose="02000000000000000000" pitchFamily="2" charset="0"/>
              </a:rPr>
              <a:t>Kickstarter: </a:t>
            </a:r>
            <a:r>
              <a:rPr lang="en-IN" dirty="0">
                <a:hlinkClick r:id="rId3"/>
              </a:rPr>
              <a:t>https://www.kickstarter.com/about</a:t>
            </a:r>
            <a:endParaRPr lang="en-IN" b="0" i="0" dirty="0">
              <a:solidFill>
                <a:srgbClr val="242424"/>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IN" b="0" i="0" dirty="0" err="1">
                <a:solidFill>
                  <a:srgbClr val="242424"/>
                </a:solidFill>
                <a:effectLst/>
                <a:latin typeface="Roboto" panose="02000000000000000000" pitchFamily="2" charset="0"/>
                <a:ea typeface="Roboto" panose="02000000000000000000" pitchFamily="2" charset="0"/>
              </a:rPr>
              <a:t>Wordcloud</a:t>
            </a:r>
            <a:r>
              <a:rPr lang="en-IN" b="0" i="0" dirty="0">
                <a:solidFill>
                  <a:srgbClr val="242424"/>
                </a:solidFill>
                <a:effectLst/>
                <a:latin typeface="Roboto" panose="02000000000000000000" pitchFamily="2" charset="0"/>
                <a:ea typeface="Roboto" panose="02000000000000000000" pitchFamily="2" charset="0"/>
              </a:rPr>
              <a:t>: </a:t>
            </a:r>
            <a:r>
              <a:rPr lang="en-IN" b="0" i="0" u="none" strike="noStrike" dirty="0">
                <a:solidFill>
                  <a:srgbClr val="6264A7"/>
                </a:solidFill>
                <a:effectLst/>
                <a:latin typeface="Roboto" panose="02000000000000000000" pitchFamily="2" charset="0"/>
                <a:ea typeface="Roboto" panose="02000000000000000000" pitchFamily="2" charset="0"/>
                <a:hlinkClick r:id="rId4" tooltip="https://re-thought.com/creating-wordclouds-in-python/"/>
              </a:rPr>
              <a:t>https://re-thought.com/creating-wordclouds-in-python/</a:t>
            </a:r>
            <a:endParaRPr lang="en-IN" b="0" i="0" dirty="0">
              <a:solidFill>
                <a:srgbClr val="242424"/>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IN" b="0" i="0" dirty="0">
                <a:solidFill>
                  <a:srgbClr val="242424"/>
                </a:solidFill>
                <a:effectLst/>
                <a:latin typeface="Roboto" panose="02000000000000000000" pitchFamily="2" charset="0"/>
                <a:ea typeface="Roboto" panose="02000000000000000000" pitchFamily="2" charset="0"/>
              </a:rPr>
              <a:t>Seaborn: </a:t>
            </a:r>
            <a:r>
              <a:rPr lang="en-IN" b="0" i="0" u="none" strike="noStrike" dirty="0">
                <a:solidFill>
                  <a:srgbClr val="6264A7"/>
                </a:solidFill>
                <a:effectLst/>
                <a:latin typeface="Segoe UI" panose="020B0502040204020203" pitchFamily="34" charset="0"/>
                <a:hlinkClick r:id="rId5" tooltip="https://seaborn.pydata.org/tutorial.html"/>
              </a:rPr>
              <a:t>https://seaborn.pydata.org/tutorial.html</a:t>
            </a:r>
            <a:endParaRPr lang="en-IN" b="0" i="0" dirty="0">
              <a:solidFill>
                <a:srgbClr val="242424"/>
              </a:solidFill>
              <a:effectLst/>
              <a:latin typeface="Roboto" panose="02000000000000000000" pitchFamily="2" charset="0"/>
              <a:ea typeface="Roboto" panose="02000000000000000000" pitchFamily="2" charset="0"/>
            </a:endParaRPr>
          </a:p>
          <a:p>
            <a:pPr marL="285750" indent="-285750" algn="l">
              <a:buFont typeface="Arial" panose="020B0604020202020204" pitchFamily="34" charset="0"/>
              <a:buChar char="•"/>
            </a:pPr>
            <a:r>
              <a:rPr lang="en-IN" b="0" i="0" dirty="0" err="1">
                <a:solidFill>
                  <a:srgbClr val="242424"/>
                </a:solidFill>
                <a:effectLst/>
                <a:latin typeface="Roboto" panose="02000000000000000000" pitchFamily="2" charset="0"/>
                <a:ea typeface="Roboto" panose="02000000000000000000" pitchFamily="2" charset="0"/>
              </a:rPr>
              <a:t>Pygal</a:t>
            </a:r>
            <a:r>
              <a:rPr lang="en-IN" b="0" i="0" dirty="0">
                <a:solidFill>
                  <a:srgbClr val="242424"/>
                </a:solidFill>
                <a:effectLst/>
                <a:latin typeface="Roboto" panose="02000000000000000000" pitchFamily="2" charset="0"/>
                <a:ea typeface="Roboto" panose="02000000000000000000" pitchFamily="2" charset="0"/>
              </a:rPr>
              <a:t>: </a:t>
            </a:r>
            <a:r>
              <a:rPr lang="en-IN" b="0" i="0" u="none" strike="noStrike" dirty="0">
                <a:solidFill>
                  <a:srgbClr val="6264A7"/>
                </a:solidFill>
                <a:effectLst/>
                <a:latin typeface="Roboto" panose="02000000000000000000" pitchFamily="2" charset="0"/>
                <a:ea typeface="Roboto" panose="02000000000000000000" pitchFamily="2" charset="0"/>
                <a:hlinkClick r:id="rId6" tooltip="http://www.pygal.org/en/stable/documentation/types/maps/pygal_maps_world.html"/>
              </a:rPr>
              <a:t>http://www.pygal.org/en/stable/documentation/types/maps/pygal_maps_world.html</a:t>
            </a:r>
            <a:endParaRPr lang="en-IN" b="0" i="0" u="none" strike="noStrike" dirty="0">
              <a:solidFill>
                <a:srgbClr val="6264A7"/>
              </a:solidFill>
              <a:effectLst/>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rPr>
              <a:t>Pandas Documentation: </a:t>
            </a:r>
            <a:r>
              <a:rPr lang="pt-BR" dirty="0">
                <a:latin typeface="Segoe UI" panose="020B0502040204020203" pitchFamily="34" charset="0"/>
                <a:hlinkClick r:id="rId7" tooltip="https://pandas.pydata.org/docs/reference/api/pandas.dataframe.aggregate.html"/>
              </a:rPr>
              <a:t>https://pandas.pydata.org/docs/reference/api/pandas.DataFrame.aggregate.html</a:t>
            </a:r>
            <a:endParaRPr lang="pt-BR" dirty="0">
              <a:latin typeface="Segoe UI" panose="020B0502040204020203" pitchFamily="34" charset="0"/>
            </a:endParaRPr>
          </a:p>
          <a:p>
            <a:pPr marL="285750" indent="-285750" algn="l">
              <a:buFont typeface="Arial" panose="020B0604020202020204" pitchFamily="34" charset="0"/>
              <a:buChar char="•"/>
            </a:pPr>
            <a:r>
              <a:rPr lang="en-IN" b="0" i="0" u="none" strike="noStrike" dirty="0">
                <a:solidFill>
                  <a:schemeClr val="tx1"/>
                </a:solidFill>
                <a:effectLst/>
                <a:latin typeface="Roboto" panose="02000000000000000000" pitchFamily="2" charset="0"/>
                <a:ea typeface="Roboto" panose="02000000000000000000" pitchFamily="2" charset="0"/>
              </a:rPr>
              <a:t>Template Credits: </a:t>
            </a:r>
            <a:r>
              <a:rPr lang="en-US" dirty="0">
                <a:hlinkClick r:id="rId8"/>
              </a:rPr>
              <a:t>https://slidesgo.com/</a:t>
            </a:r>
            <a:endParaRPr lang="en-IN" b="0" i="0" u="none" strike="noStrike" dirty="0">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5480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4072334" y="1922963"/>
            <a:ext cx="4350617" cy="257584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dirty="0">
                <a:solidFill>
                  <a:schemeClr val="tx1"/>
                </a:solidFill>
              </a:rPr>
              <a:t>Kickstarter is a crowd funding platform where creators share their project ideas based on a wide range of categories and a large number of people pool in their money to help creators realize their set goal amount.</a:t>
            </a:r>
          </a:p>
          <a:p>
            <a:pPr marL="171450" lvl="0" indent="-171450" algn="l" rtl="0">
              <a:spcBef>
                <a:spcPts val="0"/>
              </a:spcBef>
              <a:spcAft>
                <a:spcPts val="0"/>
              </a:spcAft>
              <a:buClr>
                <a:schemeClr val="dk1"/>
              </a:buClr>
              <a:buSzPts val="1100"/>
              <a:buFont typeface="Arial" panose="020B0604020202020204" pitchFamily="34" charset="0"/>
              <a:buChar char="•"/>
            </a:pPr>
            <a:endParaRPr lang="en-US" dirty="0">
              <a:solidFill>
                <a:schemeClr val="tx1"/>
              </a:solidFill>
            </a:endParaRPr>
          </a:p>
          <a:p>
            <a:pPr marL="171450" lvl="0" indent="-171450" algn="l" rtl="0">
              <a:spcBef>
                <a:spcPts val="0"/>
              </a:spcBef>
              <a:spcAft>
                <a:spcPts val="0"/>
              </a:spcAft>
              <a:buClr>
                <a:schemeClr val="dk1"/>
              </a:buClr>
              <a:buSzPts val="1100"/>
              <a:buFont typeface="Arial" panose="020B0604020202020204" pitchFamily="34" charset="0"/>
              <a:buChar char="•"/>
            </a:pPr>
            <a:r>
              <a:rPr lang="en-US" dirty="0">
                <a:solidFill>
                  <a:schemeClr val="tx1"/>
                </a:solidFill>
              </a:rPr>
              <a:t>As a result, Kickstarter helps creators get their new projects get off the ground.</a:t>
            </a:r>
          </a:p>
          <a:p>
            <a:pPr marL="171450" lvl="0" indent="-171450" algn="l" rtl="0">
              <a:spcBef>
                <a:spcPts val="0"/>
              </a:spcBef>
              <a:spcAft>
                <a:spcPts val="0"/>
              </a:spcAft>
              <a:buClr>
                <a:schemeClr val="dk1"/>
              </a:buClr>
              <a:buSzPts val="1100"/>
              <a:buFont typeface="Arial" panose="020B0604020202020204" pitchFamily="34" charset="0"/>
              <a:buChar char="•"/>
            </a:pPr>
            <a:endParaRPr lang="en-US" dirty="0">
              <a:solidFill>
                <a:schemeClr val="tx1"/>
              </a:solidFill>
            </a:endParaRPr>
          </a:p>
          <a:p>
            <a:pPr marL="171450" lvl="0" indent="-171450" algn="l" rtl="0">
              <a:spcBef>
                <a:spcPts val="0"/>
              </a:spcBef>
              <a:spcAft>
                <a:spcPts val="0"/>
              </a:spcAft>
              <a:buClr>
                <a:schemeClr val="dk1"/>
              </a:buClr>
              <a:buSzPts val="1100"/>
              <a:buFont typeface="Arial" panose="020B0604020202020204" pitchFamily="34" charset="0"/>
              <a:buChar char="•"/>
            </a:pPr>
            <a:r>
              <a:rPr lang="en-US" dirty="0">
                <a:solidFill>
                  <a:schemeClr val="tx1"/>
                </a:solidFill>
              </a:rPr>
              <a:t>Since their inception in 2009, 20 million people have backed a project, $6.1 billion has been pledged and roughly 209,220 projects have been successfully funded.</a:t>
            </a:r>
            <a:r>
              <a:rPr lang="en-US" baseline="30000" dirty="0">
                <a:solidFill>
                  <a:schemeClr val="tx1"/>
                </a:solidFill>
              </a:rPr>
              <a:t>1</a:t>
            </a:r>
            <a:endParaRPr lang="en-US" baseline="30000" dirty="0">
              <a:solidFill>
                <a:schemeClr val="tx1"/>
              </a:solidFill>
              <a:latin typeface="Cooper Light"/>
            </a:endParaRPr>
          </a:p>
          <a:p>
            <a:pPr marL="171450" lvl="0" indent="-171450" algn="l" rtl="0">
              <a:spcBef>
                <a:spcPts val="0"/>
              </a:spcBef>
              <a:spcAft>
                <a:spcPts val="0"/>
              </a:spcAft>
              <a:buClr>
                <a:schemeClr val="dk1"/>
              </a:buClr>
              <a:buSzPts val="1100"/>
              <a:buFont typeface="Arial" panose="020B0604020202020204" pitchFamily="34" charset="0"/>
              <a:buChar char="•"/>
            </a:pPr>
            <a:endParaRPr lang="en-US" dirty="0">
              <a:solidFill>
                <a:schemeClr val="tx1"/>
              </a:solidFill>
              <a:latin typeface="Cooper Light"/>
            </a:endParaRPr>
          </a:p>
          <a:p>
            <a:pPr marL="171450" lvl="0" indent="-171450" algn="l" rtl="0">
              <a:spcBef>
                <a:spcPts val="0"/>
              </a:spcBef>
              <a:spcAft>
                <a:spcPts val="0"/>
              </a:spcAft>
              <a:buClr>
                <a:schemeClr val="dk1"/>
              </a:buClr>
              <a:buSzPts val="1100"/>
              <a:buFont typeface="Arial" panose="020B0604020202020204" pitchFamily="34" charset="0"/>
              <a:buChar char="•"/>
            </a:pPr>
            <a:r>
              <a:rPr lang="en-US" dirty="0">
                <a:solidFill>
                  <a:schemeClr val="tx1"/>
                </a:solidFill>
              </a:rPr>
              <a:t>Kickstarter makes commission of up to 3-5% via projects which achieve their goal amount.</a:t>
            </a:r>
          </a:p>
        </p:txBody>
      </p:sp>
      <p:grpSp>
        <p:nvGrpSpPr>
          <p:cNvPr id="11" name="Group 10">
            <a:extLst>
              <a:ext uri="{FF2B5EF4-FFF2-40B4-BE49-F238E27FC236}">
                <a16:creationId xmlns:a16="http://schemas.microsoft.com/office/drawing/2014/main" id="{3751D59A-5514-440B-BD9C-390BE6CAB603}"/>
              </a:ext>
            </a:extLst>
          </p:cNvPr>
          <p:cNvGrpSpPr/>
          <p:nvPr/>
        </p:nvGrpSpPr>
        <p:grpSpPr>
          <a:xfrm>
            <a:off x="584946" y="2233434"/>
            <a:ext cx="2931459" cy="1995666"/>
            <a:chOff x="781050" y="1357975"/>
            <a:chExt cx="3762049" cy="2732417"/>
          </a:xfrm>
        </p:grpSpPr>
        <p:sp>
          <p:nvSpPr>
            <p:cNvPr id="12" name="Google Shape;459;p29">
              <a:extLst>
                <a:ext uri="{FF2B5EF4-FFF2-40B4-BE49-F238E27FC236}">
                  <a16:creationId xmlns:a16="http://schemas.microsoft.com/office/drawing/2014/main" id="{204C1E85-CBB7-4FAE-8917-DDA1160A795F}"/>
                </a:ext>
              </a:extLst>
            </p:cNvPr>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60;p29">
              <a:extLst>
                <a:ext uri="{FF2B5EF4-FFF2-40B4-BE49-F238E27FC236}">
                  <a16:creationId xmlns:a16="http://schemas.microsoft.com/office/drawing/2014/main" id="{861717A5-9099-4A13-9EA5-4F3F3E37EAF6}"/>
                </a:ext>
              </a:extLst>
            </p:cNvPr>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61;p29">
              <a:extLst>
                <a:ext uri="{FF2B5EF4-FFF2-40B4-BE49-F238E27FC236}">
                  <a16:creationId xmlns:a16="http://schemas.microsoft.com/office/drawing/2014/main" id="{49E4A88A-0BBD-49CB-A298-A44943BA8922}"/>
                </a:ext>
              </a:extLst>
            </p:cNvPr>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62;p29">
              <a:extLst>
                <a:ext uri="{FF2B5EF4-FFF2-40B4-BE49-F238E27FC236}">
                  <a16:creationId xmlns:a16="http://schemas.microsoft.com/office/drawing/2014/main" id="{85FC7D36-DCA0-4089-B145-6DB3E7BC200B}"/>
                </a:ext>
              </a:extLst>
            </p:cNvPr>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63;p29">
              <a:extLst>
                <a:ext uri="{FF2B5EF4-FFF2-40B4-BE49-F238E27FC236}">
                  <a16:creationId xmlns:a16="http://schemas.microsoft.com/office/drawing/2014/main" id="{11854E0B-5CA0-4F54-BE40-C6A87B578615}"/>
                </a:ext>
              </a:extLst>
            </p:cNvPr>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64;p29">
              <a:extLst>
                <a:ext uri="{FF2B5EF4-FFF2-40B4-BE49-F238E27FC236}">
                  <a16:creationId xmlns:a16="http://schemas.microsoft.com/office/drawing/2014/main" id="{D04D61CC-C692-4D0A-9698-4961999A7BEE}"/>
                </a:ext>
              </a:extLst>
            </p:cNvPr>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65;p29">
              <a:extLst>
                <a:ext uri="{FF2B5EF4-FFF2-40B4-BE49-F238E27FC236}">
                  <a16:creationId xmlns:a16="http://schemas.microsoft.com/office/drawing/2014/main" id="{92EC7892-440E-4540-B590-6D655176D3FB}"/>
                </a:ext>
              </a:extLst>
            </p:cNvPr>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66;p29">
              <a:extLst>
                <a:ext uri="{FF2B5EF4-FFF2-40B4-BE49-F238E27FC236}">
                  <a16:creationId xmlns:a16="http://schemas.microsoft.com/office/drawing/2014/main" id="{EB28564A-F922-4AD4-AE6C-0773EBE75306}"/>
                </a:ext>
              </a:extLst>
            </p:cNvPr>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67;p29">
              <a:extLst>
                <a:ext uri="{FF2B5EF4-FFF2-40B4-BE49-F238E27FC236}">
                  <a16:creationId xmlns:a16="http://schemas.microsoft.com/office/drawing/2014/main" id="{8C7B418B-EADD-4BBE-ABEE-42F09B6AC0A5}"/>
                </a:ext>
              </a:extLst>
            </p:cNvPr>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68;p29">
              <a:extLst>
                <a:ext uri="{FF2B5EF4-FFF2-40B4-BE49-F238E27FC236}">
                  <a16:creationId xmlns:a16="http://schemas.microsoft.com/office/drawing/2014/main" id="{56E4F39E-96FB-4966-898A-91B5A6487B5A}"/>
                </a:ext>
              </a:extLst>
            </p:cNvPr>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69;p29">
              <a:extLst>
                <a:ext uri="{FF2B5EF4-FFF2-40B4-BE49-F238E27FC236}">
                  <a16:creationId xmlns:a16="http://schemas.microsoft.com/office/drawing/2014/main" id="{B640AE08-DF0E-4325-B9AE-10F7B526D6EB}"/>
                </a:ext>
              </a:extLst>
            </p:cNvPr>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70;p29">
              <a:extLst>
                <a:ext uri="{FF2B5EF4-FFF2-40B4-BE49-F238E27FC236}">
                  <a16:creationId xmlns:a16="http://schemas.microsoft.com/office/drawing/2014/main" id="{154AE6FA-1BB0-4D34-8DBE-9AE076FB13C9}"/>
                </a:ext>
              </a:extLst>
            </p:cNvPr>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1;p29">
              <a:extLst>
                <a:ext uri="{FF2B5EF4-FFF2-40B4-BE49-F238E27FC236}">
                  <a16:creationId xmlns:a16="http://schemas.microsoft.com/office/drawing/2014/main" id="{60EFF71F-DF0C-4FA5-B0E1-8686148CCF9F}"/>
                </a:ext>
              </a:extLst>
            </p:cNvPr>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2;p29">
              <a:extLst>
                <a:ext uri="{FF2B5EF4-FFF2-40B4-BE49-F238E27FC236}">
                  <a16:creationId xmlns:a16="http://schemas.microsoft.com/office/drawing/2014/main" id="{115AAFB6-BF91-4E66-A2EF-EC9AE5F7CC34}"/>
                </a:ext>
              </a:extLst>
            </p:cNvPr>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3;p29">
              <a:extLst>
                <a:ext uri="{FF2B5EF4-FFF2-40B4-BE49-F238E27FC236}">
                  <a16:creationId xmlns:a16="http://schemas.microsoft.com/office/drawing/2014/main" id="{6532929E-98CA-45D3-ABD1-9AEFB8B4B9D4}"/>
                </a:ext>
              </a:extLst>
            </p:cNvPr>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74;p29">
              <a:extLst>
                <a:ext uri="{FF2B5EF4-FFF2-40B4-BE49-F238E27FC236}">
                  <a16:creationId xmlns:a16="http://schemas.microsoft.com/office/drawing/2014/main" id="{D26CDBB9-0167-4F85-A079-2D61D7247E0A}"/>
                </a:ext>
              </a:extLst>
            </p:cNvPr>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75;p29">
              <a:extLst>
                <a:ext uri="{FF2B5EF4-FFF2-40B4-BE49-F238E27FC236}">
                  <a16:creationId xmlns:a16="http://schemas.microsoft.com/office/drawing/2014/main" id="{30F90983-6B04-404A-B117-92EC2D7691BB}"/>
                </a:ext>
              </a:extLst>
            </p:cNvPr>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6;p29">
              <a:extLst>
                <a:ext uri="{FF2B5EF4-FFF2-40B4-BE49-F238E27FC236}">
                  <a16:creationId xmlns:a16="http://schemas.microsoft.com/office/drawing/2014/main" id="{B14DBDF2-2990-4EA2-B722-84324DA48063}"/>
                </a:ext>
              </a:extLst>
            </p:cNvPr>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7;p29">
              <a:extLst>
                <a:ext uri="{FF2B5EF4-FFF2-40B4-BE49-F238E27FC236}">
                  <a16:creationId xmlns:a16="http://schemas.microsoft.com/office/drawing/2014/main" id="{7BCC05F2-8EA4-4AA8-BA8D-CE4747CA8EFA}"/>
                </a:ext>
              </a:extLst>
            </p:cNvPr>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8;p29">
              <a:extLst>
                <a:ext uri="{FF2B5EF4-FFF2-40B4-BE49-F238E27FC236}">
                  <a16:creationId xmlns:a16="http://schemas.microsoft.com/office/drawing/2014/main" id="{C1CA1A92-151A-46C1-BEAD-62F0C7CCDB22}"/>
                </a:ext>
              </a:extLst>
            </p:cNvPr>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p29">
              <a:extLst>
                <a:ext uri="{FF2B5EF4-FFF2-40B4-BE49-F238E27FC236}">
                  <a16:creationId xmlns:a16="http://schemas.microsoft.com/office/drawing/2014/main" id="{1E67A738-B86C-4093-AEFF-BC5BE76EE91E}"/>
                </a:ext>
              </a:extLst>
            </p:cNvPr>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80;p29">
              <a:extLst>
                <a:ext uri="{FF2B5EF4-FFF2-40B4-BE49-F238E27FC236}">
                  <a16:creationId xmlns:a16="http://schemas.microsoft.com/office/drawing/2014/main" id="{8BC1B978-10FD-454A-9BF3-2BB6665A9E38}"/>
                </a:ext>
              </a:extLst>
            </p:cNvPr>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81;p29">
              <a:extLst>
                <a:ext uri="{FF2B5EF4-FFF2-40B4-BE49-F238E27FC236}">
                  <a16:creationId xmlns:a16="http://schemas.microsoft.com/office/drawing/2014/main" id="{5045F809-8606-42F1-A8CB-331A8AF19C0D}"/>
                </a:ext>
              </a:extLst>
            </p:cNvPr>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82;p29">
              <a:extLst>
                <a:ext uri="{FF2B5EF4-FFF2-40B4-BE49-F238E27FC236}">
                  <a16:creationId xmlns:a16="http://schemas.microsoft.com/office/drawing/2014/main" id="{D61E1927-670C-4B7B-8858-31EA31D3EDC1}"/>
                </a:ext>
              </a:extLst>
            </p:cNvPr>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83;p29">
              <a:extLst>
                <a:ext uri="{FF2B5EF4-FFF2-40B4-BE49-F238E27FC236}">
                  <a16:creationId xmlns:a16="http://schemas.microsoft.com/office/drawing/2014/main" id="{889DC1A1-EC4B-4301-AC59-A5CEF087078C}"/>
                </a:ext>
              </a:extLst>
            </p:cNvPr>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84;p29">
              <a:extLst>
                <a:ext uri="{FF2B5EF4-FFF2-40B4-BE49-F238E27FC236}">
                  <a16:creationId xmlns:a16="http://schemas.microsoft.com/office/drawing/2014/main" id="{016AAED4-3D29-4F2C-9700-FE6CA0567BC8}"/>
                </a:ext>
              </a:extLst>
            </p:cNvPr>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85;p29">
              <a:extLst>
                <a:ext uri="{FF2B5EF4-FFF2-40B4-BE49-F238E27FC236}">
                  <a16:creationId xmlns:a16="http://schemas.microsoft.com/office/drawing/2014/main" id="{55BFC8B9-2838-47C3-B5E2-7F04B23B2E3A}"/>
                </a:ext>
              </a:extLst>
            </p:cNvPr>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86;p29">
              <a:extLst>
                <a:ext uri="{FF2B5EF4-FFF2-40B4-BE49-F238E27FC236}">
                  <a16:creationId xmlns:a16="http://schemas.microsoft.com/office/drawing/2014/main" id="{88D2816B-0CF7-4245-9526-93098ED864CA}"/>
                </a:ext>
              </a:extLst>
            </p:cNvPr>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87;p29">
              <a:extLst>
                <a:ext uri="{FF2B5EF4-FFF2-40B4-BE49-F238E27FC236}">
                  <a16:creationId xmlns:a16="http://schemas.microsoft.com/office/drawing/2014/main" id="{72FF02BB-714E-48D1-873A-A0B866E465E7}"/>
                </a:ext>
              </a:extLst>
            </p:cNvPr>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88;p29">
              <a:extLst>
                <a:ext uri="{FF2B5EF4-FFF2-40B4-BE49-F238E27FC236}">
                  <a16:creationId xmlns:a16="http://schemas.microsoft.com/office/drawing/2014/main" id="{0E34124E-F63C-4220-AA5C-6F3DCCF91EE1}"/>
                </a:ext>
              </a:extLst>
            </p:cNvPr>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89;p29">
              <a:extLst>
                <a:ext uri="{FF2B5EF4-FFF2-40B4-BE49-F238E27FC236}">
                  <a16:creationId xmlns:a16="http://schemas.microsoft.com/office/drawing/2014/main" id="{CD140B18-DE7D-4561-8BE4-4EF32AA4EC65}"/>
                </a:ext>
              </a:extLst>
            </p:cNvPr>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90;p29">
              <a:extLst>
                <a:ext uri="{FF2B5EF4-FFF2-40B4-BE49-F238E27FC236}">
                  <a16:creationId xmlns:a16="http://schemas.microsoft.com/office/drawing/2014/main" id="{4975A1EB-CF95-489C-9271-17B57A8B55CC}"/>
                </a:ext>
              </a:extLst>
            </p:cNvPr>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91;p29">
              <a:extLst>
                <a:ext uri="{FF2B5EF4-FFF2-40B4-BE49-F238E27FC236}">
                  <a16:creationId xmlns:a16="http://schemas.microsoft.com/office/drawing/2014/main" id="{9C633A0A-3061-4DFA-97FB-399C5AD966F2}"/>
                </a:ext>
              </a:extLst>
            </p:cNvPr>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92;p29">
              <a:extLst>
                <a:ext uri="{FF2B5EF4-FFF2-40B4-BE49-F238E27FC236}">
                  <a16:creationId xmlns:a16="http://schemas.microsoft.com/office/drawing/2014/main" id="{24B110AE-B190-4AA9-8E9B-C26641DA00E5}"/>
                </a:ext>
              </a:extLst>
            </p:cNvPr>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93;p29">
              <a:extLst>
                <a:ext uri="{FF2B5EF4-FFF2-40B4-BE49-F238E27FC236}">
                  <a16:creationId xmlns:a16="http://schemas.microsoft.com/office/drawing/2014/main" id="{760D571F-907C-4A37-8512-415E5E50D686}"/>
                </a:ext>
              </a:extLst>
            </p:cNvPr>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94;p29">
              <a:extLst>
                <a:ext uri="{FF2B5EF4-FFF2-40B4-BE49-F238E27FC236}">
                  <a16:creationId xmlns:a16="http://schemas.microsoft.com/office/drawing/2014/main" id="{6A46AFAF-2A6C-4F22-B630-FAF284AA9786}"/>
                </a:ext>
              </a:extLst>
            </p:cNvPr>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95;p29">
              <a:extLst>
                <a:ext uri="{FF2B5EF4-FFF2-40B4-BE49-F238E27FC236}">
                  <a16:creationId xmlns:a16="http://schemas.microsoft.com/office/drawing/2014/main" id="{EF4B38BC-071B-4757-91E7-A92ED4A26298}"/>
                </a:ext>
              </a:extLst>
            </p:cNvPr>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6;p29">
              <a:extLst>
                <a:ext uri="{FF2B5EF4-FFF2-40B4-BE49-F238E27FC236}">
                  <a16:creationId xmlns:a16="http://schemas.microsoft.com/office/drawing/2014/main" id="{FD3918AE-42B4-4217-9115-EBEA8A9A9FCD}"/>
                </a:ext>
              </a:extLst>
            </p:cNvPr>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97;p29">
              <a:extLst>
                <a:ext uri="{FF2B5EF4-FFF2-40B4-BE49-F238E27FC236}">
                  <a16:creationId xmlns:a16="http://schemas.microsoft.com/office/drawing/2014/main" id="{BCB18AB1-E23A-49BF-A152-78BB646B1D66}"/>
                </a:ext>
              </a:extLst>
            </p:cNvPr>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98;p29">
              <a:extLst>
                <a:ext uri="{FF2B5EF4-FFF2-40B4-BE49-F238E27FC236}">
                  <a16:creationId xmlns:a16="http://schemas.microsoft.com/office/drawing/2014/main" id="{8F4EBAAF-F096-454B-92D7-9B39CD35BCB3}"/>
                </a:ext>
              </a:extLst>
            </p:cNvPr>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99;p29">
              <a:extLst>
                <a:ext uri="{FF2B5EF4-FFF2-40B4-BE49-F238E27FC236}">
                  <a16:creationId xmlns:a16="http://schemas.microsoft.com/office/drawing/2014/main" id="{485F625B-EDB9-44EE-A101-A6F652546CCD}"/>
                </a:ext>
              </a:extLst>
            </p:cNvPr>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53" name="Google Shape;500;p29">
              <a:extLst>
                <a:ext uri="{FF2B5EF4-FFF2-40B4-BE49-F238E27FC236}">
                  <a16:creationId xmlns:a16="http://schemas.microsoft.com/office/drawing/2014/main" id="{157F9D00-0E88-4261-9DC8-44B76D383E52}"/>
                </a:ext>
              </a:extLst>
            </p:cNvPr>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01;p29">
              <a:extLst>
                <a:ext uri="{FF2B5EF4-FFF2-40B4-BE49-F238E27FC236}">
                  <a16:creationId xmlns:a16="http://schemas.microsoft.com/office/drawing/2014/main" id="{6942AA1E-8849-4A08-B256-7ED7C0447EE5}"/>
                </a:ext>
              </a:extLst>
            </p:cNvPr>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02;p29">
              <a:extLst>
                <a:ext uri="{FF2B5EF4-FFF2-40B4-BE49-F238E27FC236}">
                  <a16:creationId xmlns:a16="http://schemas.microsoft.com/office/drawing/2014/main" id="{EE01C822-8A2C-4FF8-8CAC-A5B8C8AB5186}"/>
                </a:ext>
              </a:extLst>
            </p:cNvPr>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03;p29">
              <a:extLst>
                <a:ext uri="{FF2B5EF4-FFF2-40B4-BE49-F238E27FC236}">
                  <a16:creationId xmlns:a16="http://schemas.microsoft.com/office/drawing/2014/main" id="{BEC86513-A742-4A84-880B-EFAC07A8DB2C}"/>
                </a:ext>
              </a:extLst>
            </p:cNvPr>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04;p29">
              <a:extLst>
                <a:ext uri="{FF2B5EF4-FFF2-40B4-BE49-F238E27FC236}">
                  <a16:creationId xmlns:a16="http://schemas.microsoft.com/office/drawing/2014/main" id="{29F637B8-DB0E-4271-BC90-8B0281DAA705}"/>
                </a:ext>
              </a:extLst>
            </p:cNvPr>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05;p29">
              <a:extLst>
                <a:ext uri="{FF2B5EF4-FFF2-40B4-BE49-F238E27FC236}">
                  <a16:creationId xmlns:a16="http://schemas.microsoft.com/office/drawing/2014/main" id="{1EFC031F-01F8-4C05-B217-237611F9869B}"/>
                </a:ext>
              </a:extLst>
            </p:cNvPr>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06;p29">
              <a:extLst>
                <a:ext uri="{FF2B5EF4-FFF2-40B4-BE49-F238E27FC236}">
                  <a16:creationId xmlns:a16="http://schemas.microsoft.com/office/drawing/2014/main" id="{912A186E-3CF9-4469-BC3E-F84E5B61FB13}"/>
                </a:ext>
              </a:extLst>
            </p:cNvPr>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507;p29">
              <a:extLst>
                <a:ext uri="{FF2B5EF4-FFF2-40B4-BE49-F238E27FC236}">
                  <a16:creationId xmlns:a16="http://schemas.microsoft.com/office/drawing/2014/main" id="{B7164D1F-007F-46F6-BE45-50D4E2DDC305}"/>
                </a:ext>
              </a:extLst>
            </p:cNvPr>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508;p29">
              <a:extLst>
                <a:ext uri="{FF2B5EF4-FFF2-40B4-BE49-F238E27FC236}">
                  <a16:creationId xmlns:a16="http://schemas.microsoft.com/office/drawing/2014/main" id="{23920649-3522-4E9C-97A3-63CD62A03ED0}"/>
                </a:ext>
              </a:extLst>
            </p:cNvPr>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509;p29">
              <a:extLst>
                <a:ext uri="{FF2B5EF4-FFF2-40B4-BE49-F238E27FC236}">
                  <a16:creationId xmlns:a16="http://schemas.microsoft.com/office/drawing/2014/main" id="{423BC3DE-8C72-4B45-B91A-A457D8F5B6DA}"/>
                </a:ext>
              </a:extLst>
            </p:cNvPr>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510;p29">
              <a:extLst>
                <a:ext uri="{FF2B5EF4-FFF2-40B4-BE49-F238E27FC236}">
                  <a16:creationId xmlns:a16="http://schemas.microsoft.com/office/drawing/2014/main" id="{3DD79B97-8884-4A66-983E-0BBD1EB90C7E}"/>
                </a:ext>
              </a:extLst>
            </p:cNvPr>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1;p29">
              <a:extLst>
                <a:ext uri="{FF2B5EF4-FFF2-40B4-BE49-F238E27FC236}">
                  <a16:creationId xmlns:a16="http://schemas.microsoft.com/office/drawing/2014/main" id="{E2FA01D9-90A5-450F-9347-5C9DE35CAC26}"/>
                </a:ext>
              </a:extLst>
            </p:cNvPr>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512;p29">
              <a:extLst>
                <a:ext uri="{FF2B5EF4-FFF2-40B4-BE49-F238E27FC236}">
                  <a16:creationId xmlns:a16="http://schemas.microsoft.com/office/drawing/2014/main" id="{D7186257-E909-4C75-BAAE-F955592C0AC2}"/>
                </a:ext>
              </a:extLst>
            </p:cNvPr>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513;p29">
              <a:extLst>
                <a:ext uri="{FF2B5EF4-FFF2-40B4-BE49-F238E27FC236}">
                  <a16:creationId xmlns:a16="http://schemas.microsoft.com/office/drawing/2014/main" id="{F2F95C17-9C73-4F60-93F4-148BDB8CA2EE}"/>
                </a:ext>
              </a:extLst>
            </p:cNvPr>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514;p29">
              <a:extLst>
                <a:ext uri="{FF2B5EF4-FFF2-40B4-BE49-F238E27FC236}">
                  <a16:creationId xmlns:a16="http://schemas.microsoft.com/office/drawing/2014/main" id="{FF1FE043-CDDF-4842-9C8C-83E15B257FFC}"/>
                </a:ext>
              </a:extLst>
            </p:cNvPr>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515;p29">
              <a:extLst>
                <a:ext uri="{FF2B5EF4-FFF2-40B4-BE49-F238E27FC236}">
                  <a16:creationId xmlns:a16="http://schemas.microsoft.com/office/drawing/2014/main" id="{78A27738-5A01-4F9E-82CF-B18627B92C71}"/>
                </a:ext>
              </a:extLst>
            </p:cNvPr>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516;p29">
              <a:extLst>
                <a:ext uri="{FF2B5EF4-FFF2-40B4-BE49-F238E27FC236}">
                  <a16:creationId xmlns:a16="http://schemas.microsoft.com/office/drawing/2014/main" id="{E9086806-6E19-4ACE-83AA-B911F26F01E5}"/>
                </a:ext>
              </a:extLst>
            </p:cNvPr>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517;p29">
              <a:extLst>
                <a:ext uri="{FF2B5EF4-FFF2-40B4-BE49-F238E27FC236}">
                  <a16:creationId xmlns:a16="http://schemas.microsoft.com/office/drawing/2014/main" id="{6CB2C369-1E98-4C33-98A6-D23A15CC053C}"/>
                </a:ext>
              </a:extLst>
            </p:cNvPr>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518;p29">
              <a:extLst>
                <a:ext uri="{FF2B5EF4-FFF2-40B4-BE49-F238E27FC236}">
                  <a16:creationId xmlns:a16="http://schemas.microsoft.com/office/drawing/2014/main" id="{95A5229E-A459-4203-9C64-4B0B0F763B79}"/>
                </a:ext>
              </a:extLst>
            </p:cNvPr>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519;p29">
              <a:extLst>
                <a:ext uri="{FF2B5EF4-FFF2-40B4-BE49-F238E27FC236}">
                  <a16:creationId xmlns:a16="http://schemas.microsoft.com/office/drawing/2014/main" id="{48D167F9-0EB8-4DFB-81E1-67EAD6AC9986}"/>
                </a:ext>
              </a:extLst>
            </p:cNvPr>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520;p29">
              <a:extLst>
                <a:ext uri="{FF2B5EF4-FFF2-40B4-BE49-F238E27FC236}">
                  <a16:creationId xmlns:a16="http://schemas.microsoft.com/office/drawing/2014/main" id="{D63B7BA1-929F-4D53-8170-3C97B88535CC}"/>
                </a:ext>
              </a:extLst>
            </p:cNvPr>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521;p29">
              <a:extLst>
                <a:ext uri="{FF2B5EF4-FFF2-40B4-BE49-F238E27FC236}">
                  <a16:creationId xmlns:a16="http://schemas.microsoft.com/office/drawing/2014/main" id="{3C77F5D7-4B03-4BF6-B061-45385C1D3657}"/>
                </a:ext>
              </a:extLst>
            </p:cNvPr>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522;p29">
              <a:extLst>
                <a:ext uri="{FF2B5EF4-FFF2-40B4-BE49-F238E27FC236}">
                  <a16:creationId xmlns:a16="http://schemas.microsoft.com/office/drawing/2014/main" id="{0031F263-EFB4-4D74-A797-2C704185DAF5}"/>
                </a:ext>
              </a:extLst>
            </p:cNvPr>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523;p29">
              <a:extLst>
                <a:ext uri="{FF2B5EF4-FFF2-40B4-BE49-F238E27FC236}">
                  <a16:creationId xmlns:a16="http://schemas.microsoft.com/office/drawing/2014/main" id="{EAA42472-DE26-48DE-8F68-A656482F9AE2}"/>
                </a:ext>
              </a:extLst>
            </p:cNvPr>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524;p29">
              <a:extLst>
                <a:ext uri="{FF2B5EF4-FFF2-40B4-BE49-F238E27FC236}">
                  <a16:creationId xmlns:a16="http://schemas.microsoft.com/office/drawing/2014/main" id="{8800FDA5-5A08-49B2-AA3F-92DC1E405104}"/>
                </a:ext>
              </a:extLst>
            </p:cNvPr>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525;p29">
              <a:extLst>
                <a:ext uri="{FF2B5EF4-FFF2-40B4-BE49-F238E27FC236}">
                  <a16:creationId xmlns:a16="http://schemas.microsoft.com/office/drawing/2014/main" id="{47055607-CBDD-44F8-AF54-EE67838F8D45}"/>
                </a:ext>
              </a:extLst>
            </p:cNvPr>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526;p29">
              <a:extLst>
                <a:ext uri="{FF2B5EF4-FFF2-40B4-BE49-F238E27FC236}">
                  <a16:creationId xmlns:a16="http://schemas.microsoft.com/office/drawing/2014/main" id="{64B3043B-4C98-423F-992F-D944B6F85668}"/>
                </a:ext>
              </a:extLst>
            </p:cNvPr>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527;p29">
              <a:extLst>
                <a:ext uri="{FF2B5EF4-FFF2-40B4-BE49-F238E27FC236}">
                  <a16:creationId xmlns:a16="http://schemas.microsoft.com/office/drawing/2014/main" id="{D45F9338-BCCC-4A1F-B92D-218FF917A52F}"/>
                </a:ext>
              </a:extLst>
            </p:cNvPr>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528;p29">
              <a:extLst>
                <a:ext uri="{FF2B5EF4-FFF2-40B4-BE49-F238E27FC236}">
                  <a16:creationId xmlns:a16="http://schemas.microsoft.com/office/drawing/2014/main" id="{F67EF6B0-76DF-4476-B6DA-152F56BF1AFE}"/>
                </a:ext>
              </a:extLst>
            </p:cNvPr>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529;p29">
              <a:extLst>
                <a:ext uri="{FF2B5EF4-FFF2-40B4-BE49-F238E27FC236}">
                  <a16:creationId xmlns:a16="http://schemas.microsoft.com/office/drawing/2014/main" id="{7DE772BE-9B95-47D4-9E48-F9F4C9C43306}"/>
                </a:ext>
              </a:extLst>
            </p:cNvPr>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530;p29">
              <a:extLst>
                <a:ext uri="{FF2B5EF4-FFF2-40B4-BE49-F238E27FC236}">
                  <a16:creationId xmlns:a16="http://schemas.microsoft.com/office/drawing/2014/main" id="{F1CF69BD-3F17-41BA-820B-D2A6C251A467}"/>
                </a:ext>
              </a:extLst>
            </p:cNvPr>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531;p29">
              <a:extLst>
                <a:ext uri="{FF2B5EF4-FFF2-40B4-BE49-F238E27FC236}">
                  <a16:creationId xmlns:a16="http://schemas.microsoft.com/office/drawing/2014/main" id="{B3F579E1-0041-4301-8204-2215C03E0253}"/>
                </a:ext>
              </a:extLst>
            </p:cNvPr>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532;p29">
              <a:extLst>
                <a:ext uri="{FF2B5EF4-FFF2-40B4-BE49-F238E27FC236}">
                  <a16:creationId xmlns:a16="http://schemas.microsoft.com/office/drawing/2014/main" id="{5DCC8EA4-6C54-4963-89CF-ECAC1F479122}"/>
                </a:ext>
              </a:extLst>
            </p:cNvPr>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533;p29">
              <a:extLst>
                <a:ext uri="{FF2B5EF4-FFF2-40B4-BE49-F238E27FC236}">
                  <a16:creationId xmlns:a16="http://schemas.microsoft.com/office/drawing/2014/main" id="{8FD24E57-CEB0-4B9F-9FAF-3EE6DC676FF3}"/>
                </a:ext>
              </a:extLst>
            </p:cNvPr>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534;p29">
              <a:extLst>
                <a:ext uri="{FF2B5EF4-FFF2-40B4-BE49-F238E27FC236}">
                  <a16:creationId xmlns:a16="http://schemas.microsoft.com/office/drawing/2014/main" id="{2755BF29-2E78-46AF-9F69-C344617201F0}"/>
                </a:ext>
              </a:extLst>
            </p:cNvPr>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535;p29">
              <a:extLst>
                <a:ext uri="{FF2B5EF4-FFF2-40B4-BE49-F238E27FC236}">
                  <a16:creationId xmlns:a16="http://schemas.microsoft.com/office/drawing/2014/main" id="{5535503C-A442-4F90-83CA-AA530FBE9C04}"/>
                </a:ext>
              </a:extLst>
            </p:cNvPr>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536;p29">
              <a:extLst>
                <a:ext uri="{FF2B5EF4-FFF2-40B4-BE49-F238E27FC236}">
                  <a16:creationId xmlns:a16="http://schemas.microsoft.com/office/drawing/2014/main" id="{9F89F07D-C6B4-4445-9664-349C8BB00553}"/>
                </a:ext>
              </a:extLst>
            </p:cNvPr>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537;p29">
              <a:extLst>
                <a:ext uri="{FF2B5EF4-FFF2-40B4-BE49-F238E27FC236}">
                  <a16:creationId xmlns:a16="http://schemas.microsoft.com/office/drawing/2014/main" id="{C80D5776-86E2-421C-98E5-F7C7025A7A72}"/>
                </a:ext>
              </a:extLst>
            </p:cNvPr>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538;p29">
              <a:extLst>
                <a:ext uri="{FF2B5EF4-FFF2-40B4-BE49-F238E27FC236}">
                  <a16:creationId xmlns:a16="http://schemas.microsoft.com/office/drawing/2014/main" id="{DC4D6077-39E9-4B52-8D10-55647A68A19A}"/>
                </a:ext>
              </a:extLst>
            </p:cNvPr>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539;p29">
              <a:extLst>
                <a:ext uri="{FF2B5EF4-FFF2-40B4-BE49-F238E27FC236}">
                  <a16:creationId xmlns:a16="http://schemas.microsoft.com/office/drawing/2014/main" id="{6A4E7B88-3F87-448B-8520-DF2DB4968AE9}"/>
                </a:ext>
              </a:extLst>
            </p:cNvPr>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540;p29">
              <a:extLst>
                <a:ext uri="{FF2B5EF4-FFF2-40B4-BE49-F238E27FC236}">
                  <a16:creationId xmlns:a16="http://schemas.microsoft.com/office/drawing/2014/main" id="{852AC655-5A27-4E01-976F-9408B59A2AF9}"/>
                </a:ext>
              </a:extLst>
            </p:cNvPr>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541;p29">
              <a:extLst>
                <a:ext uri="{FF2B5EF4-FFF2-40B4-BE49-F238E27FC236}">
                  <a16:creationId xmlns:a16="http://schemas.microsoft.com/office/drawing/2014/main" id="{5EFAB1DE-87B3-41B5-A673-278A5FFB2B35}"/>
                </a:ext>
              </a:extLst>
            </p:cNvPr>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542;p29">
              <a:extLst>
                <a:ext uri="{FF2B5EF4-FFF2-40B4-BE49-F238E27FC236}">
                  <a16:creationId xmlns:a16="http://schemas.microsoft.com/office/drawing/2014/main" id="{B514C864-973C-46BC-8174-BFBB887A6D58}"/>
                </a:ext>
              </a:extLst>
            </p:cNvPr>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543;p29">
              <a:extLst>
                <a:ext uri="{FF2B5EF4-FFF2-40B4-BE49-F238E27FC236}">
                  <a16:creationId xmlns:a16="http://schemas.microsoft.com/office/drawing/2014/main" id="{1A5BF7C3-3307-4F29-B1E7-07F6397EF299}"/>
                </a:ext>
              </a:extLst>
            </p:cNvPr>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544;p29">
              <a:extLst>
                <a:ext uri="{FF2B5EF4-FFF2-40B4-BE49-F238E27FC236}">
                  <a16:creationId xmlns:a16="http://schemas.microsoft.com/office/drawing/2014/main" id="{C860388C-A624-424E-A58F-8F15A16AEF00}"/>
                </a:ext>
              </a:extLst>
            </p:cNvPr>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545;p29">
              <a:extLst>
                <a:ext uri="{FF2B5EF4-FFF2-40B4-BE49-F238E27FC236}">
                  <a16:creationId xmlns:a16="http://schemas.microsoft.com/office/drawing/2014/main" id="{D587E3EE-F905-400B-BD13-81EC0FBEBBFE}"/>
                </a:ext>
              </a:extLst>
            </p:cNvPr>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546;p29">
              <a:extLst>
                <a:ext uri="{FF2B5EF4-FFF2-40B4-BE49-F238E27FC236}">
                  <a16:creationId xmlns:a16="http://schemas.microsoft.com/office/drawing/2014/main" id="{7D233E45-78F9-4CAE-A8D3-87623E650253}"/>
                </a:ext>
              </a:extLst>
            </p:cNvPr>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547;p29">
              <a:extLst>
                <a:ext uri="{FF2B5EF4-FFF2-40B4-BE49-F238E27FC236}">
                  <a16:creationId xmlns:a16="http://schemas.microsoft.com/office/drawing/2014/main" id="{810C6CD7-2ACE-47BC-8A0D-E4E8CC2FD4D2}"/>
                </a:ext>
              </a:extLst>
            </p:cNvPr>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548;p29">
              <a:extLst>
                <a:ext uri="{FF2B5EF4-FFF2-40B4-BE49-F238E27FC236}">
                  <a16:creationId xmlns:a16="http://schemas.microsoft.com/office/drawing/2014/main" id="{7B71DA06-4D12-4E7A-9D48-ABF29079BCC5}"/>
                </a:ext>
              </a:extLst>
            </p:cNvPr>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549;p29">
              <a:extLst>
                <a:ext uri="{FF2B5EF4-FFF2-40B4-BE49-F238E27FC236}">
                  <a16:creationId xmlns:a16="http://schemas.microsoft.com/office/drawing/2014/main" id="{6DAC2E75-656E-4917-A471-6A68B6F0FAEC}"/>
                </a:ext>
              </a:extLst>
            </p:cNvPr>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550;p29">
              <a:extLst>
                <a:ext uri="{FF2B5EF4-FFF2-40B4-BE49-F238E27FC236}">
                  <a16:creationId xmlns:a16="http://schemas.microsoft.com/office/drawing/2014/main" id="{A7295353-3E5A-4187-9AB4-0BA3D0619A2B}"/>
                </a:ext>
              </a:extLst>
            </p:cNvPr>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551;p29">
              <a:extLst>
                <a:ext uri="{FF2B5EF4-FFF2-40B4-BE49-F238E27FC236}">
                  <a16:creationId xmlns:a16="http://schemas.microsoft.com/office/drawing/2014/main" id="{2A15662B-A892-4C3D-90A7-21C852712B89}"/>
                </a:ext>
              </a:extLst>
            </p:cNvPr>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552;p29">
              <a:extLst>
                <a:ext uri="{FF2B5EF4-FFF2-40B4-BE49-F238E27FC236}">
                  <a16:creationId xmlns:a16="http://schemas.microsoft.com/office/drawing/2014/main" id="{332CECC5-4D74-4F50-9B6F-770FA9B3EFB5}"/>
                </a:ext>
              </a:extLst>
            </p:cNvPr>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553;p29">
              <a:extLst>
                <a:ext uri="{FF2B5EF4-FFF2-40B4-BE49-F238E27FC236}">
                  <a16:creationId xmlns:a16="http://schemas.microsoft.com/office/drawing/2014/main" id="{74B02DA8-E0FC-4E27-9779-1171535DE8EB}"/>
                </a:ext>
              </a:extLst>
            </p:cNvPr>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554;p29">
              <a:extLst>
                <a:ext uri="{FF2B5EF4-FFF2-40B4-BE49-F238E27FC236}">
                  <a16:creationId xmlns:a16="http://schemas.microsoft.com/office/drawing/2014/main" id="{97000716-22A1-441C-AF40-2180E84B1036}"/>
                </a:ext>
              </a:extLst>
            </p:cNvPr>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555;p29">
              <a:extLst>
                <a:ext uri="{FF2B5EF4-FFF2-40B4-BE49-F238E27FC236}">
                  <a16:creationId xmlns:a16="http://schemas.microsoft.com/office/drawing/2014/main" id="{9D957380-E38D-4558-9E88-4D41781A5363}"/>
                </a:ext>
              </a:extLst>
            </p:cNvPr>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roup 4">
            <a:extLst>
              <a:ext uri="{FF2B5EF4-FFF2-40B4-BE49-F238E27FC236}">
                <a16:creationId xmlns:a16="http://schemas.microsoft.com/office/drawing/2014/main" id="{0AD74BC1-A218-4618-945B-AEBC72A91C87}"/>
              </a:ext>
            </a:extLst>
          </p:cNvPr>
          <p:cNvGrpSpPr/>
          <p:nvPr/>
        </p:nvGrpSpPr>
        <p:grpSpPr>
          <a:xfrm>
            <a:off x="311700" y="262269"/>
            <a:ext cx="8536102" cy="606600"/>
            <a:chOff x="311700" y="262269"/>
            <a:chExt cx="8536102" cy="606600"/>
          </a:xfrm>
        </p:grpSpPr>
        <p:cxnSp>
          <p:nvCxnSpPr>
            <p:cNvPr id="109" name="Google Shape;291;p25">
              <a:extLst>
                <a:ext uri="{FF2B5EF4-FFF2-40B4-BE49-F238E27FC236}">
                  <a16:creationId xmlns:a16="http://schemas.microsoft.com/office/drawing/2014/main" id="{8D245A4E-B4C2-4100-8F65-5035540C1E0E}"/>
                </a:ext>
              </a:extLst>
            </p:cNvPr>
            <p:cNvCxnSpPr/>
            <p:nvPr/>
          </p:nvCxnSpPr>
          <p:spPr>
            <a:xfrm>
              <a:off x="311700" y="868869"/>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0" name="Title 2">
              <a:extLst>
                <a:ext uri="{FF2B5EF4-FFF2-40B4-BE49-F238E27FC236}">
                  <a16:creationId xmlns:a16="http://schemas.microsoft.com/office/drawing/2014/main" id="{8131495F-A9CD-4D41-A91C-CCB04CE4EFC9}"/>
                </a:ext>
              </a:extLst>
            </p:cNvPr>
            <p:cNvSpPr txBox="1">
              <a:spLocks/>
            </p:cNvSpPr>
            <p:nvPr/>
          </p:nvSpPr>
          <p:spPr>
            <a:xfrm>
              <a:off x="311700" y="262269"/>
              <a:ext cx="8536102"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sz="2800" dirty="0"/>
                <a:t>Company Introduction</a:t>
              </a:r>
            </a:p>
          </p:txBody>
        </p:sp>
      </p:grpSp>
      <p:sp>
        <p:nvSpPr>
          <p:cNvPr id="111" name="TextBox 110">
            <a:extLst>
              <a:ext uri="{FF2B5EF4-FFF2-40B4-BE49-F238E27FC236}">
                <a16:creationId xmlns:a16="http://schemas.microsoft.com/office/drawing/2014/main" id="{29F4A595-1C3E-43C0-BC54-72176EB87685}"/>
              </a:ext>
            </a:extLst>
          </p:cNvPr>
          <p:cNvSpPr txBox="1"/>
          <p:nvPr/>
        </p:nvSpPr>
        <p:spPr>
          <a:xfrm>
            <a:off x="4293716" y="4573454"/>
            <a:ext cx="2033125" cy="261610"/>
          </a:xfrm>
          <a:prstGeom prst="rect">
            <a:avLst/>
          </a:prstGeom>
          <a:noFill/>
        </p:spPr>
        <p:txBody>
          <a:bodyPr wrap="square">
            <a:spAutoFit/>
          </a:bodyPr>
          <a:lstStyle/>
          <a:p>
            <a:r>
              <a:rPr lang="en-US" sz="1100" baseline="30000" dirty="0">
                <a:solidFill>
                  <a:schemeClr val="accent1"/>
                </a:solidFill>
                <a:latin typeface="Roboto" panose="02000000000000000000" pitchFamily="2" charset="0"/>
                <a:ea typeface="Roboto" panose="02000000000000000000" pitchFamily="2" charset="0"/>
                <a:sym typeface="Roboto Light"/>
              </a:rPr>
              <a:t>1</a:t>
            </a:r>
            <a:r>
              <a:rPr lang="en-US" sz="1100" dirty="0">
                <a:solidFill>
                  <a:schemeClr val="accent1"/>
                </a:solidFill>
                <a:latin typeface="Roboto" panose="02000000000000000000" pitchFamily="2" charset="0"/>
                <a:ea typeface="Roboto" panose="02000000000000000000" pitchFamily="2" charset="0"/>
                <a:sym typeface="Roboto Light"/>
              </a:rPr>
              <a:t>Source: </a:t>
            </a:r>
            <a:r>
              <a:rPr lang="en-IN" sz="1100" dirty="0">
                <a:solidFill>
                  <a:schemeClr val="accent1"/>
                </a:solidFill>
                <a:latin typeface="Roboto" panose="02000000000000000000" pitchFamily="2" charset="0"/>
                <a:ea typeface="Roboto" panose="02000000000000000000" pitchFamily="2" charset="0"/>
                <a:sym typeface="Roboto Light"/>
                <a:hlinkClick r:id="rId3">
                  <a:extLst>
                    <a:ext uri="{A12FA001-AC4F-418D-AE19-62706E023703}">
                      <ahyp:hlinkClr xmlns:ahyp="http://schemas.microsoft.com/office/drawing/2018/hyperlinkcolor" val="tx"/>
                    </a:ext>
                  </a:extLst>
                </a:hlinkClick>
              </a:rPr>
              <a:t>About — Kickstarter</a:t>
            </a:r>
            <a:endParaRPr lang="en-IN" sz="1100" dirty="0">
              <a:solidFill>
                <a:schemeClr val="accent1"/>
              </a:solidFill>
              <a:latin typeface="Roboto" panose="02000000000000000000" pitchFamily="2" charset="0"/>
              <a:ea typeface="Roboto" panose="02000000000000000000" pitchFamily="2" charset="0"/>
              <a:sym typeface="Roboto Light"/>
            </a:endParaRPr>
          </a:p>
        </p:txBody>
      </p:sp>
      <p:pic>
        <p:nvPicPr>
          <p:cNvPr id="4" name="Picture 3">
            <a:extLst>
              <a:ext uri="{FF2B5EF4-FFF2-40B4-BE49-F238E27FC236}">
                <a16:creationId xmlns:a16="http://schemas.microsoft.com/office/drawing/2014/main" id="{547F73ED-1B00-4824-9CB0-5A499D5DFE68}"/>
              </a:ext>
            </a:extLst>
          </p:cNvPr>
          <p:cNvPicPr>
            <a:picLocks noChangeAspect="1"/>
          </p:cNvPicPr>
          <p:nvPr/>
        </p:nvPicPr>
        <p:blipFill>
          <a:blip r:embed="rId4"/>
          <a:stretch>
            <a:fillRect/>
          </a:stretch>
        </p:blipFill>
        <p:spPr>
          <a:xfrm>
            <a:off x="475225" y="1153638"/>
            <a:ext cx="3471487" cy="6956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92" name="Google Shape;392;p27"/>
          <p:cNvSpPr/>
          <p:nvPr/>
        </p:nvSpPr>
        <p:spPr>
          <a:xfrm>
            <a:off x="258862" y="1247549"/>
            <a:ext cx="1999837" cy="2648401"/>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graphicFrame>
        <p:nvGraphicFramePr>
          <p:cNvPr id="4" name="Table 4">
            <a:extLst>
              <a:ext uri="{FF2B5EF4-FFF2-40B4-BE49-F238E27FC236}">
                <a16:creationId xmlns:a16="http://schemas.microsoft.com/office/drawing/2014/main" id="{074257F0-54A8-4689-AC33-4965414003FB}"/>
              </a:ext>
            </a:extLst>
          </p:cNvPr>
          <p:cNvGraphicFramePr>
            <a:graphicFrameLocks noGrp="1"/>
          </p:cNvGraphicFramePr>
          <p:nvPr>
            <p:extLst>
              <p:ext uri="{D42A27DB-BD31-4B8C-83A1-F6EECF244321}">
                <p14:modId xmlns:p14="http://schemas.microsoft.com/office/powerpoint/2010/main" val="813272512"/>
              </p:ext>
            </p:extLst>
          </p:nvPr>
        </p:nvGraphicFramePr>
        <p:xfrm>
          <a:off x="2349625" y="162491"/>
          <a:ext cx="6738193" cy="4801956"/>
        </p:xfrm>
        <a:graphic>
          <a:graphicData uri="http://schemas.openxmlformats.org/drawingml/2006/table">
            <a:tbl>
              <a:tblPr firstRow="1" bandRow="1">
                <a:tableStyleId>{BC89EF96-8CEA-46FF-86C4-4CE0E7609802}</a:tableStyleId>
              </a:tblPr>
              <a:tblGrid>
                <a:gridCol w="2045648">
                  <a:extLst>
                    <a:ext uri="{9D8B030D-6E8A-4147-A177-3AD203B41FA5}">
                      <a16:colId xmlns:a16="http://schemas.microsoft.com/office/drawing/2014/main" val="3041608792"/>
                    </a:ext>
                  </a:extLst>
                </a:gridCol>
                <a:gridCol w="4692545">
                  <a:extLst>
                    <a:ext uri="{9D8B030D-6E8A-4147-A177-3AD203B41FA5}">
                      <a16:colId xmlns:a16="http://schemas.microsoft.com/office/drawing/2014/main" val="2605138208"/>
                    </a:ext>
                  </a:extLst>
                </a:gridCol>
              </a:tblGrid>
              <a:tr h="303434">
                <a:tc>
                  <a:txBody>
                    <a:bodyPr/>
                    <a:lstStyle/>
                    <a:p>
                      <a:r>
                        <a:rPr lang="en-US" sz="1200" b="1" dirty="0">
                          <a:solidFill>
                            <a:schemeClr val="accent5"/>
                          </a:solidFill>
                          <a:latin typeface="Roboto" panose="02000000000000000000" pitchFamily="2" charset="0"/>
                          <a:ea typeface="Roboto" panose="02000000000000000000" pitchFamily="2" charset="0"/>
                        </a:rPr>
                        <a:t>ID</a:t>
                      </a:r>
                    </a:p>
                  </a:txBody>
                  <a:tcPr/>
                </a:tc>
                <a:tc>
                  <a:txBody>
                    <a:bodyPr/>
                    <a:lstStyle/>
                    <a:p>
                      <a:r>
                        <a:rPr lang="en-US" sz="1200" b="0" dirty="0">
                          <a:solidFill>
                            <a:schemeClr val="accent5"/>
                          </a:solidFill>
                          <a:latin typeface="Roboto" panose="02000000000000000000" pitchFamily="2" charset="0"/>
                          <a:ea typeface="Roboto" panose="02000000000000000000" pitchFamily="2" charset="0"/>
                        </a:rPr>
                        <a:t>Project ID</a:t>
                      </a:r>
                      <a:endParaRPr lang="en-IN" sz="1200" b="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440386067"/>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Name</a:t>
                      </a:r>
                    </a:p>
                  </a:txBody>
                  <a:tcPr/>
                </a:tc>
                <a:tc>
                  <a:txBody>
                    <a:bodyPr/>
                    <a:lstStyle/>
                    <a:p>
                      <a:r>
                        <a:rPr lang="en-US" sz="1200" dirty="0">
                          <a:solidFill>
                            <a:schemeClr val="accent5"/>
                          </a:solidFill>
                          <a:latin typeface="Roboto" panose="02000000000000000000" pitchFamily="2" charset="0"/>
                          <a:ea typeface="Roboto" panose="02000000000000000000" pitchFamily="2" charset="0"/>
                        </a:rPr>
                        <a:t>Name of the Project</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652580074"/>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Category</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The core category of a project</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742106088"/>
                  </a:ext>
                </a:extLst>
              </a:tr>
              <a:tr h="703548">
                <a:tc>
                  <a:txBody>
                    <a:bodyPr/>
                    <a:lstStyle/>
                    <a:p>
                      <a:r>
                        <a:rPr lang="en-US" sz="1200" b="1" dirty="0" err="1">
                          <a:solidFill>
                            <a:schemeClr val="accent5"/>
                          </a:solidFill>
                          <a:latin typeface="Roboto" panose="02000000000000000000" pitchFamily="2" charset="0"/>
                          <a:ea typeface="Roboto" panose="02000000000000000000" pitchFamily="2" charset="0"/>
                        </a:rPr>
                        <a:t>Main_category</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Film &amp; Video, Music, Publishing, Games, Technology, Art, Design, Food, Fashion, Theater, Comics, Photography, Crafts, Journalism, Dance</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4217156610"/>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Currency</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IN" sz="1200" dirty="0">
                          <a:solidFill>
                            <a:schemeClr val="accent5"/>
                          </a:solidFill>
                          <a:latin typeface="Roboto" panose="02000000000000000000" pitchFamily="2" charset="0"/>
                          <a:ea typeface="Roboto" panose="02000000000000000000" pitchFamily="2" charset="0"/>
                        </a:rPr>
                        <a:t>GBP, USD, CAD, AUD, NOK, EUR, MXN, SEK, NZD, CHF, DKK, HKD, SGD, JPY</a:t>
                      </a:r>
                    </a:p>
                  </a:txBody>
                  <a:tcPr/>
                </a:tc>
                <a:extLst>
                  <a:ext uri="{0D108BD9-81ED-4DB2-BD59-A6C34878D82A}">
                    <a16:rowId xmlns:a16="http://schemas.microsoft.com/office/drawing/2014/main" val="765038905"/>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Goal</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Total goal amount decided by the host</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4208716926"/>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Pledged</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Total pledged amount contributed by the supporters</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4247603732"/>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Deadline</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Tentative end date of the project campaign</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4281304839"/>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Launched</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The day the project campaign became live</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209327314"/>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State</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What is the current state of the project? Successful, Failed etc.</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25117383"/>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Backers</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The number of supporters of the project</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633961274"/>
                  </a:ext>
                </a:extLst>
              </a:tr>
              <a:tr h="303434">
                <a:tc>
                  <a:txBody>
                    <a:bodyPr/>
                    <a:lstStyle/>
                    <a:p>
                      <a:r>
                        <a:rPr lang="en-US" sz="1200" b="1" dirty="0">
                          <a:solidFill>
                            <a:schemeClr val="accent5"/>
                          </a:solidFill>
                          <a:latin typeface="Roboto" panose="02000000000000000000" pitchFamily="2" charset="0"/>
                          <a:ea typeface="Roboto" panose="02000000000000000000" pitchFamily="2" charset="0"/>
                        </a:rPr>
                        <a:t>Country</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Location from where the project is hosted</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4078088741"/>
                  </a:ext>
                </a:extLst>
              </a:tr>
              <a:tr h="303434">
                <a:tc>
                  <a:txBody>
                    <a:bodyPr/>
                    <a:lstStyle/>
                    <a:p>
                      <a:r>
                        <a:rPr lang="en-US" sz="1200" b="1" dirty="0" err="1">
                          <a:solidFill>
                            <a:schemeClr val="accent5"/>
                          </a:solidFill>
                          <a:latin typeface="Roboto" panose="02000000000000000000" pitchFamily="2" charset="0"/>
                          <a:ea typeface="Roboto" panose="02000000000000000000" pitchFamily="2" charset="0"/>
                        </a:rPr>
                        <a:t>Usd_pledged_real</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USD converted amount contributed by supporters</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959793478"/>
                  </a:ext>
                </a:extLst>
              </a:tr>
              <a:tr h="303434">
                <a:tc>
                  <a:txBody>
                    <a:bodyPr/>
                    <a:lstStyle/>
                    <a:p>
                      <a:r>
                        <a:rPr lang="en-US" sz="1200" b="1" dirty="0" err="1">
                          <a:solidFill>
                            <a:schemeClr val="accent5"/>
                          </a:solidFill>
                          <a:latin typeface="Roboto" panose="02000000000000000000" pitchFamily="2" charset="0"/>
                          <a:ea typeface="Roboto" panose="02000000000000000000" pitchFamily="2" charset="0"/>
                        </a:rPr>
                        <a:t>Usd_goal_real</a:t>
                      </a:r>
                      <a:endParaRPr lang="en-IN" sz="1200" b="1" dirty="0">
                        <a:solidFill>
                          <a:schemeClr val="accent5"/>
                        </a:solidFill>
                        <a:latin typeface="Roboto" panose="02000000000000000000" pitchFamily="2" charset="0"/>
                        <a:ea typeface="Roboto" panose="02000000000000000000" pitchFamily="2" charset="0"/>
                      </a:endParaRPr>
                    </a:p>
                  </a:txBody>
                  <a:tcPr/>
                </a:tc>
                <a:tc>
                  <a:txBody>
                    <a:bodyPr/>
                    <a:lstStyle/>
                    <a:p>
                      <a:r>
                        <a:rPr lang="en-US" sz="1200" dirty="0">
                          <a:solidFill>
                            <a:schemeClr val="accent5"/>
                          </a:solidFill>
                          <a:latin typeface="Roboto" panose="02000000000000000000" pitchFamily="2" charset="0"/>
                          <a:ea typeface="Roboto" panose="02000000000000000000" pitchFamily="2" charset="0"/>
                        </a:rPr>
                        <a:t>USD converted amount decided by the project host</a:t>
                      </a:r>
                      <a:endParaRPr lang="en-IN" sz="1200" dirty="0">
                        <a:solidFill>
                          <a:schemeClr val="accent5"/>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6990579"/>
                  </a:ext>
                </a:extLst>
              </a:tr>
            </a:tbl>
          </a:graphicData>
        </a:graphic>
      </p:graphicFrame>
      <p:sp>
        <p:nvSpPr>
          <p:cNvPr id="24" name="Google Shape;296;p26">
            <a:extLst>
              <a:ext uri="{FF2B5EF4-FFF2-40B4-BE49-F238E27FC236}">
                <a16:creationId xmlns:a16="http://schemas.microsoft.com/office/drawing/2014/main" id="{76F79ADF-40A6-473B-8F07-0E40C0FEA539}"/>
              </a:ext>
            </a:extLst>
          </p:cNvPr>
          <p:cNvSpPr txBox="1">
            <a:spLocks noGrp="1"/>
          </p:cNvSpPr>
          <p:nvPr>
            <p:ph type="ctrTitle"/>
          </p:nvPr>
        </p:nvSpPr>
        <p:spPr>
          <a:xfrm>
            <a:off x="480448" y="1620114"/>
            <a:ext cx="1556663" cy="8236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bg1"/>
                </a:solidFill>
              </a:rPr>
              <a:t>Data Dictionary</a:t>
            </a:r>
          </a:p>
        </p:txBody>
      </p:sp>
      <p:grpSp>
        <p:nvGrpSpPr>
          <p:cNvPr id="9" name="Group 8">
            <a:extLst>
              <a:ext uri="{FF2B5EF4-FFF2-40B4-BE49-F238E27FC236}">
                <a16:creationId xmlns:a16="http://schemas.microsoft.com/office/drawing/2014/main" id="{6022A55E-23B9-452D-BA7F-CE22268A336D}"/>
              </a:ext>
            </a:extLst>
          </p:cNvPr>
          <p:cNvGrpSpPr/>
          <p:nvPr/>
        </p:nvGrpSpPr>
        <p:grpSpPr>
          <a:xfrm>
            <a:off x="523596" y="2571750"/>
            <a:ext cx="1132639" cy="1185484"/>
            <a:chOff x="675996" y="3644997"/>
            <a:chExt cx="1449525" cy="1500693"/>
          </a:xfrm>
        </p:grpSpPr>
        <p:sp>
          <p:nvSpPr>
            <p:cNvPr id="10" name="Google Shape;379;p27">
              <a:extLst>
                <a:ext uri="{FF2B5EF4-FFF2-40B4-BE49-F238E27FC236}">
                  <a16:creationId xmlns:a16="http://schemas.microsoft.com/office/drawing/2014/main" id="{4BB6166B-D513-4B24-897E-69A88E8735DF}"/>
                </a:ext>
              </a:extLst>
            </p:cNvPr>
            <p:cNvSpPr/>
            <p:nvPr/>
          </p:nvSpPr>
          <p:spPr>
            <a:xfrm>
              <a:off x="1278324" y="4285553"/>
              <a:ext cx="847197" cy="860137"/>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chemeClr val="bg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11" name="Google Shape;379;p27">
              <a:extLst>
                <a:ext uri="{FF2B5EF4-FFF2-40B4-BE49-F238E27FC236}">
                  <a16:creationId xmlns:a16="http://schemas.microsoft.com/office/drawing/2014/main" id="{9B7FBD42-B6C1-4324-9B20-577452AE8EF9}"/>
                </a:ext>
              </a:extLst>
            </p:cNvPr>
            <p:cNvSpPr/>
            <p:nvPr/>
          </p:nvSpPr>
          <p:spPr>
            <a:xfrm>
              <a:off x="675996" y="3644997"/>
              <a:ext cx="940873" cy="957960"/>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chemeClr val="bg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4489674" y="3518871"/>
            <a:ext cx="4516582" cy="1202521"/>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Clr>
                <a:schemeClr val="accent1"/>
              </a:buClr>
              <a:buSzPts val="1100"/>
              <a:buFont typeface="Arial" panose="020B0604020202020204" pitchFamily="34" charset="0"/>
              <a:buChar char="•"/>
            </a:pPr>
            <a:r>
              <a:rPr lang="en-US" sz="1200" dirty="0">
                <a:solidFill>
                  <a:schemeClr val="tx1"/>
                </a:solidFill>
              </a:rPr>
              <a:t>Extracted from Kickstarter.com and Sourced openly on Kaggle</a:t>
            </a:r>
          </a:p>
          <a:p>
            <a:pPr marL="171450" lvl="0" indent="-171450" algn="just" rtl="0">
              <a:spcBef>
                <a:spcPts val="0"/>
              </a:spcBef>
              <a:spcAft>
                <a:spcPts val="0"/>
              </a:spcAft>
              <a:buClr>
                <a:schemeClr val="accent1"/>
              </a:buClr>
              <a:buSzPts val="1100"/>
              <a:buFont typeface="Arial" panose="020B0604020202020204" pitchFamily="34" charset="0"/>
              <a:buChar char="•"/>
            </a:pPr>
            <a:r>
              <a:rPr lang="en-US" sz="1200" dirty="0">
                <a:solidFill>
                  <a:schemeClr val="tx1"/>
                </a:solidFill>
              </a:rPr>
              <a:t>Includes attributes including country where the project is hosted from, goal amount to be raised, pledged amount contributed, number of backers for a project, launch and deadline of projects, categories etc.</a:t>
            </a:r>
          </a:p>
          <a:p>
            <a:pPr marL="171450" lvl="0" indent="-171450" algn="just" rtl="0">
              <a:spcBef>
                <a:spcPts val="0"/>
              </a:spcBef>
              <a:spcAft>
                <a:spcPts val="0"/>
              </a:spcAft>
              <a:buClr>
                <a:schemeClr val="accent1"/>
              </a:buClr>
              <a:buSzPts val="1100"/>
              <a:buFont typeface="Arial" panose="020B0604020202020204" pitchFamily="34" charset="0"/>
              <a:buChar char="•"/>
            </a:pPr>
            <a:r>
              <a:rPr lang="en-US" sz="1200" dirty="0">
                <a:solidFill>
                  <a:schemeClr val="tx1"/>
                </a:solidFill>
              </a:rPr>
              <a:t>Total of 378661 records with 15 columns.</a:t>
            </a:r>
          </a:p>
        </p:txBody>
      </p:sp>
      <p:sp>
        <p:nvSpPr>
          <p:cNvPr id="270" name="Google Shape;270;p24"/>
          <p:cNvSpPr txBox="1">
            <a:spLocks noGrp="1"/>
          </p:cNvSpPr>
          <p:nvPr>
            <p:ph type="ctrTitle"/>
          </p:nvPr>
        </p:nvSpPr>
        <p:spPr>
          <a:xfrm>
            <a:off x="4169664" y="0"/>
            <a:ext cx="4974336" cy="965542"/>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cs typeface="Impact"/>
                <a:sym typeface="Impact"/>
              </a:rPr>
              <a:t>Data Summary</a:t>
            </a:r>
            <a:endParaRPr b="1" dirty="0">
              <a:solidFill>
                <a:schemeClr val="bg1"/>
              </a:solidFill>
              <a:cs typeface="Impact"/>
              <a:sym typeface="Impact"/>
            </a:endParaRPr>
          </a:p>
        </p:txBody>
      </p:sp>
      <p:grpSp>
        <p:nvGrpSpPr>
          <p:cNvPr id="7" name="Group 6">
            <a:extLst>
              <a:ext uri="{FF2B5EF4-FFF2-40B4-BE49-F238E27FC236}">
                <a16:creationId xmlns:a16="http://schemas.microsoft.com/office/drawing/2014/main" id="{F4BA47E7-2AE7-4968-B7CB-D6D386AC3650}"/>
              </a:ext>
            </a:extLst>
          </p:cNvPr>
          <p:cNvGrpSpPr/>
          <p:nvPr/>
        </p:nvGrpSpPr>
        <p:grpSpPr>
          <a:xfrm>
            <a:off x="239236" y="615248"/>
            <a:ext cx="3726511" cy="3804352"/>
            <a:chOff x="239236" y="615248"/>
            <a:chExt cx="3726511" cy="3804352"/>
          </a:xfrm>
        </p:grpSpPr>
        <p:grpSp>
          <p:nvGrpSpPr>
            <p:cNvPr id="6" name="Group 5">
              <a:extLst>
                <a:ext uri="{FF2B5EF4-FFF2-40B4-BE49-F238E27FC236}">
                  <a16:creationId xmlns:a16="http://schemas.microsoft.com/office/drawing/2014/main" id="{ECCA11DC-3D4F-47C8-9CBF-40378C02C48D}"/>
                </a:ext>
              </a:extLst>
            </p:cNvPr>
            <p:cNvGrpSpPr/>
            <p:nvPr/>
          </p:nvGrpSpPr>
          <p:grpSpPr>
            <a:xfrm>
              <a:off x="239236" y="615248"/>
              <a:ext cx="3726511" cy="3804352"/>
              <a:chOff x="696436" y="176929"/>
              <a:chExt cx="3282114" cy="3323410"/>
            </a:xfrm>
          </p:grpSpPr>
          <p:pic>
            <p:nvPicPr>
              <p:cNvPr id="4" name="Picture 3">
                <a:extLst>
                  <a:ext uri="{FF2B5EF4-FFF2-40B4-BE49-F238E27FC236}">
                    <a16:creationId xmlns:a16="http://schemas.microsoft.com/office/drawing/2014/main" id="{2F24DF35-77D4-4D42-991C-9C16817D652D}"/>
                  </a:ext>
                </a:extLst>
              </p:cNvPr>
              <p:cNvPicPr>
                <a:picLocks noChangeAspect="1"/>
              </p:cNvPicPr>
              <p:nvPr/>
            </p:nvPicPr>
            <p:blipFill rotWithShape="1">
              <a:blip r:embed="rId3"/>
              <a:srcRect b="2777"/>
              <a:stretch/>
            </p:blipFill>
            <p:spPr>
              <a:xfrm>
                <a:off x="696436" y="176929"/>
                <a:ext cx="3282114" cy="3323410"/>
              </a:xfrm>
              <a:prstGeom prst="rect">
                <a:avLst/>
              </a:prstGeom>
            </p:spPr>
          </p:pic>
          <p:sp>
            <p:nvSpPr>
              <p:cNvPr id="5" name="Rectangle 4">
                <a:extLst>
                  <a:ext uri="{FF2B5EF4-FFF2-40B4-BE49-F238E27FC236}">
                    <a16:creationId xmlns:a16="http://schemas.microsoft.com/office/drawing/2014/main" id="{66A17C7E-7FAA-462A-8C11-7A41C81F9D81}"/>
                  </a:ext>
                </a:extLst>
              </p:cNvPr>
              <p:cNvSpPr/>
              <p:nvPr/>
            </p:nvSpPr>
            <p:spPr>
              <a:xfrm>
                <a:off x="1499347" y="584947"/>
                <a:ext cx="948017" cy="17767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5" name="Rectangle 14">
                <a:extLst>
                  <a:ext uri="{FF2B5EF4-FFF2-40B4-BE49-F238E27FC236}">
                    <a16:creationId xmlns:a16="http://schemas.microsoft.com/office/drawing/2014/main" id="{92406CB7-CAE0-4CB7-B61A-B73ED6AEB12B}"/>
                  </a:ext>
                </a:extLst>
              </p:cNvPr>
              <p:cNvSpPr/>
              <p:nvPr/>
            </p:nvSpPr>
            <p:spPr>
              <a:xfrm>
                <a:off x="1624852" y="762618"/>
                <a:ext cx="1111624" cy="11621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a:t>
                </a:r>
                <a:endParaRPr lang="en-IN" dirty="0"/>
              </a:p>
            </p:txBody>
          </p:sp>
        </p:grpSp>
        <p:sp>
          <p:nvSpPr>
            <p:cNvPr id="12" name="Rectangle 11">
              <a:extLst>
                <a:ext uri="{FF2B5EF4-FFF2-40B4-BE49-F238E27FC236}">
                  <a16:creationId xmlns:a16="http://schemas.microsoft.com/office/drawing/2014/main" id="{9D245C09-6540-4C78-9B46-BB284CC2248A}"/>
                </a:ext>
              </a:extLst>
            </p:cNvPr>
            <p:cNvSpPr/>
            <p:nvPr/>
          </p:nvSpPr>
          <p:spPr>
            <a:xfrm>
              <a:off x="529831" y="1692978"/>
              <a:ext cx="621030" cy="203382"/>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sz="500" dirty="0"/>
            </a:p>
          </p:txBody>
        </p:sp>
        <p:sp>
          <p:nvSpPr>
            <p:cNvPr id="13" name="Rectangle 12">
              <a:extLst>
                <a:ext uri="{FF2B5EF4-FFF2-40B4-BE49-F238E27FC236}">
                  <a16:creationId xmlns:a16="http://schemas.microsoft.com/office/drawing/2014/main" id="{4AA7E218-46D0-4B21-8A20-BEA50E98C642}"/>
                </a:ext>
              </a:extLst>
            </p:cNvPr>
            <p:cNvSpPr/>
            <p:nvPr/>
          </p:nvSpPr>
          <p:spPr>
            <a:xfrm>
              <a:off x="302157" y="1540737"/>
              <a:ext cx="1076378" cy="203382"/>
            </a:xfrm>
            <a:prstGeom prst="rect">
              <a:avLst/>
            </a:prstGeom>
            <a:solidFill>
              <a:schemeClr val="accent1"/>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sz="1000" dirty="0">
                  <a:solidFill>
                    <a:schemeClr val="bg1"/>
                  </a:solidFill>
                  <a:latin typeface="Roboto" panose="02000000000000000000" pitchFamily="2" charset="0"/>
                  <a:ea typeface="Roboto" panose="02000000000000000000" pitchFamily="2" charset="0"/>
                </a:rPr>
                <a:t>Level of Data</a:t>
              </a:r>
            </a:p>
          </p:txBody>
        </p:sp>
      </p:grpSp>
      <p:cxnSp>
        <p:nvCxnSpPr>
          <p:cNvPr id="34" name="Google Shape;264;p24">
            <a:extLst>
              <a:ext uri="{FF2B5EF4-FFF2-40B4-BE49-F238E27FC236}">
                <a16:creationId xmlns:a16="http://schemas.microsoft.com/office/drawing/2014/main" id="{8F33E6BB-DB32-45EE-AEF9-7AD9BF2D080F}"/>
              </a:ext>
            </a:extLst>
          </p:cNvPr>
          <p:cNvCxnSpPr>
            <a:cxnSpLocks/>
          </p:cNvCxnSpPr>
          <p:nvPr/>
        </p:nvCxnSpPr>
        <p:spPr>
          <a:xfrm>
            <a:off x="4169664" y="0"/>
            <a:ext cx="47513" cy="5143500"/>
          </a:xfrm>
          <a:prstGeom prst="straightConnector1">
            <a:avLst/>
          </a:prstGeom>
          <a:noFill/>
          <a:ln w="12700" cap="flat" cmpd="sng">
            <a:solidFill>
              <a:schemeClr val="accent1"/>
            </a:solidFill>
            <a:prstDash val="solid"/>
            <a:round/>
            <a:headEnd type="none" w="med" len="med"/>
            <a:tailEnd type="none" w="med" len="med"/>
          </a:ln>
        </p:spPr>
      </p:cxnSp>
      <p:grpSp>
        <p:nvGrpSpPr>
          <p:cNvPr id="37" name="Group 36">
            <a:extLst>
              <a:ext uri="{FF2B5EF4-FFF2-40B4-BE49-F238E27FC236}">
                <a16:creationId xmlns:a16="http://schemas.microsoft.com/office/drawing/2014/main" id="{29541C1C-4408-499A-9EC3-40D2A37144FC}"/>
              </a:ext>
            </a:extLst>
          </p:cNvPr>
          <p:cNvGrpSpPr/>
          <p:nvPr/>
        </p:nvGrpSpPr>
        <p:grpSpPr>
          <a:xfrm>
            <a:off x="4849350" y="1344576"/>
            <a:ext cx="4017300" cy="1837028"/>
            <a:chOff x="4682635" y="934128"/>
            <a:chExt cx="4017300" cy="1837028"/>
          </a:xfrm>
        </p:grpSpPr>
        <p:sp>
          <p:nvSpPr>
            <p:cNvPr id="40" name="Google Shape;263;p24">
              <a:extLst>
                <a:ext uri="{FF2B5EF4-FFF2-40B4-BE49-F238E27FC236}">
                  <a16:creationId xmlns:a16="http://schemas.microsoft.com/office/drawing/2014/main" id="{AC3BD85F-CABA-4C4F-A1E8-83302AEF5ECB}"/>
                </a:ext>
              </a:extLst>
            </p:cNvPr>
            <p:cNvSpPr txBox="1">
              <a:spLocks/>
            </p:cNvSpPr>
            <p:nvPr/>
          </p:nvSpPr>
          <p:spPr>
            <a:xfrm>
              <a:off x="6076079" y="1538144"/>
              <a:ext cx="1230412" cy="347900"/>
            </a:xfrm>
            <a:prstGeom prst="rect">
              <a:avLst/>
            </a:prstGeom>
            <a:solidFill>
              <a:schemeClr val="accent1">
                <a:lumMod val="7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just">
                <a:buClr>
                  <a:schemeClr val="accent1"/>
                </a:buClr>
              </a:pPr>
              <a:r>
                <a:rPr lang="en-US" b="1" dirty="0">
                  <a:solidFill>
                    <a:schemeClr val="bg1"/>
                  </a:solidFill>
                  <a:latin typeface="Roboto" panose="02000000000000000000" pitchFamily="2" charset="0"/>
                  <a:ea typeface="Roboto" panose="02000000000000000000" pitchFamily="2" charset="0"/>
                </a:rPr>
                <a:t>378k + Projects</a:t>
              </a:r>
            </a:p>
          </p:txBody>
        </p:sp>
        <p:sp>
          <p:nvSpPr>
            <p:cNvPr id="41" name="Google Shape;263;p24">
              <a:extLst>
                <a:ext uri="{FF2B5EF4-FFF2-40B4-BE49-F238E27FC236}">
                  <a16:creationId xmlns:a16="http://schemas.microsoft.com/office/drawing/2014/main" id="{0ACB05D9-4638-4A58-A70A-33CF71F81C77}"/>
                </a:ext>
              </a:extLst>
            </p:cNvPr>
            <p:cNvSpPr txBox="1">
              <a:spLocks/>
            </p:cNvSpPr>
            <p:nvPr/>
          </p:nvSpPr>
          <p:spPr>
            <a:xfrm>
              <a:off x="4682635" y="1538144"/>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1200" dirty="0">
                  <a:solidFill>
                    <a:schemeClr val="bg1"/>
                  </a:solidFill>
                  <a:latin typeface="Roboto" panose="02000000000000000000" pitchFamily="2" charset="0"/>
                  <a:ea typeface="Roboto" panose="02000000000000000000" pitchFamily="2" charset="0"/>
                </a:rPr>
                <a:t>22 Countries</a:t>
              </a:r>
            </a:p>
          </p:txBody>
        </p:sp>
        <p:sp>
          <p:nvSpPr>
            <p:cNvPr id="42" name="Google Shape;263;p24">
              <a:extLst>
                <a:ext uri="{FF2B5EF4-FFF2-40B4-BE49-F238E27FC236}">
                  <a16:creationId xmlns:a16="http://schemas.microsoft.com/office/drawing/2014/main" id="{66A3C859-6192-48F7-8DFE-6F60770ACD74}"/>
                </a:ext>
              </a:extLst>
            </p:cNvPr>
            <p:cNvSpPr txBox="1">
              <a:spLocks/>
            </p:cNvSpPr>
            <p:nvPr/>
          </p:nvSpPr>
          <p:spPr>
            <a:xfrm>
              <a:off x="7469523" y="934128"/>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900" dirty="0">
                  <a:solidFill>
                    <a:schemeClr val="bg1"/>
                  </a:solidFill>
                  <a:latin typeface="Roboto" panose="02000000000000000000" pitchFamily="2" charset="0"/>
                  <a:ea typeface="Roboto" panose="02000000000000000000" pitchFamily="2" charset="0"/>
                </a:rPr>
                <a:t>15 Main categories</a:t>
              </a:r>
            </a:p>
          </p:txBody>
        </p:sp>
        <p:sp>
          <p:nvSpPr>
            <p:cNvPr id="43" name="Google Shape;263;p24">
              <a:extLst>
                <a:ext uri="{FF2B5EF4-FFF2-40B4-BE49-F238E27FC236}">
                  <a16:creationId xmlns:a16="http://schemas.microsoft.com/office/drawing/2014/main" id="{62B9E4FE-0763-41EE-B9DE-0AC8E130A8D7}"/>
                </a:ext>
              </a:extLst>
            </p:cNvPr>
            <p:cNvSpPr txBox="1">
              <a:spLocks/>
            </p:cNvSpPr>
            <p:nvPr/>
          </p:nvSpPr>
          <p:spPr>
            <a:xfrm>
              <a:off x="7469523" y="1536280"/>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900" dirty="0">
                  <a:solidFill>
                    <a:schemeClr val="bg1"/>
                  </a:solidFill>
                  <a:latin typeface="Roboto" panose="02000000000000000000" pitchFamily="2" charset="0"/>
                  <a:ea typeface="Roboto" panose="02000000000000000000" pitchFamily="2" charset="0"/>
                </a:rPr>
                <a:t>159 Sub categories</a:t>
              </a:r>
            </a:p>
          </p:txBody>
        </p:sp>
        <p:sp>
          <p:nvSpPr>
            <p:cNvPr id="44" name="Google Shape;263;p24">
              <a:extLst>
                <a:ext uri="{FF2B5EF4-FFF2-40B4-BE49-F238E27FC236}">
                  <a16:creationId xmlns:a16="http://schemas.microsoft.com/office/drawing/2014/main" id="{DFEDE2C9-4393-4DC2-8CB8-F5194709CAA3}"/>
                </a:ext>
              </a:extLst>
            </p:cNvPr>
            <p:cNvSpPr txBox="1">
              <a:spLocks/>
            </p:cNvSpPr>
            <p:nvPr/>
          </p:nvSpPr>
          <p:spPr>
            <a:xfrm>
              <a:off x="4682635" y="2171426"/>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1200" dirty="0">
                  <a:solidFill>
                    <a:schemeClr val="bg1"/>
                  </a:solidFill>
                  <a:latin typeface="Roboto" panose="02000000000000000000" pitchFamily="2" charset="0"/>
                  <a:ea typeface="Roboto" panose="02000000000000000000" pitchFamily="2" charset="0"/>
                </a:rPr>
                <a:t>2009 - 2018</a:t>
              </a:r>
            </a:p>
          </p:txBody>
        </p:sp>
        <p:grpSp>
          <p:nvGrpSpPr>
            <p:cNvPr id="36" name="Group 35">
              <a:extLst>
                <a:ext uri="{FF2B5EF4-FFF2-40B4-BE49-F238E27FC236}">
                  <a16:creationId xmlns:a16="http://schemas.microsoft.com/office/drawing/2014/main" id="{74B5B2E8-E183-4058-8D03-685A0B6B0ACF}"/>
                </a:ext>
              </a:extLst>
            </p:cNvPr>
            <p:cNvGrpSpPr/>
            <p:nvPr/>
          </p:nvGrpSpPr>
          <p:grpSpPr>
            <a:xfrm>
              <a:off x="7469523" y="2172043"/>
              <a:ext cx="1230412" cy="599113"/>
              <a:chOff x="7469523" y="2068680"/>
              <a:chExt cx="1230412" cy="599113"/>
            </a:xfrm>
          </p:grpSpPr>
          <p:sp>
            <p:nvSpPr>
              <p:cNvPr id="45" name="Google Shape;263;p24">
                <a:extLst>
                  <a:ext uri="{FF2B5EF4-FFF2-40B4-BE49-F238E27FC236}">
                    <a16:creationId xmlns:a16="http://schemas.microsoft.com/office/drawing/2014/main" id="{FBF168B4-CB89-4A3B-82F7-74F238F4C536}"/>
                  </a:ext>
                </a:extLst>
              </p:cNvPr>
              <p:cNvSpPr txBox="1">
                <a:spLocks/>
              </p:cNvSpPr>
              <p:nvPr/>
            </p:nvSpPr>
            <p:spPr>
              <a:xfrm>
                <a:off x="7469523" y="2068680"/>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1200" dirty="0">
                    <a:solidFill>
                      <a:schemeClr val="bg1"/>
                    </a:solidFill>
                    <a:latin typeface="Roboto" panose="02000000000000000000" pitchFamily="2" charset="0"/>
                    <a:ea typeface="Roboto" panose="02000000000000000000" pitchFamily="2" charset="0"/>
                  </a:rPr>
                  <a:t>40% Success</a:t>
                </a:r>
              </a:p>
            </p:txBody>
          </p:sp>
          <p:sp>
            <p:nvSpPr>
              <p:cNvPr id="46" name="Google Shape;263;p24">
                <a:extLst>
                  <a:ext uri="{FF2B5EF4-FFF2-40B4-BE49-F238E27FC236}">
                    <a16:creationId xmlns:a16="http://schemas.microsoft.com/office/drawing/2014/main" id="{9FE637BC-8F97-430A-B616-752C7743049A}"/>
                  </a:ext>
                </a:extLst>
              </p:cNvPr>
              <p:cNvSpPr txBox="1">
                <a:spLocks/>
              </p:cNvSpPr>
              <p:nvPr/>
            </p:nvSpPr>
            <p:spPr>
              <a:xfrm>
                <a:off x="7979935" y="2415793"/>
                <a:ext cx="720000" cy="252000"/>
              </a:xfrm>
              <a:prstGeom prst="rect">
                <a:avLst/>
              </a:prstGeom>
              <a:solidFill>
                <a:schemeClr val="bg2">
                  <a:lumMod val="40000"/>
                  <a:lumOff val="6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sz="1000" dirty="0">
                    <a:solidFill>
                      <a:schemeClr val="bg1"/>
                    </a:solidFill>
                    <a:latin typeface="Roboto" panose="02000000000000000000" pitchFamily="2" charset="0"/>
                    <a:ea typeface="Roboto" panose="02000000000000000000" pitchFamily="2" charset="0"/>
                  </a:rPr>
                  <a:t>60% Fail</a:t>
                </a:r>
              </a:p>
            </p:txBody>
          </p:sp>
        </p:grpSp>
        <p:sp>
          <p:nvSpPr>
            <p:cNvPr id="47" name="Google Shape;263;p24">
              <a:extLst>
                <a:ext uri="{FF2B5EF4-FFF2-40B4-BE49-F238E27FC236}">
                  <a16:creationId xmlns:a16="http://schemas.microsoft.com/office/drawing/2014/main" id="{73B0579A-D5A3-4C41-9379-E7ABAF353407}"/>
                </a:ext>
              </a:extLst>
            </p:cNvPr>
            <p:cNvSpPr txBox="1">
              <a:spLocks/>
            </p:cNvSpPr>
            <p:nvPr/>
          </p:nvSpPr>
          <p:spPr>
            <a:xfrm>
              <a:off x="4682635" y="934128"/>
              <a:ext cx="1230412" cy="34790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ctr">
                <a:buClr>
                  <a:schemeClr val="accent1"/>
                </a:buClr>
              </a:pPr>
              <a:r>
                <a:rPr lang="en-US" dirty="0">
                  <a:solidFill>
                    <a:schemeClr val="bg1"/>
                  </a:solidFill>
                  <a:latin typeface="Roboto" panose="02000000000000000000" pitchFamily="2" charset="0"/>
                  <a:ea typeface="Roboto" panose="02000000000000000000" pitchFamily="2" charset="0"/>
                </a:rPr>
                <a:t> 38.5M+ Backers</a:t>
              </a:r>
            </a:p>
          </p:txBody>
        </p:sp>
      </p:grpSp>
    </p:spTree>
    <p:extLst>
      <p:ext uri="{BB962C8B-B14F-4D97-AF65-F5344CB8AC3E}">
        <p14:creationId xmlns:p14="http://schemas.microsoft.com/office/powerpoint/2010/main" val="332589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66806" y="156017"/>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dirty="0"/>
              <a:t>Internal Stakeholder</a:t>
            </a:r>
            <a:endParaRPr sz="2800" dirty="0"/>
          </a:p>
        </p:txBody>
      </p:sp>
      <p:sp>
        <p:nvSpPr>
          <p:cNvPr id="263" name="Google Shape;263;p24"/>
          <p:cNvSpPr txBox="1">
            <a:spLocks noGrp="1"/>
          </p:cNvSpPr>
          <p:nvPr>
            <p:ph type="subTitle" idx="1"/>
          </p:nvPr>
        </p:nvSpPr>
        <p:spPr>
          <a:xfrm>
            <a:off x="4942930" y="786350"/>
            <a:ext cx="3931323" cy="1435075"/>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Clr>
                <a:schemeClr val="dk1"/>
              </a:buClr>
              <a:buSzPts val="1100"/>
              <a:buFont typeface="Arial" panose="020B0604020202020204" pitchFamily="34" charset="0"/>
              <a:buChar char="•"/>
            </a:pPr>
            <a:r>
              <a:rPr lang="en-US" dirty="0">
                <a:solidFill>
                  <a:schemeClr val="accent5"/>
                </a:solidFill>
              </a:rPr>
              <a:t>How has the platform gained popularity over the years?</a:t>
            </a:r>
          </a:p>
          <a:p>
            <a:pPr marL="171450" lvl="0" indent="-171450" algn="just" rtl="0">
              <a:spcBef>
                <a:spcPts val="0"/>
              </a:spcBef>
              <a:spcAft>
                <a:spcPts val="0"/>
              </a:spcAft>
              <a:buClr>
                <a:schemeClr val="dk1"/>
              </a:buClr>
              <a:buSzPts val="1100"/>
              <a:buFont typeface="Arial" panose="020B0604020202020204" pitchFamily="34" charset="0"/>
              <a:buChar char="•"/>
            </a:pPr>
            <a:r>
              <a:rPr lang="en-US" dirty="0">
                <a:solidFill>
                  <a:schemeClr val="accent5"/>
                </a:solidFill>
              </a:rPr>
              <a:t>What are the most and least popular countries for Kickstarter Campaigns?</a:t>
            </a:r>
          </a:p>
          <a:p>
            <a:pPr marL="171450" lvl="0" indent="-171450" algn="just" rtl="0">
              <a:spcBef>
                <a:spcPts val="0"/>
              </a:spcBef>
              <a:spcAft>
                <a:spcPts val="0"/>
              </a:spcAft>
              <a:buClr>
                <a:schemeClr val="dk1"/>
              </a:buClr>
              <a:buSzPts val="1100"/>
              <a:buFont typeface="Arial" panose="020B0604020202020204" pitchFamily="34" charset="0"/>
              <a:buChar char="•"/>
            </a:pPr>
            <a:r>
              <a:rPr lang="en-US" dirty="0">
                <a:solidFill>
                  <a:schemeClr val="accent5"/>
                </a:solidFill>
              </a:rPr>
              <a:t>Which category of projects is doing well on the platform?</a:t>
            </a:r>
          </a:p>
          <a:p>
            <a:pPr marL="171450" lvl="0" indent="-171450" algn="just" rtl="0">
              <a:spcBef>
                <a:spcPts val="0"/>
              </a:spcBef>
              <a:spcAft>
                <a:spcPts val="0"/>
              </a:spcAft>
              <a:buClr>
                <a:schemeClr val="dk1"/>
              </a:buClr>
              <a:buSzPts val="1100"/>
              <a:buFont typeface="Arial" panose="020B0604020202020204" pitchFamily="34" charset="0"/>
              <a:buChar char="•"/>
            </a:pPr>
            <a:r>
              <a:rPr lang="en-US" dirty="0">
                <a:solidFill>
                  <a:schemeClr val="accent5"/>
                </a:solidFill>
              </a:rPr>
              <a:t>How does Success Rate vary across factors of Category?</a:t>
            </a:r>
          </a:p>
        </p:txBody>
      </p:sp>
      <p:cxnSp>
        <p:nvCxnSpPr>
          <p:cNvPr id="264" name="Google Shape;264;p24"/>
          <p:cNvCxnSpPr>
            <a:cxnSpLocks/>
          </p:cNvCxnSpPr>
          <p:nvPr/>
        </p:nvCxnSpPr>
        <p:spPr>
          <a:xfrm>
            <a:off x="4942931" y="702367"/>
            <a:ext cx="4201069"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1" y="1194640"/>
            <a:ext cx="4201070" cy="787980"/>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bg1"/>
                </a:solidFill>
                <a:cs typeface="Impact"/>
                <a:sym typeface="Impact"/>
              </a:rPr>
              <a:t>Business Questions</a:t>
            </a:r>
            <a:endParaRPr sz="3200" dirty="0">
              <a:solidFill>
                <a:schemeClr val="bg1"/>
              </a:solidFill>
              <a:cs typeface="Impact"/>
              <a:sym typeface="Impact"/>
            </a:endParaRPr>
          </a:p>
        </p:txBody>
      </p:sp>
      <p:sp>
        <p:nvSpPr>
          <p:cNvPr id="14" name="Google Shape;262;p24">
            <a:extLst>
              <a:ext uri="{FF2B5EF4-FFF2-40B4-BE49-F238E27FC236}">
                <a16:creationId xmlns:a16="http://schemas.microsoft.com/office/drawing/2014/main" id="{ABA78DDD-E225-4708-9E1D-E3E7D2B2EC7D}"/>
              </a:ext>
            </a:extLst>
          </p:cNvPr>
          <p:cNvSpPr txBox="1">
            <a:spLocks/>
          </p:cNvSpPr>
          <p:nvPr/>
        </p:nvSpPr>
        <p:spPr>
          <a:xfrm>
            <a:off x="4866806" y="2534033"/>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IN" sz="3000"/>
              <a:t>About Kickstarter</a:t>
            </a:r>
            <a:endParaRPr lang="en-IN" sz="3000" dirty="0"/>
          </a:p>
        </p:txBody>
      </p:sp>
      <p:cxnSp>
        <p:nvCxnSpPr>
          <p:cNvPr id="15" name="Google Shape;264;p24">
            <a:extLst>
              <a:ext uri="{FF2B5EF4-FFF2-40B4-BE49-F238E27FC236}">
                <a16:creationId xmlns:a16="http://schemas.microsoft.com/office/drawing/2014/main" id="{131399A3-DF79-451B-9B11-11C2560D2C31}"/>
              </a:ext>
            </a:extLst>
          </p:cNvPr>
          <p:cNvCxnSpPr>
            <a:cxnSpLocks/>
          </p:cNvCxnSpPr>
          <p:nvPr/>
        </p:nvCxnSpPr>
        <p:spPr>
          <a:xfrm>
            <a:off x="4942931" y="3080383"/>
            <a:ext cx="4201069" cy="0"/>
          </a:xfrm>
          <a:prstGeom prst="straightConnector1">
            <a:avLst/>
          </a:prstGeom>
          <a:noFill/>
          <a:ln w="9525" cap="flat" cmpd="sng">
            <a:solidFill>
              <a:schemeClr val="accent1"/>
            </a:solidFill>
            <a:prstDash val="solid"/>
            <a:round/>
            <a:headEnd type="none" w="med" len="med"/>
            <a:tailEnd type="none" w="med" len="med"/>
          </a:ln>
        </p:spPr>
      </p:cxnSp>
      <p:sp>
        <p:nvSpPr>
          <p:cNvPr id="13" name="Google Shape;262;p24">
            <a:extLst>
              <a:ext uri="{FF2B5EF4-FFF2-40B4-BE49-F238E27FC236}">
                <a16:creationId xmlns:a16="http://schemas.microsoft.com/office/drawing/2014/main" id="{B6758538-2618-49B7-B611-58B852B5528E}"/>
              </a:ext>
            </a:extLst>
          </p:cNvPr>
          <p:cNvSpPr txBox="1">
            <a:spLocks/>
          </p:cNvSpPr>
          <p:nvPr/>
        </p:nvSpPr>
        <p:spPr>
          <a:xfrm>
            <a:off x="4866806" y="2505334"/>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IN" sz="2800" dirty="0"/>
              <a:t>External Stakeholder</a:t>
            </a:r>
          </a:p>
        </p:txBody>
      </p:sp>
      <p:sp>
        <p:nvSpPr>
          <p:cNvPr id="16" name="Google Shape;263;p24">
            <a:extLst>
              <a:ext uri="{FF2B5EF4-FFF2-40B4-BE49-F238E27FC236}">
                <a16:creationId xmlns:a16="http://schemas.microsoft.com/office/drawing/2014/main" id="{3A229B88-A9AC-479D-A953-7F19896F5FC6}"/>
              </a:ext>
            </a:extLst>
          </p:cNvPr>
          <p:cNvSpPr txBox="1">
            <a:spLocks/>
          </p:cNvSpPr>
          <p:nvPr/>
        </p:nvSpPr>
        <p:spPr>
          <a:xfrm>
            <a:off x="4942930" y="3195916"/>
            <a:ext cx="3931323" cy="1435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171450" indent="-171450" algn="just">
              <a:buClr>
                <a:schemeClr val="dk1"/>
              </a:buClr>
              <a:buFont typeface="Arial" panose="020B0604020202020204" pitchFamily="34" charset="0"/>
              <a:buChar char="•"/>
            </a:pPr>
            <a:r>
              <a:rPr lang="en-US" dirty="0">
                <a:solidFill>
                  <a:schemeClr val="accent5"/>
                </a:solidFill>
                <a:latin typeface="Roboto" panose="02000000000000000000" pitchFamily="2" charset="0"/>
                <a:ea typeface="Roboto" panose="02000000000000000000" pitchFamily="2" charset="0"/>
              </a:rPr>
              <a:t>What drives the success and failure of campaigns?</a:t>
            </a:r>
          </a:p>
          <a:p>
            <a:pPr marL="171450" indent="-171450" algn="just">
              <a:buClr>
                <a:schemeClr val="dk1"/>
              </a:buClr>
              <a:buFont typeface="Arial" panose="020B0604020202020204" pitchFamily="34" charset="0"/>
              <a:buChar char="•"/>
            </a:pPr>
            <a:r>
              <a:rPr lang="en-US" dirty="0">
                <a:solidFill>
                  <a:schemeClr val="accent5"/>
                </a:solidFill>
                <a:latin typeface="Roboto" panose="02000000000000000000" pitchFamily="2" charset="0"/>
                <a:ea typeface="Roboto" panose="02000000000000000000" pitchFamily="2" charset="0"/>
              </a:rPr>
              <a:t>How does the number of backers change over duration of campaign?</a:t>
            </a:r>
          </a:p>
          <a:p>
            <a:pPr marL="171450" indent="-171450" algn="just">
              <a:buClr>
                <a:schemeClr val="dk1"/>
              </a:buClr>
              <a:buFont typeface="Arial" panose="020B0604020202020204" pitchFamily="34" charset="0"/>
              <a:buChar char="•"/>
            </a:pPr>
            <a:r>
              <a:rPr lang="en-US" dirty="0">
                <a:solidFill>
                  <a:schemeClr val="accent3">
                    <a:lumMod val="75000"/>
                  </a:schemeClr>
                </a:solidFill>
                <a:latin typeface="Roboto" panose="02000000000000000000" pitchFamily="2" charset="0"/>
                <a:ea typeface="Roboto" panose="02000000000000000000" pitchFamily="2" charset="0"/>
              </a:rPr>
              <a:t>Given basic project attributes like Category, Intended duration and Target Goal amount, what is the probability that a given campaign will succeed?</a:t>
            </a:r>
          </a:p>
        </p:txBody>
      </p:sp>
      <p:sp>
        <p:nvSpPr>
          <p:cNvPr id="17" name="Google Shape;263;p24">
            <a:extLst>
              <a:ext uri="{FF2B5EF4-FFF2-40B4-BE49-F238E27FC236}">
                <a16:creationId xmlns:a16="http://schemas.microsoft.com/office/drawing/2014/main" id="{00F84F06-2EE4-43CF-B220-D5455078C1AA}"/>
              </a:ext>
            </a:extLst>
          </p:cNvPr>
          <p:cNvSpPr txBox="1">
            <a:spLocks/>
          </p:cNvSpPr>
          <p:nvPr/>
        </p:nvSpPr>
        <p:spPr>
          <a:xfrm>
            <a:off x="134875" y="2091096"/>
            <a:ext cx="3931323" cy="20084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lgn="just">
              <a:buClr>
                <a:schemeClr val="dk1"/>
              </a:buClr>
              <a:buFont typeface="Arial"/>
              <a:buNone/>
            </a:pPr>
            <a:r>
              <a:rPr lang="en-US" dirty="0">
                <a:solidFill>
                  <a:schemeClr val="accent5"/>
                </a:solidFill>
                <a:latin typeface="Roboto" panose="02000000000000000000" pitchFamily="2" charset="0"/>
                <a:ea typeface="Roboto" panose="02000000000000000000" pitchFamily="2" charset="0"/>
              </a:rPr>
              <a:t>Two sets of target audience have been identified who can benefit from the given analysis – </a:t>
            </a:r>
          </a:p>
          <a:p>
            <a:pPr marL="228600" indent="-228600" algn="just">
              <a:buClr>
                <a:schemeClr val="dk1"/>
              </a:buClr>
              <a:buFont typeface="Arial"/>
              <a:buAutoNum type="arabicPeriod"/>
            </a:pPr>
            <a:r>
              <a:rPr lang="en-US" dirty="0">
                <a:solidFill>
                  <a:schemeClr val="accent5"/>
                </a:solidFill>
                <a:latin typeface="Roboto" panose="02000000000000000000" pitchFamily="2" charset="0"/>
                <a:ea typeface="Roboto" panose="02000000000000000000" pitchFamily="2" charset="0"/>
              </a:rPr>
              <a:t>Kickstarter (Internal stakeholder): The company can utilize insights from historical performance of the platform to optimize their services</a:t>
            </a:r>
          </a:p>
          <a:p>
            <a:pPr marL="228600" indent="-228600" algn="just">
              <a:buClr>
                <a:schemeClr val="dk1"/>
              </a:buClr>
              <a:buFont typeface="Arial"/>
              <a:buAutoNum type="arabicPeriod"/>
            </a:pPr>
            <a:r>
              <a:rPr lang="en-US" dirty="0">
                <a:solidFill>
                  <a:schemeClr val="accent5"/>
                </a:solidFill>
                <a:latin typeface="Roboto" panose="02000000000000000000" pitchFamily="2" charset="0"/>
                <a:ea typeface="Roboto" panose="02000000000000000000" pitchFamily="2" charset="0"/>
              </a:rPr>
              <a:t>End User (External stakeholder): Project creators can benefit from understanding whether Kickstarter would be the right choice of platform for raising funds for their projects</a:t>
            </a:r>
          </a:p>
        </p:txBody>
      </p:sp>
      <p:cxnSp>
        <p:nvCxnSpPr>
          <p:cNvPr id="3" name="Connector: Elbow 2">
            <a:extLst>
              <a:ext uri="{FF2B5EF4-FFF2-40B4-BE49-F238E27FC236}">
                <a16:creationId xmlns:a16="http://schemas.microsoft.com/office/drawing/2014/main" id="{87852F50-20D0-422B-8CDE-9A8CB9763E41}"/>
              </a:ext>
            </a:extLst>
          </p:cNvPr>
          <p:cNvCxnSpPr>
            <a:cxnSpLocks/>
            <a:stCxn id="270" idx="3"/>
            <a:endCxn id="262" idx="1"/>
          </p:cNvCxnSpPr>
          <p:nvPr/>
        </p:nvCxnSpPr>
        <p:spPr>
          <a:xfrm flipV="1">
            <a:off x="4201071" y="459317"/>
            <a:ext cx="665735" cy="11293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B44C2859-05F5-47A1-8A6D-4D30E493F118}"/>
              </a:ext>
            </a:extLst>
          </p:cNvPr>
          <p:cNvCxnSpPr>
            <a:stCxn id="270" idx="3"/>
            <a:endCxn id="13" idx="1"/>
          </p:cNvCxnSpPr>
          <p:nvPr/>
        </p:nvCxnSpPr>
        <p:spPr>
          <a:xfrm>
            <a:off x="4201071" y="1588630"/>
            <a:ext cx="665735" cy="12200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oogle Shape;7566;p55">
            <a:extLst>
              <a:ext uri="{FF2B5EF4-FFF2-40B4-BE49-F238E27FC236}">
                <a16:creationId xmlns:a16="http://schemas.microsoft.com/office/drawing/2014/main" id="{37572F05-CF48-4FF5-9F64-FE1EB9C90553}"/>
              </a:ext>
            </a:extLst>
          </p:cNvPr>
          <p:cNvGrpSpPr/>
          <p:nvPr/>
        </p:nvGrpSpPr>
        <p:grpSpPr>
          <a:xfrm>
            <a:off x="8317196" y="2629818"/>
            <a:ext cx="314662" cy="358971"/>
            <a:chOff x="-56766175" y="3198925"/>
            <a:chExt cx="279625" cy="319000"/>
          </a:xfrm>
          <a:solidFill>
            <a:schemeClr val="accent1"/>
          </a:solidFill>
        </p:grpSpPr>
        <p:sp>
          <p:nvSpPr>
            <p:cNvPr id="48" name="Google Shape;7567;p55">
              <a:extLst>
                <a:ext uri="{FF2B5EF4-FFF2-40B4-BE49-F238E27FC236}">
                  <a16:creationId xmlns:a16="http://schemas.microsoft.com/office/drawing/2014/main" id="{9AC7FE8C-2BDF-4DBF-9015-D9B9A8B4759B}"/>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68;p55">
              <a:extLst>
                <a:ext uri="{FF2B5EF4-FFF2-40B4-BE49-F238E27FC236}">
                  <a16:creationId xmlns:a16="http://schemas.microsoft.com/office/drawing/2014/main" id="{A0119A80-DB3E-49C5-866E-EDB42CA2DD1A}"/>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569;p55">
              <a:extLst>
                <a:ext uri="{FF2B5EF4-FFF2-40B4-BE49-F238E27FC236}">
                  <a16:creationId xmlns:a16="http://schemas.microsoft.com/office/drawing/2014/main" id="{4EA9166C-02CC-45A8-92E7-094B4D47C400}"/>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70;p55">
              <a:extLst>
                <a:ext uri="{FF2B5EF4-FFF2-40B4-BE49-F238E27FC236}">
                  <a16:creationId xmlns:a16="http://schemas.microsoft.com/office/drawing/2014/main" id="{EC38340C-132D-408F-BC33-289987671992}"/>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71;p55">
              <a:extLst>
                <a:ext uri="{FF2B5EF4-FFF2-40B4-BE49-F238E27FC236}">
                  <a16:creationId xmlns:a16="http://schemas.microsoft.com/office/drawing/2014/main" id="{CB2ECA2D-1C0F-4DF5-8AE1-A48269E0CC50}"/>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72;p55">
              <a:extLst>
                <a:ext uri="{FF2B5EF4-FFF2-40B4-BE49-F238E27FC236}">
                  <a16:creationId xmlns:a16="http://schemas.microsoft.com/office/drawing/2014/main" id="{5520BD03-33A9-4149-8CAF-65101F843555}"/>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73;p55">
              <a:extLst>
                <a:ext uri="{FF2B5EF4-FFF2-40B4-BE49-F238E27FC236}">
                  <a16:creationId xmlns:a16="http://schemas.microsoft.com/office/drawing/2014/main" id="{28C61541-665F-41AF-BC69-958F4817D304}"/>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698;p54">
            <a:extLst>
              <a:ext uri="{FF2B5EF4-FFF2-40B4-BE49-F238E27FC236}">
                <a16:creationId xmlns:a16="http://schemas.microsoft.com/office/drawing/2014/main" id="{2590642B-FD33-44D2-AEBD-A97AAA31D4A1}"/>
              </a:ext>
            </a:extLst>
          </p:cNvPr>
          <p:cNvGrpSpPr/>
          <p:nvPr/>
        </p:nvGrpSpPr>
        <p:grpSpPr>
          <a:xfrm>
            <a:off x="8289547" y="247080"/>
            <a:ext cx="368186" cy="364224"/>
            <a:chOff x="-64406125" y="3362225"/>
            <a:chExt cx="318225" cy="314800"/>
          </a:xfrm>
          <a:solidFill>
            <a:schemeClr val="accent1"/>
          </a:solidFill>
        </p:grpSpPr>
        <p:sp>
          <p:nvSpPr>
            <p:cNvPr id="56" name="Google Shape;6699;p54">
              <a:extLst>
                <a:ext uri="{FF2B5EF4-FFF2-40B4-BE49-F238E27FC236}">
                  <a16:creationId xmlns:a16="http://schemas.microsoft.com/office/drawing/2014/main" id="{CC817822-E490-485C-A17B-EB9A5C597FD1}"/>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00;p54">
              <a:extLst>
                <a:ext uri="{FF2B5EF4-FFF2-40B4-BE49-F238E27FC236}">
                  <a16:creationId xmlns:a16="http://schemas.microsoft.com/office/drawing/2014/main" id="{2B9B0B6F-A1E9-4251-BC64-12F351F7982D}"/>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003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302734" y="1552466"/>
            <a:ext cx="2024902" cy="3235607"/>
          </a:xfrm>
          <a:prstGeom prst="rect">
            <a:avLst/>
          </a:prstGeom>
          <a:solidFill>
            <a:schemeClr val="accent1"/>
          </a:solidFill>
        </p:spPr>
        <p:txBody>
          <a:bodyPr spcFirstLastPara="1" wrap="square" lIns="91425" tIns="91425" rIns="91425" bIns="91425" anchor="t" anchorCtr="0">
            <a:noAutofit/>
          </a:bodyPr>
          <a:lstStyle/>
          <a:p>
            <a:pPr marL="228600" lvl="0" indent="-228600" rtl="0">
              <a:spcBef>
                <a:spcPts val="0"/>
              </a:spcBef>
              <a:spcAft>
                <a:spcPts val="0"/>
              </a:spcAft>
              <a:buClrTx/>
              <a:buFont typeface="+mj-lt"/>
              <a:buAutoNum type="arabicPeriod"/>
            </a:pPr>
            <a:r>
              <a:rPr lang="en-US" dirty="0">
                <a:solidFill>
                  <a:schemeClr val="bg1"/>
                </a:solidFill>
                <a:latin typeface="Roboto" panose="02000000000000000000" pitchFamily="2" charset="0"/>
                <a:ea typeface="Roboto" panose="02000000000000000000" pitchFamily="2" charset="0"/>
              </a:rPr>
              <a:t>The currency is not uniform holding no business impact to gather insights.</a:t>
            </a:r>
          </a:p>
          <a:p>
            <a:pPr marL="228600" lvl="0" indent="-228600" rtl="0">
              <a:spcBef>
                <a:spcPts val="0"/>
              </a:spcBef>
              <a:spcAft>
                <a:spcPts val="0"/>
              </a:spcAft>
              <a:buClrTx/>
              <a:buFont typeface="+mj-lt"/>
              <a:buAutoNum type="arabicPeriod"/>
            </a:pPr>
            <a:r>
              <a:rPr lang="en-US" dirty="0">
                <a:solidFill>
                  <a:schemeClr val="bg1"/>
                </a:solidFill>
                <a:latin typeface="Roboto" panose="02000000000000000000" pitchFamily="2" charset="0"/>
                <a:ea typeface="Roboto" panose="02000000000000000000" pitchFamily="2" charset="0"/>
              </a:rPr>
              <a:t>Timestamp is not required to calculate duration projects.</a:t>
            </a:r>
          </a:p>
          <a:p>
            <a:pPr marL="228600" lvl="0" indent="-228600" rtl="0">
              <a:spcBef>
                <a:spcPts val="0"/>
              </a:spcBef>
              <a:spcAft>
                <a:spcPts val="0"/>
              </a:spcAft>
              <a:buClrTx/>
              <a:buFont typeface="+mj-lt"/>
              <a:buAutoNum type="arabicPeriod"/>
            </a:pPr>
            <a:r>
              <a:rPr lang="en-US" dirty="0">
                <a:solidFill>
                  <a:schemeClr val="bg1"/>
                </a:solidFill>
                <a:latin typeface="Roboto" panose="02000000000000000000" pitchFamily="2" charset="0"/>
                <a:ea typeface="Roboto" panose="02000000000000000000" pitchFamily="2" charset="0"/>
              </a:rPr>
              <a:t>The different states like suspended and cancelled have not been used since they are scraped campaigns.</a:t>
            </a:r>
          </a:p>
          <a:p>
            <a:pPr marL="228600" lvl="0" indent="-228600" rtl="0">
              <a:spcBef>
                <a:spcPts val="0"/>
              </a:spcBef>
              <a:spcAft>
                <a:spcPts val="0"/>
              </a:spcAft>
              <a:buClrTx/>
              <a:buFont typeface="+mj-lt"/>
              <a:buAutoNum type="arabicPeriod"/>
            </a:pPr>
            <a:r>
              <a:rPr lang="en-US" dirty="0">
                <a:solidFill>
                  <a:schemeClr val="bg1"/>
                </a:solidFill>
                <a:latin typeface="Roboto" panose="02000000000000000000" pitchFamily="2" charset="0"/>
                <a:ea typeface="Roboto" panose="02000000000000000000" pitchFamily="2" charset="0"/>
              </a:rPr>
              <a:t>Unnecessary column with erroneous values</a:t>
            </a:r>
          </a:p>
          <a:p>
            <a:pPr marL="228600" indent="-228600">
              <a:buClrTx/>
              <a:buFont typeface="+mj-lt"/>
              <a:buAutoNum type="arabicPeriod"/>
            </a:pPr>
            <a:r>
              <a:rPr lang="en-US" dirty="0">
                <a:solidFill>
                  <a:schemeClr val="bg1"/>
                </a:solidFill>
                <a:latin typeface="Roboto" panose="02000000000000000000" pitchFamily="2" charset="0"/>
                <a:ea typeface="Roboto" panose="02000000000000000000" pitchFamily="2" charset="0"/>
              </a:rPr>
              <a:t>Null values exist in the name and </a:t>
            </a:r>
            <a:r>
              <a:rPr lang="en-US" dirty="0" err="1">
                <a:solidFill>
                  <a:schemeClr val="bg1"/>
                </a:solidFill>
                <a:latin typeface="Roboto" panose="02000000000000000000" pitchFamily="2" charset="0"/>
                <a:ea typeface="Roboto" panose="02000000000000000000" pitchFamily="2" charset="0"/>
              </a:rPr>
              <a:t>usd_pledged_real</a:t>
            </a:r>
            <a:r>
              <a:rPr lang="en-US" dirty="0">
                <a:solidFill>
                  <a:schemeClr val="bg1"/>
                </a:solidFill>
                <a:latin typeface="Roboto" panose="02000000000000000000" pitchFamily="2" charset="0"/>
                <a:ea typeface="Roboto" panose="02000000000000000000" pitchFamily="2" charset="0"/>
              </a:rPr>
              <a:t> attributes</a:t>
            </a:r>
          </a:p>
        </p:txBody>
      </p:sp>
      <p:grpSp>
        <p:nvGrpSpPr>
          <p:cNvPr id="10" name="Group 9">
            <a:extLst>
              <a:ext uri="{FF2B5EF4-FFF2-40B4-BE49-F238E27FC236}">
                <a16:creationId xmlns:a16="http://schemas.microsoft.com/office/drawing/2014/main" id="{EDD4CACC-663B-4961-AB1F-9CD9697BEE64}"/>
              </a:ext>
            </a:extLst>
          </p:cNvPr>
          <p:cNvGrpSpPr/>
          <p:nvPr/>
        </p:nvGrpSpPr>
        <p:grpSpPr>
          <a:xfrm>
            <a:off x="2893426" y="1232597"/>
            <a:ext cx="5529782" cy="2492019"/>
            <a:chOff x="68414" y="826645"/>
            <a:chExt cx="7168214" cy="3093173"/>
          </a:xfrm>
        </p:grpSpPr>
        <p:pic>
          <p:nvPicPr>
            <p:cNvPr id="3" name="Picture 2">
              <a:extLst>
                <a:ext uri="{FF2B5EF4-FFF2-40B4-BE49-F238E27FC236}">
                  <a16:creationId xmlns:a16="http://schemas.microsoft.com/office/drawing/2014/main" id="{F8EB0671-69EA-4F34-A0A1-0DE399385AAC}"/>
                </a:ext>
              </a:extLst>
            </p:cNvPr>
            <p:cNvPicPr>
              <a:picLocks noChangeAspect="1"/>
            </p:cNvPicPr>
            <p:nvPr/>
          </p:nvPicPr>
          <p:blipFill>
            <a:blip r:embed="rId3"/>
            <a:stretch>
              <a:fillRect/>
            </a:stretch>
          </p:blipFill>
          <p:spPr>
            <a:xfrm>
              <a:off x="68414" y="826645"/>
              <a:ext cx="7168214" cy="3093173"/>
            </a:xfrm>
            <a:prstGeom prst="rect">
              <a:avLst/>
            </a:prstGeom>
          </p:spPr>
        </p:pic>
        <p:sp>
          <p:nvSpPr>
            <p:cNvPr id="85" name="Rectangle 84">
              <a:extLst>
                <a:ext uri="{FF2B5EF4-FFF2-40B4-BE49-F238E27FC236}">
                  <a16:creationId xmlns:a16="http://schemas.microsoft.com/office/drawing/2014/main" id="{A94D634E-6676-4224-96C7-1FF9E527F244}"/>
                </a:ext>
              </a:extLst>
            </p:cNvPr>
            <p:cNvSpPr/>
            <p:nvPr/>
          </p:nvSpPr>
          <p:spPr>
            <a:xfrm>
              <a:off x="2803713" y="1223682"/>
              <a:ext cx="396688" cy="242082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86" name="Rectangle 85">
              <a:extLst>
                <a:ext uri="{FF2B5EF4-FFF2-40B4-BE49-F238E27FC236}">
                  <a16:creationId xmlns:a16="http://schemas.microsoft.com/office/drawing/2014/main" id="{71E8C9D8-AF62-45F2-895B-4A1C2B4605A3}"/>
                </a:ext>
              </a:extLst>
            </p:cNvPr>
            <p:cNvSpPr/>
            <p:nvPr/>
          </p:nvSpPr>
          <p:spPr>
            <a:xfrm>
              <a:off x="4099113" y="1223681"/>
              <a:ext cx="396688" cy="242082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B69A99CD-A5ED-416F-B328-45B8AADCB7A1}"/>
                </a:ext>
              </a:extLst>
            </p:cNvPr>
            <p:cNvSpPr/>
            <p:nvPr/>
          </p:nvSpPr>
          <p:spPr>
            <a:xfrm>
              <a:off x="3644153" y="1223681"/>
              <a:ext cx="450479" cy="242082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83688F2C-E2B5-4FF0-AB79-81C185C7DEE1}"/>
                </a:ext>
              </a:extLst>
            </p:cNvPr>
            <p:cNvSpPr/>
            <p:nvPr/>
          </p:nvSpPr>
          <p:spPr>
            <a:xfrm>
              <a:off x="5334001" y="1223680"/>
              <a:ext cx="396688" cy="242082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89" name="Rectangle 88">
              <a:extLst>
                <a:ext uri="{FF2B5EF4-FFF2-40B4-BE49-F238E27FC236}">
                  <a16:creationId xmlns:a16="http://schemas.microsoft.com/office/drawing/2014/main" id="{97B233DB-402C-4377-B16C-B33E3D07947E}"/>
                </a:ext>
              </a:extLst>
            </p:cNvPr>
            <p:cNvSpPr/>
            <p:nvPr/>
          </p:nvSpPr>
          <p:spPr>
            <a:xfrm>
              <a:off x="3200402" y="1223679"/>
              <a:ext cx="439270" cy="242082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9" name="Rectangle 8">
              <a:extLst>
                <a:ext uri="{FF2B5EF4-FFF2-40B4-BE49-F238E27FC236}">
                  <a16:creationId xmlns:a16="http://schemas.microsoft.com/office/drawing/2014/main" id="{800F0A52-A35C-42D5-88BE-B2A1A35ABDD1}"/>
                </a:ext>
              </a:extLst>
            </p:cNvPr>
            <p:cNvSpPr/>
            <p:nvPr/>
          </p:nvSpPr>
          <p:spPr>
            <a:xfrm>
              <a:off x="2877671" y="1035424"/>
              <a:ext cx="257606" cy="18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6" name="Rectangle 95">
              <a:extLst>
                <a:ext uri="{FF2B5EF4-FFF2-40B4-BE49-F238E27FC236}">
                  <a16:creationId xmlns:a16="http://schemas.microsoft.com/office/drawing/2014/main" id="{1E238827-2F78-4495-A715-12AF75D1595C}"/>
                </a:ext>
              </a:extLst>
            </p:cNvPr>
            <p:cNvSpPr/>
            <p:nvPr/>
          </p:nvSpPr>
          <p:spPr>
            <a:xfrm>
              <a:off x="3740397" y="1035423"/>
              <a:ext cx="257606" cy="18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7" name="Rectangle 96">
              <a:extLst>
                <a:ext uri="{FF2B5EF4-FFF2-40B4-BE49-F238E27FC236}">
                  <a16:creationId xmlns:a16="http://schemas.microsoft.com/office/drawing/2014/main" id="{6B615F79-5728-4CAF-BB81-1C04E169BABF}"/>
                </a:ext>
              </a:extLst>
            </p:cNvPr>
            <p:cNvSpPr/>
            <p:nvPr/>
          </p:nvSpPr>
          <p:spPr>
            <a:xfrm>
              <a:off x="3291234" y="1035423"/>
              <a:ext cx="257606" cy="18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98" name="Rectangle 97">
              <a:extLst>
                <a:ext uri="{FF2B5EF4-FFF2-40B4-BE49-F238E27FC236}">
                  <a16:creationId xmlns:a16="http://schemas.microsoft.com/office/drawing/2014/main" id="{5778F3FA-96DB-48E6-9186-A5CD775587B0}"/>
                </a:ext>
              </a:extLst>
            </p:cNvPr>
            <p:cNvSpPr/>
            <p:nvPr/>
          </p:nvSpPr>
          <p:spPr>
            <a:xfrm>
              <a:off x="4185592" y="1035423"/>
              <a:ext cx="257606" cy="18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9" name="Rectangle 98">
              <a:extLst>
                <a:ext uri="{FF2B5EF4-FFF2-40B4-BE49-F238E27FC236}">
                  <a16:creationId xmlns:a16="http://schemas.microsoft.com/office/drawing/2014/main" id="{EB5436F0-6D11-44B8-AD62-9DB6A1A45407}"/>
                </a:ext>
              </a:extLst>
            </p:cNvPr>
            <p:cNvSpPr/>
            <p:nvPr/>
          </p:nvSpPr>
          <p:spPr>
            <a:xfrm>
              <a:off x="5398005" y="1035423"/>
              <a:ext cx="257606" cy="18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grpSp>
      <p:grpSp>
        <p:nvGrpSpPr>
          <p:cNvPr id="8" name="Group 7">
            <a:extLst>
              <a:ext uri="{FF2B5EF4-FFF2-40B4-BE49-F238E27FC236}">
                <a16:creationId xmlns:a16="http://schemas.microsoft.com/office/drawing/2014/main" id="{C389A0E0-1D0D-41BD-AEA8-368AA5432FC5}"/>
              </a:ext>
            </a:extLst>
          </p:cNvPr>
          <p:cNvGrpSpPr/>
          <p:nvPr/>
        </p:nvGrpSpPr>
        <p:grpSpPr>
          <a:xfrm>
            <a:off x="2860834" y="3569419"/>
            <a:ext cx="5434999" cy="1468428"/>
            <a:chOff x="1406039" y="3442549"/>
            <a:chExt cx="5434999" cy="1468428"/>
          </a:xfrm>
        </p:grpSpPr>
        <p:grpSp>
          <p:nvGrpSpPr>
            <p:cNvPr id="14" name="Group 13">
              <a:extLst>
                <a:ext uri="{FF2B5EF4-FFF2-40B4-BE49-F238E27FC236}">
                  <a16:creationId xmlns:a16="http://schemas.microsoft.com/office/drawing/2014/main" id="{F094D6EB-15FA-4AA7-A602-DDD2FBCC0E3A}"/>
                </a:ext>
              </a:extLst>
            </p:cNvPr>
            <p:cNvGrpSpPr/>
            <p:nvPr/>
          </p:nvGrpSpPr>
          <p:grpSpPr>
            <a:xfrm>
              <a:off x="1406039" y="3442549"/>
              <a:ext cx="2974774" cy="1468428"/>
              <a:chOff x="77012" y="3669104"/>
              <a:chExt cx="3423384" cy="1392557"/>
            </a:xfrm>
          </p:grpSpPr>
          <p:grpSp>
            <p:nvGrpSpPr>
              <p:cNvPr id="12" name="Group 11">
                <a:extLst>
                  <a:ext uri="{FF2B5EF4-FFF2-40B4-BE49-F238E27FC236}">
                    <a16:creationId xmlns:a16="http://schemas.microsoft.com/office/drawing/2014/main" id="{038D836F-E7BF-4099-9E19-98D19E19CE8D}"/>
                  </a:ext>
                </a:extLst>
              </p:cNvPr>
              <p:cNvGrpSpPr/>
              <p:nvPr/>
            </p:nvGrpSpPr>
            <p:grpSpPr>
              <a:xfrm>
                <a:off x="77012" y="3669104"/>
                <a:ext cx="3423384" cy="1392557"/>
                <a:chOff x="77012" y="3669104"/>
                <a:chExt cx="3423384" cy="1392557"/>
              </a:xfrm>
            </p:grpSpPr>
            <p:pic>
              <p:nvPicPr>
                <p:cNvPr id="101" name="Picture 100">
                  <a:extLst>
                    <a:ext uri="{FF2B5EF4-FFF2-40B4-BE49-F238E27FC236}">
                      <a16:creationId xmlns:a16="http://schemas.microsoft.com/office/drawing/2014/main" id="{72ED3102-4F8F-4E7F-958D-194B818788C0}"/>
                    </a:ext>
                  </a:extLst>
                </p:cNvPr>
                <p:cNvPicPr>
                  <a:picLocks noChangeAspect="1"/>
                </p:cNvPicPr>
                <p:nvPr/>
              </p:nvPicPr>
              <p:blipFill rotWithShape="1">
                <a:blip r:embed="rId4"/>
                <a:srcRect t="27727" b="9945"/>
                <a:stretch/>
              </p:blipFill>
              <p:spPr>
                <a:xfrm>
                  <a:off x="77012" y="3669104"/>
                  <a:ext cx="3423384" cy="1392557"/>
                </a:xfrm>
                <a:prstGeom prst="rect">
                  <a:avLst/>
                </a:prstGeom>
              </p:spPr>
            </p:pic>
            <p:sp>
              <p:nvSpPr>
                <p:cNvPr id="11" name="Rectangle 10">
                  <a:extLst>
                    <a:ext uri="{FF2B5EF4-FFF2-40B4-BE49-F238E27FC236}">
                      <a16:creationId xmlns:a16="http://schemas.microsoft.com/office/drawing/2014/main" id="{21E3CA89-4137-4FEE-A3FF-75CB4A6DD76E}"/>
                    </a:ext>
                  </a:extLst>
                </p:cNvPr>
                <p:cNvSpPr/>
                <p:nvPr/>
              </p:nvSpPr>
              <p:spPr>
                <a:xfrm>
                  <a:off x="1627094" y="4753535"/>
                  <a:ext cx="457200" cy="107577"/>
                </a:xfrm>
                <a:prstGeom prst="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4" name="Rectangle 103">
                  <a:extLst>
                    <a:ext uri="{FF2B5EF4-FFF2-40B4-BE49-F238E27FC236}">
                      <a16:creationId xmlns:a16="http://schemas.microsoft.com/office/drawing/2014/main" id="{2098D635-44F3-4581-BF06-E0F6159B430A}"/>
                    </a:ext>
                  </a:extLst>
                </p:cNvPr>
                <p:cNvSpPr/>
                <p:nvPr/>
              </p:nvSpPr>
              <p:spPr>
                <a:xfrm>
                  <a:off x="1627094" y="3780363"/>
                  <a:ext cx="457200" cy="107577"/>
                </a:xfrm>
                <a:prstGeom prst="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CE51D560-5058-4BA7-BD78-690F379556C2}"/>
                  </a:ext>
                </a:extLst>
              </p:cNvPr>
              <p:cNvSpPr/>
              <p:nvPr/>
            </p:nvSpPr>
            <p:spPr>
              <a:xfrm>
                <a:off x="1411521" y="3750976"/>
                <a:ext cx="209750" cy="166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07" name="Rectangle 106">
                <a:extLst>
                  <a:ext uri="{FF2B5EF4-FFF2-40B4-BE49-F238E27FC236}">
                    <a16:creationId xmlns:a16="http://schemas.microsoft.com/office/drawing/2014/main" id="{FE6A16C5-9F54-43AC-B149-803EB9695C7E}"/>
                  </a:ext>
                </a:extLst>
              </p:cNvPr>
              <p:cNvSpPr/>
              <p:nvPr/>
            </p:nvSpPr>
            <p:spPr>
              <a:xfrm>
                <a:off x="1417344" y="4724148"/>
                <a:ext cx="209750" cy="166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grpSp>
        <p:grpSp>
          <p:nvGrpSpPr>
            <p:cNvPr id="7" name="Group 6">
              <a:extLst>
                <a:ext uri="{FF2B5EF4-FFF2-40B4-BE49-F238E27FC236}">
                  <a16:creationId xmlns:a16="http://schemas.microsoft.com/office/drawing/2014/main" id="{82A13854-5D98-4D0F-89F1-8BCFE04A8179}"/>
                </a:ext>
              </a:extLst>
            </p:cNvPr>
            <p:cNvGrpSpPr/>
            <p:nvPr/>
          </p:nvGrpSpPr>
          <p:grpSpPr>
            <a:xfrm>
              <a:off x="4315629" y="3476323"/>
              <a:ext cx="2525409" cy="1184886"/>
              <a:chOff x="3724313" y="3890034"/>
              <a:chExt cx="2525409" cy="1184886"/>
            </a:xfrm>
          </p:grpSpPr>
          <p:pic>
            <p:nvPicPr>
              <p:cNvPr id="4" name="Picture 3">
                <a:extLst>
                  <a:ext uri="{FF2B5EF4-FFF2-40B4-BE49-F238E27FC236}">
                    <a16:creationId xmlns:a16="http://schemas.microsoft.com/office/drawing/2014/main" id="{943250BA-2A49-40FA-A874-B21D05E5CA7D}"/>
                  </a:ext>
                </a:extLst>
              </p:cNvPr>
              <p:cNvPicPr>
                <a:picLocks noChangeAspect="1"/>
              </p:cNvPicPr>
              <p:nvPr/>
            </p:nvPicPr>
            <p:blipFill rotWithShape="1">
              <a:blip r:embed="rId5"/>
              <a:srcRect t="14913"/>
              <a:stretch/>
            </p:blipFill>
            <p:spPr>
              <a:xfrm>
                <a:off x="3724313" y="3890034"/>
                <a:ext cx="2525409" cy="1184886"/>
              </a:xfrm>
              <a:prstGeom prst="rect">
                <a:avLst/>
              </a:prstGeom>
            </p:spPr>
          </p:pic>
          <p:sp>
            <p:nvSpPr>
              <p:cNvPr id="27" name="Rectangle 26">
                <a:extLst>
                  <a:ext uri="{FF2B5EF4-FFF2-40B4-BE49-F238E27FC236}">
                    <a16:creationId xmlns:a16="http://schemas.microsoft.com/office/drawing/2014/main" id="{B30F9988-D4EB-469B-856C-52A4BE957699}"/>
                  </a:ext>
                </a:extLst>
              </p:cNvPr>
              <p:cNvSpPr/>
              <p:nvPr/>
            </p:nvSpPr>
            <p:spPr>
              <a:xfrm>
                <a:off x="6032942" y="3945851"/>
                <a:ext cx="209750" cy="166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grpSp>
      </p:grpSp>
      <p:cxnSp>
        <p:nvCxnSpPr>
          <p:cNvPr id="31" name="Google Shape;291;p25">
            <a:extLst>
              <a:ext uri="{FF2B5EF4-FFF2-40B4-BE49-F238E27FC236}">
                <a16:creationId xmlns:a16="http://schemas.microsoft.com/office/drawing/2014/main" id="{F1072F55-0B8B-49EB-AFF1-46F6D0411183}"/>
              </a:ext>
            </a:extLst>
          </p:cNvPr>
          <p:cNvCxnSpPr/>
          <p:nvPr/>
        </p:nvCxnSpPr>
        <p:spPr>
          <a:xfrm>
            <a:off x="311700" y="868869"/>
            <a:ext cx="8520600" cy="0"/>
          </a:xfrm>
          <a:prstGeom prst="straightConnector1">
            <a:avLst/>
          </a:prstGeom>
          <a:noFill/>
          <a:ln w="9525" cap="flat" cmpd="sng">
            <a:solidFill>
              <a:schemeClr val="accent1"/>
            </a:solidFill>
            <a:prstDash val="solid"/>
            <a:round/>
            <a:headEnd type="none" w="med" len="med"/>
            <a:tailEnd type="none" w="med" len="med"/>
          </a:ln>
        </p:spPr>
      </p:cxnSp>
      <p:sp>
        <p:nvSpPr>
          <p:cNvPr id="33" name="Title 2">
            <a:extLst>
              <a:ext uri="{FF2B5EF4-FFF2-40B4-BE49-F238E27FC236}">
                <a16:creationId xmlns:a16="http://schemas.microsoft.com/office/drawing/2014/main" id="{5B69C6BD-10E8-40CB-8872-71F6204DA151}"/>
              </a:ext>
            </a:extLst>
          </p:cNvPr>
          <p:cNvSpPr txBox="1">
            <a:spLocks/>
          </p:cNvSpPr>
          <p:nvPr/>
        </p:nvSpPr>
        <p:spPr>
          <a:xfrm>
            <a:off x="311700" y="262269"/>
            <a:ext cx="8536102"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sz="2800" dirty="0"/>
              <a:t>Data Investigation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 name="Group 3">
            <a:extLst>
              <a:ext uri="{FF2B5EF4-FFF2-40B4-BE49-F238E27FC236}">
                <a16:creationId xmlns:a16="http://schemas.microsoft.com/office/drawing/2014/main" id="{1450080D-F741-4B56-8F95-25BC78555DE5}"/>
              </a:ext>
            </a:extLst>
          </p:cNvPr>
          <p:cNvGrpSpPr/>
          <p:nvPr/>
        </p:nvGrpSpPr>
        <p:grpSpPr>
          <a:xfrm>
            <a:off x="546691" y="1447809"/>
            <a:ext cx="8050618" cy="3541048"/>
            <a:chOff x="311700" y="1289305"/>
            <a:chExt cx="8761344" cy="3792250"/>
          </a:xfrm>
        </p:grpSpPr>
        <p:sp>
          <p:nvSpPr>
            <p:cNvPr id="402" name="Google Shape;402;p28"/>
            <p:cNvSpPr/>
            <p:nvPr/>
          </p:nvSpPr>
          <p:spPr>
            <a:xfrm>
              <a:off x="1017682" y="1289305"/>
              <a:ext cx="4024656" cy="779469"/>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columns </a:t>
              </a:r>
              <a:r>
                <a:rPr lang="en-US" sz="1100" dirty="0">
                  <a:solidFill>
                    <a:schemeClr val="bg1"/>
                  </a:solidFill>
                  <a:latin typeface="Roboto" panose="02000000000000000000" pitchFamily="2" charset="0"/>
                  <a:ea typeface="Roboto" panose="02000000000000000000" pitchFamily="2" charset="0"/>
                </a:rPr>
                <a:t>– </a:t>
              </a:r>
              <a:r>
                <a:rPr lang="en-US" sz="1100" dirty="0" err="1">
                  <a:solidFill>
                    <a:schemeClr val="bg1"/>
                  </a:solidFill>
                  <a:latin typeface="Roboto" panose="02000000000000000000" pitchFamily="2" charset="0"/>
                  <a:ea typeface="Roboto" panose="02000000000000000000" pitchFamily="2" charset="0"/>
                </a:rPr>
                <a:t>usd</a:t>
              </a:r>
              <a:r>
                <a:rPr lang="en-US" sz="1100" dirty="0">
                  <a:solidFill>
                    <a:schemeClr val="bg1"/>
                  </a:solidFill>
                  <a:latin typeface="Roboto" panose="02000000000000000000" pitchFamily="2" charset="0"/>
                  <a:ea typeface="Roboto" panose="02000000000000000000" pitchFamily="2" charset="0"/>
                </a:rPr>
                <a:t> pledged, goal, pledged</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No uniformity in currency, many null values. More informational and uniform amount data is available(</a:t>
              </a:r>
              <a:r>
                <a:rPr lang="en-US" sz="1100" dirty="0" err="1">
                  <a:solidFill>
                    <a:schemeClr val="bg1"/>
                  </a:solidFill>
                  <a:latin typeface="Roboto" panose="02000000000000000000" pitchFamily="2" charset="0"/>
                  <a:ea typeface="Roboto" panose="02000000000000000000" pitchFamily="2" charset="0"/>
                </a:rPr>
                <a:t>usd_goal_real</a:t>
              </a:r>
              <a:r>
                <a:rPr lang="en-US" sz="1100" dirty="0">
                  <a:solidFill>
                    <a:schemeClr val="bg1"/>
                  </a:solidFill>
                  <a:latin typeface="Roboto" panose="02000000000000000000" pitchFamily="2" charset="0"/>
                  <a:ea typeface="Roboto" panose="02000000000000000000" pitchFamily="2" charset="0"/>
                </a:rPr>
                <a:t>, </a:t>
              </a:r>
              <a:r>
                <a:rPr lang="en-US" sz="1100" dirty="0" err="1">
                  <a:solidFill>
                    <a:schemeClr val="bg1"/>
                  </a:solidFill>
                  <a:latin typeface="Roboto" panose="02000000000000000000" pitchFamily="2" charset="0"/>
                  <a:ea typeface="Roboto" panose="02000000000000000000" pitchFamily="2" charset="0"/>
                </a:rPr>
                <a:t>usd_pledged_real</a:t>
              </a:r>
              <a:r>
                <a:rPr lang="en-US" sz="1100" dirty="0">
                  <a:solidFill>
                    <a:schemeClr val="bg1"/>
                  </a:solidFill>
                  <a:latin typeface="Roboto" panose="02000000000000000000" pitchFamily="2" charset="0"/>
                  <a:ea typeface="Roboto" panose="02000000000000000000" pitchFamily="2" charset="0"/>
                </a:rPr>
                <a:t>) </a:t>
              </a:r>
              <a:endParaRPr sz="1100" dirty="0">
                <a:solidFill>
                  <a:schemeClr val="bg1"/>
                </a:solidFill>
                <a:latin typeface="Roboto" panose="02000000000000000000" pitchFamily="2" charset="0"/>
                <a:ea typeface="Roboto" panose="02000000000000000000" pitchFamily="2" charset="0"/>
              </a:endParaRPr>
            </a:p>
          </p:txBody>
        </p:sp>
        <p:sp>
          <p:nvSpPr>
            <p:cNvPr id="38" name="Google Shape;402;p28">
              <a:extLst>
                <a:ext uri="{FF2B5EF4-FFF2-40B4-BE49-F238E27FC236}">
                  <a16:creationId xmlns:a16="http://schemas.microsoft.com/office/drawing/2014/main" id="{3DBD98C0-1646-487D-BE83-2BAE91F1B2A3}"/>
                </a:ext>
              </a:extLst>
            </p:cNvPr>
            <p:cNvSpPr/>
            <p:nvPr/>
          </p:nvSpPr>
          <p:spPr>
            <a:xfrm>
              <a:off x="1017682" y="2350107"/>
              <a:ext cx="4024656" cy="586281"/>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4 rows of the project name attribute</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Values were </a:t>
              </a:r>
              <a:r>
                <a:rPr lang="en-US" sz="1100" dirty="0" err="1">
                  <a:solidFill>
                    <a:schemeClr val="bg1"/>
                  </a:solidFill>
                  <a:latin typeface="Roboto" panose="02000000000000000000" pitchFamily="2" charset="0"/>
                  <a:ea typeface="Roboto" panose="02000000000000000000" pitchFamily="2" charset="0"/>
                </a:rPr>
                <a:t>NaN</a:t>
              </a:r>
              <a:endParaRPr sz="1100" dirty="0">
                <a:solidFill>
                  <a:schemeClr val="bg1"/>
                </a:solidFill>
                <a:latin typeface="Roboto" panose="02000000000000000000" pitchFamily="2" charset="0"/>
                <a:ea typeface="Roboto" panose="02000000000000000000" pitchFamily="2" charset="0"/>
              </a:endParaRPr>
            </a:p>
          </p:txBody>
        </p:sp>
        <p:sp>
          <p:nvSpPr>
            <p:cNvPr id="39" name="Google Shape;402;p28">
              <a:extLst>
                <a:ext uri="{FF2B5EF4-FFF2-40B4-BE49-F238E27FC236}">
                  <a16:creationId xmlns:a16="http://schemas.microsoft.com/office/drawing/2014/main" id="{4DC416B5-50C1-42B8-9211-7CC555F45168}"/>
                </a:ext>
              </a:extLst>
            </p:cNvPr>
            <p:cNvSpPr/>
            <p:nvPr/>
          </p:nvSpPr>
          <p:spPr>
            <a:xfrm>
              <a:off x="1017682" y="3217721"/>
              <a:ext cx="4024656" cy="695885"/>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Rows of Country with value “N,0”</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Countries with N,0 values have many null values and no business relevance</a:t>
              </a:r>
              <a:endParaRPr sz="1100" dirty="0">
                <a:solidFill>
                  <a:schemeClr val="bg1"/>
                </a:solidFill>
                <a:latin typeface="Roboto" panose="02000000000000000000" pitchFamily="2" charset="0"/>
                <a:ea typeface="Roboto" panose="02000000000000000000" pitchFamily="2" charset="0"/>
              </a:endParaRPr>
            </a:p>
          </p:txBody>
        </p:sp>
        <p:sp>
          <p:nvSpPr>
            <p:cNvPr id="40" name="Google Shape;402;p28">
              <a:extLst>
                <a:ext uri="{FF2B5EF4-FFF2-40B4-BE49-F238E27FC236}">
                  <a16:creationId xmlns:a16="http://schemas.microsoft.com/office/drawing/2014/main" id="{E2237548-1952-45E5-AE6E-F0469A8E8415}"/>
                </a:ext>
              </a:extLst>
            </p:cNvPr>
            <p:cNvSpPr/>
            <p:nvPr/>
          </p:nvSpPr>
          <p:spPr>
            <a:xfrm>
              <a:off x="1017682" y="4168066"/>
              <a:ext cx="4024656" cy="913489"/>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Removing rows with state values (neither Successful nor Failed)</a:t>
              </a:r>
            </a:p>
            <a:p>
              <a:pPr marL="0" lvl="0" indent="0"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Live, Suspended, Cancelled project states have no significant impact on our business problem.</a:t>
              </a:r>
              <a:endParaRPr sz="1100" dirty="0">
                <a:solidFill>
                  <a:schemeClr val="bg1"/>
                </a:solidFill>
                <a:latin typeface="Roboto" panose="02000000000000000000" pitchFamily="2" charset="0"/>
                <a:ea typeface="Roboto" panose="02000000000000000000" pitchFamily="2" charset="0"/>
              </a:endParaRPr>
            </a:p>
          </p:txBody>
        </p:sp>
        <p:sp>
          <p:nvSpPr>
            <p:cNvPr id="8" name="Oval 7">
              <a:extLst>
                <a:ext uri="{FF2B5EF4-FFF2-40B4-BE49-F238E27FC236}">
                  <a16:creationId xmlns:a16="http://schemas.microsoft.com/office/drawing/2014/main" id="{13A52015-C6C1-477B-A039-0757CC2E12DF}"/>
                </a:ext>
              </a:extLst>
            </p:cNvPr>
            <p:cNvSpPr/>
            <p:nvPr/>
          </p:nvSpPr>
          <p:spPr>
            <a:xfrm>
              <a:off x="311700" y="1408058"/>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1</a:t>
              </a:r>
            </a:p>
          </p:txBody>
        </p:sp>
        <p:sp>
          <p:nvSpPr>
            <p:cNvPr id="44" name="Oval 43">
              <a:extLst>
                <a:ext uri="{FF2B5EF4-FFF2-40B4-BE49-F238E27FC236}">
                  <a16:creationId xmlns:a16="http://schemas.microsoft.com/office/drawing/2014/main" id="{1AF2C46D-B135-44C1-8A1C-BC51BA94B155}"/>
                </a:ext>
              </a:extLst>
            </p:cNvPr>
            <p:cNvSpPr/>
            <p:nvPr/>
          </p:nvSpPr>
          <p:spPr>
            <a:xfrm>
              <a:off x="311700" y="2366555"/>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2</a:t>
              </a:r>
            </a:p>
          </p:txBody>
        </p:sp>
        <p:sp>
          <p:nvSpPr>
            <p:cNvPr id="45" name="Oval 44">
              <a:extLst>
                <a:ext uri="{FF2B5EF4-FFF2-40B4-BE49-F238E27FC236}">
                  <a16:creationId xmlns:a16="http://schemas.microsoft.com/office/drawing/2014/main" id="{7CC0159D-7778-400B-B70F-973408D09E99}"/>
                </a:ext>
              </a:extLst>
            </p:cNvPr>
            <p:cNvSpPr/>
            <p:nvPr/>
          </p:nvSpPr>
          <p:spPr>
            <a:xfrm>
              <a:off x="311700" y="3288971"/>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3</a:t>
              </a:r>
            </a:p>
          </p:txBody>
        </p:sp>
        <p:sp>
          <p:nvSpPr>
            <p:cNvPr id="46" name="Oval 45">
              <a:extLst>
                <a:ext uri="{FF2B5EF4-FFF2-40B4-BE49-F238E27FC236}">
                  <a16:creationId xmlns:a16="http://schemas.microsoft.com/office/drawing/2014/main" id="{3E22B493-DFB1-430F-85A8-ABCF24A90FBD}"/>
                </a:ext>
              </a:extLst>
            </p:cNvPr>
            <p:cNvSpPr/>
            <p:nvPr/>
          </p:nvSpPr>
          <p:spPr>
            <a:xfrm>
              <a:off x="315390" y="4253861"/>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rPr>
                <a:t>4</a:t>
              </a:r>
            </a:p>
          </p:txBody>
        </p:sp>
        <p:pic>
          <p:nvPicPr>
            <p:cNvPr id="17" name="Picture 16">
              <a:extLst>
                <a:ext uri="{FF2B5EF4-FFF2-40B4-BE49-F238E27FC236}">
                  <a16:creationId xmlns:a16="http://schemas.microsoft.com/office/drawing/2014/main" id="{58B38B87-BAAC-4B46-B894-CBA63774DD85}"/>
                </a:ext>
              </a:extLst>
            </p:cNvPr>
            <p:cNvPicPr>
              <a:picLocks noChangeAspect="1"/>
            </p:cNvPicPr>
            <p:nvPr/>
          </p:nvPicPr>
          <p:blipFill>
            <a:blip r:embed="rId3"/>
            <a:stretch>
              <a:fillRect/>
            </a:stretch>
          </p:blipFill>
          <p:spPr>
            <a:xfrm>
              <a:off x="5112884" y="2419724"/>
              <a:ext cx="3960160" cy="497024"/>
            </a:xfrm>
            <a:prstGeom prst="rect">
              <a:avLst/>
            </a:prstGeom>
          </p:spPr>
        </p:pic>
        <p:pic>
          <p:nvPicPr>
            <p:cNvPr id="19" name="Picture 18">
              <a:extLst>
                <a:ext uri="{FF2B5EF4-FFF2-40B4-BE49-F238E27FC236}">
                  <a16:creationId xmlns:a16="http://schemas.microsoft.com/office/drawing/2014/main" id="{83614D28-A83B-4C0D-B9AE-A7A4FBB93414}"/>
                </a:ext>
              </a:extLst>
            </p:cNvPr>
            <p:cNvPicPr>
              <a:picLocks noChangeAspect="1"/>
            </p:cNvPicPr>
            <p:nvPr/>
          </p:nvPicPr>
          <p:blipFill>
            <a:blip r:embed="rId4"/>
            <a:stretch>
              <a:fillRect/>
            </a:stretch>
          </p:blipFill>
          <p:spPr>
            <a:xfrm>
              <a:off x="5112884" y="1441262"/>
              <a:ext cx="3960160" cy="531753"/>
            </a:xfrm>
            <a:prstGeom prst="rect">
              <a:avLst/>
            </a:prstGeom>
          </p:spPr>
        </p:pic>
        <p:pic>
          <p:nvPicPr>
            <p:cNvPr id="21" name="Picture 20">
              <a:extLst>
                <a:ext uri="{FF2B5EF4-FFF2-40B4-BE49-F238E27FC236}">
                  <a16:creationId xmlns:a16="http://schemas.microsoft.com/office/drawing/2014/main" id="{4C995DC1-5036-459B-864D-F161FCAAE946}"/>
                </a:ext>
              </a:extLst>
            </p:cNvPr>
            <p:cNvPicPr>
              <a:picLocks noChangeAspect="1"/>
            </p:cNvPicPr>
            <p:nvPr/>
          </p:nvPicPr>
          <p:blipFill>
            <a:blip r:embed="rId5"/>
            <a:stretch>
              <a:fillRect/>
            </a:stretch>
          </p:blipFill>
          <p:spPr>
            <a:xfrm>
              <a:off x="5112884" y="3288972"/>
              <a:ext cx="3577504" cy="604856"/>
            </a:xfrm>
            <a:prstGeom prst="rect">
              <a:avLst/>
            </a:prstGeom>
          </p:spPr>
        </p:pic>
        <p:pic>
          <p:nvPicPr>
            <p:cNvPr id="23" name="Picture 22">
              <a:extLst>
                <a:ext uri="{FF2B5EF4-FFF2-40B4-BE49-F238E27FC236}">
                  <a16:creationId xmlns:a16="http://schemas.microsoft.com/office/drawing/2014/main" id="{5A30E7DE-2084-4365-88EB-6EEA3A218B2C}"/>
                </a:ext>
              </a:extLst>
            </p:cNvPr>
            <p:cNvPicPr>
              <a:picLocks noChangeAspect="1"/>
            </p:cNvPicPr>
            <p:nvPr/>
          </p:nvPicPr>
          <p:blipFill>
            <a:blip r:embed="rId6"/>
            <a:stretch>
              <a:fillRect/>
            </a:stretch>
          </p:blipFill>
          <p:spPr>
            <a:xfrm>
              <a:off x="5112884" y="4209858"/>
              <a:ext cx="3677772" cy="679290"/>
            </a:xfrm>
            <a:prstGeom prst="rect">
              <a:avLst/>
            </a:prstGeom>
          </p:spPr>
        </p:pic>
      </p:grpSp>
      <p:cxnSp>
        <p:nvCxnSpPr>
          <p:cNvPr id="22" name="Google Shape;291;p25">
            <a:extLst>
              <a:ext uri="{FF2B5EF4-FFF2-40B4-BE49-F238E27FC236}">
                <a16:creationId xmlns:a16="http://schemas.microsoft.com/office/drawing/2014/main" id="{6E05C04C-F7C7-483F-B916-CC86C923ED31}"/>
              </a:ext>
            </a:extLst>
          </p:cNvPr>
          <p:cNvCxnSpPr/>
          <p:nvPr/>
        </p:nvCxnSpPr>
        <p:spPr>
          <a:xfrm>
            <a:off x="311700" y="868869"/>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itle 2">
            <a:extLst>
              <a:ext uri="{FF2B5EF4-FFF2-40B4-BE49-F238E27FC236}">
                <a16:creationId xmlns:a16="http://schemas.microsoft.com/office/drawing/2014/main" id="{0E8FEF45-6479-4EEE-A6A4-BAB4B6A42B63}"/>
              </a:ext>
            </a:extLst>
          </p:cNvPr>
          <p:cNvSpPr txBox="1">
            <a:spLocks/>
          </p:cNvSpPr>
          <p:nvPr/>
        </p:nvSpPr>
        <p:spPr>
          <a:xfrm>
            <a:off x="311700" y="262269"/>
            <a:ext cx="8536102"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panose="02000000000000000000" pitchFamily="2" charset="0"/>
                <a:ea typeface="Roboto" panose="02000000000000000000" pitchFamily="2" charset="0"/>
                <a:cs typeface="Roboto" panose="02000000000000000000" pitchFamily="2" charset="0"/>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sz="2800" dirty="0"/>
              <a:t>Data Cleaning and Pre-processing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2" name="Group 1">
            <a:extLst>
              <a:ext uri="{FF2B5EF4-FFF2-40B4-BE49-F238E27FC236}">
                <a16:creationId xmlns:a16="http://schemas.microsoft.com/office/drawing/2014/main" id="{89F27F9D-20B0-4593-A081-8724134527F3}"/>
              </a:ext>
            </a:extLst>
          </p:cNvPr>
          <p:cNvGrpSpPr/>
          <p:nvPr/>
        </p:nvGrpSpPr>
        <p:grpSpPr>
          <a:xfrm>
            <a:off x="188042" y="493524"/>
            <a:ext cx="8767915" cy="4156452"/>
            <a:chOff x="188042" y="493524"/>
            <a:chExt cx="8767915" cy="4156452"/>
          </a:xfrm>
        </p:grpSpPr>
        <p:grpSp>
          <p:nvGrpSpPr>
            <p:cNvPr id="4" name="Group 3">
              <a:extLst>
                <a:ext uri="{FF2B5EF4-FFF2-40B4-BE49-F238E27FC236}">
                  <a16:creationId xmlns:a16="http://schemas.microsoft.com/office/drawing/2014/main" id="{DD1F19DE-DC97-4332-8A1C-5F6262DD1925}"/>
                </a:ext>
              </a:extLst>
            </p:cNvPr>
            <p:cNvGrpSpPr/>
            <p:nvPr/>
          </p:nvGrpSpPr>
          <p:grpSpPr>
            <a:xfrm>
              <a:off x="188042" y="493524"/>
              <a:ext cx="8767915" cy="4156452"/>
              <a:chOff x="0" y="483433"/>
              <a:chExt cx="8767915" cy="4156452"/>
            </a:xfrm>
          </p:grpSpPr>
          <p:sp>
            <p:nvSpPr>
              <p:cNvPr id="402" name="Google Shape;402;p28"/>
              <p:cNvSpPr/>
              <p:nvPr/>
            </p:nvSpPr>
            <p:spPr>
              <a:xfrm>
                <a:off x="718223" y="483433"/>
                <a:ext cx="3998066" cy="647269"/>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Where Backers = 0 but Pledged Amount &gt;  0</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Business Anomaly, heavily impacts analysis</a:t>
                </a:r>
                <a:endParaRPr sz="1100" dirty="0">
                  <a:solidFill>
                    <a:schemeClr val="bg1"/>
                  </a:solidFill>
                  <a:latin typeface="Roboto" panose="02000000000000000000" pitchFamily="2" charset="0"/>
                  <a:ea typeface="Roboto" panose="02000000000000000000" pitchFamily="2" charset="0"/>
                </a:endParaRPr>
              </a:p>
            </p:txBody>
          </p:sp>
          <p:sp>
            <p:nvSpPr>
              <p:cNvPr id="38" name="Google Shape;402;p28">
                <a:extLst>
                  <a:ext uri="{FF2B5EF4-FFF2-40B4-BE49-F238E27FC236}">
                    <a16:creationId xmlns:a16="http://schemas.microsoft.com/office/drawing/2014/main" id="{3DBD98C0-1646-487D-BE83-2BAE91F1B2A3}"/>
                  </a:ext>
                </a:extLst>
              </p:cNvPr>
              <p:cNvSpPr/>
              <p:nvPr/>
            </p:nvSpPr>
            <p:spPr>
              <a:xfrm>
                <a:off x="718223" y="1364023"/>
                <a:ext cx="3998066" cy="577861"/>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where Pledged Amount &gt;= Goal Amount but State = failed</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Business Anomaly, heavily impacts analysis</a:t>
                </a:r>
                <a:endParaRPr sz="1100" dirty="0">
                  <a:solidFill>
                    <a:schemeClr val="bg1"/>
                  </a:solidFill>
                  <a:latin typeface="Roboto" panose="02000000000000000000" pitchFamily="2" charset="0"/>
                  <a:ea typeface="Roboto" panose="02000000000000000000" pitchFamily="2" charset="0"/>
                </a:endParaRPr>
              </a:p>
            </p:txBody>
          </p:sp>
          <p:sp>
            <p:nvSpPr>
              <p:cNvPr id="39" name="Google Shape;402;p28">
                <a:extLst>
                  <a:ext uri="{FF2B5EF4-FFF2-40B4-BE49-F238E27FC236}">
                    <a16:creationId xmlns:a16="http://schemas.microsoft.com/office/drawing/2014/main" id="{4DC416B5-50C1-42B8-9211-7CC555F45168}"/>
                  </a:ext>
                </a:extLst>
              </p:cNvPr>
              <p:cNvSpPr/>
              <p:nvPr/>
            </p:nvSpPr>
            <p:spPr>
              <a:xfrm>
                <a:off x="714533" y="2199364"/>
                <a:ext cx="3998066" cy="577861"/>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rows </a:t>
                </a:r>
                <a:r>
                  <a:rPr lang="en-US" sz="1100" dirty="0">
                    <a:solidFill>
                      <a:schemeClr val="bg1"/>
                    </a:solidFill>
                    <a:latin typeface="Roboto" panose="02000000000000000000" pitchFamily="2" charset="0"/>
                    <a:ea typeface="Roboto" panose="02000000000000000000" pitchFamily="2" charset="0"/>
                  </a:rPr>
                  <a:t>– where Pledged Amount &lt; Goal Amount but State = successful</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Business Anomaly, heavily impacts analysis</a:t>
                </a:r>
              </a:p>
            </p:txBody>
          </p:sp>
          <p:sp>
            <p:nvSpPr>
              <p:cNvPr id="40" name="Google Shape;402;p28">
                <a:extLst>
                  <a:ext uri="{FF2B5EF4-FFF2-40B4-BE49-F238E27FC236}">
                    <a16:creationId xmlns:a16="http://schemas.microsoft.com/office/drawing/2014/main" id="{E2237548-1952-45E5-AE6E-F0469A8E8415}"/>
                  </a:ext>
                </a:extLst>
              </p:cNvPr>
              <p:cNvSpPr/>
              <p:nvPr/>
            </p:nvSpPr>
            <p:spPr>
              <a:xfrm>
                <a:off x="721739" y="3062575"/>
                <a:ext cx="3998066" cy="665285"/>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New Columns</a:t>
                </a:r>
                <a:r>
                  <a:rPr lang="en-US" sz="1100" dirty="0">
                    <a:solidFill>
                      <a:schemeClr val="bg1"/>
                    </a:solidFill>
                    <a:latin typeface="Roboto" panose="02000000000000000000" pitchFamily="2" charset="0"/>
                    <a:ea typeface="Roboto" panose="02000000000000000000" pitchFamily="2" charset="0"/>
                  </a:rPr>
                  <a:t> – Extracted new attributes “Year”, “Month”  from the launch date</a:t>
                </a:r>
              </a:p>
              <a:p>
                <a:pPr marL="0" lvl="0" indent="0"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To conduct a year-wise and month-wise analysis.</a:t>
                </a:r>
                <a:endParaRPr sz="1100" dirty="0">
                  <a:solidFill>
                    <a:schemeClr val="bg1"/>
                  </a:solidFill>
                  <a:latin typeface="Roboto" panose="02000000000000000000" pitchFamily="2" charset="0"/>
                  <a:ea typeface="Roboto" panose="02000000000000000000" pitchFamily="2" charset="0"/>
                </a:endParaRPr>
              </a:p>
            </p:txBody>
          </p:sp>
          <p:sp>
            <p:nvSpPr>
              <p:cNvPr id="8" name="Oval 7">
                <a:extLst>
                  <a:ext uri="{FF2B5EF4-FFF2-40B4-BE49-F238E27FC236}">
                    <a16:creationId xmlns:a16="http://schemas.microsoft.com/office/drawing/2014/main" id="{13A52015-C6C1-477B-A039-0757CC2E12DF}"/>
                  </a:ext>
                </a:extLst>
              </p:cNvPr>
              <p:cNvSpPr/>
              <p:nvPr/>
            </p:nvSpPr>
            <p:spPr>
              <a:xfrm>
                <a:off x="3690" y="564115"/>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4" name="Oval 43">
                <a:extLst>
                  <a:ext uri="{FF2B5EF4-FFF2-40B4-BE49-F238E27FC236}">
                    <a16:creationId xmlns:a16="http://schemas.microsoft.com/office/drawing/2014/main" id="{1AF2C46D-B135-44C1-8A1C-BC51BA94B155}"/>
                  </a:ext>
                </a:extLst>
              </p:cNvPr>
              <p:cNvSpPr/>
              <p:nvPr/>
            </p:nvSpPr>
            <p:spPr>
              <a:xfrm>
                <a:off x="3690" y="1411378"/>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5" name="Oval 44">
                <a:extLst>
                  <a:ext uri="{FF2B5EF4-FFF2-40B4-BE49-F238E27FC236}">
                    <a16:creationId xmlns:a16="http://schemas.microsoft.com/office/drawing/2014/main" id="{7CC0159D-7778-400B-B70F-973408D09E99}"/>
                  </a:ext>
                </a:extLst>
              </p:cNvPr>
              <p:cNvSpPr/>
              <p:nvPr/>
            </p:nvSpPr>
            <p:spPr>
              <a:xfrm>
                <a:off x="0" y="2246719"/>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6" name="Oval 45">
                <a:extLst>
                  <a:ext uri="{FF2B5EF4-FFF2-40B4-BE49-F238E27FC236}">
                    <a16:creationId xmlns:a16="http://schemas.microsoft.com/office/drawing/2014/main" id="{3E22B493-DFB1-430F-85A8-ABCF24A90FBD}"/>
                  </a:ext>
                </a:extLst>
              </p:cNvPr>
              <p:cNvSpPr/>
              <p:nvPr/>
            </p:nvSpPr>
            <p:spPr>
              <a:xfrm>
                <a:off x="10896" y="3110298"/>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5" name="Google Shape;402;p28">
                <a:extLst>
                  <a:ext uri="{FF2B5EF4-FFF2-40B4-BE49-F238E27FC236}">
                    <a16:creationId xmlns:a16="http://schemas.microsoft.com/office/drawing/2014/main" id="{1DD44EB8-2F41-464A-A9EE-F642643EC5A1}"/>
                  </a:ext>
                </a:extLst>
              </p:cNvPr>
              <p:cNvSpPr/>
              <p:nvPr/>
            </p:nvSpPr>
            <p:spPr>
              <a:xfrm>
                <a:off x="721739" y="3992616"/>
                <a:ext cx="3998066" cy="647269"/>
              </a:xfrm>
              <a:prstGeom prst="homePlate">
                <a:avLst>
                  <a:gd name="adj" fmla="val 50000"/>
                </a:avLst>
              </a:prstGeom>
              <a:solidFill>
                <a:schemeClr val="accent1"/>
              </a:solidFill>
              <a:ln w="12700">
                <a:solidFill>
                  <a:srgbClr val="008038"/>
                </a:solid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Dropped row </a:t>
                </a:r>
                <a:r>
                  <a:rPr lang="en-US" sz="1100" dirty="0">
                    <a:solidFill>
                      <a:schemeClr val="bg1"/>
                    </a:solidFill>
                    <a:latin typeface="Roboto" panose="02000000000000000000" pitchFamily="2" charset="0"/>
                    <a:ea typeface="Roboto" panose="02000000000000000000" pitchFamily="2" charset="0"/>
                  </a:rPr>
                  <a:t>– Entries with dates of the year 1970</a:t>
                </a:r>
              </a:p>
              <a:p>
                <a:pPr marL="0" lvl="0" indent="0" algn="just" rtl="0">
                  <a:spcBef>
                    <a:spcPts val="0"/>
                  </a:spcBef>
                  <a:spcAft>
                    <a:spcPts val="0"/>
                  </a:spcAft>
                  <a:buNone/>
                </a:pPr>
                <a:r>
                  <a:rPr lang="en-US" sz="1100" b="1" i="1" dirty="0">
                    <a:solidFill>
                      <a:schemeClr val="bg1"/>
                    </a:solidFill>
                    <a:latin typeface="Roboto" panose="02000000000000000000" pitchFamily="2" charset="0"/>
                    <a:ea typeface="Roboto" panose="02000000000000000000" pitchFamily="2" charset="0"/>
                  </a:rPr>
                  <a:t>Reasoning</a:t>
                </a:r>
                <a:r>
                  <a:rPr lang="en-US" sz="1100" dirty="0">
                    <a:solidFill>
                      <a:schemeClr val="bg1"/>
                    </a:solidFill>
                    <a:latin typeface="Roboto" panose="02000000000000000000" pitchFamily="2" charset="0"/>
                    <a:ea typeface="Roboto" panose="02000000000000000000" pitchFamily="2" charset="0"/>
                  </a:rPr>
                  <a:t> – This is a default value assigned to projects which have no defined launch date, dropped from analysis</a:t>
                </a:r>
                <a:endParaRPr sz="1100" dirty="0">
                  <a:solidFill>
                    <a:schemeClr val="bg1"/>
                  </a:solidFill>
                  <a:latin typeface="Roboto" panose="02000000000000000000" pitchFamily="2" charset="0"/>
                  <a:ea typeface="Roboto" panose="02000000000000000000" pitchFamily="2" charset="0"/>
                </a:endParaRPr>
              </a:p>
            </p:txBody>
          </p:sp>
          <p:sp>
            <p:nvSpPr>
              <p:cNvPr id="36" name="Oval 35">
                <a:extLst>
                  <a:ext uri="{FF2B5EF4-FFF2-40B4-BE49-F238E27FC236}">
                    <a16:creationId xmlns:a16="http://schemas.microsoft.com/office/drawing/2014/main" id="{AF75BD2E-F32B-4803-A1A2-F78886094D3A}"/>
                  </a:ext>
                </a:extLst>
              </p:cNvPr>
              <p:cNvSpPr/>
              <p:nvPr/>
            </p:nvSpPr>
            <p:spPr>
              <a:xfrm>
                <a:off x="10896" y="4040339"/>
                <a:ext cx="524435" cy="526490"/>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pic>
            <p:nvPicPr>
              <p:cNvPr id="5" name="Picture 4">
                <a:extLst>
                  <a:ext uri="{FF2B5EF4-FFF2-40B4-BE49-F238E27FC236}">
                    <a16:creationId xmlns:a16="http://schemas.microsoft.com/office/drawing/2014/main" id="{AB45A2C4-B024-4203-9337-866D7A1586BD}"/>
                  </a:ext>
                </a:extLst>
              </p:cNvPr>
              <p:cNvPicPr>
                <a:picLocks noChangeAspect="1"/>
              </p:cNvPicPr>
              <p:nvPr/>
            </p:nvPicPr>
            <p:blipFill>
              <a:blip r:embed="rId3"/>
              <a:stretch>
                <a:fillRect/>
              </a:stretch>
            </p:blipFill>
            <p:spPr>
              <a:xfrm>
                <a:off x="4848097" y="501518"/>
                <a:ext cx="3919818" cy="685469"/>
              </a:xfrm>
              <a:prstGeom prst="rect">
                <a:avLst/>
              </a:prstGeom>
            </p:spPr>
          </p:pic>
          <p:pic>
            <p:nvPicPr>
              <p:cNvPr id="7" name="Picture 6">
                <a:extLst>
                  <a:ext uri="{FF2B5EF4-FFF2-40B4-BE49-F238E27FC236}">
                    <a16:creationId xmlns:a16="http://schemas.microsoft.com/office/drawing/2014/main" id="{5DDEEFAB-FC2F-43FE-AE6D-BAAD2A5EB154}"/>
                  </a:ext>
                </a:extLst>
              </p:cNvPr>
              <p:cNvPicPr>
                <a:picLocks noChangeAspect="1"/>
              </p:cNvPicPr>
              <p:nvPr/>
            </p:nvPicPr>
            <p:blipFill>
              <a:blip r:embed="rId4"/>
              <a:stretch>
                <a:fillRect/>
              </a:stretch>
            </p:blipFill>
            <p:spPr>
              <a:xfrm>
                <a:off x="4831593" y="1352710"/>
                <a:ext cx="3936322" cy="577861"/>
              </a:xfrm>
              <a:prstGeom prst="rect">
                <a:avLst/>
              </a:prstGeom>
            </p:spPr>
          </p:pic>
          <p:pic>
            <p:nvPicPr>
              <p:cNvPr id="10" name="Picture 9">
                <a:extLst>
                  <a:ext uri="{FF2B5EF4-FFF2-40B4-BE49-F238E27FC236}">
                    <a16:creationId xmlns:a16="http://schemas.microsoft.com/office/drawing/2014/main" id="{11CD1430-525D-4E88-829F-CAF0395E0E1A}"/>
                  </a:ext>
                </a:extLst>
              </p:cNvPr>
              <p:cNvPicPr>
                <a:picLocks noChangeAspect="1"/>
              </p:cNvPicPr>
              <p:nvPr/>
            </p:nvPicPr>
            <p:blipFill>
              <a:blip r:embed="rId5"/>
              <a:stretch>
                <a:fillRect/>
              </a:stretch>
            </p:blipFill>
            <p:spPr>
              <a:xfrm>
                <a:off x="4848097" y="2213343"/>
                <a:ext cx="3919818" cy="600929"/>
              </a:xfrm>
              <a:prstGeom prst="rect">
                <a:avLst/>
              </a:prstGeom>
            </p:spPr>
          </p:pic>
          <p:pic>
            <p:nvPicPr>
              <p:cNvPr id="12" name="Picture 11">
                <a:extLst>
                  <a:ext uri="{FF2B5EF4-FFF2-40B4-BE49-F238E27FC236}">
                    <a16:creationId xmlns:a16="http://schemas.microsoft.com/office/drawing/2014/main" id="{C321149C-0B93-4D5B-AEE4-79B168233CAC}"/>
                  </a:ext>
                </a:extLst>
              </p:cNvPr>
              <p:cNvPicPr>
                <a:picLocks noChangeAspect="1"/>
              </p:cNvPicPr>
              <p:nvPr/>
            </p:nvPicPr>
            <p:blipFill>
              <a:blip r:embed="rId6"/>
              <a:stretch>
                <a:fillRect/>
              </a:stretch>
            </p:blipFill>
            <p:spPr>
              <a:xfrm>
                <a:off x="4848097" y="3062575"/>
                <a:ext cx="3919818" cy="407175"/>
              </a:xfrm>
              <a:prstGeom prst="rect">
                <a:avLst/>
              </a:prstGeom>
            </p:spPr>
          </p:pic>
          <p:pic>
            <p:nvPicPr>
              <p:cNvPr id="16" name="Picture 15">
                <a:extLst>
                  <a:ext uri="{FF2B5EF4-FFF2-40B4-BE49-F238E27FC236}">
                    <a16:creationId xmlns:a16="http://schemas.microsoft.com/office/drawing/2014/main" id="{EB1921B7-095C-4B1A-BABF-21113B4E2A6B}"/>
                  </a:ext>
                </a:extLst>
              </p:cNvPr>
              <p:cNvPicPr>
                <a:picLocks noChangeAspect="1"/>
              </p:cNvPicPr>
              <p:nvPr/>
            </p:nvPicPr>
            <p:blipFill>
              <a:blip r:embed="rId7"/>
              <a:stretch>
                <a:fillRect/>
              </a:stretch>
            </p:blipFill>
            <p:spPr>
              <a:xfrm>
                <a:off x="4848097" y="4053657"/>
                <a:ext cx="3919818" cy="533043"/>
              </a:xfrm>
              <a:prstGeom prst="rect">
                <a:avLst/>
              </a:prstGeom>
            </p:spPr>
          </p:pic>
        </p:grpSp>
        <p:pic>
          <p:nvPicPr>
            <p:cNvPr id="1026" name="Picture 2">
              <a:extLst>
                <a:ext uri="{FF2B5EF4-FFF2-40B4-BE49-F238E27FC236}">
                  <a16:creationId xmlns:a16="http://schemas.microsoft.com/office/drawing/2014/main" id="{01D2E6A2-EE5E-465A-B0AF-E625A2D2444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9633" t="9386" r="13434" b="6523"/>
            <a:stretch/>
          </p:blipFill>
          <p:spPr bwMode="auto">
            <a:xfrm>
              <a:off x="5019635" y="3396300"/>
              <a:ext cx="3919818" cy="3996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58896265"/>
      </p:ext>
    </p:extLst>
  </p:cSld>
  <p:clrMapOvr>
    <a:masterClrMapping/>
  </p:clrMapOvr>
</p:sld>
</file>

<file path=ppt/theme/theme1.xml><?xml version="1.0" encoding="utf-8"?>
<a:theme xmlns:a="http://schemas.openxmlformats.org/drawingml/2006/main" name="WEB PROPOSAL">
  <a:themeElements>
    <a:clrScheme name="Kickstarter">
      <a:dk1>
        <a:srgbClr val="000000"/>
      </a:dk1>
      <a:lt1>
        <a:srgbClr val="FFFFFF"/>
      </a:lt1>
      <a:dk2>
        <a:srgbClr val="595959"/>
      </a:dk2>
      <a:lt2>
        <a:srgbClr val="EEEEEE"/>
      </a:lt2>
      <a:accent1>
        <a:srgbClr val="00B050"/>
      </a:accent1>
      <a:accent2>
        <a:srgbClr val="92D050"/>
      </a:accent2>
      <a:accent3>
        <a:srgbClr val="517933"/>
      </a:accent3>
      <a:accent4>
        <a:srgbClr val="92D050"/>
      </a:accent4>
      <a:accent5>
        <a:srgbClr val="283C19"/>
      </a:accent5>
      <a:accent6>
        <a:srgbClr val="B7D69F"/>
      </a:accent6>
      <a:hlink>
        <a:srgbClr val="004B53"/>
      </a:hlink>
      <a:folHlink>
        <a:srgbClr val="0071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7DD366F-2FA2-4FA6-991B-DF3BD2C83A72}">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2490</TotalTime>
  <Words>2473</Words>
  <Application>Microsoft Office PowerPoint</Application>
  <PresentationFormat>On-screen Show (16:9)</PresentationFormat>
  <Paragraphs>283</Paragraphs>
  <Slides>27</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Roboto Black</vt:lpstr>
      <vt:lpstr>Roboto</vt:lpstr>
      <vt:lpstr>Roboto Mono Thin</vt:lpstr>
      <vt:lpstr>Didact Gothic</vt:lpstr>
      <vt:lpstr>Segoe UI</vt:lpstr>
      <vt:lpstr>Roboto Light</vt:lpstr>
      <vt:lpstr>Bree Serif</vt:lpstr>
      <vt:lpstr>Arial</vt:lpstr>
      <vt:lpstr>Cooper Light</vt:lpstr>
      <vt:lpstr>WEB PROPOSAL</vt:lpstr>
      <vt:lpstr>CROWDFUNDING PLATFORM PERFORMANCE ANALYSIS</vt:lpstr>
      <vt:lpstr>05</vt:lpstr>
      <vt:lpstr>PowerPoint Presentation</vt:lpstr>
      <vt:lpstr>Data Dictionary</vt:lpstr>
      <vt:lpstr>Data Summary</vt:lpstr>
      <vt:lpstr>Internal Stakeholder</vt:lpstr>
      <vt:lpstr>PowerPoint Presentation</vt:lpstr>
      <vt:lpstr>PowerPoint Presentation</vt:lpstr>
      <vt:lpstr>PowerPoint Presentation</vt:lpstr>
      <vt:lpstr>Feature Engineering</vt:lpstr>
      <vt:lpstr>Business Impact  On Internal Stakeholders</vt:lpstr>
      <vt:lpstr>How has Kickstarter gained Popularity over the years?</vt:lpstr>
      <vt:lpstr>PowerPoint Presentation</vt:lpstr>
      <vt:lpstr>PowerPoint Presentation</vt:lpstr>
      <vt:lpstr>PowerPoint Presentation</vt:lpstr>
      <vt:lpstr>Categorical Analysis of Kickstarter Campaigns</vt:lpstr>
      <vt:lpstr>How does Success Rate vary across factors of Category?</vt:lpstr>
      <vt:lpstr>Business Impact  On External Stakeholders</vt:lpstr>
      <vt:lpstr>PowerPoint Presentation</vt:lpstr>
      <vt:lpstr>PowerPoint Presentation</vt:lpstr>
      <vt:lpstr>PowerPoint Presentation</vt:lpstr>
      <vt:lpstr>PowerPoint Presentation</vt:lpstr>
      <vt:lpstr>Output and 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 PLATFORM PERFORMANCE ANALYSIS</dc:title>
  <dc:creator>Angelina Joseph</dc:creator>
  <cp:lastModifiedBy>Angelina Joseph</cp:lastModifiedBy>
  <cp:revision>47</cp:revision>
  <dcterms:modified xsi:type="dcterms:W3CDTF">2021-10-03T21:27:05Z</dcterms:modified>
</cp:coreProperties>
</file>