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10058400" cy="13258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2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169902"/>
            <a:ext cx="8549640" cy="461602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6963940"/>
            <a:ext cx="7543800" cy="320114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28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47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705908"/>
            <a:ext cx="2168843" cy="11236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705908"/>
            <a:ext cx="6380798" cy="11236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33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78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305496"/>
            <a:ext cx="8675370" cy="551529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8872964"/>
            <a:ext cx="8675370" cy="290036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4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3529542"/>
            <a:ext cx="4274820" cy="8412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3529542"/>
            <a:ext cx="4274820" cy="8412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62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705911"/>
            <a:ext cx="8675370" cy="25627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250248"/>
            <a:ext cx="4255174" cy="159289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4843145"/>
            <a:ext cx="4255174" cy="7123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250248"/>
            <a:ext cx="4276130" cy="159289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4843145"/>
            <a:ext cx="4276130" cy="7123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85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04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83920"/>
            <a:ext cx="3244096" cy="30937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909024"/>
            <a:ext cx="5092065" cy="94223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977640"/>
            <a:ext cx="3244096" cy="736907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62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83920"/>
            <a:ext cx="3244096" cy="30937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909024"/>
            <a:ext cx="5092065" cy="94223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977640"/>
            <a:ext cx="3244096" cy="736907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44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705911"/>
            <a:ext cx="8675370" cy="256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3529542"/>
            <a:ext cx="8675370" cy="8412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2288946"/>
            <a:ext cx="226314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D9F6-4451-40AE-B207-4B50218968CE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2288946"/>
            <a:ext cx="339471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2288946"/>
            <a:ext cx="226314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86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726957"/>
              </p:ext>
            </p:extLst>
          </p:nvPr>
        </p:nvGraphicFramePr>
        <p:xfrm>
          <a:off x="6169754" y="1001001"/>
          <a:ext cx="3793831" cy="1483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2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89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25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5775">
                <a:tc gridSpan="3">
                  <a:txBody>
                    <a:bodyPr/>
                    <a:lstStyle/>
                    <a:p>
                      <a:pPr marL="0" marR="0" indent="0" algn="ctr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Reject Table</a:t>
                      </a:r>
                      <a:endParaRPr lang="en-IN" sz="2400" dirty="0" smtClean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sz="2300" dirty="0"/>
                    </a:p>
                  </a:txBody>
                  <a:tcPr marL="85725" marR="85725" marT="42863" marB="42863"/>
                </a:tc>
                <a:tc hMerge="1">
                  <a:txBody>
                    <a:bodyPr/>
                    <a:lstStyle/>
                    <a:p>
                      <a:endParaRPr lang="en-IN" sz="2600" dirty="0"/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IN" sz="260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Index 1</a:t>
                      </a:r>
                      <a:endParaRPr lang="en-IN" sz="23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30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…..</a:t>
                      </a:r>
                      <a:endParaRPr lang="en-IN" sz="23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60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Index N</a:t>
                      </a:r>
                      <a:endParaRPr lang="en-IN" sz="26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endParaRPr lang="en-IN" sz="23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3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6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140598" y="1334131"/>
            <a:ext cx="4980204" cy="4398079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13"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>
            <a:stCxn id="61" idx="2"/>
            <a:endCxn id="37" idx="2"/>
          </p:cNvCxnSpPr>
          <p:nvPr/>
        </p:nvCxnSpPr>
        <p:spPr>
          <a:xfrm>
            <a:off x="916163" y="4418386"/>
            <a:ext cx="901444" cy="222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2" idx="2"/>
            <a:endCxn id="37" idx="0"/>
          </p:cNvCxnSpPr>
          <p:nvPr/>
        </p:nvCxnSpPr>
        <p:spPr>
          <a:xfrm>
            <a:off x="2333578" y="3616871"/>
            <a:ext cx="70236" cy="6464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3" idx="2"/>
            <a:endCxn id="37" idx="6"/>
          </p:cNvCxnSpPr>
          <p:nvPr/>
        </p:nvCxnSpPr>
        <p:spPr>
          <a:xfrm flipH="1">
            <a:off x="2990021" y="4016330"/>
            <a:ext cx="1199917" cy="6244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817607" y="4263333"/>
            <a:ext cx="1172414" cy="75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600" dirty="0">
                <a:cs typeface="Times New Roman" panose="02020603050405020304" pitchFamily="18" charset="0"/>
              </a:rPr>
              <a:t>Sum</a:t>
            </a:r>
          </a:p>
        </p:txBody>
      </p:sp>
      <p:cxnSp>
        <p:nvCxnSpPr>
          <p:cNvPr id="38" name="Elbow Connector 37"/>
          <p:cNvCxnSpPr>
            <a:stCxn id="37" idx="4"/>
            <a:endCxn id="39" idx="1"/>
          </p:cNvCxnSpPr>
          <p:nvPr/>
        </p:nvCxnSpPr>
        <p:spPr>
          <a:xfrm rot="16200000" flipH="1">
            <a:off x="2365089" y="5056950"/>
            <a:ext cx="335886" cy="25843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62250" y="5117407"/>
            <a:ext cx="2307010" cy="473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13" dirty="0" err="1">
                <a:cs typeface="Times New Roman" panose="02020603050405020304" pitchFamily="18" charset="0"/>
              </a:rPr>
              <a:t>Thresholding</a:t>
            </a:r>
            <a:endParaRPr lang="en-IN" sz="2813" dirty="0"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1149" y="39507"/>
            <a:ext cx="4511913" cy="8218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13" dirty="0">
                <a:cs typeface="Times New Roman" panose="02020603050405020304" pitchFamily="18" charset="0"/>
              </a:rPr>
              <a:t>Prefetch cache line suggested by the base prefetcher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202712" y="5023446"/>
            <a:ext cx="3654771" cy="7567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13" dirty="0">
                <a:cs typeface="Times New Roman" panose="02020603050405020304" pitchFamily="18" charset="0"/>
              </a:rPr>
              <a:t>Sent to L2C / LLC for Prefetch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802786"/>
              </p:ext>
            </p:extLst>
          </p:nvPr>
        </p:nvGraphicFramePr>
        <p:xfrm>
          <a:off x="5909207" y="1612713"/>
          <a:ext cx="3793831" cy="1483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2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89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25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5775">
                <a:tc gridSpan="3">
                  <a:txBody>
                    <a:bodyPr/>
                    <a:lstStyle/>
                    <a:p>
                      <a:pPr marL="0" marR="0" indent="0" algn="ctr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Prefetch Table</a:t>
                      </a:r>
                      <a:endParaRPr lang="en-IN" sz="2400" dirty="0" smtClean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300" dirty="0"/>
                    </a:p>
                  </a:txBody>
                  <a:tcPr marL="85725" marR="85725" marT="42863" marB="42863"/>
                </a:tc>
                <a:tc hMerge="1">
                  <a:txBody>
                    <a:bodyPr/>
                    <a:lstStyle/>
                    <a:p>
                      <a:endParaRPr lang="en-IN" sz="2600" dirty="0"/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IN" sz="260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Index 1</a:t>
                      </a:r>
                      <a:endParaRPr lang="en-IN" sz="23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30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…..</a:t>
                      </a:r>
                      <a:endParaRPr lang="en-IN" sz="23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60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Index N</a:t>
                      </a:r>
                      <a:endParaRPr lang="en-IN" sz="26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>
                    <a:solidFill>
                      <a:schemeClr val="bg1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endParaRPr lang="en-IN" sz="23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3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6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 flipH="1">
            <a:off x="1069113" y="1362136"/>
            <a:ext cx="1857919" cy="124571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255520" y="1376134"/>
            <a:ext cx="671511" cy="166774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927031" y="1355420"/>
            <a:ext cx="1303653" cy="80645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027891" y="792601"/>
            <a:ext cx="2336256" cy="525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13" b="1" dirty="0">
                <a:cs typeface="Times New Roman" panose="02020603050405020304" pitchFamily="18" charset="0"/>
              </a:rPr>
              <a:t>1. </a:t>
            </a:r>
            <a:r>
              <a:rPr lang="en-IN" sz="2813" b="1" dirty="0" err="1">
                <a:cs typeface="Times New Roman" panose="02020603050405020304" pitchFamily="18" charset="0"/>
              </a:rPr>
              <a:t>Inferencing</a:t>
            </a:r>
            <a:endParaRPr lang="en-IN" sz="2813" b="1" dirty="0"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911058" y="336150"/>
            <a:ext cx="2039148" cy="525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13" b="1" dirty="0">
                <a:cs typeface="Times New Roman" panose="02020603050405020304" pitchFamily="18" charset="0"/>
              </a:rPr>
              <a:t>2. Recording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222257" y="3911002"/>
            <a:ext cx="2689775" cy="525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13" b="1" dirty="0">
                <a:cs typeface="Times New Roman" panose="02020603050405020304" pitchFamily="18" charset="0"/>
              </a:rPr>
              <a:t>Perceptron Filter</a:t>
            </a:r>
          </a:p>
        </p:txBody>
      </p:sp>
      <p:graphicFrame>
        <p:nvGraphicFramePr>
          <p:cNvPr id="6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059679"/>
              </p:ext>
            </p:extLst>
          </p:nvPr>
        </p:nvGraphicFramePr>
        <p:xfrm>
          <a:off x="359661" y="1552271"/>
          <a:ext cx="1113004" cy="2866115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11130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9445">
                <a:tc>
                  <a:txBody>
                    <a:bodyPr/>
                    <a:lstStyle/>
                    <a:p>
                      <a:r>
                        <a:rPr lang="en-IN" sz="2100" dirty="0" smtClean="0">
                          <a:latin typeface="+mn-lt"/>
                          <a:cs typeface="Times New Roman" panose="02020603050405020304" pitchFamily="18" charset="0"/>
                        </a:rPr>
                        <a:t>FEAT 1</a:t>
                      </a:r>
                      <a:endParaRPr lang="en-IN" sz="21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11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21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31</a:t>
                      </a:r>
                      <a:endParaRPr lang="en-IN" sz="2100" b="0" baseline="-25000" dirty="0" smtClean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41</a:t>
                      </a:r>
                      <a:endParaRPr lang="en-IN" sz="2100" b="0" baseline="-25000" dirty="0" smtClean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</a:tr>
              <a:tr h="409445">
                <a:tc>
                  <a:txBody>
                    <a:bodyPr/>
                    <a:lstStyle/>
                    <a:p>
                      <a:endParaRPr lang="en-IN" sz="2100" b="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I1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2891962"/>
              </p:ext>
            </p:extLst>
          </p:nvPr>
        </p:nvGraphicFramePr>
        <p:xfrm>
          <a:off x="1769153" y="1569646"/>
          <a:ext cx="1128850" cy="2047225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1128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9445">
                <a:tc>
                  <a:txBody>
                    <a:bodyPr/>
                    <a:lstStyle/>
                    <a:p>
                      <a:r>
                        <a:rPr lang="en-IN" sz="2100" dirty="0" smtClean="0">
                          <a:latin typeface="+mn-lt"/>
                          <a:cs typeface="Times New Roman" panose="02020603050405020304" pitchFamily="18" charset="0"/>
                        </a:rPr>
                        <a:t>FEAT 2</a:t>
                      </a:r>
                      <a:endParaRPr lang="en-IN" sz="21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12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22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endParaRPr lang="en-IN" sz="2100" b="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J2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88317"/>
              </p:ext>
            </p:extLst>
          </p:nvPr>
        </p:nvGraphicFramePr>
        <p:xfrm>
          <a:off x="3625991" y="1559660"/>
          <a:ext cx="1127895" cy="245667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11278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9445">
                <a:tc>
                  <a:txBody>
                    <a:bodyPr/>
                    <a:lstStyle/>
                    <a:p>
                      <a:r>
                        <a:rPr lang="en-IN" sz="2100" dirty="0" smtClean="0">
                          <a:latin typeface="+mn-lt"/>
                          <a:cs typeface="Times New Roman" panose="02020603050405020304" pitchFamily="18" charset="0"/>
                        </a:rPr>
                        <a:t>FEAT N</a:t>
                      </a:r>
                      <a:endParaRPr lang="en-IN" sz="21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1N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2N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3N</a:t>
                      </a:r>
                      <a:endParaRPr lang="en-IN" sz="2100" b="0" baseline="-25000" dirty="0" smtClean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endParaRPr lang="en-IN" sz="2100" b="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KN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259166" y="8821504"/>
            <a:ext cx="4825953" cy="3752889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13"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05945" y="11835717"/>
            <a:ext cx="3654771" cy="7257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13" dirty="0">
                <a:cs typeface="Times New Roman" panose="02020603050405020304" pitchFamily="18" charset="0"/>
              </a:rPr>
              <a:t>Previous L2C Prefetch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72756" y="10359942"/>
            <a:ext cx="3529898" cy="8109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13" dirty="0">
                <a:cs typeface="Times New Roman" panose="02020603050405020304" pitchFamily="18" charset="0"/>
              </a:rPr>
              <a:t>Demand Hit / Eviction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80895" y="9184272"/>
            <a:ext cx="2188636" cy="52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13" b="1" dirty="0">
                <a:cs typeface="Times New Roman" panose="02020603050405020304" pitchFamily="18" charset="0"/>
              </a:rPr>
              <a:t>3. Retrieving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192692" y="9207697"/>
            <a:ext cx="1793963" cy="8873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196870" y="9220303"/>
            <a:ext cx="785921" cy="1343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982786" y="9218032"/>
            <a:ext cx="1508628" cy="468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138587" y="8314894"/>
            <a:ext cx="1738809" cy="525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13" b="1" dirty="0">
                <a:cs typeface="Times New Roman" panose="02020603050405020304" pitchFamily="18" charset="0"/>
              </a:rPr>
              <a:t>4. Training</a:t>
            </a:r>
          </a:p>
        </p:txBody>
      </p:sp>
      <p:graphicFrame>
        <p:nvGraphicFramePr>
          <p:cNvPr id="5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1005"/>
              </p:ext>
            </p:extLst>
          </p:nvPr>
        </p:nvGraphicFramePr>
        <p:xfrm>
          <a:off x="397272" y="9072087"/>
          <a:ext cx="1098149" cy="2866115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10981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9445">
                <a:tc>
                  <a:txBody>
                    <a:bodyPr/>
                    <a:lstStyle/>
                    <a:p>
                      <a:r>
                        <a:rPr lang="en-IN" sz="2100" dirty="0" smtClean="0">
                          <a:latin typeface="+mn-lt"/>
                          <a:cs typeface="Times New Roman" panose="02020603050405020304" pitchFamily="18" charset="0"/>
                        </a:rPr>
                        <a:t>FEAT 1</a:t>
                      </a:r>
                      <a:endParaRPr lang="en-IN" sz="21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11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21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31</a:t>
                      </a:r>
                      <a:endParaRPr lang="en-IN" sz="2100" b="0" baseline="-25000" dirty="0" smtClean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41</a:t>
                      </a:r>
                      <a:endParaRPr lang="en-IN" sz="2100" b="0" baseline="-25000" dirty="0" smtClean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</a:tr>
              <a:tr h="409445">
                <a:tc>
                  <a:txBody>
                    <a:bodyPr/>
                    <a:lstStyle/>
                    <a:p>
                      <a:endParaRPr lang="en-IN" sz="2100" b="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I1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8376317"/>
              </p:ext>
            </p:extLst>
          </p:nvPr>
        </p:nvGraphicFramePr>
        <p:xfrm>
          <a:off x="1704264" y="9082209"/>
          <a:ext cx="1060293" cy="2047225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10602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9445">
                <a:tc>
                  <a:txBody>
                    <a:bodyPr/>
                    <a:lstStyle/>
                    <a:p>
                      <a:r>
                        <a:rPr lang="en-IN" sz="2100" dirty="0" smtClean="0">
                          <a:latin typeface="+mn-lt"/>
                          <a:cs typeface="Times New Roman" panose="02020603050405020304" pitchFamily="18" charset="0"/>
                        </a:rPr>
                        <a:t>FEAT 2</a:t>
                      </a:r>
                      <a:endParaRPr lang="en-IN" sz="21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12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22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endParaRPr lang="en-IN" sz="2100" b="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J2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352941"/>
              </p:ext>
            </p:extLst>
          </p:nvPr>
        </p:nvGraphicFramePr>
        <p:xfrm>
          <a:off x="3737101" y="9089453"/>
          <a:ext cx="1158194" cy="245667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11581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9445">
                <a:tc>
                  <a:txBody>
                    <a:bodyPr/>
                    <a:lstStyle/>
                    <a:p>
                      <a:r>
                        <a:rPr lang="en-IN" sz="2100" dirty="0" smtClean="0">
                          <a:latin typeface="+mn-lt"/>
                          <a:cs typeface="Times New Roman" panose="02020603050405020304" pitchFamily="18" charset="0"/>
                        </a:rPr>
                        <a:t>FEAT N</a:t>
                      </a:r>
                      <a:endParaRPr lang="en-IN" sz="21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1N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2N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3N</a:t>
                      </a:r>
                      <a:endParaRPr lang="en-IN" sz="2100" b="0" baseline="-25000" dirty="0" smtClean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endParaRPr lang="en-IN" sz="2100" b="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KN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6" name="Rectangle 65"/>
          <p:cNvSpPr/>
          <p:nvPr/>
        </p:nvSpPr>
        <p:spPr>
          <a:xfrm>
            <a:off x="850447" y="7672512"/>
            <a:ext cx="3736321" cy="6833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13" dirty="0">
                <a:cs typeface="Times New Roman" panose="02020603050405020304" pitchFamily="18" charset="0"/>
              </a:rPr>
              <a:t>Re-access same weights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140" y="5895047"/>
            <a:ext cx="100583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cs typeface="Times New Roman" panose="02020603050405020304" pitchFamily="18" charset="0"/>
              </a:rPr>
              <a:t>(a)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19237" y="12743446"/>
            <a:ext cx="973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cs typeface="Times New Roman" panose="02020603050405020304" pitchFamily="18" charset="0"/>
              </a:rPr>
              <a:t>(b)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927031" y="861358"/>
            <a:ext cx="0" cy="500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20802" y="5354111"/>
            <a:ext cx="10819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82786" y="8355891"/>
            <a:ext cx="0" cy="851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105901" y="11170905"/>
            <a:ext cx="4374" cy="6648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098921" y="9048887"/>
            <a:ext cx="6980" cy="1346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581526" y="8005763"/>
            <a:ext cx="14287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127844" y="2400300"/>
            <a:ext cx="744131" cy="68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/>
          <p:nvPr/>
        </p:nvCxnSpPr>
        <p:spPr>
          <a:xfrm rot="5400000" flipH="1" flipV="1">
            <a:off x="5235985" y="1477118"/>
            <a:ext cx="1143566" cy="702803"/>
          </a:xfrm>
          <a:prstGeom prst="bentConnector3">
            <a:avLst>
              <a:gd name="adj1" fmla="val 99499"/>
            </a:avLst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172655"/>
              </p:ext>
            </p:extLst>
          </p:nvPr>
        </p:nvGraphicFramePr>
        <p:xfrm>
          <a:off x="6078308" y="6948095"/>
          <a:ext cx="3793831" cy="1483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2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89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25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5775">
                <a:tc gridSpan="3">
                  <a:txBody>
                    <a:bodyPr/>
                    <a:lstStyle/>
                    <a:p>
                      <a:pPr marL="0" marR="0" indent="0" algn="ctr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Reject Table</a:t>
                      </a:r>
                      <a:endParaRPr lang="en-IN" sz="2400" dirty="0" smtClean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sz="2300" dirty="0"/>
                    </a:p>
                  </a:txBody>
                  <a:tcPr marL="85725" marR="85725" marT="42863" marB="42863"/>
                </a:tc>
                <a:tc hMerge="1">
                  <a:txBody>
                    <a:bodyPr/>
                    <a:lstStyle/>
                    <a:p>
                      <a:endParaRPr lang="en-IN" sz="2600" dirty="0"/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IN" sz="260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Index 1</a:t>
                      </a:r>
                      <a:endParaRPr lang="en-IN" sz="23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30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…..</a:t>
                      </a:r>
                      <a:endParaRPr lang="en-IN" sz="23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60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Index N</a:t>
                      </a:r>
                      <a:endParaRPr lang="en-IN" sz="26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endParaRPr lang="en-IN" sz="23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3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6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068856"/>
              </p:ext>
            </p:extLst>
          </p:nvPr>
        </p:nvGraphicFramePr>
        <p:xfrm>
          <a:off x="5817761" y="7559807"/>
          <a:ext cx="3793831" cy="1483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2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89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25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5775">
                <a:tc gridSpan="3">
                  <a:txBody>
                    <a:bodyPr/>
                    <a:lstStyle/>
                    <a:p>
                      <a:pPr marL="0" marR="0" indent="0" algn="ctr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Prefetch Table</a:t>
                      </a:r>
                      <a:endParaRPr lang="en-IN" sz="2400" dirty="0" smtClean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300" dirty="0"/>
                    </a:p>
                  </a:txBody>
                  <a:tcPr marL="85725" marR="85725" marT="42863" marB="42863"/>
                </a:tc>
                <a:tc hMerge="1">
                  <a:txBody>
                    <a:bodyPr/>
                    <a:lstStyle/>
                    <a:p>
                      <a:endParaRPr lang="en-IN" sz="2600" dirty="0"/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IN" sz="260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Index 1</a:t>
                      </a:r>
                      <a:endParaRPr lang="en-IN" sz="23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30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…..</a:t>
                      </a:r>
                      <a:endParaRPr lang="en-IN" sz="23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60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Index N</a:t>
                      </a:r>
                      <a:endParaRPr lang="en-IN" sz="26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>
                    <a:solidFill>
                      <a:schemeClr val="bg1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endParaRPr lang="en-IN" sz="23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3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6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 rot="10800000" flipV="1">
            <a:off x="5200415" y="7184571"/>
            <a:ext cx="882432" cy="829630"/>
          </a:xfrm>
          <a:prstGeom prst="bentConnector3">
            <a:avLst>
              <a:gd name="adj1" fmla="val 10098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78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1538</TotalTime>
  <Words>113</Words>
  <Application>Microsoft Office PowerPoint</Application>
  <PresentationFormat>Custom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Eshan Bhatia</dc:creator>
  <cp:lastModifiedBy>Eshan Bhatia</cp:lastModifiedBy>
  <cp:revision>28</cp:revision>
  <dcterms:created xsi:type="dcterms:W3CDTF">2018-12-05T00:37:40Z</dcterms:created>
  <dcterms:modified xsi:type="dcterms:W3CDTF">2019-04-17T08:45:16Z</dcterms:modified>
</cp:coreProperties>
</file>