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035675" cy="58515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han\Google%20Drive\Thesis\Documentations\Charts%20-%20Te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109610293730245"/>
          <c:y val="4.4436621222672723E-2"/>
          <c:w val="0.75589171979798775"/>
          <c:h val="0.763221040668885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'SPEC 2006'!$I$2</c:f>
              <c:strCache>
                <c:ptCount val="1"/>
                <c:pt idx="0">
                  <c:v>DA-AMPM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'SPEC 2006'!$H$3:$H$4</c:f>
              <c:strCache>
                <c:ptCount val="2"/>
                <c:pt idx="0">
                  <c:v>Mem Intensive</c:v>
                </c:pt>
                <c:pt idx="1">
                  <c:v>All</c:v>
                </c:pt>
              </c:strCache>
            </c:strRef>
          </c:cat>
          <c:val>
            <c:numRef>
              <c:f>'SPEC 2006'!$I$3:$I$4</c:f>
              <c:numCache>
                <c:formatCode>General</c:formatCode>
                <c:ptCount val="2"/>
                <c:pt idx="0">
                  <c:v>1.263913294</c:v>
                </c:pt>
                <c:pt idx="1">
                  <c:v>1.1449820310000001</c:v>
                </c:pt>
              </c:numCache>
            </c:numRef>
          </c:val>
        </c:ser>
        <c:ser>
          <c:idx val="1"/>
          <c:order val="1"/>
          <c:tx>
            <c:strRef>
              <c:f>'SPEC 2006'!$J$2</c:f>
              <c:strCache>
                <c:ptCount val="1"/>
                <c:pt idx="0">
                  <c:v>BOP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'SPEC 2006'!$H$3:$H$4</c:f>
              <c:strCache>
                <c:ptCount val="2"/>
                <c:pt idx="0">
                  <c:v>Mem Intensive</c:v>
                </c:pt>
                <c:pt idx="1">
                  <c:v>All</c:v>
                </c:pt>
              </c:strCache>
            </c:strRef>
          </c:cat>
          <c:val>
            <c:numRef>
              <c:f>'SPEC 2006'!$J$3:$J$4</c:f>
              <c:numCache>
                <c:formatCode>General</c:formatCode>
                <c:ptCount val="2"/>
                <c:pt idx="0">
                  <c:v>1.278847004</c:v>
                </c:pt>
                <c:pt idx="1">
                  <c:v>1.150852078</c:v>
                </c:pt>
              </c:numCache>
            </c:numRef>
          </c:val>
        </c:ser>
        <c:ser>
          <c:idx val="2"/>
          <c:order val="2"/>
          <c:tx>
            <c:strRef>
              <c:f>'SPEC 2006'!$K$2</c:f>
              <c:strCache>
                <c:ptCount val="1"/>
                <c:pt idx="0">
                  <c:v>SPP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'SPEC 2006'!$H$3:$H$4</c:f>
              <c:strCache>
                <c:ptCount val="2"/>
                <c:pt idx="0">
                  <c:v>Mem Intensive</c:v>
                </c:pt>
                <c:pt idx="1">
                  <c:v>All</c:v>
                </c:pt>
              </c:strCache>
            </c:strRef>
          </c:cat>
          <c:val>
            <c:numRef>
              <c:f>'SPEC 2006'!$K$3:$K$4</c:f>
              <c:numCache>
                <c:formatCode>General</c:formatCode>
                <c:ptCount val="2"/>
                <c:pt idx="0">
                  <c:v>1.302295548</c:v>
                </c:pt>
                <c:pt idx="1">
                  <c:v>1.162497619</c:v>
                </c:pt>
              </c:numCache>
            </c:numRef>
          </c:val>
        </c:ser>
        <c:ser>
          <c:idx val="3"/>
          <c:order val="3"/>
          <c:tx>
            <c:strRef>
              <c:f>'SPEC 2006'!$L$2</c:f>
              <c:strCache>
                <c:ptCount val="1"/>
                <c:pt idx="0">
                  <c:v>PPF</c:v>
                </c:pt>
              </c:strCache>
            </c:strRef>
          </c:tx>
          <c:spPr>
            <a:solidFill>
              <a:schemeClr val="bg2">
                <a:lumMod val="10000"/>
              </a:schemeClr>
            </a:solidFill>
            <a:ln>
              <a:noFill/>
            </a:ln>
            <a:effectLst/>
          </c:spPr>
          <c:invertIfNegative val="0"/>
          <c:cat>
            <c:strRef>
              <c:f>'SPEC 2006'!$H$3:$H$4</c:f>
              <c:strCache>
                <c:ptCount val="2"/>
                <c:pt idx="0">
                  <c:v>Mem Intensive</c:v>
                </c:pt>
                <c:pt idx="1">
                  <c:v>All</c:v>
                </c:pt>
              </c:strCache>
            </c:strRef>
          </c:cat>
          <c:val>
            <c:numRef>
              <c:f>'SPEC 2006'!$L$3:$L$4</c:f>
              <c:numCache>
                <c:formatCode>General</c:formatCode>
                <c:ptCount val="2"/>
                <c:pt idx="0">
                  <c:v>1.363280268</c:v>
                </c:pt>
                <c:pt idx="1">
                  <c:v>1.195805969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18607328"/>
        <c:axId val="1818614400"/>
      </c:barChart>
      <c:catAx>
        <c:axId val="181860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18614400"/>
        <c:crosses val="autoZero"/>
        <c:auto val="1"/>
        <c:lblAlgn val="ctr"/>
        <c:lblOffset val="100"/>
        <c:noMultiLvlLbl val="0"/>
      </c:catAx>
      <c:valAx>
        <c:axId val="1818614400"/>
        <c:scaling>
          <c:orientation val="minMax"/>
          <c:max val="1.4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IPC Speedup</a:t>
                </a:r>
              </a:p>
            </c:rich>
          </c:tx>
          <c:layout>
            <c:manualLayout>
              <c:xMode val="edge"/>
              <c:yMode val="edge"/>
              <c:x val="1.3469912390894482E-4"/>
              <c:y val="0.246951521184648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81860732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2624986041326935E-2"/>
          <c:y val="0.92035836811771288"/>
          <c:w val="0.8999999005910525"/>
          <c:h val="7.96416318822870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76" y="957646"/>
            <a:ext cx="5130324" cy="2037198"/>
          </a:xfrm>
        </p:spPr>
        <p:txBody>
          <a:bodyPr anchor="b"/>
          <a:lstStyle>
            <a:lvl1pPr algn="ctr">
              <a:defRPr sz="39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460" y="3073405"/>
            <a:ext cx="4526756" cy="1412764"/>
          </a:xfrm>
        </p:spPr>
        <p:txBody>
          <a:bodyPr/>
          <a:lstStyle>
            <a:lvl1pPr marL="0" indent="0" algn="ctr">
              <a:buNone/>
              <a:defRPr sz="1584"/>
            </a:lvl1pPr>
            <a:lvl2pPr marL="301798" indent="0" algn="ctr">
              <a:buNone/>
              <a:defRPr sz="1320"/>
            </a:lvl2pPr>
            <a:lvl3pPr marL="603595" indent="0" algn="ctr">
              <a:buNone/>
              <a:defRPr sz="1188"/>
            </a:lvl3pPr>
            <a:lvl4pPr marL="905393" indent="0" algn="ctr">
              <a:buNone/>
              <a:defRPr sz="1056"/>
            </a:lvl4pPr>
            <a:lvl5pPr marL="1207191" indent="0" algn="ctr">
              <a:buNone/>
              <a:defRPr sz="1056"/>
            </a:lvl5pPr>
            <a:lvl6pPr marL="1508989" indent="0" algn="ctr">
              <a:buNone/>
              <a:defRPr sz="1056"/>
            </a:lvl6pPr>
            <a:lvl7pPr marL="1810786" indent="0" algn="ctr">
              <a:buNone/>
              <a:defRPr sz="1056"/>
            </a:lvl7pPr>
            <a:lvl8pPr marL="2112584" indent="0" algn="ctr">
              <a:buNone/>
              <a:defRPr sz="1056"/>
            </a:lvl8pPr>
            <a:lvl9pPr marL="2414382" indent="0" algn="ctr">
              <a:buNone/>
              <a:defRPr sz="105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16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42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19280" y="311540"/>
            <a:ext cx="1301442" cy="49588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953" y="311540"/>
            <a:ext cx="3828881" cy="49588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24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5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09" y="1458820"/>
            <a:ext cx="5205770" cy="2434071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809" y="3915918"/>
            <a:ext cx="5205770" cy="1280021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798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595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3pPr>
            <a:lvl4pPr marL="905393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19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8989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786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58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382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8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53" y="1557698"/>
            <a:ext cx="2565162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55560" y="1557698"/>
            <a:ext cx="2565162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6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311541"/>
            <a:ext cx="5205770" cy="1131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739" y="1434437"/>
            <a:ext cx="2553373" cy="702995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798" indent="0">
              <a:buNone/>
              <a:defRPr sz="1320" b="1"/>
            </a:lvl2pPr>
            <a:lvl3pPr marL="603595" indent="0">
              <a:buNone/>
              <a:defRPr sz="1188" b="1"/>
            </a:lvl3pPr>
            <a:lvl4pPr marL="905393" indent="0">
              <a:buNone/>
              <a:defRPr sz="1056" b="1"/>
            </a:lvl4pPr>
            <a:lvl5pPr marL="1207191" indent="0">
              <a:buNone/>
              <a:defRPr sz="1056" b="1"/>
            </a:lvl5pPr>
            <a:lvl6pPr marL="1508989" indent="0">
              <a:buNone/>
              <a:defRPr sz="1056" b="1"/>
            </a:lvl6pPr>
            <a:lvl7pPr marL="1810786" indent="0">
              <a:buNone/>
              <a:defRPr sz="1056" b="1"/>
            </a:lvl7pPr>
            <a:lvl8pPr marL="2112584" indent="0">
              <a:buNone/>
              <a:defRPr sz="1056" b="1"/>
            </a:lvl8pPr>
            <a:lvl9pPr marL="2414382" indent="0">
              <a:buNone/>
              <a:defRPr sz="10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739" y="2137432"/>
            <a:ext cx="2553373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55561" y="1434437"/>
            <a:ext cx="2565948" cy="702995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798" indent="0">
              <a:buNone/>
              <a:defRPr sz="1320" b="1"/>
            </a:lvl2pPr>
            <a:lvl3pPr marL="603595" indent="0">
              <a:buNone/>
              <a:defRPr sz="1188" b="1"/>
            </a:lvl3pPr>
            <a:lvl4pPr marL="905393" indent="0">
              <a:buNone/>
              <a:defRPr sz="1056" b="1"/>
            </a:lvl4pPr>
            <a:lvl5pPr marL="1207191" indent="0">
              <a:buNone/>
              <a:defRPr sz="1056" b="1"/>
            </a:lvl5pPr>
            <a:lvl6pPr marL="1508989" indent="0">
              <a:buNone/>
              <a:defRPr sz="1056" b="1"/>
            </a:lvl6pPr>
            <a:lvl7pPr marL="1810786" indent="0">
              <a:buNone/>
              <a:defRPr sz="1056" b="1"/>
            </a:lvl7pPr>
            <a:lvl8pPr marL="2112584" indent="0">
              <a:buNone/>
              <a:defRPr sz="1056" b="1"/>
            </a:lvl8pPr>
            <a:lvl9pPr marL="2414382" indent="0">
              <a:buNone/>
              <a:defRPr sz="105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55561" y="2137432"/>
            <a:ext cx="2565948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03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76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21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390102"/>
            <a:ext cx="1946662" cy="1365356"/>
          </a:xfrm>
        </p:spPr>
        <p:txBody>
          <a:bodyPr anchor="b"/>
          <a:lstStyle>
            <a:lvl1pPr>
              <a:defRPr sz="21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5948" y="842513"/>
            <a:ext cx="3055560" cy="4158375"/>
          </a:xfrm>
        </p:spPr>
        <p:txBody>
          <a:bodyPr/>
          <a:lstStyle>
            <a:lvl1pPr>
              <a:defRPr sz="2112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39" y="1755458"/>
            <a:ext cx="1946662" cy="3252202"/>
          </a:xfrm>
        </p:spPr>
        <p:txBody>
          <a:bodyPr/>
          <a:lstStyle>
            <a:lvl1pPr marL="0" indent="0">
              <a:buNone/>
              <a:defRPr sz="1056"/>
            </a:lvl1pPr>
            <a:lvl2pPr marL="301798" indent="0">
              <a:buNone/>
              <a:defRPr sz="924"/>
            </a:lvl2pPr>
            <a:lvl3pPr marL="603595" indent="0">
              <a:buNone/>
              <a:defRPr sz="792"/>
            </a:lvl3pPr>
            <a:lvl4pPr marL="905393" indent="0">
              <a:buNone/>
              <a:defRPr sz="660"/>
            </a:lvl4pPr>
            <a:lvl5pPr marL="1207191" indent="0">
              <a:buNone/>
              <a:defRPr sz="660"/>
            </a:lvl5pPr>
            <a:lvl6pPr marL="1508989" indent="0">
              <a:buNone/>
              <a:defRPr sz="660"/>
            </a:lvl6pPr>
            <a:lvl7pPr marL="1810786" indent="0">
              <a:buNone/>
              <a:defRPr sz="660"/>
            </a:lvl7pPr>
            <a:lvl8pPr marL="2112584" indent="0">
              <a:buNone/>
              <a:defRPr sz="660"/>
            </a:lvl8pPr>
            <a:lvl9pPr marL="2414382" indent="0">
              <a:buNone/>
              <a:defRPr sz="6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54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390102"/>
            <a:ext cx="1946662" cy="1365356"/>
          </a:xfrm>
        </p:spPr>
        <p:txBody>
          <a:bodyPr anchor="b"/>
          <a:lstStyle>
            <a:lvl1pPr>
              <a:defRPr sz="21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65948" y="842513"/>
            <a:ext cx="3055560" cy="4158375"/>
          </a:xfrm>
        </p:spPr>
        <p:txBody>
          <a:bodyPr anchor="t"/>
          <a:lstStyle>
            <a:lvl1pPr marL="0" indent="0">
              <a:buNone/>
              <a:defRPr sz="2112"/>
            </a:lvl1pPr>
            <a:lvl2pPr marL="301798" indent="0">
              <a:buNone/>
              <a:defRPr sz="1848"/>
            </a:lvl2pPr>
            <a:lvl3pPr marL="603595" indent="0">
              <a:buNone/>
              <a:defRPr sz="1584"/>
            </a:lvl3pPr>
            <a:lvl4pPr marL="905393" indent="0">
              <a:buNone/>
              <a:defRPr sz="1320"/>
            </a:lvl4pPr>
            <a:lvl5pPr marL="1207191" indent="0">
              <a:buNone/>
              <a:defRPr sz="1320"/>
            </a:lvl5pPr>
            <a:lvl6pPr marL="1508989" indent="0">
              <a:buNone/>
              <a:defRPr sz="1320"/>
            </a:lvl6pPr>
            <a:lvl7pPr marL="1810786" indent="0">
              <a:buNone/>
              <a:defRPr sz="1320"/>
            </a:lvl7pPr>
            <a:lvl8pPr marL="2112584" indent="0">
              <a:buNone/>
              <a:defRPr sz="1320"/>
            </a:lvl8pPr>
            <a:lvl9pPr marL="2414382" indent="0">
              <a:buNone/>
              <a:defRPr sz="13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39" y="1755458"/>
            <a:ext cx="1946662" cy="3252202"/>
          </a:xfrm>
        </p:spPr>
        <p:txBody>
          <a:bodyPr/>
          <a:lstStyle>
            <a:lvl1pPr marL="0" indent="0">
              <a:buNone/>
              <a:defRPr sz="1056"/>
            </a:lvl1pPr>
            <a:lvl2pPr marL="301798" indent="0">
              <a:buNone/>
              <a:defRPr sz="924"/>
            </a:lvl2pPr>
            <a:lvl3pPr marL="603595" indent="0">
              <a:buNone/>
              <a:defRPr sz="792"/>
            </a:lvl3pPr>
            <a:lvl4pPr marL="905393" indent="0">
              <a:buNone/>
              <a:defRPr sz="660"/>
            </a:lvl4pPr>
            <a:lvl5pPr marL="1207191" indent="0">
              <a:buNone/>
              <a:defRPr sz="660"/>
            </a:lvl5pPr>
            <a:lvl6pPr marL="1508989" indent="0">
              <a:buNone/>
              <a:defRPr sz="660"/>
            </a:lvl6pPr>
            <a:lvl7pPr marL="1810786" indent="0">
              <a:buNone/>
              <a:defRPr sz="660"/>
            </a:lvl7pPr>
            <a:lvl8pPr marL="2112584" indent="0">
              <a:buNone/>
              <a:defRPr sz="660"/>
            </a:lvl8pPr>
            <a:lvl9pPr marL="2414382" indent="0">
              <a:buNone/>
              <a:defRPr sz="6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12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53" y="311541"/>
            <a:ext cx="5205770" cy="113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53" y="1557698"/>
            <a:ext cx="5205770" cy="37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53" y="5423498"/>
            <a:ext cx="1358027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2894-59C1-4332-BB34-3A75911D803A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9318" y="5423498"/>
            <a:ext cx="203704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2695" y="5423498"/>
            <a:ext cx="1358027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8B267-8AFA-4219-8E34-5F68DDE57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30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03595" rtl="0" eaLnBrk="1" latinLnBrk="0" hangingPunct="1">
        <a:lnSpc>
          <a:spcPct val="90000"/>
        </a:lnSpc>
        <a:spcBef>
          <a:spcPct val="0"/>
        </a:spcBef>
        <a:buNone/>
        <a:defRPr sz="29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899" indent="-150899" algn="l" defTabSz="603595" rtl="0" eaLnBrk="1" latinLnBrk="0" hangingPunct="1">
        <a:lnSpc>
          <a:spcPct val="90000"/>
        </a:lnSpc>
        <a:spcBef>
          <a:spcPts val="660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+mn-lt"/>
          <a:ea typeface="+mn-ea"/>
          <a:cs typeface="+mn-cs"/>
        </a:defRPr>
      </a:lvl1pPr>
      <a:lvl2pPr marL="452697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754494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56292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4pPr>
      <a:lvl5pPr marL="1358090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5pPr>
      <a:lvl6pPr marL="1659887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6pPr>
      <a:lvl7pPr marL="1961685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7pPr>
      <a:lvl8pPr marL="2263483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8pPr>
      <a:lvl9pPr marL="2565281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1pPr>
      <a:lvl2pPr marL="301798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2pPr>
      <a:lvl3pPr marL="603595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3pPr>
      <a:lvl4pPr marL="905393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4pPr>
      <a:lvl5pPr marL="1207191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5pPr>
      <a:lvl6pPr marL="1508989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6pPr>
      <a:lvl7pPr marL="1810786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7pPr>
      <a:lvl8pPr marL="2112584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8pPr>
      <a:lvl9pPr marL="2414382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184560"/>
              </p:ext>
            </p:extLst>
          </p:nvPr>
        </p:nvGraphicFramePr>
        <p:xfrm>
          <a:off x="1" y="0"/>
          <a:ext cx="6035674" cy="585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8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Eshan Bhatia</dc:creator>
  <cp:lastModifiedBy>Eshan Bhatia</cp:lastModifiedBy>
  <cp:revision>5</cp:revision>
  <dcterms:created xsi:type="dcterms:W3CDTF">2018-12-07T00:04:26Z</dcterms:created>
  <dcterms:modified xsi:type="dcterms:W3CDTF">2018-12-07T05:59:58Z</dcterms:modified>
</cp:coreProperties>
</file>