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28600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6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400"/>
              <a:t>(a) Small LLC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34172537643322"/>
          <c:y val="0.11714836223506744"/>
          <c:w val="0.84759687111479487"/>
          <c:h val="0.733341981096293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AddnCons!$D$3</c:f>
              <c:strCache>
                <c:ptCount val="1"/>
                <c:pt idx="0">
                  <c:v>BOP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AddnCons!$C$4:$C$9</c:f>
              <c:strCache>
                <c:ptCount val="6"/>
                <c:pt idx="0">
                  <c:v>mcf</c:v>
                </c:pt>
                <c:pt idx="1">
                  <c:v>roms</c:v>
                </c:pt>
                <c:pt idx="2">
                  <c:v>cactuBSSN</c:v>
                </c:pt>
                <c:pt idx="3">
                  <c:v>xalancbmk</c:v>
                </c:pt>
                <c:pt idx="4">
                  <c:v>imagick</c:v>
                </c:pt>
                <c:pt idx="5">
                  <c:v>GeoMean</c:v>
                </c:pt>
              </c:strCache>
            </c:strRef>
          </c:cat>
          <c:val>
            <c:numRef>
              <c:f>AddnCons!$D$4:$D$9</c:f>
              <c:numCache>
                <c:formatCode>General</c:formatCode>
                <c:ptCount val="6"/>
                <c:pt idx="0">
                  <c:v>3.8735008660000001</c:v>
                </c:pt>
                <c:pt idx="1">
                  <c:v>49.447426710000002</c:v>
                </c:pt>
                <c:pt idx="2">
                  <c:v>18.210729480000001</c:v>
                </c:pt>
                <c:pt idx="3">
                  <c:v>83.008589549999996</c:v>
                </c:pt>
                <c:pt idx="4">
                  <c:v>1.9311849510000001</c:v>
                </c:pt>
                <c:pt idx="5">
                  <c:v>17.361602869999999</c:v>
                </c:pt>
              </c:numCache>
            </c:numRef>
          </c:val>
        </c:ser>
        <c:ser>
          <c:idx val="1"/>
          <c:order val="1"/>
          <c:tx>
            <c:strRef>
              <c:f>AddnCons!$E$3</c:f>
              <c:strCache>
                <c:ptCount val="1"/>
                <c:pt idx="0">
                  <c:v>DA-AMPM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AddnCons!$C$4:$C$9</c:f>
              <c:strCache>
                <c:ptCount val="6"/>
                <c:pt idx="0">
                  <c:v>mcf</c:v>
                </c:pt>
                <c:pt idx="1">
                  <c:v>roms</c:v>
                </c:pt>
                <c:pt idx="2">
                  <c:v>cactuBSSN</c:v>
                </c:pt>
                <c:pt idx="3">
                  <c:v>xalancbmk</c:v>
                </c:pt>
                <c:pt idx="4">
                  <c:v>imagick</c:v>
                </c:pt>
                <c:pt idx="5">
                  <c:v>GeoMean</c:v>
                </c:pt>
              </c:strCache>
            </c:strRef>
          </c:cat>
          <c:val>
            <c:numRef>
              <c:f>AddnCons!$E$4:$E$9</c:f>
              <c:numCache>
                <c:formatCode>General</c:formatCode>
                <c:ptCount val="6"/>
                <c:pt idx="0">
                  <c:v>35.349123429999999</c:v>
                </c:pt>
                <c:pt idx="1">
                  <c:v>32.38874423</c:v>
                </c:pt>
                <c:pt idx="2">
                  <c:v>10.14058867</c:v>
                </c:pt>
                <c:pt idx="3">
                  <c:v>74.029036120000001</c:v>
                </c:pt>
                <c:pt idx="4">
                  <c:v>0.3439769634</c:v>
                </c:pt>
                <c:pt idx="5">
                  <c:v>16.744581029999999</c:v>
                </c:pt>
              </c:numCache>
            </c:numRef>
          </c:val>
        </c:ser>
        <c:ser>
          <c:idx val="2"/>
          <c:order val="2"/>
          <c:tx>
            <c:strRef>
              <c:f>AddnCons!$F$3</c:f>
              <c:strCache>
                <c:ptCount val="1"/>
                <c:pt idx="0">
                  <c:v>SPP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AddnCons!$C$4:$C$9</c:f>
              <c:strCache>
                <c:ptCount val="6"/>
                <c:pt idx="0">
                  <c:v>mcf</c:v>
                </c:pt>
                <c:pt idx="1">
                  <c:v>roms</c:v>
                </c:pt>
                <c:pt idx="2">
                  <c:v>cactuBSSN</c:v>
                </c:pt>
                <c:pt idx="3">
                  <c:v>xalancbmk</c:v>
                </c:pt>
                <c:pt idx="4">
                  <c:v>imagick</c:v>
                </c:pt>
                <c:pt idx="5">
                  <c:v>GeoMean</c:v>
                </c:pt>
              </c:strCache>
            </c:strRef>
          </c:cat>
          <c:val>
            <c:numRef>
              <c:f>AddnCons!$F$4:$F$9</c:f>
              <c:numCache>
                <c:formatCode>General</c:formatCode>
                <c:ptCount val="6"/>
                <c:pt idx="0">
                  <c:v>32.949840469999998</c:v>
                </c:pt>
                <c:pt idx="1">
                  <c:v>14.555156309999999</c:v>
                </c:pt>
                <c:pt idx="2">
                  <c:v>-0.47319822779999998</c:v>
                </c:pt>
                <c:pt idx="3">
                  <c:v>17.788413779999999</c:v>
                </c:pt>
                <c:pt idx="4">
                  <c:v>5.7537518060000004</c:v>
                </c:pt>
                <c:pt idx="5">
                  <c:v>18.543551099999998</c:v>
                </c:pt>
              </c:numCache>
            </c:numRef>
          </c:val>
        </c:ser>
        <c:ser>
          <c:idx val="3"/>
          <c:order val="3"/>
          <c:tx>
            <c:strRef>
              <c:f>AddnCons!$G$3</c:f>
              <c:strCache>
                <c:ptCount val="1"/>
                <c:pt idx="0">
                  <c:v>PPF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AddnCons!$C$4:$C$9</c:f>
              <c:strCache>
                <c:ptCount val="6"/>
                <c:pt idx="0">
                  <c:v>mcf</c:v>
                </c:pt>
                <c:pt idx="1">
                  <c:v>roms</c:v>
                </c:pt>
                <c:pt idx="2">
                  <c:v>cactuBSSN</c:v>
                </c:pt>
                <c:pt idx="3">
                  <c:v>xalancbmk</c:v>
                </c:pt>
                <c:pt idx="4">
                  <c:v>imagick</c:v>
                </c:pt>
                <c:pt idx="5">
                  <c:v>GeoMean</c:v>
                </c:pt>
              </c:strCache>
            </c:strRef>
          </c:cat>
          <c:val>
            <c:numRef>
              <c:f>AddnCons!$G$4:$G$9</c:f>
              <c:numCache>
                <c:formatCode>General</c:formatCode>
                <c:ptCount val="6"/>
                <c:pt idx="0">
                  <c:v>50.948810389999998</c:v>
                </c:pt>
                <c:pt idx="1">
                  <c:v>40.486543949999998</c:v>
                </c:pt>
                <c:pt idx="2">
                  <c:v>14.450366280000001</c:v>
                </c:pt>
                <c:pt idx="3">
                  <c:v>107.62106660000001</c:v>
                </c:pt>
                <c:pt idx="4">
                  <c:v>9.9969533469999998</c:v>
                </c:pt>
                <c:pt idx="5">
                  <c:v>22.118970950000001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axId val="788182576"/>
        <c:axId val="788192368"/>
      </c:barChart>
      <c:catAx>
        <c:axId val="78818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92368"/>
        <c:crosses val="autoZero"/>
        <c:auto val="1"/>
        <c:lblAlgn val="ctr"/>
        <c:lblOffset val="100"/>
        <c:noMultiLvlLbl val="0"/>
      </c:catAx>
      <c:valAx>
        <c:axId val="78819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Percent Improvement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8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7493619020034363"/>
          <c:w val="0.99625224478519137"/>
          <c:h val="9.91160730460508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400"/>
              <a:t>(b) Low Bandwidth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87182396681866"/>
          <c:y val="0.11989395722086463"/>
          <c:w val="0.84131488241963737"/>
          <c:h val="0.702979002624671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AddnCons!$D$12</c:f>
              <c:strCache>
                <c:ptCount val="1"/>
                <c:pt idx="0">
                  <c:v>BOP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AddnCons!$C$13:$C$18</c:f>
              <c:strCache>
                <c:ptCount val="6"/>
                <c:pt idx="0">
                  <c:v>mcf</c:v>
                </c:pt>
                <c:pt idx="1">
                  <c:v>roms</c:v>
                </c:pt>
                <c:pt idx="2">
                  <c:v>cactuBSSN</c:v>
                </c:pt>
                <c:pt idx="3">
                  <c:v>xalancbmk</c:v>
                </c:pt>
                <c:pt idx="4">
                  <c:v>imagick</c:v>
                </c:pt>
                <c:pt idx="5">
                  <c:v>GeoMean</c:v>
                </c:pt>
              </c:strCache>
            </c:strRef>
          </c:cat>
          <c:val>
            <c:numRef>
              <c:f>AddnCons!$D$13:$D$18</c:f>
              <c:numCache>
                <c:formatCode>General</c:formatCode>
                <c:ptCount val="6"/>
                <c:pt idx="0">
                  <c:v>-7.6508851379999996</c:v>
                </c:pt>
                <c:pt idx="1">
                  <c:v>30.31350771</c:v>
                </c:pt>
                <c:pt idx="2">
                  <c:v>12.12907805</c:v>
                </c:pt>
                <c:pt idx="3">
                  <c:v>26.932480460000001</c:v>
                </c:pt>
                <c:pt idx="4">
                  <c:v>1.9353412270000001</c:v>
                </c:pt>
                <c:pt idx="5">
                  <c:v>7.9217989979999999</c:v>
                </c:pt>
              </c:numCache>
            </c:numRef>
          </c:val>
        </c:ser>
        <c:ser>
          <c:idx val="1"/>
          <c:order val="1"/>
          <c:tx>
            <c:strRef>
              <c:f>AddnCons!$E$12</c:f>
              <c:strCache>
                <c:ptCount val="1"/>
                <c:pt idx="0">
                  <c:v>DA-AMPM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AddnCons!$C$13:$C$18</c:f>
              <c:strCache>
                <c:ptCount val="6"/>
                <c:pt idx="0">
                  <c:v>mcf</c:v>
                </c:pt>
                <c:pt idx="1">
                  <c:v>roms</c:v>
                </c:pt>
                <c:pt idx="2">
                  <c:v>cactuBSSN</c:v>
                </c:pt>
                <c:pt idx="3">
                  <c:v>xalancbmk</c:v>
                </c:pt>
                <c:pt idx="4">
                  <c:v>imagick</c:v>
                </c:pt>
                <c:pt idx="5">
                  <c:v>GeoMean</c:v>
                </c:pt>
              </c:strCache>
            </c:strRef>
          </c:cat>
          <c:val>
            <c:numRef>
              <c:f>AddnCons!$E$13:$E$18</c:f>
              <c:numCache>
                <c:formatCode>General</c:formatCode>
                <c:ptCount val="6"/>
                <c:pt idx="0">
                  <c:v>-3.9961575410000001</c:v>
                </c:pt>
                <c:pt idx="1">
                  <c:v>19.175415709999999</c:v>
                </c:pt>
                <c:pt idx="2">
                  <c:v>14.019931140000001</c:v>
                </c:pt>
                <c:pt idx="3">
                  <c:v>8.1883444529999991</c:v>
                </c:pt>
                <c:pt idx="4">
                  <c:v>0.34147300149999998</c:v>
                </c:pt>
                <c:pt idx="5">
                  <c:v>6.5674214729999996</c:v>
                </c:pt>
              </c:numCache>
            </c:numRef>
          </c:val>
        </c:ser>
        <c:ser>
          <c:idx val="2"/>
          <c:order val="2"/>
          <c:tx>
            <c:strRef>
              <c:f>AddnCons!$F$12</c:f>
              <c:strCache>
                <c:ptCount val="1"/>
                <c:pt idx="0">
                  <c:v>SPP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AddnCons!$C$13:$C$18</c:f>
              <c:strCache>
                <c:ptCount val="6"/>
                <c:pt idx="0">
                  <c:v>mcf</c:v>
                </c:pt>
                <c:pt idx="1">
                  <c:v>roms</c:v>
                </c:pt>
                <c:pt idx="2">
                  <c:v>cactuBSSN</c:v>
                </c:pt>
                <c:pt idx="3">
                  <c:v>xalancbmk</c:v>
                </c:pt>
                <c:pt idx="4">
                  <c:v>imagick</c:v>
                </c:pt>
                <c:pt idx="5">
                  <c:v>GeoMean</c:v>
                </c:pt>
              </c:strCache>
            </c:strRef>
          </c:cat>
          <c:val>
            <c:numRef>
              <c:f>AddnCons!$F$13:$F$18</c:f>
              <c:numCache>
                <c:formatCode>General</c:formatCode>
                <c:ptCount val="6"/>
                <c:pt idx="0">
                  <c:v>-22.52065322</c:v>
                </c:pt>
                <c:pt idx="1">
                  <c:v>7.8403592289999997</c:v>
                </c:pt>
                <c:pt idx="2">
                  <c:v>9.2555455579999997</c:v>
                </c:pt>
                <c:pt idx="3">
                  <c:v>6.6717296900000003</c:v>
                </c:pt>
                <c:pt idx="4">
                  <c:v>5.7264285360000002</c:v>
                </c:pt>
                <c:pt idx="5">
                  <c:v>7.879509917</c:v>
                </c:pt>
              </c:numCache>
            </c:numRef>
          </c:val>
        </c:ser>
        <c:ser>
          <c:idx val="3"/>
          <c:order val="3"/>
          <c:tx>
            <c:strRef>
              <c:f>AddnCons!$G$12</c:f>
              <c:strCache>
                <c:ptCount val="1"/>
                <c:pt idx="0">
                  <c:v>PPF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AddnCons!$C$13:$C$18</c:f>
              <c:strCache>
                <c:ptCount val="6"/>
                <c:pt idx="0">
                  <c:v>mcf</c:v>
                </c:pt>
                <c:pt idx="1">
                  <c:v>roms</c:v>
                </c:pt>
                <c:pt idx="2">
                  <c:v>cactuBSSN</c:v>
                </c:pt>
                <c:pt idx="3">
                  <c:v>xalancbmk</c:v>
                </c:pt>
                <c:pt idx="4">
                  <c:v>imagick</c:v>
                </c:pt>
                <c:pt idx="5">
                  <c:v>GeoMean</c:v>
                </c:pt>
              </c:strCache>
            </c:strRef>
          </c:cat>
          <c:val>
            <c:numRef>
              <c:f>AddnCons!$G$13:$G$18</c:f>
              <c:numCache>
                <c:formatCode>General</c:formatCode>
                <c:ptCount val="6"/>
                <c:pt idx="0">
                  <c:v>-13.620968850000001</c:v>
                </c:pt>
                <c:pt idx="1">
                  <c:v>25.456235849999999</c:v>
                </c:pt>
                <c:pt idx="2">
                  <c:v>14.265629430000001</c:v>
                </c:pt>
                <c:pt idx="3">
                  <c:v>30.639132790000001</c:v>
                </c:pt>
                <c:pt idx="4">
                  <c:v>9.9695376600000003</c:v>
                </c:pt>
                <c:pt idx="5">
                  <c:v>8.5183429579999999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axId val="788180944"/>
        <c:axId val="788190192"/>
      </c:barChart>
      <c:catAx>
        <c:axId val="78818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90192"/>
        <c:crosses val="autoZero"/>
        <c:auto val="1"/>
        <c:lblAlgn val="ctr"/>
        <c:lblOffset val="100"/>
        <c:noMultiLvlLbl val="0"/>
      </c:catAx>
      <c:valAx>
        <c:axId val="78819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Percent Improvement</a:t>
                </a:r>
              </a:p>
            </c:rich>
          </c:tx>
          <c:layout>
            <c:manualLayout>
              <c:xMode val="edge"/>
              <c:yMode val="edge"/>
              <c:x val="2.128011381035122E-2"/>
              <c:y val="0.142428726581591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8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5308977592933703E-3"/>
          <c:y val="0.86694798925996319"/>
          <c:w val="0.99067459029711014"/>
          <c:h val="9.74997942599863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1047539"/>
            <a:ext cx="17145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3361902"/>
            <a:ext cx="17145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0E9-0674-42F6-BDA3-4CE572CF7F7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A9B-16A6-4A43-9A69-785827D9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4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0E9-0674-42F6-BDA3-4CE572CF7F7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A9B-16A6-4A43-9A69-785827D9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83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340783"/>
            <a:ext cx="4929188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340783"/>
            <a:ext cx="14501813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0E9-0674-42F6-BDA3-4CE572CF7F7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A9B-16A6-4A43-9A69-785827D9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42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0E9-0674-42F6-BDA3-4CE572CF7F7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A9B-16A6-4A43-9A69-785827D9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57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1595756"/>
            <a:ext cx="1971675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4283499"/>
            <a:ext cx="1971675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0E9-0674-42F6-BDA3-4CE572CF7F7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A9B-16A6-4A43-9A69-785827D9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13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1703917"/>
            <a:ext cx="971550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1703917"/>
            <a:ext cx="971550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0E9-0674-42F6-BDA3-4CE572CF7F7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A9B-16A6-4A43-9A69-785827D9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7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340784"/>
            <a:ext cx="1971675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1569085"/>
            <a:ext cx="967085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2338070"/>
            <a:ext cx="9670851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1569085"/>
            <a:ext cx="971847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2338070"/>
            <a:ext cx="9718478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0E9-0674-42F6-BDA3-4CE572CF7F7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A9B-16A6-4A43-9A69-785827D9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0E9-0674-42F6-BDA3-4CE572CF7F7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A9B-16A6-4A43-9A69-785827D9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2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0E9-0674-42F6-BDA3-4CE572CF7F7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A9B-16A6-4A43-9A69-785827D9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2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426720"/>
            <a:ext cx="7372944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921597"/>
            <a:ext cx="11572875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1920240"/>
            <a:ext cx="7372944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0E9-0674-42F6-BDA3-4CE572CF7F7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A9B-16A6-4A43-9A69-785827D9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0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426720"/>
            <a:ext cx="7372944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921597"/>
            <a:ext cx="11572875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1920240"/>
            <a:ext cx="7372944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0E9-0674-42F6-BDA3-4CE572CF7F7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A9B-16A6-4A43-9A69-785827D9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8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340784"/>
            <a:ext cx="1971675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1703917"/>
            <a:ext cx="1971675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5932594"/>
            <a:ext cx="51435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60E9-0674-42F6-BDA3-4CE572CF7F7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5932594"/>
            <a:ext cx="77152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5932594"/>
            <a:ext cx="51435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4A9B-16A6-4A43-9A69-785827D9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87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102627"/>
              </p:ext>
            </p:extLst>
          </p:nvPr>
        </p:nvGraphicFramePr>
        <p:xfrm>
          <a:off x="0" y="0"/>
          <a:ext cx="11582400" cy="659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125985"/>
              </p:ext>
            </p:extLst>
          </p:nvPr>
        </p:nvGraphicFramePr>
        <p:xfrm>
          <a:off x="11381255" y="0"/>
          <a:ext cx="11478745" cy="662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486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5</cp:revision>
  <dcterms:created xsi:type="dcterms:W3CDTF">2018-12-05T05:43:09Z</dcterms:created>
  <dcterms:modified xsi:type="dcterms:W3CDTF">2018-12-05T06:39:31Z</dcterms:modified>
</cp:coreProperties>
</file>