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5851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b="1" dirty="0" smtClean="0">
                <a:solidFill>
                  <a:schemeClr val="tx1"/>
                </a:solidFill>
              </a:rPr>
              <a:t>          </a:t>
            </a:r>
            <a:r>
              <a:rPr lang="en-IN" sz="2800" b="1" dirty="0" err="1" smtClean="0">
                <a:solidFill>
                  <a:schemeClr val="tx1"/>
                </a:solidFill>
              </a:rPr>
              <a:t>Geomean</a:t>
            </a:r>
            <a:endParaRPr lang="en-IN" sz="3200" b="1" dirty="0" smtClean="0">
              <a:solidFill>
                <a:schemeClr val="tx1"/>
              </a:solidFill>
            </a:endParaRPr>
          </a:p>
          <a:p>
            <a:pPr algn="l">
              <a:defRPr sz="3200"/>
            </a:pPr>
            <a:r>
              <a:rPr lang="en-IN" sz="3200" dirty="0" smtClean="0">
                <a:solidFill>
                  <a:schemeClr val="tx1"/>
                </a:solidFill>
              </a:rPr>
              <a:t>BOP: 1.027</a:t>
            </a:r>
          </a:p>
          <a:p>
            <a:pPr algn="l">
              <a:defRPr sz="3200"/>
            </a:pPr>
            <a:r>
              <a:rPr lang="en-IN" sz="3200" dirty="0" smtClean="0">
                <a:solidFill>
                  <a:schemeClr val="tx1"/>
                </a:solidFill>
              </a:rPr>
              <a:t>DA-AMPM: 1.030</a:t>
            </a:r>
          </a:p>
          <a:p>
            <a:pPr algn="l">
              <a:defRPr sz="3200"/>
            </a:pPr>
            <a:r>
              <a:rPr lang="en-IN" sz="3200" dirty="0" smtClean="0">
                <a:solidFill>
                  <a:schemeClr val="tx1"/>
                </a:solidFill>
              </a:rPr>
              <a:t>SPP: 1.031</a:t>
            </a:r>
          </a:p>
          <a:p>
            <a:pPr algn="l">
              <a:defRPr sz="3200"/>
            </a:pPr>
            <a:r>
              <a:rPr lang="en-IN" sz="3200" dirty="0" smtClean="0">
                <a:solidFill>
                  <a:schemeClr val="tx1"/>
                </a:solidFill>
              </a:rPr>
              <a:t>PPF: 1.038</a:t>
            </a:r>
            <a:endParaRPr lang="en-IN" sz="32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4163795931758528"/>
          <c:y val="1.642153221413359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00870836212033"/>
          <c:y val="3.6384222805482647E-2"/>
          <c:w val="0.84329394532719026"/>
          <c:h val="0.712793047095528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CloudSuite!$L$2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CloudSuite!$L$3:$L$7</c:f>
              <c:numCache>
                <c:formatCode>General</c:formatCode>
                <c:ptCount val="5"/>
                <c:pt idx="0">
                  <c:v>1.0421851087176492</c:v>
                </c:pt>
                <c:pt idx="1">
                  <c:v>1.0035859659546527</c:v>
                </c:pt>
                <c:pt idx="2">
                  <c:v>1.0201621544303587</c:v>
                </c:pt>
                <c:pt idx="3">
                  <c:v>1.0430115090315752</c:v>
                </c:pt>
                <c:pt idx="4">
                  <c:v>1.027104041279304</c:v>
                </c:pt>
              </c:numCache>
            </c:numRef>
          </c:val>
        </c:ser>
        <c:ser>
          <c:idx val="1"/>
          <c:order val="1"/>
          <c:tx>
            <c:strRef>
              <c:f>CloudSuite!$M$2</c:f>
              <c:strCache>
                <c:ptCount val="1"/>
                <c:pt idx="0">
                  <c:v>DA-AMPM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CloudSuite!$M$3:$M$7</c:f>
              <c:numCache>
                <c:formatCode>General</c:formatCode>
                <c:ptCount val="5"/>
                <c:pt idx="0">
                  <c:v>1.0448880677265426</c:v>
                </c:pt>
                <c:pt idx="1">
                  <c:v>1.0087903595660661</c:v>
                </c:pt>
                <c:pt idx="2">
                  <c:v>1.0214618604888999</c:v>
                </c:pt>
                <c:pt idx="3">
                  <c:v>1.0458583947007221</c:v>
                </c:pt>
                <c:pt idx="4">
                  <c:v>1.0301285739907047</c:v>
                </c:pt>
              </c:numCache>
            </c:numRef>
          </c:val>
        </c:ser>
        <c:ser>
          <c:idx val="2"/>
          <c:order val="2"/>
          <c:tx>
            <c:strRef>
              <c:f>CloudSuite!$N$2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CloudSuite!$N$3:$N$7</c:f>
              <c:numCache>
                <c:formatCode>General</c:formatCode>
                <c:ptCount val="5"/>
                <c:pt idx="0">
                  <c:v>1.0569687637291934</c:v>
                </c:pt>
                <c:pt idx="1">
                  <c:v>1.0063823606129769</c:v>
                </c:pt>
                <c:pt idx="2">
                  <c:v>1.0204594740861219</c:v>
                </c:pt>
                <c:pt idx="3">
                  <c:v>1.0399613044666329</c:v>
                </c:pt>
                <c:pt idx="4">
                  <c:v>1.0307646778748083</c:v>
                </c:pt>
              </c:numCache>
            </c:numRef>
          </c:val>
        </c:ser>
        <c:ser>
          <c:idx val="3"/>
          <c:order val="3"/>
          <c:tx>
            <c:strRef>
              <c:f>CloudSuite!$O$2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CloudSuite!$K$3:$K$7</c:f>
              <c:strCache>
                <c:ptCount val="5"/>
                <c:pt idx="0">
                  <c:v>Cassandra</c:v>
                </c:pt>
                <c:pt idx="1">
                  <c:v>Cloud9</c:v>
                </c:pt>
                <c:pt idx="2">
                  <c:v>Nutch</c:v>
                </c:pt>
                <c:pt idx="3">
                  <c:v>Streaming  </c:v>
                </c:pt>
                <c:pt idx="4">
                  <c:v>GeoMean</c:v>
                </c:pt>
              </c:strCache>
            </c:strRef>
          </c:cat>
          <c:val>
            <c:numRef>
              <c:f>CloudSuite!$O$3:$O$7</c:f>
              <c:numCache>
                <c:formatCode>General</c:formatCode>
                <c:ptCount val="5"/>
                <c:pt idx="0">
                  <c:v>1.066973288481037</c:v>
                </c:pt>
                <c:pt idx="1">
                  <c:v>1.0082141035248415</c:v>
                </c:pt>
                <c:pt idx="2">
                  <c:v>1.0251028903731585</c:v>
                </c:pt>
                <c:pt idx="3">
                  <c:v>1.0511863595732185</c:v>
                </c:pt>
                <c:pt idx="4">
                  <c:v>1.0376200918254668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6"/>
        <c:axId val="-660120688"/>
        <c:axId val="-660126672"/>
      </c:barChart>
      <c:catAx>
        <c:axId val="-66012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0126672"/>
        <c:crosses val="autoZero"/>
        <c:auto val="0"/>
        <c:lblAlgn val="ctr"/>
        <c:lblOffset val="10"/>
        <c:tickLblSkip val="1"/>
        <c:noMultiLvlLbl val="0"/>
      </c:catAx>
      <c:valAx>
        <c:axId val="-660126672"/>
        <c:scaling>
          <c:orientation val="minMax"/>
          <c:max val="1.07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 dirty="0"/>
                  <a:t>Speedup over baseline</a:t>
                </a:r>
              </a:p>
            </c:rich>
          </c:tx>
          <c:layout>
            <c:manualLayout>
              <c:xMode val="edge"/>
              <c:yMode val="edge"/>
              <c:x val="6.983431758530184E-3"/>
              <c:y val="5.62945905346737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012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142445866141727"/>
          <c:y val="0.84479226682030595"/>
          <c:w val="0.63840108267716544"/>
          <c:h val="9.3656877795935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646"/>
            <a:ext cx="9144000" cy="2037198"/>
          </a:xfrm>
        </p:spPr>
        <p:txBody>
          <a:bodyPr anchor="b"/>
          <a:lstStyle>
            <a:lvl1pPr algn="ctr">
              <a:defRPr sz="51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73405"/>
            <a:ext cx="9144000" cy="1412764"/>
          </a:xfrm>
        </p:spPr>
        <p:txBody>
          <a:bodyPr/>
          <a:lstStyle>
            <a:lvl1pPr marL="0" indent="0" algn="ctr">
              <a:buNone/>
              <a:defRPr sz="2048"/>
            </a:lvl1pPr>
            <a:lvl2pPr marL="390083" indent="0" algn="ctr">
              <a:buNone/>
              <a:defRPr sz="1706"/>
            </a:lvl2pPr>
            <a:lvl3pPr marL="780166" indent="0" algn="ctr">
              <a:buNone/>
              <a:defRPr sz="1536"/>
            </a:lvl3pPr>
            <a:lvl4pPr marL="1170249" indent="0" algn="ctr">
              <a:buNone/>
              <a:defRPr sz="1365"/>
            </a:lvl4pPr>
            <a:lvl5pPr marL="1560332" indent="0" algn="ctr">
              <a:buNone/>
              <a:defRPr sz="1365"/>
            </a:lvl5pPr>
            <a:lvl6pPr marL="1950415" indent="0" algn="ctr">
              <a:buNone/>
              <a:defRPr sz="1365"/>
            </a:lvl6pPr>
            <a:lvl7pPr marL="2340498" indent="0" algn="ctr">
              <a:buNone/>
              <a:defRPr sz="1365"/>
            </a:lvl7pPr>
            <a:lvl8pPr marL="2730581" indent="0" algn="ctr">
              <a:buNone/>
              <a:defRPr sz="1365"/>
            </a:lvl8pPr>
            <a:lvl9pPr marL="3120664" indent="0" algn="ctr">
              <a:buNone/>
              <a:defRPr sz="136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4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6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1540"/>
            <a:ext cx="2628900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1540"/>
            <a:ext cx="7734300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1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58819"/>
            <a:ext cx="10515600" cy="2434071"/>
          </a:xfrm>
        </p:spPr>
        <p:txBody>
          <a:bodyPr anchor="b"/>
          <a:lstStyle>
            <a:lvl1pPr>
              <a:defRPr sz="51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15917"/>
            <a:ext cx="10515600" cy="1280021"/>
          </a:xfrm>
        </p:spPr>
        <p:txBody>
          <a:bodyPr/>
          <a:lstStyle>
            <a:lvl1pPr marL="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1pPr>
            <a:lvl2pPr marL="39008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2pPr>
            <a:lvl3pPr marL="78016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170249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560332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1950415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340498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2730581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120664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8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7698"/>
            <a:ext cx="518160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7698"/>
            <a:ext cx="518160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7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1540"/>
            <a:ext cx="10515600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34437"/>
            <a:ext cx="5157787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37432"/>
            <a:ext cx="5157787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4437"/>
            <a:ext cx="5183188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7432"/>
            <a:ext cx="5183188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8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3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0102"/>
            <a:ext cx="3932237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42512"/>
            <a:ext cx="6172200" cy="4158375"/>
          </a:xfrm>
        </p:spPr>
        <p:txBody>
          <a:bodyPr/>
          <a:lstStyle>
            <a:lvl1pPr>
              <a:defRPr sz="2730"/>
            </a:lvl1pPr>
            <a:lvl2pPr>
              <a:defRPr sz="2389"/>
            </a:lvl2pPr>
            <a:lvl3pPr>
              <a:defRPr sz="2048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55458"/>
            <a:ext cx="3932237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9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0102"/>
            <a:ext cx="3932237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42512"/>
            <a:ext cx="6172200" cy="4158375"/>
          </a:xfrm>
        </p:spPr>
        <p:txBody>
          <a:bodyPr anchor="t"/>
          <a:lstStyle>
            <a:lvl1pPr marL="0" indent="0">
              <a:buNone/>
              <a:defRPr sz="2730"/>
            </a:lvl1pPr>
            <a:lvl2pPr marL="390083" indent="0">
              <a:buNone/>
              <a:defRPr sz="2389"/>
            </a:lvl2pPr>
            <a:lvl3pPr marL="780166" indent="0">
              <a:buNone/>
              <a:defRPr sz="2048"/>
            </a:lvl3pPr>
            <a:lvl4pPr marL="1170249" indent="0">
              <a:buNone/>
              <a:defRPr sz="1706"/>
            </a:lvl4pPr>
            <a:lvl5pPr marL="1560332" indent="0">
              <a:buNone/>
              <a:defRPr sz="1706"/>
            </a:lvl5pPr>
            <a:lvl6pPr marL="1950415" indent="0">
              <a:buNone/>
              <a:defRPr sz="1706"/>
            </a:lvl6pPr>
            <a:lvl7pPr marL="2340498" indent="0">
              <a:buNone/>
              <a:defRPr sz="1706"/>
            </a:lvl7pPr>
            <a:lvl8pPr marL="2730581" indent="0">
              <a:buNone/>
              <a:defRPr sz="1706"/>
            </a:lvl8pPr>
            <a:lvl9pPr marL="3120664" indent="0">
              <a:buNone/>
              <a:defRPr sz="170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55458"/>
            <a:ext cx="3932237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2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1540"/>
            <a:ext cx="1051560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7698"/>
            <a:ext cx="1051560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423497"/>
            <a:ext cx="274320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BD2D-2A50-436A-B879-ED5994D77D3B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423497"/>
            <a:ext cx="411480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423497"/>
            <a:ext cx="274320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BCB47-785C-4E1D-AEA5-06B22B2E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80166" rtl="0" eaLnBrk="1" latinLnBrk="0" hangingPunct="1">
        <a:lnSpc>
          <a:spcPct val="90000"/>
        </a:lnSpc>
        <a:spcBef>
          <a:spcPct val="0"/>
        </a:spcBef>
        <a:buNone/>
        <a:defRPr sz="37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042" indent="-195042" algn="l" defTabSz="7801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85125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65291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374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5457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5540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5623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5706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083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166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249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332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0415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0498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0581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0664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206630"/>
              </p:ext>
            </p:extLst>
          </p:nvPr>
        </p:nvGraphicFramePr>
        <p:xfrm>
          <a:off x="0" y="0"/>
          <a:ext cx="121920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59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2</cp:revision>
  <dcterms:created xsi:type="dcterms:W3CDTF">2018-12-05T05:16:48Z</dcterms:created>
  <dcterms:modified xsi:type="dcterms:W3CDTF">2018-12-05T05:27:38Z</dcterms:modified>
</cp:coreProperties>
</file>