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67" r:id="rId3"/>
    <p:sldId id="257" r:id="rId4"/>
    <p:sldId id="264" r:id="rId5"/>
    <p:sldId id="258" r:id="rId6"/>
    <p:sldId id="259" r:id="rId7"/>
    <p:sldId id="261" r:id="rId8"/>
    <p:sldId id="265" r:id="rId9"/>
    <p:sldId id="260" r:id="rId10"/>
    <p:sldId id="266" r:id="rId11"/>
    <p:sldId id="262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39" autoAdjust="0"/>
  </p:normalViewPr>
  <p:slideViewPr>
    <p:cSldViewPr snapToGrid="0">
      <p:cViewPr varScale="1">
        <p:scale>
          <a:sx n="100" d="100"/>
          <a:sy n="100" d="100"/>
        </p:scale>
        <p:origin x="9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2617E-6E47-4274-BCA8-EC7D6CAB6E92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9D326-1755-44A5-872D-EA3918912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38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cap="all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D326-1755-44A5-872D-EA39189122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76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D326-1755-44A5-872D-EA39189122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37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D326-1755-44A5-872D-EA39189122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00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D326-1755-44A5-872D-EA39189122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9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D326-1755-44A5-872D-EA39189122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70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D326-1755-44A5-872D-EA39189122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54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D326-1755-44A5-872D-EA39189122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34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D326-1755-44A5-872D-EA39189122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13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D326-1755-44A5-872D-EA39189122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34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9D326-1755-44A5-872D-EA39189122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6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3" title="Carlson School of Management Brand 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 txBox="1">
            <a:spLocks noGrp="1"/>
          </p:cNvSpPr>
          <p:nvPr>
            <p:ph type="ctrTitle"/>
          </p:nvPr>
        </p:nvSpPr>
        <p:spPr>
          <a:xfrm>
            <a:off x="609603" y="2723930"/>
            <a:ext cx="11185343" cy="1453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0013"/>
              </a:buClr>
              <a:buSzPts val="40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subTitle" idx="1"/>
          </p:nvPr>
        </p:nvSpPr>
        <p:spPr>
          <a:xfrm>
            <a:off x="1483125" y="4177864"/>
            <a:ext cx="9432451" cy="115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50013"/>
              </a:buClr>
              <a:buSzPts val="2667"/>
              <a:buNone/>
              <a:defRPr>
                <a:solidFill>
                  <a:srgbClr val="65001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333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46CE7D5-CF57-46EF-B807-FDD0502418D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 Page No Side Title">
  <p:cSld name="Blank White Page No Side 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1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609600" y="508724"/>
            <a:ext cx="10972800" cy="104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001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57189" algn="l">
              <a:lnSpc>
                <a:spcPct val="10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0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0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lnSpc>
                <a:spcPct val="10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46CE7D5-CF57-46EF-B807-FDD0502418D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9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609600" y="377545"/>
            <a:ext cx="10972800" cy="104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0013"/>
              </a:buClr>
              <a:buSzPts val="25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400" b="1"/>
            </a:lvl1pPr>
            <a:lvl2pPr marL="1219170" lvl="1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67"/>
              <a:buNone/>
              <a:defRPr sz="2000" b="1"/>
            </a:lvl2pPr>
            <a:lvl3pPr marL="1828754" lvl="2" indent="-30479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800" b="1"/>
            </a:lvl3pPr>
            <a:lvl4pPr marL="2438339" lvl="3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600" b="1"/>
            </a:lvl4pPr>
            <a:lvl5pPr marL="3047924" lvl="4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600" b="1"/>
            </a:lvl5pPr>
            <a:lvl6pPr marL="3657509" lvl="5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600" b="1"/>
            </a:lvl6pPr>
            <a:lvl7pPr marL="4267093" lvl="6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600" b="1"/>
            </a:lvl7pPr>
            <a:lvl8pPr marL="4876678" lvl="7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600" b="1"/>
            </a:lvl8pPr>
            <a:lvl9pPr marL="5486263" lvl="8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74121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400"/>
            </a:lvl1pPr>
            <a:lvl2pPr marL="1219170" lvl="1" indent="-44592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67"/>
              <a:buChar char="–"/>
              <a:defRPr sz="2000"/>
            </a:lvl2pPr>
            <a:lvl3pPr marL="1828754" lvl="2" indent="-43178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800"/>
            </a:lvl3pPr>
            <a:lvl4pPr marL="2438339" lvl="3" indent="-41765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Char char="–"/>
              <a:defRPr sz="1600"/>
            </a:lvl4pPr>
            <a:lvl5pPr marL="3047924" lvl="4" indent="-41765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Char char="»"/>
              <a:defRPr sz="1600"/>
            </a:lvl5pPr>
            <a:lvl6pPr marL="3657509" lvl="5" indent="-41765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600"/>
            </a:lvl6pPr>
            <a:lvl7pPr marL="4267093" lvl="6" indent="-41765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600"/>
            </a:lvl7pPr>
            <a:lvl8pPr marL="4876678" lvl="7" indent="-41765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600"/>
            </a:lvl8pPr>
            <a:lvl9pPr marL="5486263" lvl="8" indent="-41765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3"/>
          </p:nvPr>
        </p:nvSpPr>
        <p:spPr>
          <a:xfrm>
            <a:off x="6193370" y="1535113"/>
            <a:ext cx="5389033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400" b="1"/>
            </a:lvl1pPr>
            <a:lvl2pPr marL="1219170" lvl="1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67"/>
              <a:buNone/>
              <a:defRPr sz="2000" b="1"/>
            </a:lvl2pPr>
            <a:lvl3pPr marL="1828754" lvl="2" indent="-30479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800" b="1"/>
            </a:lvl3pPr>
            <a:lvl4pPr marL="2438339" lvl="3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600" b="1"/>
            </a:lvl4pPr>
            <a:lvl5pPr marL="3047924" lvl="4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600" b="1"/>
            </a:lvl5pPr>
            <a:lvl6pPr marL="3657509" lvl="5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600" b="1"/>
            </a:lvl6pPr>
            <a:lvl7pPr marL="4267093" lvl="6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600" b="1"/>
            </a:lvl7pPr>
            <a:lvl8pPr marL="4876678" lvl="7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600" b="1"/>
            </a:lvl8pPr>
            <a:lvl9pPr marL="5486263" lvl="8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74121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400"/>
            </a:lvl1pPr>
            <a:lvl2pPr marL="1219170" lvl="1" indent="-44592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67"/>
              <a:buChar char="–"/>
              <a:defRPr sz="2000"/>
            </a:lvl2pPr>
            <a:lvl3pPr marL="1828754" lvl="2" indent="-43178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800"/>
            </a:lvl3pPr>
            <a:lvl4pPr marL="2438339" lvl="3" indent="-41765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Char char="–"/>
              <a:defRPr sz="1600"/>
            </a:lvl4pPr>
            <a:lvl5pPr marL="3047924" lvl="4" indent="-41765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Char char="»"/>
              <a:defRPr sz="1600"/>
            </a:lvl5pPr>
            <a:lvl6pPr marL="3657509" lvl="5" indent="-41765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600"/>
            </a:lvl6pPr>
            <a:lvl7pPr marL="4267093" lvl="6" indent="-41765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600"/>
            </a:lvl7pPr>
            <a:lvl8pPr marL="4876678" lvl="7" indent="-41765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600"/>
            </a:lvl8pPr>
            <a:lvl9pPr marL="5486263" lvl="8" indent="-41765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46CE7D5-CF57-46EF-B807-FDD0502418D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6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609600" y="377545"/>
            <a:ext cx="10972800" cy="104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001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502314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333"/>
              <a:buChar char="•"/>
              <a:defRPr sz="2800"/>
            </a:lvl1pPr>
            <a:lvl2pPr marL="1219170" lvl="1" indent="-474121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400"/>
            </a:lvl2pPr>
            <a:lvl3pPr marL="1828754" lvl="2" indent="-44592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67"/>
              <a:buChar char="•"/>
              <a:defRPr sz="2000"/>
            </a:lvl3pPr>
            <a:lvl4pPr marL="2438339" lvl="3" indent="-43178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800"/>
            </a:lvl4pPr>
            <a:lvl5pPr marL="3047924" lvl="4" indent="-43178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800"/>
            </a:lvl5pPr>
            <a:lvl6pPr marL="3657509" lvl="5" indent="-43178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800"/>
            </a:lvl6pPr>
            <a:lvl7pPr marL="4267093" lvl="6" indent="-43178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800"/>
            </a:lvl7pPr>
            <a:lvl8pPr marL="4876678" lvl="7" indent="-43178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800"/>
            </a:lvl8pPr>
            <a:lvl9pPr marL="5486263" lvl="8" indent="-43178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502314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333"/>
              <a:buChar char="•"/>
              <a:defRPr sz="2800"/>
            </a:lvl1pPr>
            <a:lvl2pPr marL="1219170" lvl="1" indent="-474121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400"/>
            </a:lvl2pPr>
            <a:lvl3pPr marL="1828754" lvl="2" indent="-44592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67"/>
              <a:buChar char="•"/>
              <a:defRPr sz="2000"/>
            </a:lvl3pPr>
            <a:lvl4pPr marL="2438339" lvl="3" indent="-43178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800"/>
            </a:lvl4pPr>
            <a:lvl5pPr marL="3047924" lvl="4" indent="-43178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800"/>
            </a:lvl5pPr>
            <a:lvl6pPr marL="3657509" lvl="5" indent="-43178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800"/>
            </a:lvl6pPr>
            <a:lvl7pPr marL="4267093" lvl="6" indent="-43178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800"/>
            </a:lvl7pPr>
            <a:lvl8pPr marL="4876678" lvl="7" indent="-43178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800"/>
            </a:lvl8pPr>
            <a:lvl9pPr marL="5486263" lvl="8" indent="-43178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17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46CE7D5-CF57-46EF-B807-FDD0502418D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1" name="Google Shape;41;p17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1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8"/>
          <p:cNvSpPr txBox="1">
            <a:spLocks noGrp="1"/>
          </p:cNvSpPr>
          <p:nvPr>
            <p:ph type="ctrTitle"/>
          </p:nvPr>
        </p:nvSpPr>
        <p:spPr>
          <a:xfrm>
            <a:off x="609603" y="2034246"/>
            <a:ext cx="11185343" cy="28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0013"/>
              </a:buClr>
              <a:buSzPts val="40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ubTitle" idx="1"/>
          </p:nvPr>
        </p:nvSpPr>
        <p:spPr>
          <a:xfrm>
            <a:off x="1483125" y="3629440"/>
            <a:ext cx="9432451" cy="2252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50013"/>
              </a:buClr>
              <a:buSzPts val="2667"/>
              <a:buNone/>
              <a:defRPr>
                <a:solidFill>
                  <a:srgbClr val="65001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333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09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963084" y="4406902"/>
            <a:ext cx="10363200" cy="136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0013"/>
              </a:buClr>
              <a:buSzPts val="3333"/>
              <a:buFont typeface="Arial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 sz="2000">
                <a:solidFill>
                  <a:srgbClr val="888888"/>
                </a:solidFill>
              </a:defRPr>
            </a:lvl1pPr>
            <a:lvl2pPr marL="1219170" lvl="1" indent="-30479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800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 sz="1600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67"/>
              <a:buNone/>
              <a:defRPr sz="1400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67"/>
              <a:buNone/>
              <a:defRPr sz="1400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67"/>
              <a:buNone/>
              <a:defRPr sz="1400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67"/>
              <a:buNone/>
              <a:defRPr sz="1400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67"/>
              <a:buNone/>
              <a:defRPr sz="1400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67"/>
              <a:buNone/>
              <a:defRPr sz="14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19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46CE7D5-CF57-46EF-B807-FDD0502418D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1" name="Google Shape;51;p19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52" name="Google Shape;52;p19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8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>
            <a:spLocks noGrp="1"/>
          </p:cNvSpPr>
          <p:nvPr>
            <p:ph type="title"/>
          </p:nvPr>
        </p:nvSpPr>
        <p:spPr>
          <a:xfrm>
            <a:off x="609600" y="377545"/>
            <a:ext cx="10972800" cy="104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001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46CE7D5-CF57-46EF-B807-FDD0502418D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6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46CE7D5-CF57-46EF-B807-FDD0502418D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0" name="Google Shape;60;p21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61" name="Google Shape;61;p21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4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2" title="Carlson School Header Image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" y="0"/>
            <a:ext cx="12203441" cy="23469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2"/>
          <p:cNvSpPr txBox="1">
            <a:spLocks noGrp="1"/>
          </p:cNvSpPr>
          <p:nvPr>
            <p:ph type="title"/>
          </p:nvPr>
        </p:nvSpPr>
        <p:spPr>
          <a:xfrm>
            <a:off x="609600" y="377545"/>
            <a:ext cx="10972800" cy="104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0013"/>
              </a:buClr>
              <a:buSzPts val="2500"/>
              <a:buFont typeface="Arial"/>
              <a:buNone/>
              <a:defRPr sz="2500" b="0" i="0" u="none" strike="noStrike" cap="none">
                <a:solidFill>
                  <a:srgbClr val="65001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6745" algn="l" rtl="0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Clr>
                <a:schemeClr val="dk1"/>
              </a:buClr>
              <a:buSzPts val="2333"/>
              <a:buFont typeface="Arial"/>
              <a:buChar char="–"/>
              <a:defRPr sz="2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»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46CE7D5-CF57-46EF-B807-FDD0502418D4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10" name="Google Shape;10;p12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662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O6L0bPjqYw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esidentmario/iowa-liquor-sal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XHbHHed9v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Relationship Id="rId4" Type="http://schemas.openxmlformats.org/officeDocument/2006/relationships/hyperlink" Target="https://youtu.be/yPrk14ex-ew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hyperlink" Target="https://youtu.be/9kuMvx_Qxd4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3" y="2680136"/>
            <a:ext cx="11185343" cy="1497725"/>
          </a:xfrm>
        </p:spPr>
        <p:txBody>
          <a:bodyPr>
            <a:noAutofit/>
          </a:bodyPr>
          <a:lstStyle/>
          <a:p>
            <a:r>
              <a:rPr lang="en-US" sz="4000" dirty="0"/>
              <a:t>Manage and Share Big Data Insights through AWS RedShift, </a:t>
            </a:r>
            <a:r>
              <a:rPr lang="en-US" sz="4000" dirty="0" err="1"/>
              <a:t>QuickSight</a:t>
            </a:r>
            <a:r>
              <a:rPr lang="en-US" sz="4000" dirty="0"/>
              <a:t>, and Lambda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sz="2400" b="1" dirty="0"/>
              <a:t>MSBA 6330 Big Data Trends Marketplace</a:t>
            </a:r>
          </a:p>
          <a:p>
            <a:pPr algn="ctr"/>
            <a:r>
              <a:rPr lang="en-US" sz="2400" b="1" dirty="0"/>
              <a:t>Team 15</a:t>
            </a:r>
            <a:r>
              <a:rPr lang="en-US" sz="2400" dirty="0"/>
              <a:t>: </a:t>
            </a:r>
            <a:r>
              <a:rPr lang="en-US" sz="2400" dirty="0" err="1"/>
              <a:t>Eshan</a:t>
            </a:r>
            <a:r>
              <a:rPr lang="en-US" sz="2400" dirty="0"/>
              <a:t> Bhushan, Bradshaw Irish, </a:t>
            </a:r>
            <a:r>
              <a:rPr lang="en-US" sz="2400" dirty="0" err="1"/>
              <a:t>Likhith</a:t>
            </a:r>
            <a:r>
              <a:rPr lang="en-US" sz="2400" dirty="0"/>
              <a:t> </a:t>
            </a:r>
            <a:r>
              <a:rPr lang="en-US" sz="2400" dirty="0" err="1"/>
              <a:t>Karanuthala</a:t>
            </a:r>
            <a:r>
              <a:rPr lang="en-US" sz="2400" dirty="0"/>
              <a:t>, </a:t>
            </a:r>
          </a:p>
          <a:p>
            <a:pPr algn="ctr"/>
            <a:r>
              <a:rPr lang="en-US" sz="2400" dirty="0"/>
              <a:t>Ka Lok Carol Ng, and Sheetal </a:t>
            </a:r>
            <a:r>
              <a:rPr lang="en-US" sz="2400" dirty="0" err="1"/>
              <a:t>Pasam</a:t>
            </a:r>
            <a:r>
              <a:rPr lang="en-US" sz="2400" dirty="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87C5-36BF-4B92-8525-F2BBD906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Enterprise Analytics Dashboard Comparison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05D4605-49D4-4312-ACD3-F5BADB6C3FFF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417639"/>
          <a:ext cx="10972800" cy="50628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97302581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96159921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3926235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555600857"/>
                    </a:ext>
                  </a:extLst>
                </a:gridCol>
              </a:tblGrid>
              <a:tr h="84380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>
                          <a:solidFill>
                            <a:schemeClr val="tx1"/>
                          </a:solidFill>
                        </a:rPr>
                        <a:t>QuickSight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Tableau Online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Power BI Pro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104118"/>
                  </a:ext>
                </a:extLst>
              </a:tr>
              <a:tr h="843803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Monthly Cost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$24 per Author</a:t>
                      </a:r>
                    </a:p>
                    <a:p>
                      <a:pPr algn="ctr"/>
                      <a:r>
                        <a:rPr lang="en-US"/>
                        <a:t>$5 max per Reader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$70 per Author</a:t>
                      </a:r>
                    </a:p>
                    <a:p>
                      <a:pPr algn="ctr"/>
                      <a:r>
                        <a:rPr lang="en-US"/>
                        <a:t>$15 per Reader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$10 per Author or Reader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2716005"/>
                  </a:ext>
                </a:extLst>
              </a:tr>
              <a:tr h="843803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Cloud Based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4974006"/>
                  </a:ext>
                </a:extLst>
              </a:tr>
              <a:tr h="843803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Storage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Adaptive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Fixed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Fixed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323455"/>
                  </a:ext>
                </a:extLst>
              </a:tr>
              <a:tr h="843803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Scale to Use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Automatic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Automatic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Manual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5489164"/>
                  </a:ext>
                </a:extLst>
              </a:tr>
              <a:tr h="843803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Additional Features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High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High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Low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512511"/>
                  </a:ext>
                </a:extLst>
              </a:tr>
            </a:tbl>
          </a:graphicData>
        </a:graphic>
      </p:graphicFrame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8FC8A86-BCB2-34D2-BE51-244EB0FACF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774" y="1360990"/>
            <a:ext cx="530372" cy="530372"/>
          </a:xfrm>
          <a:prstGeom prst="rect">
            <a:avLst/>
          </a:prstGeom>
        </p:spPr>
      </p:pic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903FCC3F-5887-62E6-C483-AE7F68172B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340" y="1251282"/>
            <a:ext cx="1137919" cy="640079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825BE8A-81FC-216B-83BC-81E83E1684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454" y="1251283"/>
            <a:ext cx="640079" cy="64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17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BC3B-A1CA-43B6-AD52-381FF74D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Project Extensions through the AWS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5C8F0-2206-4D97-8116-B3F29E5E6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3429000" cy="4525963"/>
          </a:xfrm>
        </p:spPr>
        <p:txBody>
          <a:bodyPr/>
          <a:lstStyle/>
          <a:p>
            <a:pPr marL="107271" indent="0" algn="ctr">
              <a:buNone/>
            </a:pPr>
            <a:endParaRPr lang="en-US" sz="2400"/>
          </a:p>
          <a:p>
            <a:pPr marL="107271" indent="0" algn="ctr">
              <a:buNone/>
            </a:pPr>
            <a:endParaRPr lang="en-US" sz="2400"/>
          </a:p>
          <a:p>
            <a:pPr marL="107271" indent="0" algn="ctr">
              <a:buNone/>
            </a:pPr>
            <a:r>
              <a:rPr lang="en-US" sz="2400" b="1"/>
              <a:t>Lambda</a:t>
            </a:r>
          </a:p>
          <a:p>
            <a:pPr marL="107271" indent="0">
              <a:buNone/>
            </a:pPr>
            <a:r>
              <a:rPr lang="en-US" sz="1600"/>
              <a:t>Run code without having to set up a development space or provision any hardware. Can be used to automate any stage of your pipeline or react to specific events in real time.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369F02C-DF5F-21BF-40EA-3000070C3689}"/>
              </a:ext>
            </a:extLst>
          </p:cNvPr>
          <p:cNvSpPr txBox="1">
            <a:spLocks/>
          </p:cNvSpPr>
          <p:nvPr/>
        </p:nvSpPr>
        <p:spPr>
          <a:xfrm>
            <a:off x="8153401" y="1600199"/>
            <a:ext cx="34290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2314" algn="l" rtl="0" eaLnBrk="1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33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74121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45928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07271" indent="0" algn="ctr">
              <a:buFont typeface="Arial"/>
              <a:buNone/>
            </a:pPr>
            <a:endParaRPr lang="en-US" sz="2400"/>
          </a:p>
          <a:p>
            <a:pPr marL="107271" indent="0" algn="ctr">
              <a:buFont typeface="Arial"/>
              <a:buNone/>
            </a:pPr>
            <a:endParaRPr lang="en-US" sz="2400"/>
          </a:p>
          <a:p>
            <a:pPr marL="107271" indent="0" algn="ctr">
              <a:buFont typeface="Arial"/>
              <a:buNone/>
            </a:pPr>
            <a:r>
              <a:rPr lang="en-US" sz="2400" b="1"/>
              <a:t>Kinesis</a:t>
            </a:r>
          </a:p>
          <a:p>
            <a:pPr marL="107271" indent="0">
              <a:buFont typeface="Arial"/>
              <a:buNone/>
            </a:pPr>
            <a:r>
              <a:rPr lang="en-US" sz="1600"/>
              <a:t>Ingest data in real time from a variety of sources or formats. Connect data pipeline to another service, process through Lambda, or store in S3 or RedShift directly.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9FFE60D-B017-83BA-FA23-854304E28237}"/>
              </a:ext>
            </a:extLst>
          </p:cNvPr>
          <p:cNvSpPr txBox="1">
            <a:spLocks/>
          </p:cNvSpPr>
          <p:nvPr/>
        </p:nvSpPr>
        <p:spPr>
          <a:xfrm>
            <a:off x="4381500" y="1600200"/>
            <a:ext cx="34290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2314" algn="l" rtl="0" eaLnBrk="1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33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74121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45928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07271" indent="0" algn="ctr">
              <a:buFont typeface="Arial"/>
              <a:buNone/>
            </a:pPr>
            <a:endParaRPr lang="en-US" sz="2400"/>
          </a:p>
          <a:p>
            <a:pPr marL="107271" indent="0" algn="ctr">
              <a:buFont typeface="Arial"/>
              <a:buNone/>
            </a:pPr>
            <a:endParaRPr lang="en-US" sz="2400"/>
          </a:p>
          <a:p>
            <a:pPr marL="107271" indent="0" algn="ctr">
              <a:buFont typeface="Arial"/>
              <a:buNone/>
            </a:pPr>
            <a:r>
              <a:rPr lang="en-US" sz="2400" b="1" err="1"/>
              <a:t>SageMaker</a:t>
            </a:r>
            <a:endParaRPr lang="en-US" sz="2400" b="1"/>
          </a:p>
          <a:p>
            <a:pPr marL="107271" indent="0">
              <a:buFont typeface="Arial"/>
              <a:buNone/>
            </a:pPr>
            <a:r>
              <a:rPr lang="en-US" sz="1600"/>
              <a:t>Powerful Machine Learning framework can connect to S3 or RedShift to produce models for demand prediction, inventory optimization, sentiment analysis, etc.</a:t>
            </a:r>
          </a:p>
          <a:p>
            <a:pPr marL="107271" indent="0">
              <a:buFont typeface="Arial"/>
              <a:buNone/>
            </a:pPr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324368-0B8F-427A-0C1C-CF12C6C735EE}"/>
              </a:ext>
            </a:extLst>
          </p:cNvPr>
          <p:cNvCxnSpPr/>
          <p:nvPr/>
        </p:nvCxnSpPr>
        <p:spPr>
          <a:xfrm>
            <a:off x="4278160" y="2349261"/>
            <a:ext cx="0" cy="3164415"/>
          </a:xfrm>
          <a:prstGeom prst="straightConnector1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FA1EB9-75F9-1453-F3D9-5B5FC6759005}"/>
              </a:ext>
            </a:extLst>
          </p:cNvPr>
          <p:cNvCxnSpPr/>
          <p:nvPr/>
        </p:nvCxnSpPr>
        <p:spPr>
          <a:xfrm>
            <a:off x="7950509" y="2349261"/>
            <a:ext cx="0" cy="3164415"/>
          </a:xfrm>
          <a:prstGeom prst="straightConnector1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19" descr="Logo, icon, company name&#10;&#10;Description automatically generated">
            <a:extLst>
              <a:ext uri="{FF2B5EF4-FFF2-40B4-BE49-F238E27FC236}">
                <a16:creationId xmlns:a16="http://schemas.microsoft.com/office/drawing/2014/main" id="{31B9E54D-85D4-4D12-9620-8ACF70FBB0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455"/>
          <a:stretch/>
        </p:blipFill>
        <p:spPr>
          <a:xfrm>
            <a:off x="-199329" y="1390011"/>
            <a:ext cx="5152549" cy="1119082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7FA54CA-7A0A-102A-11B3-0694B0A3DB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1" t="18570" r="62594" b="16974"/>
          <a:stretch/>
        </p:blipFill>
        <p:spPr>
          <a:xfrm>
            <a:off x="5619359" y="1600199"/>
            <a:ext cx="953282" cy="967837"/>
          </a:xfrm>
          <a:prstGeom prst="rect">
            <a:avLst/>
          </a:prstGeom>
        </p:spPr>
      </p:pic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FC6286C7-639B-DFEE-DAD5-0F387D3E5AC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8" t="4766" r="18898" b="24095"/>
          <a:stretch/>
        </p:blipFill>
        <p:spPr>
          <a:xfrm>
            <a:off x="9450252" y="1540169"/>
            <a:ext cx="846274" cy="96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89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7FA214-C73A-74B3-950D-D8130E980B07}"/>
              </a:ext>
            </a:extLst>
          </p:cNvPr>
          <p:cNvSpPr txBox="1"/>
          <p:nvPr/>
        </p:nvSpPr>
        <p:spPr>
          <a:xfrm>
            <a:off x="609600" y="2681056"/>
            <a:ext cx="10972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Full Video Presentation Hosted on YouTube Here:</a:t>
            </a:r>
          </a:p>
          <a:p>
            <a:pPr algn="ctr"/>
            <a:r>
              <a:rPr lang="en-US" sz="1800" b="0" i="0" u="sng" strike="noStrike" dirty="0">
                <a:solidFill>
                  <a:srgbClr val="0563C1"/>
                </a:solidFill>
                <a:effectLst/>
                <a:latin typeface="+mj-lt"/>
                <a:hlinkClick r:id="rId2"/>
              </a:rPr>
              <a:t>https://youtu.be/O6L0bPjqYwA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1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24CD-924A-47C2-9C6F-5BB223F8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77545"/>
            <a:ext cx="11226800" cy="1156511"/>
          </a:xfrm>
        </p:spPr>
        <p:txBody>
          <a:bodyPr>
            <a:normAutofit/>
          </a:bodyPr>
          <a:lstStyle/>
          <a:p>
            <a:r>
              <a:rPr lang="en-US" sz="2800"/>
              <a:t>Flexible, Scalable, and On Demand Business Intelligence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F52FF-5A44-4524-9A98-ED9717A0F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101" y="1610784"/>
            <a:ext cx="3733800" cy="3417438"/>
          </a:xfrm>
        </p:spPr>
        <p:txBody>
          <a:bodyPr>
            <a:normAutofit/>
          </a:bodyPr>
          <a:lstStyle/>
          <a:p>
            <a:pPr marL="106680" indent="0">
              <a:buNone/>
            </a:pPr>
            <a:r>
              <a:rPr lang="en-US" b="1"/>
              <a:t>RedShift</a:t>
            </a:r>
          </a:p>
          <a:p>
            <a:pPr marL="106680" indent="0">
              <a:buNone/>
            </a:pPr>
            <a:endParaRPr lang="en-US"/>
          </a:p>
          <a:p>
            <a:pPr marL="608965" indent="-502285"/>
            <a:r>
              <a:rPr lang="en-US" sz="1600"/>
              <a:t>Handles ultra-high-volume data</a:t>
            </a:r>
          </a:p>
          <a:p>
            <a:pPr marL="608965" indent="-502285"/>
            <a:r>
              <a:rPr lang="en-US" sz="1600"/>
              <a:t>Allows fast querying on Big Data</a:t>
            </a:r>
          </a:p>
          <a:p>
            <a:pPr marL="608965" indent="-502285"/>
            <a:r>
              <a:rPr lang="en-US" sz="1600"/>
              <a:t>Dependable / scalable / quick access (all benefit of cloud tool)</a:t>
            </a:r>
          </a:p>
          <a:p>
            <a:pPr marL="608965" indent="-502285"/>
            <a:r>
              <a:rPr lang="en-US" sz="1600"/>
              <a:t>Multiple security 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51C2D-D5A1-4A92-967A-ADEEC16EAC1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313767" y="1610784"/>
            <a:ext cx="3680883" cy="3163438"/>
          </a:xfrm>
        </p:spPr>
        <p:txBody>
          <a:bodyPr>
            <a:normAutofit/>
          </a:bodyPr>
          <a:lstStyle/>
          <a:p>
            <a:pPr marL="106680" indent="0">
              <a:buNone/>
            </a:pPr>
            <a:r>
              <a:rPr lang="en-US" b="1"/>
              <a:t>QuickSight</a:t>
            </a:r>
          </a:p>
          <a:p>
            <a:pPr marL="106680" indent="0">
              <a:buNone/>
            </a:pPr>
            <a:endParaRPr lang="en-US"/>
          </a:p>
          <a:p>
            <a:pPr marL="608965" indent="-502285"/>
            <a:r>
              <a:rPr lang="en-US" sz="1600"/>
              <a:t>Connects to virtually any source</a:t>
            </a:r>
          </a:p>
          <a:p>
            <a:pPr marL="608965" indent="-502285"/>
            <a:r>
              <a:rPr lang="en-US" sz="1600"/>
              <a:t>Quick calculations and visualizations for on demand dashboards</a:t>
            </a:r>
          </a:p>
          <a:p>
            <a:pPr marL="608965" indent="-502285"/>
            <a:r>
              <a:rPr lang="en-US" sz="1600"/>
              <a:t>Easily shared</a:t>
            </a:r>
          </a:p>
          <a:p>
            <a:pPr marL="608965" indent="-502285"/>
            <a:r>
              <a:rPr lang="en-US" sz="1600"/>
              <a:t>Cheap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715117-CA06-5AA1-6461-AD3EDDA67AFB}"/>
              </a:ext>
            </a:extLst>
          </p:cNvPr>
          <p:cNvCxnSpPr/>
          <p:nvPr/>
        </p:nvCxnSpPr>
        <p:spPr>
          <a:xfrm>
            <a:off x="4130676" y="1611842"/>
            <a:ext cx="0" cy="3164415"/>
          </a:xfrm>
          <a:prstGeom prst="straightConnector1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129EE7-B828-F3AF-4B61-244BBD78A7CD}"/>
              </a:ext>
            </a:extLst>
          </p:cNvPr>
          <p:cNvCxnSpPr>
            <a:cxnSpLocks/>
          </p:cNvCxnSpPr>
          <p:nvPr/>
        </p:nvCxnSpPr>
        <p:spPr>
          <a:xfrm>
            <a:off x="8088842" y="1611842"/>
            <a:ext cx="0" cy="3165377"/>
          </a:xfrm>
          <a:prstGeom prst="straightConnector1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19A97689-515B-46A1-D3A6-B9111BF72B6F}"/>
              </a:ext>
            </a:extLst>
          </p:cNvPr>
          <p:cNvSpPr txBox="1">
            <a:spLocks/>
          </p:cNvSpPr>
          <p:nvPr/>
        </p:nvSpPr>
        <p:spPr>
          <a:xfrm>
            <a:off x="8382001" y="1615017"/>
            <a:ext cx="3818467" cy="316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2314" algn="l" rtl="0" eaLnBrk="1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33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74121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45928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31789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06680" indent="0">
              <a:buFont typeface="Arial"/>
              <a:buNone/>
            </a:pPr>
            <a:r>
              <a:rPr lang="en-US" b="1" dirty="0"/>
              <a:t>Lambda</a:t>
            </a:r>
          </a:p>
          <a:p>
            <a:pPr marL="106680" indent="0">
              <a:buNone/>
            </a:pPr>
            <a:endParaRPr lang="en-US" dirty="0"/>
          </a:p>
          <a:p>
            <a:pPr marL="608965" indent="-502285"/>
            <a:r>
              <a:rPr lang="en-US" sz="1600" dirty="0"/>
              <a:t>Automated scaling</a:t>
            </a:r>
          </a:p>
          <a:p>
            <a:pPr marL="608965" indent="-502285"/>
            <a:r>
              <a:rPr lang="en-US" sz="1600" dirty="0"/>
              <a:t>Modernization of apps</a:t>
            </a:r>
          </a:p>
          <a:p>
            <a:pPr marL="608965" indent="-502285"/>
            <a:r>
              <a:rPr lang="en-US" sz="1600" dirty="0"/>
              <a:t>Pay-as-you-go hence cheap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979118-1E0E-FDE7-32BC-E45626A44EDC}"/>
              </a:ext>
            </a:extLst>
          </p:cNvPr>
          <p:cNvGrpSpPr/>
          <p:nvPr/>
        </p:nvGrpSpPr>
        <p:grpSpPr>
          <a:xfrm>
            <a:off x="370802" y="4897175"/>
            <a:ext cx="12067117" cy="1738377"/>
            <a:chOff x="162984" y="4897175"/>
            <a:chExt cx="12067117" cy="1738377"/>
          </a:xfrm>
        </p:grpSpPr>
        <p:pic>
          <p:nvPicPr>
            <p:cNvPr id="6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6208654C-C8A8-39A1-C2E2-BEC59B287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8484" y="4897175"/>
              <a:ext cx="1907117" cy="1434568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40111845-2104-AA85-B8E2-9FF9FD9BC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67401" y="5103910"/>
              <a:ext cx="2785533" cy="1158680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DF757984-941C-CA1E-31AC-8429B4BB4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2984" y="5041901"/>
              <a:ext cx="1018117" cy="1039283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676F371-A5A6-A98D-D328-5CDD98AFD6F7}"/>
                </a:ext>
              </a:extLst>
            </p:cNvPr>
            <p:cNvCxnSpPr/>
            <p:nvPr/>
          </p:nvCxnSpPr>
          <p:spPr>
            <a:xfrm>
              <a:off x="1416050" y="5681133"/>
              <a:ext cx="618066" cy="42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9B9280C-B3AE-D1EB-5F4D-981BE2D464DF}"/>
                </a:ext>
              </a:extLst>
            </p:cNvPr>
            <p:cNvCxnSpPr>
              <a:cxnSpLocks/>
            </p:cNvCxnSpPr>
            <p:nvPr/>
          </p:nvCxnSpPr>
          <p:spPr>
            <a:xfrm>
              <a:off x="5585884" y="5670549"/>
              <a:ext cx="565150" cy="42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679CEB-4081-8A16-0482-287D204BBFF4}"/>
                </a:ext>
              </a:extLst>
            </p:cNvPr>
            <p:cNvSpPr txBox="1"/>
            <p:nvPr/>
          </p:nvSpPr>
          <p:spPr>
            <a:xfrm>
              <a:off x="162984" y="6322484"/>
              <a:ext cx="1092200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Big Data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A0CCF4-232A-0FE5-0A07-EF0886A0891D}"/>
                </a:ext>
              </a:extLst>
            </p:cNvPr>
            <p:cNvSpPr txBox="1"/>
            <p:nvPr/>
          </p:nvSpPr>
          <p:spPr>
            <a:xfrm>
              <a:off x="2761192" y="6327775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Data Warehousing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BD3152-DE0F-79CA-D74E-E08E88FF4C42}"/>
                </a:ext>
              </a:extLst>
            </p:cNvPr>
            <p:cNvSpPr txBox="1"/>
            <p:nvPr/>
          </p:nvSpPr>
          <p:spPr>
            <a:xfrm>
              <a:off x="6682318" y="6322484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Visualization</a:t>
              </a:r>
            </a:p>
          </p:txBody>
        </p:sp>
        <p:pic>
          <p:nvPicPr>
            <p:cNvPr id="19" name="Picture 19" descr="Logo, icon, company name&#10;&#10;Description automatically generated">
              <a:extLst>
                <a:ext uri="{FF2B5EF4-FFF2-40B4-BE49-F238E27FC236}">
                  <a16:creationId xmlns:a16="http://schemas.microsoft.com/office/drawing/2014/main" id="{256D365F-3056-0BD0-6CF7-2E5BF989F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30068" y="5147734"/>
              <a:ext cx="3251200" cy="1166283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20D7AE2-41DE-6D79-0F0E-0538007DCF35}"/>
                </a:ext>
              </a:extLst>
            </p:cNvPr>
            <p:cNvCxnSpPr>
              <a:cxnSpLocks/>
            </p:cNvCxnSpPr>
            <p:nvPr/>
          </p:nvCxnSpPr>
          <p:spPr>
            <a:xfrm>
              <a:off x="8199966" y="5712882"/>
              <a:ext cx="575733" cy="42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5D83D1-4ECA-DD1C-58F9-6315FAA864DA}"/>
                </a:ext>
              </a:extLst>
            </p:cNvPr>
            <p:cNvSpPr txBox="1"/>
            <p:nvPr/>
          </p:nvSpPr>
          <p:spPr>
            <a:xfrm>
              <a:off x="9486901" y="6322484"/>
              <a:ext cx="2743200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Automated mailing</a:t>
              </a:r>
            </a:p>
          </p:txBody>
        </p:sp>
        <p:pic>
          <p:nvPicPr>
            <p:cNvPr id="5" name="Picture 8" descr="Icon&#10;&#10;Description automatically generated">
              <a:extLst>
                <a:ext uri="{FF2B5EF4-FFF2-40B4-BE49-F238E27FC236}">
                  <a16:creationId xmlns:a16="http://schemas.microsoft.com/office/drawing/2014/main" id="{093BD54E-2195-2A5D-FBA1-F2DEAB089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72750" y="5027083"/>
              <a:ext cx="1132418" cy="1153585"/>
            </a:xfrm>
            <a:prstGeom prst="rect">
              <a:avLst/>
            </a:prstGeom>
          </p:spPr>
        </p:pic>
        <p:pic>
          <p:nvPicPr>
            <p:cNvPr id="9" name="Picture 9" descr="Shape&#10;&#10;Description automatically generated">
              <a:extLst>
                <a:ext uri="{FF2B5EF4-FFF2-40B4-BE49-F238E27FC236}">
                  <a16:creationId xmlns:a16="http://schemas.microsoft.com/office/drawing/2014/main" id="{813E59FB-7751-325B-9E71-0B6B46B10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26180" y="5256742"/>
              <a:ext cx="1271058" cy="916516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74D9FEC-52FB-3A62-4E42-932974BFE0DE}"/>
                </a:ext>
              </a:extLst>
            </p:cNvPr>
            <p:cNvCxnSpPr>
              <a:cxnSpLocks/>
            </p:cNvCxnSpPr>
            <p:nvPr/>
          </p:nvCxnSpPr>
          <p:spPr>
            <a:xfrm>
              <a:off x="9967382" y="5723465"/>
              <a:ext cx="575733" cy="42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916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B336-30AD-48C2-8E21-A5B9B709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Who Uses our Data Pipeline?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830AA-7656-4A4E-A6B8-8DB6799D2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3124200"/>
            <a:ext cx="5130800" cy="4525963"/>
          </a:xfrm>
        </p:spPr>
        <p:txBody>
          <a:bodyPr/>
          <a:lstStyle/>
          <a:p>
            <a:pPr marL="106680" indent="0" algn="ctr">
              <a:buNone/>
            </a:pPr>
            <a:r>
              <a:rPr lang="en-US"/>
              <a:t>Data Analysts</a:t>
            </a:r>
          </a:p>
          <a:p>
            <a:pPr marL="106680" indent="0" algn="ctr">
              <a:buNone/>
            </a:pPr>
            <a:endParaRPr lang="en-US" sz="1600"/>
          </a:p>
          <a:p>
            <a:pPr marL="608965" indent="-502285" algn="just"/>
            <a:r>
              <a:rPr lang="en-US" sz="1600"/>
              <a:t>Load large data files into </a:t>
            </a:r>
            <a:r>
              <a:rPr lang="en-US" sz="1600" b="1"/>
              <a:t>Redshift</a:t>
            </a:r>
          </a:p>
          <a:p>
            <a:pPr marL="608965" indent="-502285" algn="just"/>
            <a:r>
              <a:rPr lang="en-US" sz="1600"/>
              <a:t>Perform data wrangling with nearly unlimited concurrent users and no decrease in performance</a:t>
            </a:r>
            <a:endParaRPr lang="en-US"/>
          </a:p>
          <a:p>
            <a:pPr marL="608965" indent="-502285" algn="just"/>
            <a:r>
              <a:rPr lang="en-US" sz="1600"/>
              <a:t>Use </a:t>
            </a:r>
            <a:r>
              <a:rPr lang="en-US" sz="1600" b="1" err="1"/>
              <a:t>QuickSight</a:t>
            </a:r>
            <a:r>
              <a:rPr lang="en-US" sz="1600"/>
              <a:t> for visualizations</a:t>
            </a:r>
          </a:p>
          <a:p>
            <a:pPr marL="608965" indent="-502285" algn="just"/>
            <a:r>
              <a:rPr lang="en-US" sz="1600"/>
              <a:t>Utilize </a:t>
            </a:r>
            <a:r>
              <a:rPr lang="en-US" sz="1600" b="1"/>
              <a:t>Lambda</a:t>
            </a:r>
            <a:r>
              <a:rPr lang="en-US" sz="1600"/>
              <a:t> to setup automated emails</a:t>
            </a:r>
          </a:p>
          <a:p>
            <a:pPr marL="608965" indent="-502285" algn="just"/>
            <a:endParaRPr lang="en-US" sz="16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23AB6-3C8B-4FCA-A0E3-C1FAFDB9B49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610351" y="3124200"/>
            <a:ext cx="5183717" cy="4525963"/>
          </a:xfrm>
        </p:spPr>
        <p:txBody>
          <a:bodyPr/>
          <a:lstStyle/>
          <a:p>
            <a:pPr marL="106680" indent="0" algn="ctr">
              <a:buNone/>
            </a:pPr>
            <a:r>
              <a:rPr lang="en-US"/>
              <a:t>Data Consumers</a:t>
            </a:r>
          </a:p>
          <a:p>
            <a:pPr marL="106680" indent="0">
              <a:buNone/>
            </a:pPr>
            <a:endParaRPr lang="en-US" sz="1600"/>
          </a:p>
          <a:p>
            <a:pPr marL="608965" indent="-502285"/>
            <a:r>
              <a:rPr lang="en-US" sz="1600"/>
              <a:t>Company Executives, Marketing and Sales Managers</a:t>
            </a:r>
            <a:endParaRPr lang="en-US"/>
          </a:p>
          <a:p>
            <a:pPr marL="608965" indent="-502285"/>
            <a:r>
              <a:rPr lang="en-US" sz="1600"/>
              <a:t>Receive automated updates on dashboards through emails </a:t>
            </a:r>
            <a:endParaRPr lang="en-US"/>
          </a:p>
          <a:p>
            <a:pPr marL="608965" indent="-502285"/>
            <a:r>
              <a:rPr lang="en-US" sz="1600"/>
              <a:t>Analyze dashboards and extract insights</a:t>
            </a:r>
            <a:endParaRPr lang="en-US"/>
          </a:p>
          <a:p>
            <a:pPr marL="608965" indent="-502285"/>
            <a:r>
              <a:rPr lang="en-US" sz="1600"/>
              <a:t>Drive business decisions</a:t>
            </a:r>
          </a:p>
          <a:p>
            <a:pPr marL="106680" indent="0" algn="just">
              <a:buNone/>
            </a:pPr>
            <a:endParaRPr lang="en-US" sz="1600"/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6709DD77-C911-BF7D-A532-2C0CDB8BD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584" y="1206500"/>
            <a:ext cx="1841500" cy="18415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4BFC9BDF-90D0-B978-7C22-8DD2A4808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234" y="1485901"/>
            <a:ext cx="1250950" cy="12827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9FA586-DECB-481B-E9B4-DB53F2553154}"/>
              </a:ext>
            </a:extLst>
          </p:cNvPr>
          <p:cNvCxnSpPr/>
          <p:nvPr/>
        </p:nvCxnSpPr>
        <p:spPr>
          <a:xfrm flipH="1">
            <a:off x="6194426" y="1347258"/>
            <a:ext cx="0" cy="5005915"/>
          </a:xfrm>
          <a:prstGeom prst="straightConnector1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1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5702E-B7C6-45B6-B65A-4DCE359E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Data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806A4-030D-4DBD-B24B-498AB1CAC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814050" cy="4525963"/>
          </a:xfrm>
        </p:spPr>
        <p:txBody>
          <a:bodyPr/>
          <a:lstStyle/>
          <a:p>
            <a:pPr marL="608965" indent="-502285"/>
            <a:r>
              <a:rPr lang="en-US" sz="2400" dirty="0"/>
              <a:t>Sales Dataset for Iowa state's liquor</a:t>
            </a:r>
          </a:p>
          <a:p>
            <a:pPr marL="608965" indent="-502285"/>
            <a:r>
              <a:rPr lang="en-US" sz="2400" dirty="0"/>
              <a:t>Size: ~12.5 Million rows (3.47 GB)</a:t>
            </a:r>
          </a:p>
          <a:p>
            <a:pPr marL="608965" indent="-502285"/>
            <a:r>
              <a:rPr lang="en-US" sz="2400" dirty="0"/>
              <a:t>24 features</a:t>
            </a:r>
          </a:p>
          <a:p>
            <a:pPr marL="608965" indent="-502285"/>
            <a:r>
              <a:rPr lang="en-US" sz="2400" dirty="0"/>
              <a:t>Data Types</a:t>
            </a:r>
          </a:p>
          <a:p>
            <a:pPr marL="1218565" lvl="1" indent="-473710"/>
            <a:r>
              <a:rPr lang="en-US" dirty="0"/>
              <a:t>Structured data : Date, Zip Code, Sale Price etc.</a:t>
            </a:r>
          </a:p>
          <a:p>
            <a:pPr marL="1218565" lvl="1" indent="-473710"/>
            <a:r>
              <a:rPr lang="en-US" dirty="0"/>
              <a:t>Unstructured data : Store address, Item description etc.</a:t>
            </a:r>
          </a:p>
          <a:p>
            <a:pPr marL="10668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4206C7-36E5-D769-DF8D-7B6D773C691D}"/>
              </a:ext>
            </a:extLst>
          </p:cNvPr>
          <p:cNvSpPr txBox="1"/>
          <p:nvPr/>
        </p:nvSpPr>
        <p:spPr>
          <a:xfrm>
            <a:off x="697442" y="5883275"/>
            <a:ext cx="88074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Data source: </a:t>
            </a:r>
            <a:r>
              <a:rPr lang="en-US" i="1">
                <a:hlinkClick r:id="rId3"/>
              </a:rPr>
              <a:t>https://www.kaggle.com/datasets/residentmario/iowa-liquor-sales</a:t>
            </a:r>
            <a:endParaRPr lang="en-US" i="1"/>
          </a:p>
          <a:p>
            <a:endParaRPr lang="en-US" i="1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3DCD1F8-58B3-AABF-2FB2-90B672A58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425" y="177905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1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06D1-EAF9-4C47-9855-1B59D40A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S3 + RedShift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E8431-BC7F-6EA0-B97A-B5B621470F88}"/>
              </a:ext>
            </a:extLst>
          </p:cNvPr>
          <p:cNvSpPr txBox="1"/>
          <p:nvPr/>
        </p:nvSpPr>
        <p:spPr>
          <a:xfrm>
            <a:off x="609600" y="2681056"/>
            <a:ext cx="1097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Demo Hosted on YouTube Here:</a:t>
            </a:r>
          </a:p>
          <a:p>
            <a:pPr algn="ctr"/>
            <a:r>
              <a:rPr lang="en-US" sz="1800" b="0" i="0" u="sng" strike="noStrike" dirty="0">
                <a:solidFill>
                  <a:srgbClr val="0563C1"/>
                </a:solidFill>
                <a:effectLst/>
                <a:latin typeface="+mj-lt"/>
                <a:hlinkClick r:id="rId3"/>
              </a:rPr>
              <a:t>https://youtu.be/DXHbHHed9vA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endParaRPr lang="en-US" sz="2400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CCA5-E9CB-4492-8157-5E608D45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QuickSight</a:t>
            </a:r>
            <a:r>
              <a:rPr lang="en-US"/>
              <a:t>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4DD14-AECC-E50E-D54E-8CE7CD1B59DB}"/>
              </a:ext>
            </a:extLst>
          </p:cNvPr>
          <p:cNvSpPr txBox="1"/>
          <p:nvPr/>
        </p:nvSpPr>
        <p:spPr>
          <a:xfrm>
            <a:off x="609600" y="2681056"/>
            <a:ext cx="10972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Demo Hosted on YouTube Here:</a:t>
            </a:r>
          </a:p>
          <a:p>
            <a:pPr algn="ctr"/>
            <a:r>
              <a:rPr lang="en-US" sz="1800" b="0" i="0" u="sng" strike="noStrike" dirty="0">
                <a:solidFill>
                  <a:srgbClr val="0563C1"/>
                </a:solidFill>
                <a:effectLst/>
                <a:latin typeface="+mj-lt"/>
                <a:hlinkClick r:id="rId4"/>
              </a:rPr>
              <a:t>https://youtu.be/yPrk14ex-ew</a:t>
            </a:r>
            <a:endParaRPr lang="en-US" sz="1800" b="0" i="0" u="sng" strike="noStrike" dirty="0">
              <a:solidFill>
                <a:srgbClr val="0563C1"/>
              </a:solidFill>
              <a:effectLst/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978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0787E-422D-A957-C5AE-7ED6E8ED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and Simple Email Service (SES) Demo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1CEF0-1BF3-4BDB-44D3-DC8A695B4D59}"/>
              </a:ext>
            </a:extLst>
          </p:cNvPr>
          <p:cNvSpPr txBox="1"/>
          <p:nvPr/>
        </p:nvSpPr>
        <p:spPr>
          <a:xfrm>
            <a:off x="609600" y="2681056"/>
            <a:ext cx="10972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Demo Hosted on YouTube Here:</a:t>
            </a:r>
          </a:p>
          <a:p>
            <a:pPr algn="ctr"/>
            <a:r>
              <a:rPr lang="en-US" sz="1800" b="0" i="0" u="sng" strike="noStrike" dirty="0">
                <a:solidFill>
                  <a:srgbClr val="0563C1"/>
                </a:solidFill>
                <a:effectLst/>
                <a:latin typeface="+mj-lt"/>
                <a:hlinkClick r:id="rId4"/>
              </a:rPr>
              <a:t>https://youtu.be/9kuMvx_Qxd4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873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87C5-36BF-4B92-8525-F2BBD906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Enterprise Data Warehouse Comparison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05D4605-49D4-4312-ACD3-F5BADB6C3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089118"/>
              </p:ext>
            </p:extLst>
          </p:nvPr>
        </p:nvGraphicFramePr>
        <p:xfrm>
          <a:off x="609599" y="1417639"/>
          <a:ext cx="10972800" cy="50628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97302581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96159921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3926235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555600857"/>
                    </a:ext>
                  </a:extLst>
                </a:gridCol>
              </a:tblGrid>
              <a:tr h="84380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RedShift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Snowflake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SQL Server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104118"/>
                  </a:ext>
                </a:extLst>
              </a:tr>
              <a:tr h="843803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Cost Structure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Pay per compute or by bytes scanned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Pay per compute and pay per storage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Pay per license or device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2716005"/>
                  </a:ext>
                </a:extLst>
              </a:tr>
              <a:tr h="843803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Cloud Based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4974006"/>
                  </a:ext>
                </a:extLst>
              </a:tr>
              <a:tr h="843803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Speed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Very Fast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Very Fast+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Slow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323455"/>
                  </a:ext>
                </a:extLst>
              </a:tr>
              <a:tr h="843803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Scaling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Manual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Automatic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None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5489164"/>
                  </a:ext>
                </a:extLst>
              </a:tr>
              <a:tr h="843803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Flexibility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High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Medium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Low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512511"/>
                  </a:ext>
                </a:extLst>
              </a:tr>
            </a:tbl>
          </a:graphicData>
        </a:graphic>
      </p:graphicFrame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E3C159A7-17CD-27DF-4480-0E3383061A9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95"/>
          <a:stretch/>
        </p:blipFill>
        <p:spPr>
          <a:xfrm>
            <a:off x="4464305" y="1321384"/>
            <a:ext cx="483080" cy="529157"/>
          </a:xfrm>
          <a:prstGeom prst="rect">
            <a:avLst/>
          </a:prstGeom>
        </p:spPr>
      </p:pic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F25D93BD-15C9-CA2A-2AF4-30A5F34DFDB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8" t="32982" r="68464" b="33333"/>
          <a:stretch/>
        </p:blipFill>
        <p:spPr>
          <a:xfrm>
            <a:off x="7051896" y="1200951"/>
            <a:ext cx="753979" cy="770021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2E4A5C37-6B21-B50A-EF80-2C85750097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2" r="14334" b="30807"/>
          <a:stretch/>
        </p:blipFill>
        <p:spPr>
          <a:xfrm>
            <a:off x="9910386" y="1080520"/>
            <a:ext cx="698994" cy="77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269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1"/>
</p:tagLst>
</file>

<file path=ppt/theme/theme1.xml><?xml version="1.0" encoding="utf-8"?>
<a:theme xmlns:a="http://schemas.openxmlformats.org/drawingml/2006/main" name="CSOM slide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OM slide template" id="{1D6B89CF-BCF4-4105-9476-725429DBEBAF}" vid="{0599D555-B191-4319-B5D7-A485FA5C69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CSOM slide template</Template>
  <TotalTime>23</TotalTime>
  <Words>516</Words>
  <Application>Microsoft Office PowerPoint</Application>
  <PresentationFormat>Widescreen</PresentationFormat>
  <Paragraphs>131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CSOM slide template</vt:lpstr>
      <vt:lpstr>Manage and Share Big Data Insights through AWS RedShift, QuickSight, and Lambda</vt:lpstr>
      <vt:lpstr>PowerPoint Presentation</vt:lpstr>
      <vt:lpstr>Flexible, Scalable, and On Demand Business Intelligence</vt:lpstr>
      <vt:lpstr>Who Uses our Data Pipeline?</vt:lpstr>
      <vt:lpstr>Data Description</vt:lpstr>
      <vt:lpstr>S3 + RedShift Demo</vt:lpstr>
      <vt:lpstr>QuickSight Demo</vt:lpstr>
      <vt:lpstr>Lambda and Simple Email Service (SES) Demo </vt:lpstr>
      <vt:lpstr>Enterprise Data Warehouse Comparison</vt:lpstr>
      <vt:lpstr>Enterprise Analytics Dashboard Comparison</vt:lpstr>
      <vt:lpstr>Future Project Extensions through the AWS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Bradshaw Irish</dc:creator>
  <cp:lastModifiedBy>Bradshaw Irish</cp:lastModifiedBy>
  <cp:revision>3</cp:revision>
  <dcterms:created xsi:type="dcterms:W3CDTF">2013-07-15T20:26:40Z</dcterms:created>
  <dcterms:modified xsi:type="dcterms:W3CDTF">2022-05-01T00:04:16Z</dcterms:modified>
</cp:coreProperties>
</file>