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Gentium Book Bas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entiumBookBasic-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entiumBookBasic-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entiumBookBasic-boldItalic.fntdata"/><Relationship Id="rId30" Type="http://schemas.openxmlformats.org/officeDocument/2006/relationships/font" Target="fonts/GentiumBookBasic-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Shape 61"/>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Shape 6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81" name="Shape 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
        <p:nvSpPr>
          <p:cNvPr id="128" name="Shape 1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17"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666666"/>
              </a:buClr>
              <a:buSzPts val="3200"/>
              <a:buFont typeface="Times New Roman"/>
              <a:buNone/>
              <a:defRPr b="1" i="0" sz="3200" u="none" cap="none" strike="noStrike">
                <a:solidFill>
                  <a:srgbClr val="666666"/>
                </a:solidFill>
                <a:latin typeface="Times New Roman"/>
                <a:ea typeface="Times New Roman"/>
                <a:cs typeface="Times New Roman"/>
                <a:sym typeface="Times New Roman"/>
              </a:defRPr>
            </a:lvl9pPr>
          </a:lstStyle>
          <a:p/>
        </p:txBody>
      </p:sp>
      <p:sp>
        <p:nvSpPr>
          <p:cNvPr id="12" name="Shape 12"/>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2pPr>
            <a:lvl3pPr lvl="2"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3pPr>
            <a:lvl4pPr lvl="3"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4pPr>
            <a:lvl5pPr lvl="4"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5pPr>
            <a:lvl6pPr lvl="5"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6pPr>
            <a:lvl7pPr lvl="6"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7pPr>
            <a:lvl8pPr lvl="7"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8pPr>
            <a:lvl9pPr lvl="8" marR="0" rtl="0" algn="ctr">
              <a:lnSpc>
                <a:spcPct val="100000"/>
              </a:lnSpc>
              <a:spcBef>
                <a:spcPts val="0"/>
              </a:spcBef>
              <a:spcAft>
                <a:spcPts val="0"/>
              </a:spcAft>
              <a:buClr>
                <a:srgbClr val="000000"/>
              </a:buClr>
              <a:buSzPts val="2400"/>
              <a:buFont typeface="Georgia"/>
              <a:buNone/>
              <a:defRPr b="0" i="0" sz="2400" u="none" cap="none" strike="noStrike">
                <a:solidFill>
                  <a:srgbClr val="000000"/>
                </a:solidFill>
                <a:latin typeface="Georgia"/>
                <a:ea typeface="Georgia"/>
                <a:cs typeface="Georgia"/>
                <a:sym typeface="Georgia"/>
              </a:defRPr>
            </a:lvl9pPr>
          </a:lstStyle>
          <a:p/>
        </p:txBody>
      </p:sp>
      <p:sp>
        <p:nvSpPr>
          <p:cNvPr id="13" name="Shape 13"/>
          <p:cNvSpPr/>
          <p:nvPr/>
        </p:nvSpPr>
        <p:spPr>
          <a:xfrm flipH="1">
            <a:off x="17"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 white.png" id="14" name="Shape 14"/>
          <p:cNvPicPr preferRelativeResize="0"/>
          <p:nvPr/>
        </p:nvPicPr>
        <p:blipFill rotWithShape="1">
          <a:blip r:embed="rId2">
            <a:alphaModFix/>
          </a:blip>
          <a:srcRect b="0" l="0" r="0" t="0"/>
          <a:stretch/>
        </p:blipFill>
        <p:spPr>
          <a:xfrm>
            <a:off x="5872799" y="257950"/>
            <a:ext cx="2460751" cy="997424"/>
          </a:xfrm>
          <a:prstGeom prst="rect">
            <a:avLst/>
          </a:prstGeom>
          <a:noFill/>
          <a:ln>
            <a:noFill/>
          </a:ln>
        </p:spPr>
      </p:pic>
      <p:sp>
        <p:nvSpPr>
          <p:cNvPr id="15" name="Shape 15"/>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IN" sz="1400" u="none" cap="none" strike="noStrike">
                <a:solidFill>
                  <a:srgbClr val="FFFFFF"/>
                </a:solidFill>
                <a:latin typeface="Georgia"/>
                <a:ea typeface="Georgia"/>
                <a:cs typeface="Georgia"/>
                <a:sym typeface="Georgia"/>
              </a:rPr>
              <a:t>Mission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Georgia"/>
              <a:buNone/>
            </a:pPr>
            <a:r>
              <a:rPr b="0" i="0" lang="en-IN" sz="1100" u="none" cap="none" strike="noStrike">
                <a:solidFill>
                  <a:srgbClr val="FFFFFF"/>
                </a:solidFill>
                <a:latin typeface="Georgia"/>
                <a:ea typeface="Georgia"/>
                <a:cs typeface="Georgia"/>
                <a:sym typeface="Georgia"/>
              </a:rPr>
              <a:t>Christ University is a nurturing ground for an individual’s holistic development to make effective contribution to the society in a dynamic environment</a:t>
            </a:r>
            <a:endParaRPr b="0" i="0" sz="1400" u="none" cap="none" strike="noStrike">
              <a:solidFill>
                <a:srgbClr val="000000"/>
              </a:solidFill>
              <a:latin typeface="Arial"/>
              <a:ea typeface="Arial"/>
              <a:cs typeface="Arial"/>
              <a:sym typeface="Arial"/>
            </a:endParaRPr>
          </a:p>
        </p:txBody>
      </p:sp>
      <p:sp>
        <p:nvSpPr>
          <p:cNvPr id="17" name="Shape 17"/>
          <p:cNvSpPr txBox="1"/>
          <p:nvPr/>
        </p:nvSpPr>
        <p:spPr>
          <a:xfrm>
            <a:off x="3709075" y="5919900"/>
            <a:ext cx="2030700" cy="64109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IN" sz="1400" u="none" cap="none" strike="noStrike">
                <a:solidFill>
                  <a:srgbClr val="FFFFFF"/>
                </a:solidFill>
                <a:latin typeface="Georgia"/>
                <a:ea typeface="Georgia"/>
                <a:cs typeface="Georgia"/>
                <a:sym typeface="Georgia"/>
              </a:rPr>
              <a:t>Vision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Georgia"/>
              <a:buNone/>
            </a:pPr>
            <a:r>
              <a:rPr b="0" i="0" lang="en-IN" sz="11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18" name="Shape 18"/>
          <p:cNvSpPr txBox="1"/>
          <p:nvPr/>
        </p:nvSpPr>
        <p:spPr>
          <a:xfrm>
            <a:off x="6067875" y="5919900"/>
            <a:ext cx="2984399"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IN" sz="1400" u="none" cap="none" strike="noStrike">
                <a:solidFill>
                  <a:srgbClr val="FFFFFF"/>
                </a:solidFill>
                <a:latin typeface="Georgia"/>
                <a:ea typeface="Georgia"/>
                <a:cs typeface="Georgia"/>
                <a:sym typeface="Georgia"/>
              </a:rPr>
              <a:t>Core Values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Georgia"/>
              <a:buNone/>
            </a:pPr>
            <a:r>
              <a:rPr b="0" i="0" lang="en-IN" sz="1100" u="none" cap="none" strike="noStrike">
                <a:solidFill>
                  <a:srgbClr val="FFFFFF"/>
                </a:solidFill>
                <a:latin typeface="Georgia"/>
                <a:ea typeface="Georgia"/>
                <a:cs typeface="Georgia"/>
                <a:sym typeface="Georgia"/>
              </a:rPr>
              <a:t>Faith in God |  Moral Uprightness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100"/>
              <a:buFont typeface="Georgia"/>
              <a:buNone/>
            </a:pPr>
            <a:r>
              <a:rPr b="0" i="0" lang="en-IN" sz="1100" u="none" cap="none" strike="noStrike">
                <a:solidFill>
                  <a:srgbClr val="FFFFFF"/>
                </a:solidFill>
                <a:latin typeface="Georgia"/>
                <a:ea typeface="Georgia"/>
                <a:cs typeface="Georgia"/>
                <a:sym typeface="Georgia"/>
              </a:rPr>
              <a:t> Love of Fellow Beings |  Social Responsibility | Pursuit of Excellence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666666"/>
              </a:buClr>
              <a:buSzPts val="3000"/>
              <a:buFont typeface="Times New Roman"/>
              <a:buNone/>
              <a:defRPr b="1" i="0" sz="3000" u="none" cap="none" strike="noStrike">
                <a:solidFill>
                  <a:srgbClr val="666666"/>
                </a:solidFill>
                <a:latin typeface="Times New Roman"/>
                <a:ea typeface="Times New Roman"/>
                <a:cs typeface="Times New Roman"/>
                <a:sym typeface="Times New Roman"/>
              </a:defRPr>
            </a:lvl9pPr>
          </a:lstStyle>
          <a:p/>
        </p:txBody>
      </p:sp>
      <p:sp>
        <p:nvSpPr>
          <p:cNvPr id="21" name="Shape 21"/>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rgbClr val="000000"/>
              </a:buClr>
              <a:buSzPts val="2600"/>
              <a:buFont typeface="Times New Roman"/>
              <a:buNone/>
              <a:defRPr b="0" i="0" sz="26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15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0"/>
              </a:spcBef>
              <a:spcAft>
                <a:spcPts val="0"/>
              </a:spcAft>
              <a:buClr>
                <a:srgbClr val="000000"/>
              </a:buClr>
              <a:buSzPts val="2200"/>
              <a:buFont typeface="Times New Roman"/>
              <a:buNone/>
              <a:defRPr b="0" i="0" sz="2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2" name="Shape 22"/>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24" name="Shape 2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Shape 28"/>
          <p:cNvSpPr txBox="1"/>
          <p:nvPr>
            <p:ph type="title"/>
          </p:nvPr>
        </p:nvSpPr>
        <p:spPr>
          <a:xfrm>
            <a:off x="457200" y="614974"/>
            <a:ext cx="8229600" cy="723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434343"/>
              </a:buClr>
              <a:buSzPts val="2800"/>
              <a:buFont typeface="Times New Roman"/>
              <a:buNone/>
              <a:defRPr b="1" i="0" sz="2800" u="none" cap="none" strike="noStrike">
                <a:solidFill>
                  <a:srgbClr val="434343"/>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2pPr>
            <a:lvl3pPr lvl="2"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3pPr>
            <a:lvl4pPr lvl="3"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4pPr>
            <a:lvl5pPr lvl="4"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5pPr>
            <a:lvl6pPr lvl="5"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6pPr>
            <a:lvl7pPr lvl="6"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7pPr>
            <a:lvl8pPr lvl="7"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8pPr>
            <a:lvl9pPr lvl="8" marR="0" rtl="0" algn="l">
              <a:lnSpc>
                <a:spcPct val="100000"/>
              </a:lnSpc>
              <a:spcBef>
                <a:spcPts val="0"/>
              </a:spcBef>
              <a:spcAft>
                <a:spcPts val="0"/>
              </a:spcAft>
              <a:buClr>
                <a:schemeClr val="dk1"/>
              </a:buClr>
              <a:buSzPts val="3000"/>
              <a:buFont typeface="Gentium Book Basic"/>
              <a:buNone/>
              <a:defRPr b="1" i="0" sz="3000" u="none" cap="none" strike="noStrike">
                <a:solidFill>
                  <a:schemeClr val="dk1"/>
                </a:solidFill>
                <a:latin typeface="Gentium Book Basic"/>
                <a:ea typeface="Gentium Book Basic"/>
                <a:cs typeface="Gentium Book Basic"/>
                <a:sym typeface="Gentium Book Basic"/>
              </a:defRPr>
            </a:lvl9pPr>
          </a:lstStyle>
          <a:p/>
        </p:txBody>
      </p:sp>
      <p:sp>
        <p:nvSpPr>
          <p:cNvPr id="29" name="Shape 29"/>
          <p:cNvSpPr txBox="1"/>
          <p:nvPr>
            <p:ph idx="1" type="body"/>
          </p:nvPr>
        </p:nvSpPr>
        <p:spPr>
          <a:xfrm>
            <a:off x="457200" y="1600200"/>
            <a:ext cx="3994500" cy="47475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600"/>
              <a:buFont typeface="Times New Roman"/>
              <a:buNone/>
              <a:defRPr b="0" i="0" sz="26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0"/>
              </a:spcBef>
              <a:spcAft>
                <a:spcPts val="0"/>
              </a:spcAft>
              <a:buClr>
                <a:schemeClr val="dk1"/>
              </a:buClr>
              <a:buSzPts val="2200"/>
              <a:buFont typeface="Times New Roman"/>
              <a:buNone/>
              <a:defRPr b="0" i="0" sz="2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2" type="body"/>
          </p:nvPr>
        </p:nvSpPr>
        <p:spPr>
          <a:xfrm>
            <a:off x="4692275" y="1600200"/>
            <a:ext cx="3994500" cy="47475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2600"/>
              <a:buFont typeface="Times New Roman"/>
              <a:buNone/>
              <a:defRPr b="0" i="0" sz="26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0"/>
              </a:spcBef>
              <a:spcAft>
                <a:spcPts val="0"/>
              </a:spcAft>
              <a:buClr>
                <a:schemeClr val="dk1"/>
              </a:buClr>
              <a:buSzPts val="2200"/>
              <a:buFont typeface="Times New Roman"/>
              <a:buNone/>
              <a:defRPr b="0" i="0" sz="2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8556791" y="6333134"/>
            <a:ext cx="548699" cy="52469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IN"/>
              <a:t>‹#›</a:t>
            </a:fld>
            <a:endParaRPr/>
          </a:p>
        </p:txBody>
      </p:sp>
      <p:sp>
        <p:nvSpPr>
          <p:cNvPr id="32" name="Shape 32"/>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34" name="Shape 3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Shape 38"/>
          <p:cNvSpPr txBox="1"/>
          <p:nvPr>
            <p:ph type="title"/>
          </p:nvPr>
        </p:nvSpPr>
        <p:spPr>
          <a:xfrm>
            <a:off x="457200" y="614975"/>
            <a:ext cx="8229600" cy="712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666666"/>
              </a:buClr>
              <a:buSzPts val="2800"/>
              <a:buFont typeface="Times New Roman"/>
              <a:buNone/>
              <a:defRPr b="1" i="0" sz="2800" u="none" cap="none" strike="noStrike">
                <a:solidFill>
                  <a:srgbClr val="666666"/>
                </a:solidFill>
                <a:latin typeface="Times New Roman"/>
                <a:ea typeface="Times New Roman"/>
                <a:cs typeface="Times New Roman"/>
                <a:sym typeface="Times New Roman"/>
              </a:defRPr>
            </a:lvl9pPr>
          </a:lstStyle>
          <a:p/>
        </p:txBody>
      </p:sp>
      <p:sp>
        <p:nvSpPr>
          <p:cNvPr id="39" name="Shape 39"/>
          <p:cNvSpPr txBox="1"/>
          <p:nvPr>
            <p:ph idx="12" type="sldNum"/>
          </p:nvPr>
        </p:nvSpPr>
        <p:spPr>
          <a:xfrm>
            <a:off x="8556791" y="6333134"/>
            <a:ext cx="548699" cy="52469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IN"/>
              <a:t>‹#›</a:t>
            </a:fld>
            <a:endParaRPr/>
          </a:p>
        </p:txBody>
      </p:sp>
      <p:sp>
        <p:nvSpPr>
          <p:cNvPr id="40" name="Shape 40"/>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42" name="Shape 4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457200" y="5770674"/>
            <a:ext cx="8229600" cy="5247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2" type="sldNum"/>
          </p:nvPr>
        </p:nvSpPr>
        <p:spPr>
          <a:xfrm>
            <a:off x="8556791" y="6333134"/>
            <a:ext cx="548699" cy="52469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IN"/>
              <a:t>‹#›</a:t>
            </a:fld>
            <a:endParaRPr/>
          </a:p>
        </p:txBody>
      </p:sp>
      <p:sp>
        <p:nvSpPr>
          <p:cNvPr id="48" name="Shape 48"/>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50" name="Shape 5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56" name="Shape 5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3F8FC"/>
            </a:gs>
            <a:gs pos="74000">
              <a:srgbClr val="A3C6E2"/>
            </a:gs>
            <a:gs pos="80000">
              <a:srgbClr val="A3C6E2"/>
            </a:gs>
            <a:gs pos="100000">
              <a:srgbClr val="C1D8EB"/>
            </a:gs>
          </a:gsLst>
          <a:lin ang="5400000" scaled="0"/>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685800" y="1742536"/>
            <a:ext cx="7772400" cy="229464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666666"/>
              </a:buClr>
              <a:buSzPts val="2800"/>
              <a:buFont typeface="Times New Roman"/>
              <a:buNone/>
            </a:pPr>
            <a:r>
              <a:rPr b="1" i="0" lang="en-IN" sz="2800" u="none" cap="none" strike="noStrike">
                <a:solidFill>
                  <a:srgbClr val="262626"/>
                </a:solidFill>
                <a:latin typeface="Times New Roman"/>
                <a:ea typeface="Times New Roman"/>
                <a:cs typeface="Times New Roman"/>
                <a:sym typeface="Times New Roman"/>
              </a:rPr>
              <a:t>Automation for Indian Agricultural to analyze fitness and life-cycle of crops using drones</a:t>
            </a:r>
            <a:br>
              <a:rPr b="1" i="0" lang="en-IN" sz="2800" u="none" cap="none" strike="noStrike">
                <a:solidFill>
                  <a:srgbClr val="262626"/>
                </a:solidFill>
                <a:latin typeface="Times New Roman"/>
                <a:ea typeface="Times New Roman"/>
                <a:cs typeface="Times New Roman"/>
                <a:sym typeface="Times New Roman"/>
              </a:rPr>
            </a:br>
            <a:br>
              <a:rPr b="1" i="0" lang="en-IN" sz="2800" u="none" cap="none" strike="noStrike">
                <a:solidFill>
                  <a:srgbClr val="262626"/>
                </a:solidFill>
                <a:latin typeface="Times New Roman"/>
                <a:ea typeface="Times New Roman"/>
                <a:cs typeface="Times New Roman"/>
                <a:sym typeface="Times New Roman"/>
              </a:rPr>
            </a:br>
            <a:r>
              <a:rPr b="1" i="0" lang="en-IN" sz="2000" u="none" cap="none" strike="noStrike">
                <a:solidFill>
                  <a:srgbClr val="000000"/>
                </a:solidFill>
                <a:latin typeface="Times New Roman"/>
                <a:ea typeface="Times New Roman"/>
                <a:cs typeface="Times New Roman"/>
                <a:sym typeface="Times New Roman"/>
              </a:rPr>
              <a:t>Dept. of Computer Science and Engineering</a:t>
            </a:r>
            <a:br>
              <a:rPr b="1" i="0" lang="en-IN" sz="1800" u="none" cap="none" strike="noStrike">
                <a:solidFill>
                  <a:srgbClr val="000000"/>
                </a:solidFill>
                <a:latin typeface="Times New Roman"/>
                <a:ea typeface="Times New Roman"/>
                <a:cs typeface="Times New Roman"/>
                <a:sym typeface="Times New Roman"/>
              </a:rPr>
            </a:br>
            <a:endParaRPr b="0" i="0" sz="1800" u="none" cap="none" strike="noStrike">
              <a:solidFill>
                <a:srgbClr val="000000"/>
              </a:solidFill>
              <a:latin typeface="Arial"/>
              <a:ea typeface="Arial"/>
              <a:cs typeface="Arial"/>
              <a:sym typeface="Arial"/>
            </a:endParaRPr>
          </a:p>
        </p:txBody>
      </p:sp>
      <p:sp>
        <p:nvSpPr>
          <p:cNvPr id="64" name="Shape 64"/>
          <p:cNvSpPr txBox="1"/>
          <p:nvPr>
            <p:ph idx="1" type="subTitle"/>
          </p:nvPr>
        </p:nvSpPr>
        <p:spPr>
          <a:xfrm>
            <a:off x="685800" y="3916392"/>
            <a:ext cx="2997679" cy="115594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Times New Roman"/>
              <a:buNone/>
            </a:pPr>
            <a:r>
              <a:rPr b="1" i="0" lang="en-IN" sz="1800" u="none" cap="none" strike="noStrike">
                <a:solidFill>
                  <a:srgbClr val="000000"/>
                </a:solidFill>
                <a:latin typeface="Times New Roman"/>
                <a:ea typeface="Times New Roman"/>
                <a:cs typeface="Times New Roman"/>
                <a:sym typeface="Times New Roman"/>
              </a:rPr>
              <a:t>Team Members: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Santosh Kr Mahato-1417139</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Eshan Dutta-1417111</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Dinesh M-1417161</a:t>
            </a:r>
            <a:endParaRPr b="0" i="0" sz="1800" u="none" cap="none" strike="noStrike">
              <a:solidFill>
                <a:srgbClr val="000000"/>
              </a:solidFill>
              <a:latin typeface="Arial"/>
              <a:ea typeface="Arial"/>
              <a:cs typeface="Arial"/>
              <a:sym typeface="Arial"/>
            </a:endParaRPr>
          </a:p>
        </p:txBody>
      </p:sp>
      <p:sp>
        <p:nvSpPr>
          <p:cNvPr id="65" name="Shape 65"/>
          <p:cNvSpPr txBox="1"/>
          <p:nvPr/>
        </p:nvSpPr>
        <p:spPr>
          <a:xfrm>
            <a:off x="5868837" y="4106196"/>
            <a:ext cx="2589363" cy="89712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IN" sz="1800" u="none" cap="none" strike="noStrike">
                <a:solidFill>
                  <a:srgbClr val="000000"/>
                </a:solidFill>
                <a:latin typeface="Times New Roman"/>
                <a:ea typeface="Times New Roman"/>
                <a:cs typeface="Times New Roman"/>
                <a:sym typeface="Times New Roman"/>
              </a:rPr>
              <a:t>Project Guide:</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Prof. Mahesh D.S</a:t>
            </a:r>
            <a:endParaRPr b="0" i="0" sz="1800" u="none" cap="none" strike="noStrike">
              <a:solidFill>
                <a:srgbClr val="000000"/>
              </a:solidFill>
              <a:latin typeface="Arial"/>
              <a:ea typeface="Arial"/>
              <a:cs typeface="Arial"/>
              <a:sym typeface="Arial"/>
            </a:endParaRPr>
          </a:p>
        </p:txBody>
      </p:sp>
      <p:pic>
        <p:nvPicPr>
          <p:cNvPr id="66" name="Shape 66"/>
          <p:cNvPicPr preferRelativeResize="0"/>
          <p:nvPr/>
        </p:nvPicPr>
        <p:blipFill rotWithShape="1">
          <a:blip r:embed="rId3">
            <a:alphaModFix/>
          </a:blip>
          <a:srcRect b="0" l="0" r="0" t="0"/>
          <a:stretch/>
        </p:blipFill>
        <p:spPr>
          <a:xfrm>
            <a:off x="5595064" y="154177"/>
            <a:ext cx="3058668" cy="1106424"/>
          </a:xfrm>
          <a:prstGeom prst="rect">
            <a:avLst/>
          </a:prstGeom>
          <a:solidFill>
            <a:srgbClr val="1C405D">
              <a:alpha val="0"/>
            </a:srgbClr>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Methodology Proposed.</a:t>
            </a:r>
            <a:endParaRPr b="1" i="0" sz="2800" u="none" cap="none" strike="noStrike">
              <a:solidFill>
                <a:srgbClr val="666666"/>
              </a:solidFill>
              <a:latin typeface="Times New Roman"/>
              <a:ea typeface="Times New Roman"/>
              <a:cs typeface="Times New Roman"/>
              <a:sym typeface="Times New Roman"/>
            </a:endParaRPr>
          </a:p>
        </p:txBody>
      </p:sp>
      <p:sp>
        <p:nvSpPr>
          <p:cNvPr id="137" name="Shape 137"/>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457200" lvl="0" marL="457200" marR="0" rtl="0" algn="just">
              <a:lnSpc>
                <a:spcPct val="115000"/>
              </a:lnSpc>
              <a:spcBef>
                <a:spcPts val="0"/>
              </a:spcBef>
              <a:spcAft>
                <a:spcPts val="0"/>
              </a:spcAft>
              <a:buClr>
                <a:srgbClr val="000000"/>
              </a:buClr>
              <a:buSzPts val="2800"/>
              <a:buFont typeface="Arial"/>
              <a:buChar char="•"/>
            </a:pPr>
            <a:r>
              <a:rPr b="0" i="0" lang="en-IN" sz="2800" u="none" cap="none" strike="noStrike">
                <a:solidFill>
                  <a:srgbClr val="000000"/>
                </a:solidFill>
                <a:latin typeface="Times New Roman"/>
                <a:ea typeface="Times New Roman"/>
                <a:cs typeface="Times New Roman"/>
                <a:sym typeface="Times New Roman"/>
              </a:rPr>
              <a:t>Early detection and diagnosis is the main objective of the methodology proposed.</a:t>
            </a:r>
            <a:endParaRPr b="0" i="0" sz="2600" u="none" cap="none" strike="noStrike">
              <a:solidFill>
                <a:srgbClr val="000000"/>
              </a:solidFill>
              <a:latin typeface="Times New Roman"/>
              <a:ea typeface="Times New Roman"/>
              <a:cs typeface="Times New Roman"/>
              <a:sym typeface="Times New Roman"/>
            </a:endParaRPr>
          </a:p>
          <a:p>
            <a:pPr indent="-457200" lvl="0" marL="457200" marR="0" rtl="0" algn="just">
              <a:lnSpc>
                <a:spcPct val="115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Computer image processing technologies have been used widely in the studies of plant diseases. </a:t>
            </a:r>
            <a:endParaRPr b="0" i="0" sz="2600" u="none" cap="none" strike="noStrike">
              <a:solidFill>
                <a:srgbClr val="000000"/>
              </a:solidFill>
              <a:latin typeface="Times New Roman"/>
              <a:ea typeface="Times New Roman"/>
              <a:cs typeface="Times New Roman"/>
              <a:sym typeface="Times New Roman"/>
            </a:endParaRPr>
          </a:p>
          <a:p>
            <a:pPr indent="-457200" lvl="0" marL="457200" marR="0" rtl="0" algn="just">
              <a:lnSpc>
                <a:spcPct val="115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The descriptions can be extracted from a training image, then it will be used to match between the object in a trained image and test image containing many other features. </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513720" lvl="0" marL="51444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Methodology Proposed.</a:t>
            </a:r>
            <a:endParaRPr b="1" i="0" sz="2800" u="none" cap="none" strike="noStrike">
              <a:solidFill>
                <a:srgbClr val="666666"/>
              </a:solidFill>
              <a:latin typeface="Arial"/>
              <a:ea typeface="Arial"/>
              <a:cs typeface="Arial"/>
              <a:sym typeface="Arial"/>
            </a:endParaRPr>
          </a:p>
        </p:txBody>
      </p:sp>
      <p:pic>
        <p:nvPicPr>
          <p:cNvPr id="143" name="Shape 143"/>
          <p:cNvPicPr preferRelativeResize="0"/>
          <p:nvPr/>
        </p:nvPicPr>
        <p:blipFill rotWithShape="1">
          <a:blip r:embed="rId3">
            <a:alphaModFix/>
          </a:blip>
          <a:srcRect b="0" l="0" r="0" t="0"/>
          <a:stretch/>
        </p:blipFill>
        <p:spPr>
          <a:xfrm>
            <a:off x="457200" y="1298674"/>
            <a:ext cx="8229600" cy="49993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Hardware &amp; Software Requirements</a:t>
            </a:r>
            <a:endParaRPr b="1" i="0" sz="2800" u="none" cap="none" strike="noStrike">
              <a:solidFill>
                <a:srgbClr val="666666"/>
              </a:solidFill>
              <a:latin typeface="Times New Roman"/>
              <a:ea typeface="Times New Roman"/>
              <a:cs typeface="Times New Roman"/>
              <a:sym typeface="Times New Roman"/>
            </a:endParaRPr>
          </a:p>
        </p:txBody>
      </p:sp>
      <p:sp>
        <p:nvSpPr>
          <p:cNvPr id="149" name="Shape 149"/>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2600"/>
              <a:buFont typeface="Times New Roman"/>
              <a:buNone/>
            </a:pPr>
            <a:r>
              <a:rPr b="0" i="0" lang="en-IN" sz="2000" u="none" cap="none" strike="noStrike">
                <a:solidFill>
                  <a:srgbClr val="000000"/>
                </a:solidFill>
                <a:latin typeface="Times New Roman"/>
                <a:ea typeface="Times New Roman"/>
                <a:cs typeface="Times New Roman"/>
                <a:sym typeface="Times New Roman"/>
              </a:rPr>
              <a:t>Software requirements:</a:t>
            </a:r>
            <a:endParaRPr/>
          </a:p>
          <a:p>
            <a:pPr indent="-457200" lvl="0" marL="685800" marR="0" rtl="0" algn="l">
              <a:lnSpc>
                <a:spcPct val="115000"/>
              </a:lnSpc>
              <a:spcBef>
                <a:spcPts val="0"/>
              </a:spcBef>
              <a:spcAft>
                <a:spcPts val="0"/>
              </a:spcAft>
              <a:buClr>
                <a:srgbClr val="000000"/>
              </a:buClr>
              <a:buSzPts val="2600"/>
              <a:buFont typeface="Arial"/>
              <a:buChar char="•"/>
            </a:pPr>
            <a:r>
              <a:rPr b="0" i="0" lang="en-IN" sz="1800" u="none" cap="none" strike="noStrike">
                <a:solidFill>
                  <a:srgbClr val="000000"/>
                </a:solidFill>
                <a:latin typeface="Times New Roman"/>
                <a:ea typeface="Times New Roman"/>
                <a:cs typeface="Times New Roman"/>
                <a:sym typeface="Times New Roman"/>
              </a:rPr>
              <a:t>Python with openCV</a:t>
            </a:r>
            <a:endParaRPr b="0" i="0" sz="1800" u="none" cap="none" strike="noStrike">
              <a:solidFill>
                <a:srgbClr val="000000"/>
              </a:solidFill>
              <a:latin typeface="Times New Roman"/>
              <a:ea typeface="Times New Roman"/>
              <a:cs typeface="Times New Roman"/>
              <a:sym typeface="Times New Roman"/>
            </a:endParaRPr>
          </a:p>
          <a:p>
            <a:pPr indent="-457200" lvl="0" marL="685800" marR="0" rtl="0" algn="l">
              <a:lnSpc>
                <a:spcPct val="115000"/>
              </a:lnSpc>
              <a:spcBef>
                <a:spcPts val="0"/>
              </a:spcBef>
              <a:spcAft>
                <a:spcPts val="0"/>
              </a:spcAft>
              <a:buClr>
                <a:srgbClr val="000000"/>
              </a:buClr>
              <a:buSzPts val="2600"/>
              <a:buFont typeface="Arial"/>
              <a:buChar char="•"/>
            </a:pPr>
            <a:r>
              <a:rPr b="0" i="0" lang="en-IN" sz="1800" u="none" cap="none" strike="noStrike">
                <a:solidFill>
                  <a:srgbClr val="000000"/>
                </a:solidFill>
                <a:latin typeface="Times New Roman"/>
                <a:ea typeface="Times New Roman"/>
                <a:cs typeface="Times New Roman"/>
                <a:sym typeface="Times New Roman"/>
              </a:rPr>
              <a:t>Windows/Linux OS</a:t>
            </a:r>
            <a:endParaRPr/>
          </a:p>
          <a:p>
            <a:pPr indent="-457200" lvl="0" marL="685800" marR="0" rtl="0" algn="l">
              <a:lnSpc>
                <a:spcPct val="115000"/>
              </a:lnSpc>
              <a:spcBef>
                <a:spcPts val="0"/>
              </a:spcBef>
              <a:spcAft>
                <a:spcPts val="0"/>
              </a:spcAft>
              <a:buClr>
                <a:srgbClr val="000000"/>
              </a:buClr>
              <a:buSzPts val="2600"/>
              <a:buFont typeface="Arial"/>
              <a:buChar char="•"/>
            </a:pPr>
            <a:r>
              <a:rPr b="0" i="0" lang="en-IN" sz="1800" u="none" cap="none" strike="noStrike">
                <a:solidFill>
                  <a:srgbClr val="000000"/>
                </a:solidFill>
                <a:latin typeface="Times New Roman"/>
                <a:ea typeface="Times New Roman"/>
                <a:cs typeface="Times New Roman"/>
                <a:sym typeface="Times New Roman"/>
              </a:rPr>
              <a:t>IvideoOn and IP</a:t>
            </a:r>
            <a:r>
              <a:rPr lang="en-IN" sz="1800"/>
              <a:t>Webcam</a:t>
            </a:r>
            <a:r>
              <a:rPr b="0" i="0" lang="en-IN" sz="1800" u="none" cap="none" strike="noStrike">
                <a:solidFill>
                  <a:srgbClr val="000000"/>
                </a:solidFill>
                <a:latin typeface="Times New Roman"/>
                <a:ea typeface="Times New Roman"/>
                <a:cs typeface="Times New Roman"/>
                <a:sym typeface="Times New Roman"/>
              </a:rPr>
              <a:t> (Android app)</a:t>
            </a:r>
            <a:endParaRPr/>
          </a:p>
          <a:p>
            <a:pPr indent="0" lvl="0" marL="228600" marR="0" rtl="0" algn="l">
              <a:lnSpc>
                <a:spcPct val="115000"/>
              </a:lnSpc>
              <a:spcBef>
                <a:spcPts val="0"/>
              </a:spcBef>
              <a:spcAft>
                <a:spcPts val="0"/>
              </a:spcAft>
              <a:buClr>
                <a:srgbClr val="000000"/>
              </a:buClr>
              <a:buSzPts val="2600"/>
              <a:buFont typeface="Times New Roman"/>
              <a:buNone/>
            </a:pPr>
            <a:r>
              <a:rPr b="0" i="0" lang="en-IN" sz="2000" u="none" cap="none" strike="noStrike">
                <a:solidFill>
                  <a:srgbClr val="000000"/>
                </a:solidFill>
                <a:latin typeface="Times New Roman"/>
                <a:ea typeface="Times New Roman"/>
                <a:cs typeface="Times New Roman"/>
                <a:sym typeface="Times New Roman"/>
              </a:rPr>
              <a:t>Hardware Requirements:</a:t>
            </a:r>
            <a:endParaRPr/>
          </a:p>
          <a:p>
            <a:pPr indent="-457200" lvl="0" marL="685800" marR="0" rtl="0" algn="l">
              <a:lnSpc>
                <a:spcPct val="115000"/>
              </a:lnSpc>
              <a:spcBef>
                <a:spcPts val="0"/>
              </a:spcBef>
              <a:spcAft>
                <a:spcPts val="0"/>
              </a:spcAft>
              <a:buClr>
                <a:srgbClr val="000000"/>
              </a:buClr>
              <a:buSzPts val="2600"/>
              <a:buFont typeface="Arial"/>
              <a:buChar char="•"/>
            </a:pPr>
            <a:r>
              <a:rPr b="0" i="0" lang="en-IN" sz="2000" u="none" cap="none" strike="noStrike">
                <a:solidFill>
                  <a:srgbClr val="000000"/>
                </a:solidFill>
                <a:latin typeface="Times New Roman"/>
                <a:ea typeface="Times New Roman"/>
                <a:cs typeface="Times New Roman"/>
                <a:sym typeface="Times New Roman"/>
              </a:rPr>
              <a:t>Drones components</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Rotor motor(1000rpm 4 nos)</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Propellers</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Flight microcontroller</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ESCs-electronic speed control</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Battery(2200 mah)</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RC transmitter</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PDB-power distribution</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Frame</a:t>
            </a:r>
            <a:endParaRPr/>
          </a:p>
          <a:p>
            <a:pPr indent="-457200" lvl="1" marL="1143000" marR="0" rtl="0" algn="l">
              <a:lnSpc>
                <a:spcPct val="115000"/>
              </a:lnSpc>
              <a:spcBef>
                <a:spcPts val="0"/>
              </a:spcBef>
              <a:spcAft>
                <a:spcPts val="0"/>
              </a:spcAft>
              <a:buClr>
                <a:srgbClr val="000000"/>
              </a:buClr>
              <a:buSzPts val="2400"/>
              <a:buFont typeface="Arial"/>
              <a:buChar char="•"/>
            </a:pPr>
            <a:r>
              <a:rPr b="0" i="0" lang="en-IN" sz="1600" u="none" cap="none" strike="noStrike">
                <a:solidFill>
                  <a:srgbClr val="000000"/>
                </a:solidFill>
                <a:latin typeface="Times New Roman"/>
                <a:ea typeface="Times New Roman"/>
                <a:cs typeface="Times New Roman"/>
                <a:sym typeface="Times New Roman"/>
              </a:rPr>
              <a:t>Camera</a:t>
            </a:r>
            <a:endParaRPr/>
          </a:p>
          <a:p>
            <a:pPr indent="-304800" lvl="1" marL="1143000" marR="0" rtl="0" algn="l">
              <a:lnSpc>
                <a:spcPct val="115000"/>
              </a:lnSpc>
              <a:spcBef>
                <a:spcPts val="0"/>
              </a:spcBef>
              <a:spcAft>
                <a:spcPts val="0"/>
              </a:spcAft>
              <a:buClr>
                <a:srgbClr val="000000"/>
              </a:buClr>
              <a:buSzPts val="2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92100" lvl="0" marL="685800" marR="0" rtl="0" algn="l">
              <a:lnSpc>
                <a:spcPct val="115000"/>
              </a:lnSpc>
              <a:spcBef>
                <a:spcPts val="0"/>
              </a:spcBef>
              <a:spcAft>
                <a:spcPts val="0"/>
              </a:spcAft>
              <a:buClr>
                <a:srgbClr val="000000"/>
              </a:buClr>
              <a:buSzPts val="26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92100" lvl="0" marL="685800" marR="0" rtl="0" algn="l">
              <a:lnSpc>
                <a:spcPct val="115000"/>
              </a:lnSpc>
              <a:spcBef>
                <a:spcPts val="0"/>
              </a:spcBef>
              <a:spcAft>
                <a:spcPts val="0"/>
              </a:spcAft>
              <a:buClr>
                <a:srgbClr val="000000"/>
              </a:buClr>
              <a:buSzPts val="26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92100" lvl="0" marL="685800" marR="0" rtl="0" algn="l">
              <a:lnSpc>
                <a:spcPct val="115000"/>
              </a:lnSpc>
              <a:spcBef>
                <a:spcPts val="0"/>
              </a:spcBef>
              <a:spcAft>
                <a:spcPts val="0"/>
              </a:spcAft>
              <a:buClr>
                <a:srgbClr val="000000"/>
              </a:buClr>
              <a:buSzPts val="26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Actual Work</a:t>
            </a:r>
            <a:endParaRPr b="1" i="0" sz="2800" u="none" cap="none" strike="noStrike">
              <a:solidFill>
                <a:srgbClr val="666666"/>
              </a:solidFill>
              <a:latin typeface="Times New Roman"/>
              <a:ea typeface="Times New Roman"/>
              <a:cs typeface="Times New Roman"/>
              <a:sym typeface="Times New Roman"/>
            </a:endParaRPr>
          </a:p>
        </p:txBody>
      </p:sp>
      <p:sp>
        <p:nvSpPr>
          <p:cNvPr id="155" name="Shape 155"/>
          <p:cNvSpPr txBox="1"/>
          <p:nvPr>
            <p:ph idx="1" type="body"/>
          </p:nvPr>
        </p:nvSpPr>
        <p:spPr>
          <a:xfrm>
            <a:off x="457200" y="1298674"/>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Times New Roman"/>
              <a:buNone/>
            </a:pPr>
            <a:r>
              <a:rPr b="0" i="0" lang="en-IN" sz="2600" u="none" cap="none" strike="noStrike">
                <a:solidFill>
                  <a:srgbClr val="000000"/>
                </a:solidFill>
                <a:latin typeface="Times New Roman"/>
                <a:ea typeface="Times New Roman"/>
                <a:cs typeface="Times New Roman"/>
                <a:sym typeface="Times New Roman"/>
              </a:rPr>
              <a:t>Stages of project:</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600"/>
              <a:buFont typeface="Times New Roman"/>
              <a:buNone/>
            </a:pPr>
            <a:r>
              <a:rPr b="0" i="0" lang="en-IN" sz="2600" u="none" cap="none" strike="noStrike">
                <a:solidFill>
                  <a:srgbClr val="000000"/>
                </a:solidFill>
                <a:latin typeface="Times New Roman"/>
                <a:ea typeface="Times New Roman"/>
                <a:cs typeface="Times New Roman"/>
                <a:sym typeface="Times New Roman"/>
              </a:rPr>
              <a:t>1. Image Acquisition.</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600"/>
              <a:buFont typeface="Times New Roman"/>
              <a:buNone/>
            </a:pPr>
            <a:r>
              <a:rPr b="0" i="0" lang="en-IN" sz="2600" u="none" cap="none" strike="noStrike">
                <a:solidFill>
                  <a:srgbClr val="000000"/>
                </a:solidFill>
                <a:latin typeface="Times New Roman"/>
                <a:ea typeface="Times New Roman"/>
                <a:cs typeface="Times New Roman"/>
                <a:sym typeface="Times New Roman"/>
              </a:rPr>
              <a:t>2. Image Processing with Python Programs through OpenCV Algorithms.</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600"/>
              <a:buFont typeface="Times New Roman"/>
              <a:buNone/>
            </a:pPr>
            <a:r>
              <a:rPr b="0" i="0" lang="en-IN" sz="2600" u="none" cap="none" strike="noStrike">
                <a:solidFill>
                  <a:srgbClr val="000000"/>
                </a:solidFill>
                <a:latin typeface="Times New Roman"/>
                <a:ea typeface="Times New Roman"/>
                <a:cs typeface="Times New Roman"/>
                <a:sym typeface="Times New Roman"/>
              </a:rPr>
              <a:t>3. Post-Implementation.</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OpenCV algorithms</a:t>
            </a:r>
            <a:endParaRPr b="1" i="0" sz="2800" u="none" cap="none" strike="noStrike">
              <a:solidFill>
                <a:srgbClr val="666666"/>
              </a:solidFill>
              <a:latin typeface="Times New Roman"/>
              <a:ea typeface="Times New Roman"/>
              <a:cs typeface="Times New Roman"/>
              <a:sym typeface="Times New Roman"/>
            </a:endParaRPr>
          </a:p>
        </p:txBody>
      </p:sp>
      <p:sp>
        <p:nvSpPr>
          <p:cNvPr id="161" name="Shape 161"/>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2600"/>
              <a:buFont typeface="Times New Roman"/>
              <a:buNone/>
            </a:pPr>
            <a:r>
              <a:rPr b="0" i="0" lang="en-IN" sz="2600" u="none" cap="none" strike="noStrike">
                <a:solidFill>
                  <a:srgbClr val="000000"/>
                </a:solidFill>
                <a:latin typeface="Times New Roman"/>
                <a:ea typeface="Times New Roman"/>
                <a:cs typeface="Times New Roman"/>
                <a:sym typeface="Times New Roman"/>
              </a:rPr>
              <a:t>Algorithms/python programs :</a:t>
            </a:r>
            <a:endParaRPr/>
          </a:p>
          <a:p>
            <a:pPr indent="-457200" lvl="0" marL="685800" marR="0" rtl="0" algn="l">
              <a:lnSpc>
                <a:spcPct val="115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Comparative study of two diseases using Thresolding</a:t>
            </a:r>
            <a:endParaRPr/>
          </a:p>
          <a:p>
            <a:pPr indent="-457200" lvl="0" marL="685800" marR="0" rtl="0" algn="l">
              <a:lnSpc>
                <a:spcPct val="115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Brute Force Matcher</a:t>
            </a:r>
            <a:endParaRPr/>
          </a:p>
          <a:p>
            <a:pPr indent="-457200" lvl="0" marL="685800" marR="0" rtl="0" algn="l">
              <a:lnSpc>
                <a:spcPct val="115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Python program to find diseases and provide solutions</a:t>
            </a:r>
            <a:endParaRPr/>
          </a:p>
          <a:p>
            <a:pPr indent="-457200" lvl="0" marL="685800" marR="0" rtl="0" algn="l">
              <a:lnSpc>
                <a:spcPct val="115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(Septoria, leaf mold using openCV property-Hough circles)</a:t>
            </a:r>
            <a:endParaRPr/>
          </a:p>
          <a:p>
            <a:pPr indent="-292100" lvl="0" marL="6858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490283"/>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Comparative Study</a:t>
            </a:r>
            <a:endParaRPr b="1" i="0" sz="2800" u="none" cap="none" strike="noStrike">
              <a:solidFill>
                <a:srgbClr val="666666"/>
              </a:solidFill>
              <a:latin typeface="Times New Roman"/>
              <a:ea typeface="Times New Roman"/>
              <a:cs typeface="Times New Roman"/>
              <a:sym typeface="Times New Roman"/>
            </a:endParaRPr>
          </a:p>
        </p:txBody>
      </p:sp>
      <p:pic>
        <p:nvPicPr>
          <p:cNvPr id="167" name="Shape 167"/>
          <p:cNvPicPr preferRelativeResize="0"/>
          <p:nvPr/>
        </p:nvPicPr>
        <p:blipFill rotWithShape="1">
          <a:blip r:embed="rId3">
            <a:alphaModFix/>
          </a:blip>
          <a:srcRect b="0" l="0" r="0" t="0"/>
          <a:stretch/>
        </p:blipFill>
        <p:spPr>
          <a:xfrm>
            <a:off x="574096" y="1173983"/>
            <a:ext cx="7655503" cy="2400490"/>
          </a:xfrm>
          <a:prstGeom prst="rect">
            <a:avLst/>
          </a:prstGeom>
          <a:noFill/>
          <a:ln>
            <a:noFill/>
          </a:ln>
        </p:spPr>
      </p:pic>
      <p:pic>
        <p:nvPicPr>
          <p:cNvPr id="168" name="Shape 168"/>
          <p:cNvPicPr preferRelativeResize="0"/>
          <p:nvPr/>
        </p:nvPicPr>
        <p:blipFill rotWithShape="1">
          <a:blip r:embed="rId4">
            <a:alphaModFix/>
          </a:blip>
          <a:srcRect b="0" l="0" r="0" t="0"/>
          <a:stretch/>
        </p:blipFill>
        <p:spPr>
          <a:xfrm>
            <a:off x="574096" y="3740727"/>
            <a:ext cx="7655503" cy="24426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448719"/>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Comparative Study 2</a:t>
            </a:r>
            <a:endParaRPr b="1" i="0" sz="2800" u="none" cap="none" strike="noStrike">
              <a:solidFill>
                <a:srgbClr val="666666"/>
              </a:solidFill>
              <a:latin typeface="Times New Roman"/>
              <a:ea typeface="Times New Roman"/>
              <a:cs typeface="Times New Roman"/>
              <a:sym typeface="Times New Roman"/>
            </a:endParaRPr>
          </a:p>
        </p:txBody>
      </p:sp>
      <p:pic>
        <p:nvPicPr>
          <p:cNvPr id="174" name="Shape 174"/>
          <p:cNvPicPr preferRelativeResize="0"/>
          <p:nvPr/>
        </p:nvPicPr>
        <p:blipFill rotWithShape="1">
          <a:blip r:embed="rId3">
            <a:alphaModFix/>
          </a:blip>
          <a:srcRect b="0" l="0" r="0" t="0"/>
          <a:stretch/>
        </p:blipFill>
        <p:spPr>
          <a:xfrm>
            <a:off x="457200" y="1405369"/>
            <a:ext cx="8229600" cy="2460049"/>
          </a:xfrm>
          <a:prstGeom prst="rect">
            <a:avLst/>
          </a:prstGeom>
          <a:noFill/>
          <a:ln>
            <a:noFill/>
          </a:ln>
        </p:spPr>
      </p:pic>
      <p:pic>
        <p:nvPicPr>
          <p:cNvPr id="175" name="Shape 175"/>
          <p:cNvPicPr preferRelativeResize="0"/>
          <p:nvPr/>
        </p:nvPicPr>
        <p:blipFill rotWithShape="1">
          <a:blip r:embed="rId4">
            <a:alphaModFix/>
          </a:blip>
          <a:srcRect b="0" l="0" r="0" t="0"/>
          <a:stretch/>
        </p:blipFill>
        <p:spPr>
          <a:xfrm>
            <a:off x="457200" y="4041322"/>
            <a:ext cx="8229600" cy="22209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Sample Output(Hough Circles)</a:t>
            </a:r>
            <a:endParaRPr b="1" i="0" sz="2800" u="none" cap="none" strike="noStrike">
              <a:solidFill>
                <a:srgbClr val="666666"/>
              </a:solidFill>
              <a:latin typeface="Times New Roman"/>
              <a:ea typeface="Times New Roman"/>
              <a:cs typeface="Times New Roman"/>
              <a:sym typeface="Times New Roman"/>
            </a:endParaRPr>
          </a:p>
        </p:txBody>
      </p:sp>
      <p:sp>
        <p:nvSpPr>
          <p:cNvPr id="181" name="Shape 181"/>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Times New Roman"/>
              <a:buNone/>
            </a:pPr>
            <a:r>
              <a:t/>
            </a:r>
            <a:endParaRPr b="0" i="0" sz="2600" u="none" cap="none" strike="noStrike">
              <a:solidFill>
                <a:srgbClr val="000000"/>
              </a:solidFill>
              <a:latin typeface="Times New Roman"/>
              <a:ea typeface="Times New Roman"/>
              <a:cs typeface="Times New Roman"/>
              <a:sym typeface="Times New Roman"/>
            </a:endParaRPr>
          </a:p>
        </p:txBody>
      </p:sp>
      <p:pic>
        <p:nvPicPr>
          <p:cNvPr id="182" name="Shape 182"/>
          <p:cNvPicPr preferRelativeResize="0"/>
          <p:nvPr/>
        </p:nvPicPr>
        <p:blipFill rotWithShape="1">
          <a:blip r:embed="rId3">
            <a:alphaModFix/>
          </a:blip>
          <a:srcRect b="0" l="0" r="0" t="0"/>
          <a:stretch/>
        </p:blipFill>
        <p:spPr>
          <a:xfrm>
            <a:off x="457200" y="1485450"/>
            <a:ext cx="5324475" cy="44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Sample output (unhealthy leaf)</a:t>
            </a:r>
            <a:endParaRPr b="1" i="0" sz="2800" u="none" cap="none" strike="noStrike">
              <a:solidFill>
                <a:srgbClr val="666666"/>
              </a:solidFill>
              <a:latin typeface="Times New Roman"/>
              <a:ea typeface="Times New Roman"/>
              <a:cs typeface="Times New Roman"/>
              <a:sym typeface="Times New Roman"/>
            </a:endParaRPr>
          </a:p>
        </p:txBody>
      </p:sp>
      <p:sp>
        <p:nvSpPr>
          <p:cNvPr id="188" name="Shape 188"/>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Times New Roman"/>
              <a:buNone/>
            </a:pPr>
            <a:r>
              <a:t/>
            </a:r>
            <a:endParaRPr b="0" i="0" sz="2600" u="none" cap="none" strike="noStrike">
              <a:solidFill>
                <a:srgbClr val="000000"/>
              </a:solidFill>
              <a:latin typeface="Times New Roman"/>
              <a:ea typeface="Times New Roman"/>
              <a:cs typeface="Times New Roman"/>
              <a:sym typeface="Times New Roman"/>
            </a:endParaRPr>
          </a:p>
        </p:txBody>
      </p:sp>
      <p:pic>
        <p:nvPicPr>
          <p:cNvPr id="189" name="Shape 189"/>
          <p:cNvPicPr preferRelativeResize="0"/>
          <p:nvPr/>
        </p:nvPicPr>
        <p:blipFill rotWithShape="1">
          <a:blip r:embed="rId3">
            <a:alphaModFix/>
          </a:blip>
          <a:srcRect b="0" l="0" r="0" t="0"/>
          <a:stretch/>
        </p:blipFill>
        <p:spPr>
          <a:xfrm>
            <a:off x="457200" y="1298674"/>
            <a:ext cx="7897091" cy="50021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198" y="476428"/>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Sample Output (Healthy leaf)</a:t>
            </a:r>
            <a:endParaRPr b="1" i="0" sz="2800" u="none" cap="none" strike="noStrike">
              <a:solidFill>
                <a:srgbClr val="666666"/>
              </a:solidFill>
              <a:latin typeface="Times New Roman"/>
              <a:ea typeface="Times New Roman"/>
              <a:cs typeface="Times New Roman"/>
              <a:sym typeface="Times New Roman"/>
            </a:endParaRPr>
          </a:p>
        </p:txBody>
      </p:sp>
      <p:pic>
        <p:nvPicPr>
          <p:cNvPr id="195" name="Shape 195"/>
          <p:cNvPicPr preferRelativeResize="0"/>
          <p:nvPr/>
        </p:nvPicPr>
        <p:blipFill rotWithShape="1">
          <a:blip r:embed="rId3">
            <a:alphaModFix/>
          </a:blip>
          <a:srcRect b="0" l="0" r="0" t="0"/>
          <a:stretch/>
        </p:blipFill>
        <p:spPr>
          <a:xfrm>
            <a:off x="457198" y="3207744"/>
            <a:ext cx="7820025" cy="3182443"/>
          </a:xfrm>
          <a:prstGeom prst="rect">
            <a:avLst/>
          </a:prstGeom>
          <a:noFill/>
          <a:ln>
            <a:noFill/>
          </a:ln>
        </p:spPr>
      </p:pic>
      <p:pic>
        <p:nvPicPr>
          <p:cNvPr id="196" name="Shape 196"/>
          <p:cNvPicPr preferRelativeResize="0"/>
          <p:nvPr/>
        </p:nvPicPr>
        <p:blipFill rotWithShape="1">
          <a:blip r:embed="rId4">
            <a:alphaModFix/>
          </a:blip>
          <a:srcRect b="0" l="0" r="0" t="0"/>
          <a:stretch/>
        </p:blipFill>
        <p:spPr>
          <a:xfrm>
            <a:off x="457198" y="1093194"/>
            <a:ext cx="7820025" cy="211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457199" y="1485450"/>
            <a:ext cx="8686801" cy="4707532"/>
          </a:xfrm>
          <a:prstGeom prst="rect">
            <a:avLst/>
          </a:prstGeom>
          <a:noFill/>
          <a:ln>
            <a:noFill/>
          </a:ln>
        </p:spPr>
        <p:txBody>
          <a:bodyPr anchorCtr="0" anchor="t" bIns="91425" lIns="91425" spcFirstLastPara="1" rIns="91425" wrap="square" tIns="91425">
            <a:noAutofit/>
          </a:bodyPr>
          <a:lstStyle/>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Problem Statement.</a:t>
            </a:r>
            <a:endParaRPr b="0" i="0" sz="26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Literature Survey.</a:t>
            </a:r>
            <a:endParaRPr b="0" i="0" sz="26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Analysis and Study.</a:t>
            </a:r>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Hardware &amp; Software requirements </a:t>
            </a:r>
            <a:endParaRPr b="0" i="0" sz="26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Methodology Proposed.</a:t>
            </a:r>
            <a:endParaRPr b="0" i="0" sz="26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Actual Work.</a:t>
            </a:r>
            <a:endParaRPr b="0" i="0" sz="28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Algorithms Implementation.</a:t>
            </a:r>
            <a:endParaRPr b="0" i="0" sz="26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Future Scope.</a:t>
            </a:r>
            <a:endParaRPr b="0" i="0" sz="26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Conclusion.</a:t>
            </a:r>
            <a:endParaRPr b="0" i="0" sz="2600" u="none" cap="none" strike="noStrike">
              <a:solidFill>
                <a:srgbClr val="000000"/>
              </a:solidFill>
              <a:latin typeface="Times New Roman"/>
              <a:ea typeface="Times New Roman"/>
              <a:cs typeface="Times New Roman"/>
              <a:sym typeface="Times New Roman"/>
            </a:endParaRPr>
          </a:p>
          <a:p>
            <a:pPr indent="-513720" lvl="0" marL="514440" marR="0" rtl="0" algn="l">
              <a:lnSpc>
                <a:spcPct val="100000"/>
              </a:lnSpc>
              <a:spcBef>
                <a:spcPts val="0"/>
              </a:spcBef>
              <a:spcAft>
                <a:spcPts val="0"/>
              </a:spcAft>
              <a:buClr>
                <a:srgbClr val="000000"/>
              </a:buClr>
              <a:buSzPts val="2800"/>
              <a:buFont typeface="Arial"/>
              <a:buAutoNum type="arabicPeriod"/>
            </a:pPr>
            <a:r>
              <a:rPr b="0" i="0" lang="en-IN" sz="2800" u="none" cap="none" strike="noStrike">
                <a:solidFill>
                  <a:srgbClr val="000000"/>
                </a:solidFill>
                <a:latin typeface="Times New Roman"/>
                <a:ea typeface="Times New Roman"/>
                <a:cs typeface="Times New Roman"/>
                <a:sym typeface="Times New Roman"/>
              </a:rPr>
              <a:t>References.</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72" name="Shape 72"/>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Agenda</a:t>
            </a:r>
            <a:endParaRPr b="1" i="0" sz="2800" u="none" cap="none" strike="noStrike">
              <a:solidFill>
                <a:srgbClr val="66666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Output 1</a:t>
            </a:r>
            <a:endParaRPr b="1" i="0" sz="2800" u="none" cap="none" strike="noStrike">
              <a:solidFill>
                <a:srgbClr val="666666"/>
              </a:solidFill>
              <a:latin typeface="Times New Roman"/>
              <a:ea typeface="Times New Roman"/>
              <a:cs typeface="Times New Roman"/>
              <a:sym typeface="Times New Roman"/>
            </a:endParaRPr>
          </a:p>
        </p:txBody>
      </p:sp>
      <p:sp>
        <p:nvSpPr>
          <p:cNvPr id="202" name="Shape 202"/>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Times New Roman"/>
              <a:buNone/>
            </a:pPr>
            <a:r>
              <a:t/>
            </a:r>
            <a:endParaRPr b="0" i="0" sz="2600" u="none" cap="none" strike="noStrike">
              <a:solidFill>
                <a:srgbClr val="000000"/>
              </a:solidFill>
              <a:latin typeface="Times New Roman"/>
              <a:ea typeface="Times New Roman"/>
              <a:cs typeface="Times New Roman"/>
              <a:sym typeface="Times New Roman"/>
            </a:endParaRPr>
          </a:p>
        </p:txBody>
      </p:sp>
      <p:pic>
        <p:nvPicPr>
          <p:cNvPr id="203" name="Shape 203"/>
          <p:cNvPicPr preferRelativeResize="0"/>
          <p:nvPr/>
        </p:nvPicPr>
        <p:blipFill rotWithShape="1">
          <a:blip r:embed="rId3">
            <a:alphaModFix/>
          </a:blip>
          <a:srcRect b="0" l="0" r="0" t="0"/>
          <a:stretch/>
        </p:blipFill>
        <p:spPr>
          <a:xfrm>
            <a:off x="457200" y="1485450"/>
            <a:ext cx="8229600" cy="476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Output 2</a:t>
            </a:r>
            <a:endParaRPr b="1" i="0" sz="2800" u="none" cap="none" strike="noStrike">
              <a:solidFill>
                <a:srgbClr val="666666"/>
              </a:solidFill>
              <a:latin typeface="Times New Roman"/>
              <a:ea typeface="Times New Roman"/>
              <a:cs typeface="Times New Roman"/>
              <a:sym typeface="Times New Roman"/>
            </a:endParaRPr>
          </a:p>
        </p:txBody>
      </p:sp>
      <p:sp>
        <p:nvSpPr>
          <p:cNvPr id="209" name="Shape 209"/>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Times New Roman"/>
              <a:buNone/>
            </a:pPr>
            <a:r>
              <a:t/>
            </a:r>
            <a:endParaRPr b="0" i="0" sz="2600" u="none" cap="none" strike="noStrike">
              <a:solidFill>
                <a:srgbClr val="000000"/>
              </a:solidFill>
              <a:latin typeface="Times New Roman"/>
              <a:ea typeface="Times New Roman"/>
              <a:cs typeface="Times New Roman"/>
              <a:sym typeface="Times New Roman"/>
            </a:endParaRPr>
          </a:p>
        </p:txBody>
      </p:sp>
      <p:pic>
        <p:nvPicPr>
          <p:cNvPr id="210" name="Shape 210"/>
          <p:cNvPicPr preferRelativeResize="0"/>
          <p:nvPr/>
        </p:nvPicPr>
        <p:blipFill rotWithShape="1">
          <a:blip r:embed="rId3">
            <a:alphaModFix/>
          </a:blip>
          <a:srcRect b="0" l="0" r="0" t="0"/>
          <a:stretch/>
        </p:blipFill>
        <p:spPr>
          <a:xfrm>
            <a:off x="591725" y="1298675"/>
            <a:ext cx="8095074" cy="4862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Future Scope</a:t>
            </a:r>
            <a:endParaRPr b="1" i="0" sz="2800" u="none" cap="none" strike="noStrike">
              <a:solidFill>
                <a:srgbClr val="666666"/>
              </a:solidFill>
              <a:latin typeface="Times New Roman"/>
              <a:ea typeface="Times New Roman"/>
              <a:cs typeface="Times New Roman"/>
              <a:sym typeface="Times New Roman"/>
            </a:endParaRPr>
          </a:p>
        </p:txBody>
      </p:sp>
      <p:sp>
        <p:nvSpPr>
          <p:cNvPr id="216" name="Shape 216"/>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0"/>
              </a:spcBef>
              <a:spcAft>
                <a:spcPts val="0"/>
              </a:spcAft>
              <a:buClr>
                <a:srgbClr val="000000"/>
              </a:buClr>
              <a:buSzPts val="2200"/>
              <a:buFont typeface="Arial"/>
              <a:buChar char="•"/>
            </a:pPr>
            <a:r>
              <a:rPr b="0" i="0" lang="en-IN" sz="2200" u="none" cap="none" strike="noStrike">
                <a:solidFill>
                  <a:srgbClr val="000000"/>
                </a:solidFill>
                <a:latin typeface="Times New Roman"/>
                <a:ea typeface="Times New Roman"/>
                <a:cs typeface="Times New Roman"/>
                <a:sym typeface="Times New Roman"/>
              </a:rPr>
              <a:t>Plant Disease management is a challenging task. In that mostly diseases are seen on the leaves of the plant.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200"/>
              <a:buFont typeface="Arial"/>
              <a:buChar char="•"/>
            </a:pPr>
            <a:r>
              <a:rPr b="0" i="0" lang="en-IN" sz="2200" u="none" cap="none" strike="noStrike">
                <a:solidFill>
                  <a:srgbClr val="000000"/>
                </a:solidFill>
                <a:latin typeface="Times New Roman"/>
                <a:ea typeface="Times New Roman"/>
                <a:cs typeface="Times New Roman"/>
                <a:sym typeface="Times New Roman"/>
              </a:rPr>
              <a:t>The main characteristics of disease detection are speed and accuracy. Hence working on development of automatic, efficient, fast and accurate which is use for detection disease leaf.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200"/>
              <a:buFont typeface="Arial"/>
              <a:buChar char="•"/>
            </a:pPr>
            <a:r>
              <a:rPr b="0" i="0" lang="en-IN" sz="2200" u="none" cap="none" strike="noStrike">
                <a:solidFill>
                  <a:srgbClr val="000000"/>
                </a:solidFill>
                <a:latin typeface="Times New Roman"/>
                <a:ea typeface="Times New Roman"/>
                <a:cs typeface="Times New Roman"/>
                <a:sym typeface="Times New Roman"/>
              </a:rPr>
              <a:t>Work can be extended for development of machine vision system that automatically recognizes, classify and quantitatively detects leaf disease symptoms.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200"/>
              <a:buFont typeface="Arial"/>
              <a:buChar char="•"/>
            </a:pPr>
            <a:r>
              <a:rPr b="0" i="0" lang="en-IN" sz="2200" u="none" cap="none" strike="noStrike">
                <a:solidFill>
                  <a:srgbClr val="000000"/>
                </a:solidFill>
                <a:latin typeface="Times New Roman"/>
                <a:ea typeface="Times New Roman"/>
                <a:cs typeface="Times New Roman"/>
                <a:sym typeface="Times New Roman"/>
              </a:rPr>
              <a:t>The objective of this work is the detection, classification of diseases affecting on the plants, crops using image processing tools and all information about the disease is send to the farmer’s mobile phone through the GPRS.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Conclusion</a:t>
            </a:r>
            <a:endParaRPr b="1" i="0" sz="2800" u="none" cap="none" strike="noStrike">
              <a:solidFill>
                <a:srgbClr val="666666"/>
              </a:solidFill>
              <a:latin typeface="Times New Roman"/>
              <a:ea typeface="Times New Roman"/>
              <a:cs typeface="Times New Roman"/>
              <a:sym typeface="Times New Roman"/>
            </a:endParaRPr>
          </a:p>
        </p:txBody>
      </p:sp>
      <p:sp>
        <p:nvSpPr>
          <p:cNvPr id="222" name="Shape 222"/>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0"/>
              </a:spcBef>
              <a:spcAft>
                <a:spcPts val="0"/>
              </a:spcAft>
              <a:buClr>
                <a:srgbClr val="000000"/>
              </a:buClr>
              <a:buSzPts val="2200"/>
              <a:buFont typeface="Arial"/>
              <a:buChar char="•"/>
            </a:pPr>
            <a:r>
              <a:rPr b="0" i="0" lang="en-IN" sz="2200" u="none" cap="none" strike="noStrike">
                <a:solidFill>
                  <a:srgbClr val="000000"/>
                </a:solidFill>
                <a:latin typeface="Times New Roman"/>
                <a:ea typeface="Times New Roman"/>
                <a:cs typeface="Times New Roman"/>
                <a:sym typeface="Times New Roman"/>
              </a:rPr>
              <a:t>Agriculture has come a long way in the past century. We produce more food than ever before, but our current model is unsustainable, and as the world’s population rapidly approaches the 8 billion mark, modern food production methods will need a radical transformation and we will need to keep up with the increasing demand.  But luckily, there’s a range of new technologies that might make it possible.</a:t>
            </a:r>
            <a:endParaRPr b="0" i="0" sz="26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200"/>
              <a:buFont typeface="Arial"/>
              <a:buChar char="•"/>
            </a:pPr>
            <a:r>
              <a:rPr b="0" i="0" lang="en-IN" sz="2200" u="none" cap="none" strike="noStrike">
                <a:solidFill>
                  <a:srgbClr val="000000"/>
                </a:solidFill>
                <a:latin typeface="Times New Roman"/>
                <a:ea typeface="Times New Roman"/>
                <a:cs typeface="Times New Roman"/>
                <a:sym typeface="Times New Roman"/>
              </a:rPr>
              <a:t>The advantage of image processing technologies is to find out useful information contained in the images quickly and accurately.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200"/>
              <a:buFont typeface="Arial"/>
              <a:buChar char="•"/>
            </a:pPr>
            <a:r>
              <a:rPr b="0" i="0" lang="en-IN" sz="2200" u="none" cap="none" strike="noStrike">
                <a:solidFill>
                  <a:srgbClr val="000000"/>
                </a:solidFill>
                <a:latin typeface="Times New Roman"/>
                <a:ea typeface="Times New Roman"/>
                <a:cs typeface="Times New Roman"/>
                <a:sym typeface="Times New Roman"/>
              </a:rPr>
              <a:t>The problem that it is difficult to accurately estimate plant disease severity can be solved using computer vision instead of naked-eye observation.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741871"/>
            <a:ext cx="8229600" cy="63835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1800"/>
              <a:buFont typeface="Times New Roman"/>
              <a:buNone/>
            </a:pPr>
            <a:br>
              <a:rPr b="0" i="0" lang="en-IN" sz="1800" u="none" cap="none" strike="noStrike">
                <a:solidFill>
                  <a:srgbClr val="000000"/>
                </a:solidFill>
                <a:latin typeface="Arial"/>
                <a:ea typeface="Arial"/>
                <a:cs typeface="Arial"/>
                <a:sym typeface="Arial"/>
              </a:rPr>
            </a:br>
            <a:r>
              <a:rPr b="1" i="0" lang="en-IN" sz="2800" u="none" cap="none" strike="noStrike">
                <a:solidFill>
                  <a:srgbClr val="666666"/>
                </a:solidFill>
                <a:latin typeface="Times New Roman"/>
                <a:ea typeface="Times New Roman"/>
                <a:cs typeface="Times New Roman"/>
                <a:sym typeface="Times New Roman"/>
              </a:rPr>
              <a:t>Problem Statement</a:t>
            </a:r>
            <a:endParaRPr b="1" i="0" sz="2800" u="none" cap="none" strike="noStrike">
              <a:solidFill>
                <a:srgbClr val="434343"/>
              </a:solidFill>
              <a:latin typeface="Times New Roman"/>
              <a:ea typeface="Times New Roman"/>
              <a:cs typeface="Times New Roman"/>
              <a:sym typeface="Times New Roman"/>
            </a:endParaRPr>
          </a:p>
        </p:txBody>
      </p:sp>
      <p:sp>
        <p:nvSpPr>
          <p:cNvPr id="78" name="Shape 78"/>
          <p:cNvSpPr txBox="1"/>
          <p:nvPr>
            <p:ph idx="1" type="body"/>
          </p:nvPr>
        </p:nvSpPr>
        <p:spPr>
          <a:xfrm>
            <a:off x="457200" y="1600200"/>
            <a:ext cx="8109300" cy="4041475"/>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This project has been inspired from the epitome of current hitches in Indian agriculture. </a:t>
            </a:r>
            <a:endParaRPr b="0" i="0" sz="26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Our nation imbibes mechanization and technology in very few parts of the country, whereas the majority still continues to thrives on conventional methods. </a:t>
            </a:r>
            <a:endParaRPr b="0" i="0" sz="26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There is a steady decline in the agricultural production due to plant infestation and diseases. </a:t>
            </a:r>
            <a:endParaRPr b="0" i="0" sz="26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Farmers experience great difficulties in controlling diseases that spreads abnormally, this leads to intensive use of pesticides causing incorrect diagnosis.</a:t>
            </a:r>
            <a:endParaRPr b="0" i="0" sz="26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Early detection is a major challenge in agricultural science. Development of proper methodology is certainly of use in this area.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614974"/>
            <a:ext cx="8229600" cy="723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2800"/>
              <a:buFont typeface="Times New Roman"/>
              <a:buNone/>
            </a:pPr>
            <a:r>
              <a:rPr b="1" i="0" lang="en-IN" sz="2800" u="none" cap="none" strike="noStrike">
                <a:solidFill>
                  <a:srgbClr val="595959"/>
                </a:solidFill>
                <a:latin typeface="Times New Roman"/>
                <a:ea typeface="Times New Roman"/>
                <a:cs typeface="Times New Roman"/>
                <a:sym typeface="Times New Roman"/>
              </a:rPr>
              <a:t>Problem Statement &amp; Objectives</a:t>
            </a:r>
            <a:endParaRPr b="1" i="0" sz="2800" u="none" cap="none" strike="noStrike">
              <a:solidFill>
                <a:srgbClr val="595959"/>
              </a:solidFill>
              <a:latin typeface="Times New Roman"/>
              <a:ea typeface="Times New Roman"/>
              <a:cs typeface="Times New Roman"/>
              <a:sym typeface="Times New Roman"/>
            </a:endParaRPr>
          </a:p>
        </p:txBody>
      </p:sp>
      <p:sp>
        <p:nvSpPr>
          <p:cNvPr id="84" name="Shape 84"/>
          <p:cNvSpPr txBox="1"/>
          <p:nvPr>
            <p:ph idx="1" type="body"/>
          </p:nvPr>
        </p:nvSpPr>
        <p:spPr>
          <a:xfrm>
            <a:off x="655606" y="1479430"/>
            <a:ext cx="8031193" cy="474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Times New Roman"/>
              <a:buNone/>
            </a:pPr>
            <a:br>
              <a:rPr b="1" i="0" lang="en-IN" sz="2600" u="none" cap="none" strike="noStrike">
                <a:solidFill>
                  <a:schemeClr val="dk1"/>
                </a:solidFill>
                <a:latin typeface="Times New Roman"/>
                <a:ea typeface="Times New Roman"/>
                <a:cs typeface="Times New Roman"/>
                <a:sym typeface="Times New Roman"/>
              </a:rPr>
            </a:br>
            <a:r>
              <a:rPr b="0" i="0" lang="en-IN" sz="2400" u="none" cap="none" strike="noStrike">
                <a:solidFill>
                  <a:schemeClr val="dk1"/>
                </a:solidFill>
                <a:latin typeface="Times New Roman"/>
                <a:ea typeface="Times New Roman"/>
                <a:cs typeface="Times New Roman"/>
                <a:sym typeface="Times New Roman"/>
              </a:rPr>
              <a:t>1. Analyze and improve the life cycle of the crops.</a:t>
            </a:r>
            <a:br>
              <a:rPr b="0" i="0" lang="en-IN" sz="2400" u="none" cap="none" strike="noStrike">
                <a:solidFill>
                  <a:schemeClr val="dk1"/>
                </a:solidFill>
                <a:latin typeface="Times New Roman"/>
                <a:ea typeface="Times New Roman"/>
                <a:cs typeface="Times New Roman"/>
                <a:sym typeface="Times New Roman"/>
              </a:rPr>
            </a:br>
            <a:r>
              <a:rPr b="0" i="0" lang="en-IN" sz="2400" u="none" cap="none" strike="noStrike">
                <a:solidFill>
                  <a:schemeClr val="dk1"/>
                </a:solidFill>
                <a:latin typeface="Times New Roman"/>
                <a:ea typeface="Times New Roman"/>
                <a:cs typeface="Times New Roman"/>
                <a:sym typeface="Times New Roman"/>
              </a:rPr>
              <a:t>2. Detect pests/diseases in crops using image processing     techniques.</a:t>
            </a:r>
            <a:br>
              <a:rPr b="0" i="0" lang="en-IN" sz="2400" u="none" cap="none" strike="noStrike">
                <a:solidFill>
                  <a:schemeClr val="dk1"/>
                </a:solidFill>
                <a:latin typeface="Times New Roman"/>
                <a:ea typeface="Times New Roman"/>
                <a:cs typeface="Times New Roman"/>
                <a:sym typeface="Times New Roman"/>
              </a:rPr>
            </a:br>
            <a:r>
              <a:rPr b="0" i="0" lang="en-IN" sz="2400" u="none" cap="none" strike="noStrike">
                <a:solidFill>
                  <a:schemeClr val="dk1"/>
                </a:solidFill>
                <a:latin typeface="Times New Roman"/>
                <a:ea typeface="Times New Roman"/>
                <a:cs typeface="Times New Roman"/>
                <a:sym typeface="Times New Roman"/>
              </a:rPr>
              <a:t>3. Spray pesticides using drones. </a:t>
            </a:r>
            <a:br>
              <a:rPr b="0" i="0" lang="en-IN" sz="2600" u="none" cap="none" strike="noStrike">
                <a:solidFill>
                  <a:schemeClr val="dk1"/>
                </a:solidFill>
                <a:latin typeface="Times New Roman"/>
                <a:ea typeface="Times New Roman"/>
                <a:cs typeface="Times New Roman"/>
                <a:sym typeface="Times New Roman"/>
              </a:rPr>
            </a:b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60550" y="67406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1800"/>
              <a:buFont typeface="Times New Roman"/>
              <a:buNone/>
            </a:pPr>
            <a:br>
              <a:rPr b="0" i="0" lang="en-IN" sz="1800" u="none" cap="none" strike="noStrike">
                <a:solidFill>
                  <a:srgbClr val="000000"/>
                </a:solidFill>
                <a:latin typeface="Arial"/>
                <a:ea typeface="Arial"/>
                <a:cs typeface="Arial"/>
                <a:sym typeface="Arial"/>
              </a:rPr>
            </a:br>
            <a:r>
              <a:rPr b="1" i="0" lang="en-IN" sz="3200" u="none" cap="none" strike="noStrike">
                <a:solidFill>
                  <a:srgbClr val="666666"/>
                </a:solidFill>
                <a:latin typeface="Times New Roman"/>
                <a:ea typeface="Times New Roman"/>
                <a:cs typeface="Times New Roman"/>
                <a:sym typeface="Times New Roman"/>
              </a:rPr>
              <a:t>Abstract</a:t>
            </a:r>
            <a:endParaRPr b="1" i="0" sz="3000" u="none" cap="none" strike="noStrike">
              <a:solidFill>
                <a:srgbClr val="666666"/>
              </a:solidFill>
              <a:latin typeface="Times New Roman"/>
              <a:ea typeface="Times New Roman"/>
              <a:cs typeface="Times New Roman"/>
              <a:sym typeface="Times New Roman"/>
            </a:endParaRPr>
          </a:p>
        </p:txBody>
      </p:sp>
      <p:sp>
        <p:nvSpPr>
          <p:cNvPr id="90" name="Shape 90"/>
          <p:cNvSpPr txBox="1"/>
          <p:nvPr>
            <p:ph idx="1" type="body"/>
          </p:nvPr>
        </p:nvSpPr>
        <p:spPr>
          <a:xfrm>
            <a:off x="457200" y="1382039"/>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Times New Roman"/>
              <a:buNone/>
            </a:pPr>
            <a:r>
              <a:rPr b="0" i="0" lang="en-IN" sz="2000" u="none" cap="none" strike="noStrike">
                <a:solidFill>
                  <a:srgbClr val="000000"/>
                </a:solidFill>
                <a:latin typeface="Times New Roman"/>
                <a:ea typeface="Times New Roman"/>
                <a:cs typeface="Times New Roman"/>
                <a:sym typeface="Times New Roman"/>
              </a:rPr>
              <a:t>As per the current agricultural trends in India, crop protection and crop enhancement is the top priority due to decline in the production rate caused due to pests and other crop diseases.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Times New Roman"/>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Times New Roman"/>
              <a:buNone/>
            </a:pPr>
            <a:r>
              <a:rPr b="0" i="0" lang="en-IN" sz="2000" u="none" cap="none" strike="noStrike">
                <a:solidFill>
                  <a:srgbClr val="000000"/>
                </a:solidFill>
                <a:latin typeface="Times New Roman"/>
                <a:ea typeface="Times New Roman"/>
                <a:cs typeface="Times New Roman"/>
                <a:sym typeface="Times New Roman"/>
              </a:rPr>
              <a:t>The agricultural growth has faced potential threat due to increase in the</a:t>
            </a:r>
            <a:br>
              <a:rPr b="0" i="0" lang="en-IN" sz="2000" u="none" cap="none" strike="noStrike">
                <a:solidFill>
                  <a:srgbClr val="000000"/>
                </a:solidFill>
                <a:latin typeface="Times New Roman"/>
                <a:ea typeface="Times New Roman"/>
                <a:cs typeface="Times New Roman"/>
                <a:sym typeface="Times New Roman"/>
              </a:rPr>
            </a:br>
            <a:r>
              <a:rPr b="0" i="0" lang="en-IN" sz="2000" u="none" cap="none" strike="noStrike">
                <a:solidFill>
                  <a:srgbClr val="000000"/>
                </a:solidFill>
                <a:latin typeface="Times New Roman"/>
                <a:ea typeface="Times New Roman"/>
                <a:cs typeface="Times New Roman"/>
                <a:sym typeface="Times New Roman"/>
              </a:rPr>
              <a:t>demand and decline in production. In order to prevent plant diseases, we have come up with image processing techniques to monitor the crop growth.</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Times New Roman"/>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Times New Roman"/>
              <a:buNone/>
            </a:pPr>
            <a:r>
              <a:rPr b="0" i="0" lang="en-IN" sz="2000" u="none" cap="none" strike="noStrike">
                <a:solidFill>
                  <a:srgbClr val="000000"/>
                </a:solidFill>
                <a:latin typeface="Times New Roman"/>
                <a:ea typeface="Times New Roman"/>
                <a:cs typeface="Times New Roman"/>
                <a:sym typeface="Times New Roman"/>
              </a:rPr>
              <a:t>Our project uses drones for surveillance of crops and identify diseases.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Times New Roman"/>
              <a:buNone/>
            </a:pPr>
            <a:r>
              <a:rPr b="0" i="0" lang="en-IN" sz="2000" u="none" cap="none" strike="noStrike">
                <a:solidFill>
                  <a:srgbClr val="000000"/>
                </a:solidFill>
                <a:latin typeface="Times New Roman"/>
                <a:ea typeface="Times New Roman"/>
                <a:cs typeface="Times New Roman"/>
                <a:sym typeface="Times New Roman"/>
              </a:rPr>
              <a:t>Photographs captured from drone in agricultural fields will be processed in a computer device to analyze and decide whether the crops are healthy or not.</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Times New Roman"/>
              <a:buNone/>
            </a:pPr>
            <a:br>
              <a:rPr b="0" i="0" lang="en-IN" sz="2000" u="none" cap="none" strike="noStrike">
                <a:solidFill>
                  <a:srgbClr val="000000"/>
                </a:solidFill>
                <a:latin typeface="Times New Roman"/>
                <a:ea typeface="Times New Roman"/>
                <a:cs typeface="Times New Roman"/>
                <a:sym typeface="Times New Roman"/>
              </a:rPr>
            </a:br>
            <a:r>
              <a:rPr b="0" i="0" lang="en-IN" sz="2000" u="none" cap="none" strike="noStrike">
                <a:solidFill>
                  <a:srgbClr val="000000"/>
                </a:solidFill>
                <a:latin typeface="Times New Roman"/>
                <a:ea typeface="Times New Roman"/>
                <a:cs typeface="Times New Roman"/>
                <a:sym typeface="Times New Roman"/>
              </a:rPr>
              <a:t>Keywords- </a:t>
            </a:r>
            <a:r>
              <a:rPr b="0" i="1" lang="en-IN" sz="2000" u="none" cap="none" strike="noStrike">
                <a:solidFill>
                  <a:srgbClr val="000000"/>
                </a:solidFill>
                <a:latin typeface="Times New Roman"/>
                <a:ea typeface="Times New Roman"/>
                <a:cs typeface="Times New Roman"/>
                <a:sym typeface="Times New Roman"/>
              </a:rPr>
              <a:t>agriculture; crop disease; image processing; drone.</a:t>
            </a:r>
            <a:r>
              <a:rPr b="0" i="0" lang="en-IN" sz="2000" u="none" cap="none" strike="noStrike">
                <a:solidFill>
                  <a:srgbClr val="000000"/>
                </a:solidFill>
                <a:latin typeface="Times New Roman"/>
                <a:ea typeface="Times New Roman"/>
                <a:cs typeface="Times New Roman"/>
                <a:sym typeface="Times New Roman"/>
              </a:rPr>
              <a:t> </a:t>
            </a:r>
            <a:br>
              <a:rPr b="0" i="0" lang="en-IN" sz="2000" u="none" cap="none" strike="noStrike">
                <a:solidFill>
                  <a:srgbClr val="000000"/>
                </a:solidFill>
                <a:latin typeface="Times New Roman"/>
                <a:ea typeface="Times New Roman"/>
                <a:cs typeface="Times New Roman"/>
                <a:sym typeface="Times New Roman"/>
              </a:rPr>
            </a:br>
            <a:endParaRPr b="0" i="0" sz="2000" u="none" cap="none" strike="noStrike">
              <a:solidFill>
                <a:srgbClr val="000000"/>
              </a:solidFill>
              <a:latin typeface="Times New Roman"/>
              <a:ea typeface="Times New Roman"/>
              <a:cs typeface="Times New Roman"/>
              <a:sym typeface="Times New Roman"/>
            </a:endParaRPr>
          </a:p>
        </p:txBody>
      </p:sp>
      <p:sp>
        <p:nvSpPr>
          <p:cNvPr id="91" name="Shape 91"/>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93" name="Shape 9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br>
              <a:rPr b="1" i="0" lang="en-IN" sz="2800" u="none" cap="none" strike="noStrike">
                <a:solidFill>
                  <a:srgbClr val="666666"/>
                </a:solidFill>
                <a:latin typeface="Arial"/>
                <a:ea typeface="Arial"/>
                <a:cs typeface="Arial"/>
                <a:sym typeface="Arial"/>
              </a:rPr>
            </a:br>
            <a:r>
              <a:rPr b="1" i="0" lang="en-IN" sz="2800" u="none" cap="none" strike="noStrike">
                <a:solidFill>
                  <a:srgbClr val="666666"/>
                </a:solidFill>
                <a:latin typeface="Times New Roman"/>
                <a:ea typeface="Times New Roman"/>
                <a:cs typeface="Times New Roman"/>
                <a:sym typeface="Times New Roman"/>
              </a:rPr>
              <a:t>Literature Survey</a:t>
            </a:r>
            <a:endParaRPr b="1" i="0" sz="2800" u="none" cap="none" strike="noStrike">
              <a:solidFill>
                <a:srgbClr val="666666"/>
              </a:solidFill>
              <a:latin typeface="Times New Roman"/>
              <a:ea typeface="Times New Roman"/>
              <a:cs typeface="Times New Roman"/>
              <a:sym typeface="Times New Roman"/>
            </a:endParaRPr>
          </a:p>
        </p:txBody>
      </p:sp>
      <p:sp>
        <p:nvSpPr>
          <p:cNvPr id="101" name="Shape 101"/>
          <p:cNvSpPr txBox="1"/>
          <p:nvPr>
            <p:ph idx="1" type="body"/>
          </p:nvPr>
        </p:nvSpPr>
        <p:spPr>
          <a:xfrm>
            <a:off x="457200" y="1485449"/>
            <a:ext cx="8229600" cy="4513569"/>
          </a:xfrm>
          <a:prstGeom prst="rect">
            <a:avLst/>
          </a:prstGeom>
          <a:noFill/>
          <a:ln>
            <a:noFill/>
          </a:ln>
        </p:spPr>
        <p:txBody>
          <a:bodyPr anchorCtr="0" anchor="t" bIns="91425" lIns="91425" spcFirstLastPara="1" rIns="91425" wrap="square" tIns="91425">
            <a:noAutofit/>
          </a:bodyPr>
          <a:lstStyle/>
          <a:p>
            <a:pPr indent="-4572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Literature survey and studies in agricultural science indicate lot of studies done to improve the crop growth and its life cycles.</a:t>
            </a:r>
            <a:endParaRPr b="0" i="0" sz="2600" u="none" cap="none" strike="noStrike">
              <a:solidFill>
                <a:srgbClr val="000000"/>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Development of an automated system for identifying and classifying different diseases of the contaminated plants is an emerging research area in precision agriculture.</a:t>
            </a:r>
            <a:endParaRPr b="0" i="0" sz="2600" u="none" cap="none" strike="noStrike">
              <a:solidFill>
                <a:srgbClr val="000000"/>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Identiﬁcation of the diseases is the key to prevent qualitative and quantitative loss of agricultural yields.</a:t>
            </a:r>
            <a:endParaRPr b="0" i="0" sz="2600" u="none" cap="none" strike="noStrike">
              <a:solidFill>
                <a:srgbClr val="000000"/>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The present study is concerned with detection of diseases that affects crops and causes decline in production.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1725" y="737865"/>
            <a:ext cx="8229600" cy="61045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br>
              <a:rPr b="1" i="0" lang="en-IN" sz="2800" u="none" cap="none" strike="noStrike">
                <a:solidFill>
                  <a:srgbClr val="666666"/>
                </a:solidFill>
                <a:latin typeface="Arial"/>
                <a:ea typeface="Arial"/>
                <a:cs typeface="Arial"/>
                <a:sym typeface="Arial"/>
              </a:rPr>
            </a:br>
            <a:r>
              <a:rPr b="1" i="0" lang="en-IN" sz="2800" u="none" cap="none" strike="noStrike">
                <a:solidFill>
                  <a:srgbClr val="666666"/>
                </a:solidFill>
                <a:latin typeface="Times New Roman"/>
                <a:ea typeface="Times New Roman"/>
                <a:cs typeface="Times New Roman"/>
                <a:sym typeface="Times New Roman"/>
              </a:rPr>
              <a:t>Literature Survey.</a:t>
            </a:r>
            <a:endParaRPr b="1" i="0" sz="2800" u="none" cap="none" strike="noStrike">
              <a:solidFill>
                <a:srgbClr val="666666"/>
              </a:solidFill>
              <a:latin typeface="Times New Roman"/>
              <a:ea typeface="Times New Roman"/>
              <a:cs typeface="Times New Roman"/>
              <a:sym typeface="Times New Roman"/>
            </a:endParaRPr>
          </a:p>
        </p:txBody>
      </p:sp>
      <p:sp>
        <p:nvSpPr>
          <p:cNvPr id="107" name="Shape 107"/>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08" name="Shape 108"/>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110" name="Shape 1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pic>
        <p:nvPicPr>
          <p:cNvPr id="113" name="Shape 113"/>
          <p:cNvPicPr preferRelativeResize="0"/>
          <p:nvPr/>
        </p:nvPicPr>
        <p:blipFill rotWithShape="1">
          <a:blip r:embed="rId3">
            <a:alphaModFix/>
          </a:blip>
          <a:srcRect b="0" l="0" r="0" t="0"/>
          <a:stretch/>
        </p:blipFill>
        <p:spPr>
          <a:xfrm>
            <a:off x="451725" y="1371437"/>
            <a:ext cx="8367623" cy="4839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1725" y="737865"/>
            <a:ext cx="8229600" cy="61045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br>
              <a:rPr b="1" i="0" lang="en-IN" sz="2800" u="none" cap="none" strike="noStrike">
                <a:solidFill>
                  <a:srgbClr val="666666"/>
                </a:solidFill>
                <a:latin typeface="Arial"/>
                <a:ea typeface="Arial"/>
                <a:cs typeface="Arial"/>
                <a:sym typeface="Arial"/>
              </a:rPr>
            </a:br>
            <a:r>
              <a:rPr b="1" i="0" lang="en-IN" sz="2800" u="none" cap="none" strike="noStrike">
                <a:solidFill>
                  <a:srgbClr val="666666"/>
                </a:solidFill>
                <a:latin typeface="Times New Roman"/>
                <a:ea typeface="Times New Roman"/>
                <a:cs typeface="Times New Roman"/>
                <a:sym typeface="Times New Roman"/>
              </a:rPr>
              <a:t>Literature Survey.</a:t>
            </a:r>
            <a:endParaRPr b="1" i="0" sz="2800" u="none" cap="none" strike="noStrike">
              <a:solidFill>
                <a:srgbClr val="666666"/>
              </a:solidFill>
              <a:latin typeface="Times New Roman"/>
              <a:ea typeface="Times New Roman"/>
              <a:cs typeface="Times New Roman"/>
              <a:sym typeface="Times New Roman"/>
            </a:endParaRPr>
          </a:p>
        </p:txBody>
      </p:sp>
      <p:sp>
        <p:nvSpPr>
          <p:cNvPr id="119" name="Shape 119"/>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20" name="Shape 120"/>
          <p:cNvSpPr/>
          <p:nvPr/>
        </p:nvSpPr>
        <p:spPr>
          <a:xfrm>
            <a:off x="-11025" y="6347774"/>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txBox="1"/>
          <p:nvPr/>
        </p:nvSpPr>
        <p:spPr>
          <a:xfrm>
            <a:off x="3343200" y="6431139"/>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000000"/>
              </a:solidFill>
              <a:latin typeface="Arial"/>
              <a:ea typeface="Arial"/>
              <a:cs typeface="Arial"/>
              <a:sym typeface="Arial"/>
            </a:endParaRPr>
          </a:p>
        </p:txBody>
      </p:sp>
      <p:sp>
        <p:nvSpPr>
          <p:cNvPr id="122" name="Shape 12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txBox="1"/>
          <p:nvPr/>
        </p:nvSpPr>
        <p:spPr>
          <a:xfrm>
            <a:off x="6945800" y="288575"/>
            <a:ext cx="199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FFFFFF"/>
              </a:buClr>
              <a:buSzPts val="1400"/>
              <a:buFont typeface="Georgia"/>
              <a:buNone/>
            </a:pPr>
            <a:r>
              <a:rPr b="0" i="0" lang="en-IN" sz="1400" u="none" cap="none" strike="noStrike">
                <a:solidFill>
                  <a:srgbClr val="FFFFFF"/>
                </a:solidFill>
                <a:latin typeface="Georgia"/>
                <a:ea typeface="Georgia"/>
                <a:cs typeface="Georgia"/>
                <a:sym typeface="Georgia"/>
              </a:rPr>
              <a:t>Christ University</a:t>
            </a:r>
            <a:endParaRPr b="0" i="0" sz="1400" u="none" cap="none" strike="noStrike">
              <a:solidFill>
                <a:srgbClr val="000000"/>
              </a:solidFill>
              <a:latin typeface="Arial"/>
              <a:ea typeface="Arial"/>
              <a:cs typeface="Arial"/>
              <a:sym typeface="Arial"/>
            </a:endParaRPr>
          </a:p>
        </p:txBody>
      </p:sp>
      <p:pic>
        <p:nvPicPr>
          <p:cNvPr id="125" name="Shape 125"/>
          <p:cNvPicPr preferRelativeResize="0"/>
          <p:nvPr/>
        </p:nvPicPr>
        <p:blipFill rotWithShape="1">
          <a:blip r:embed="rId3">
            <a:alphaModFix/>
          </a:blip>
          <a:srcRect b="0" l="0" r="0" t="0"/>
          <a:stretch/>
        </p:blipFill>
        <p:spPr>
          <a:xfrm>
            <a:off x="451724" y="1485450"/>
            <a:ext cx="8229601" cy="3875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666666"/>
              </a:buClr>
              <a:buSzPts val="2800"/>
              <a:buFont typeface="Times New Roman"/>
              <a:buNone/>
            </a:pPr>
            <a:r>
              <a:rPr b="1" i="0" lang="en-IN" sz="2800" u="none" cap="none" strike="noStrike">
                <a:solidFill>
                  <a:srgbClr val="666666"/>
                </a:solidFill>
                <a:latin typeface="Times New Roman"/>
                <a:ea typeface="Times New Roman"/>
                <a:cs typeface="Times New Roman"/>
                <a:sym typeface="Times New Roman"/>
              </a:rPr>
              <a:t>Analysis and Study</a:t>
            </a:r>
            <a:endParaRPr b="1" i="0" sz="2800" u="none" cap="none" strike="noStrike">
              <a:solidFill>
                <a:srgbClr val="666666"/>
              </a:solidFill>
              <a:latin typeface="Times New Roman"/>
              <a:ea typeface="Times New Roman"/>
              <a:cs typeface="Times New Roman"/>
              <a:sym typeface="Times New Roman"/>
            </a:endParaRPr>
          </a:p>
        </p:txBody>
      </p:sp>
      <p:sp>
        <p:nvSpPr>
          <p:cNvPr id="131" name="Shape 131"/>
          <p:cNvSpPr txBox="1"/>
          <p:nvPr>
            <p:ph idx="1" type="body"/>
          </p:nvPr>
        </p:nvSpPr>
        <p:spPr>
          <a:xfrm>
            <a:off x="457200" y="1298674"/>
            <a:ext cx="8229600" cy="4679823"/>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As per the 2010 </a:t>
            </a:r>
            <a:r>
              <a:rPr b="1" i="0" lang="en-IN" sz="2000" u="none" cap="none" strike="noStrike">
                <a:solidFill>
                  <a:srgbClr val="000000"/>
                </a:solidFill>
                <a:latin typeface="Times New Roman"/>
                <a:ea typeface="Times New Roman"/>
                <a:cs typeface="Times New Roman"/>
                <a:sym typeface="Times New Roman"/>
              </a:rPr>
              <a:t>FAO (Food and Agricultural Organization) </a:t>
            </a:r>
            <a:r>
              <a:rPr b="0" i="0" lang="en-IN" sz="2000" u="none" cap="none" strike="noStrike">
                <a:solidFill>
                  <a:srgbClr val="000000"/>
                </a:solidFill>
                <a:latin typeface="Times New Roman"/>
                <a:ea typeface="Times New Roman"/>
                <a:cs typeface="Times New Roman"/>
                <a:sym typeface="Times New Roman"/>
              </a:rPr>
              <a:t>agriculture statistics, India is the </a:t>
            </a:r>
            <a:r>
              <a:rPr b="1" i="0" lang="en-IN" sz="2000" u="none" cap="none" strike="noStrike">
                <a:solidFill>
                  <a:srgbClr val="000000"/>
                </a:solidFill>
                <a:latin typeface="Times New Roman"/>
                <a:ea typeface="Times New Roman"/>
                <a:cs typeface="Times New Roman"/>
                <a:sym typeface="Times New Roman"/>
              </a:rPr>
              <a:t>world's largest </a:t>
            </a:r>
            <a:r>
              <a:rPr b="0" i="0" lang="en-IN" sz="2000" u="none" cap="none" strike="noStrike">
                <a:solidFill>
                  <a:srgbClr val="000000"/>
                </a:solidFill>
                <a:latin typeface="Times New Roman"/>
                <a:ea typeface="Times New Roman"/>
                <a:cs typeface="Times New Roman"/>
                <a:sym typeface="Times New Roman"/>
              </a:rPr>
              <a:t>producer of many fresh fruits and vegetables, milk, major spices, fibrous crops such as jute.</a:t>
            </a:r>
            <a:endParaRPr b="0" i="0" sz="26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Today India </a:t>
            </a:r>
            <a:r>
              <a:rPr b="1" i="0" lang="en-IN" sz="2000" u="none" cap="none" strike="noStrike">
                <a:solidFill>
                  <a:srgbClr val="000000"/>
                </a:solidFill>
                <a:latin typeface="Times New Roman"/>
                <a:ea typeface="Times New Roman"/>
                <a:cs typeface="Times New Roman"/>
                <a:sym typeface="Times New Roman"/>
              </a:rPr>
              <a:t>ranks second worldwide </a:t>
            </a:r>
            <a:r>
              <a:rPr b="0" i="0" lang="en-IN" sz="2000" u="none" cap="none" strike="noStrike">
                <a:solidFill>
                  <a:srgbClr val="000000"/>
                </a:solidFill>
                <a:latin typeface="Times New Roman"/>
                <a:ea typeface="Times New Roman"/>
                <a:cs typeface="Times New Roman"/>
                <a:sym typeface="Times New Roman"/>
              </a:rPr>
              <a:t>in farm output. India has over 210 million acres of farmland. </a:t>
            </a:r>
            <a:r>
              <a:rPr b="0" i="0" lang="en-IN" sz="1600" u="none" cap="none" strike="noStrike">
                <a:solidFill>
                  <a:srgbClr val="000000"/>
                </a:solidFill>
                <a:latin typeface="Times New Roman"/>
                <a:ea typeface="Times New Roman"/>
                <a:cs typeface="Times New Roman"/>
                <a:sym typeface="Times New Roman"/>
              </a:rPr>
              <a:t> </a:t>
            </a:r>
            <a:endParaRPr b="0" i="0" sz="26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India is the </a:t>
            </a:r>
            <a:r>
              <a:rPr b="1" i="0" lang="en-IN" sz="2000" u="none" cap="none" strike="noStrike">
                <a:solidFill>
                  <a:srgbClr val="000000"/>
                </a:solidFill>
                <a:latin typeface="Times New Roman"/>
                <a:ea typeface="Times New Roman"/>
                <a:cs typeface="Times New Roman"/>
                <a:sym typeface="Times New Roman"/>
              </a:rPr>
              <a:t>second largest </a:t>
            </a:r>
            <a:r>
              <a:rPr b="0" i="0" lang="en-IN" sz="2000" u="none" cap="none" strike="noStrike">
                <a:solidFill>
                  <a:srgbClr val="000000"/>
                </a:solidFill>
                <a:latin typeface="Times New Roman"/>
                <a:ea typeface="Times New Roman"/>
                <a:cs typeface="Times New Roman"/>
                <a:sym typeface="Times New Roman"/>
              </a:rPr>
              <a:t>producer of </a:t>
            </a:r>
            <a:r>
              <a:rPr b="1" i="0" lang="en-IN" sz="2000" u="none" cap="none" strike="noStrike">
                <a:solidFill>
                  <a:srgbClr val="000000"/>
                </a:solidFill>
                <a:latin typeface="Times New Roman"/>
                <a:ea typeface="Times New Roman"/>
                <a:cs typeface="Times New Roman"/>
                <a:sym typeface="Times New Roman"/>
              </a:rPr>
              <a:t>wheat and rice</a:t>
            </a:r>
            <a:r>
              <a:rPr b="0" i="0" lang="en-IN" sz="2000" u="none" cap="none" strike="noStrike">
                <a:solidFill>
                  <a:srgbClr val="000000"/>
                </a:solidFill>
                <a:latin typeface="Times New Roman"/>
                <a:ea typeface="Times New Roman"/>
                <a:cs typeface="Times New Roman"/>
                <a:sym typeface="Times New Roman"/>
              </a:rPr>
              <a:t>, the world's major food staples such as millets and castor oil seed..</a:t>
            </a:r>
            <a:endParaRPr b="0" i="0" sz="26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India is the world's </a:t>
            </a:r>
            <a:r>
              <a:rPr b="1" i="0" lang="en-IN" sz="2000" u="none" cap="none" strike="noStrike">
                <a:solidFill>
                  <a:srgbClr val="000000"/>
                </a:solidFill>
                <a:latin typeface="Times New Roman"/>
                <a:ea typeface="Times New Roman"/>
                <a:cs typeface="Times New Roman"/>
                <a:sym typeface="Times New Roman"/>
              </a:rPr>
              <a:t>second or third largest </a:t>
            </a:r>
            <a:r>
              <a:rPr b="0" i="0" lang="en-IN" sz="2000" u="none" cap="none" strike="noStrike">
                <a:solidFill>
                  <a:srgbClr val="000000"/>
                </a:solidFill>
                <a:latin typeface="Times New Roman"/>
                <a:ea typeface="Times New Roman"/>
                <a:cs typeface="Times New Roman"/>
                <a:sym typeface="Times New Roman"/>
              </a:rPr>
              <a:t>producer of several dry fruits, agriculture-based textile raw materials, roots and tuber crops, pulses, farmed fish, eggs, coconut, sugarcane and numerous vegetables.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15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India ranked in the </a:t>
            </a:r>
            <a:r>
              <a:rPr b="1" i="0" lang="en-IN" sz="2000" u="none" cap="none" strike="noStrike">
                <a:solidFill>
                  <a:srgbClr val="000000"/>
                </a:solidFill>
                <a:latin typeface="Times New Roman"/>
                <a:ea typeface="Times New Roman"/>
                <a:cs typeface="Times New Roman"/>
                <a:sym typeface="Times New Roman"/>
              </a:rPr>
              <a:t>world's five largest </a:t>
            </a:r>
            <a:r>
              <a:rPr b="0" i="0" lang="en-IN" sz="2000" u="none" cap="none" strike="noStrike">
                <a:solidFill>
                  <a:srgbClr val="000000"/>
                </a:solidFill>
                <a:latin typeface="Times New Roman"/>
                <a:ea typeface="Times New Roman"/>
                <a:cs typeface="Times New Roman"/>
                <a:sym typeface="Times New Roman"/>
              </a:rPr>
              <a:t>producers of over 80% of agricultural produce items, including many cash crops such as coffee and cotton, in 2010.</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Times New Roman"/>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