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4"/>
  </p:sldMasterIdLst>
  <p:sldIdLst>
    <p:sldId id="256" r:id="rId5"/>
    <p:sldId id="257" r:id="rId6"/>
    <p:sldId id="262" r:id="rId7"/>
    <p:sldId id="273" r:id="rId8"/>
    <p:sldId id="277" r:id="rId9"/>
    <p:sldId id="289" r:id="rId10"/>
    <p:sldId id="290" r:id="rId11"/>
    <p:sldId id="291" r:id="rId12"/>
    <p:sldId id="297" r:id="rId13"/>
    <p:sldId id="30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79" d="100"/>
          <a:sy n="79" d="100"/>
        </p:scale>
        <p:origin x="10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05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25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57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85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923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806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37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77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960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6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4/24/2021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53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4/24/2021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61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109E-8F68-4BB2-AC87-6BED9A47001E}"/>
              </a:ext>
            </a:extLst>
          </p:cNvPr>
          <p:cNvSpPr>
            <a:spLocks noGrp="1"/>
          </p:cNvSpPr>
          <p:nvPr>
            <p:ph type="ctrTitle"/>
          </p:nvPr>
        </p:nvSpPr>
        <p:spPr>
          <a:xfrm>
            <a:off x="2405849" y="2050741"/>
            <a:ext cx="8655728" cy="1305017"/>
          </a:xfrm>
        </p:spPr>
        <p:txBody>
          <a:bodyPr anchor="ctr">
            <a:normAutofit/>
          </a:bodyPr>
          <a:lstStyle/>
          <a:p>
            <a:pPr algn="ctr">
              <a:lnSpc>
                <a:spcPct val="90000"/>
              </a:lnSpc>
            </a:pPr>
            <a:r>
              <a:rPr lang="en-IN" sz="4200" dirty="0"/>
              <a:t>Coronary Heart Disease Risk Prediction</a:t>
            </a:r>
            <a:endParaRPr lang="en-US" sz="4200" dirty="0">
              <a:solidFill>
                <a:srgbClr val="FFFFFF"/>
              </a:solidFill>
            </a:endParaRPr>
          </a:p>
        </p:txBody>
      </p:sp>
      <p:pic>
        <p:nvPicPr>
          <p:cNvPr id="6" name="Picture 5" descr="A picture containing food, cup&#10;&#10;Description automatically generated">
            <a:extLst>
              <a:ext uri="{FF2B5EF4-FFF2-40B4-BE49-F238E27FC236}">
                <a16:creationId xmlns:a16="http://schemas.microsoft.com/office/drawing/2014/main" id="{8C535558-4284-4235-A0B8-78C9EE70A224}"/>
              </a:ext>
            </a:extLst>
          </p:cNvPr>
          <p:cNvPicPr>
            <a:picLocks noChangeAspect="1"/>
          </p:cNvPicPr>
          <p:nvPr/>
        </p:nvPicPr>
        <p:blipFill>
          <a:blip r:embed="rId2"/>
          <a:stretch>
            <a:fillRect/>
          </a:stretch>
        </p:blipFill>
        <p:spPr>
          <a:xfrm>
            <a:off x="10423713" y="126806"/>
            <a:ext cx="1568406" cy="1568406"/>
          </a:xfrm>
          <a:prstGeom prst="rect">
            <a:avLst/>
          </a:prstGeom>
        </p:spPr>
      </p:pic>
      <p:sp>
        <p:nvSpPr>
          <p:cNvPr id="5" name="Subtitle 4">
            <a:extLst>
              <a:ext uri="{FF2B5EF4-FFF2-40B4-BE49-F238E27FC236}">
                <a16:creationId xmlns:a16="http://schemas.microsoft.com/office/drawing/2014/main" id="{FD106A23-D113-405D-96F5-C5AF97D081FC}"/>
              </a:ext>
            </a:extLst>
          </p:cNvPr>
          <p:cNvSpPr>
            <a:spLocks noGrp="1"/>
          </p:cNvSpPr>
          <p:nvPr>
            <p:ph type="subTitle" idx="1"/>
          </p:nvPr>
        </p:nvSpPr>
        <p:spPr>
          <a:xfrm>
            <a:off x="2417780" y="3599301"/>
            <a:ext cx="8623114" cy="2441578"/>
          </a:xfrm>
        </p:spPr>
        <p:txBody>
          <a:bodyPr>
            <a:normAutofit/>
          </a:bodyPr>
          <a:lstStyle/>
          <a:p>
            <a:pPr algn="r"/>
            <a:r>
              <a:rPr lang="en-US" b="1" dirty="0"/>
              <a:t>Team members :</a:t>
            </a:r>
          </a:p>
          <a:p>
            <a:pPr algn="r"/>
            <a:r>
              <a:rPr lang="en-IN" dirty="0"/>
              <a:t>Anuja Naik</a:t>
            </a:r>
            <a:endParaRPr lang="en-US" dirty="0"/>
          </a:p>
          <a:p>
            <a:pPr algn="r"/>
            <a:r>
              <a:rPr lang="en-IN" dirty="0"/>
              <a:t>Eshanee Thakur</a:t>
            </a:r>
            <a:endParaRPr lang="en-US" dirty="0"/>
          </a:p>
          <a:p>
            <a:pPr algn="r"/>
            <a:r>
              <a:rPr lang="en-IN" dirty="0"/>
              <a:t>Ritesh Pendurkar</a:t>
            </a:r>
            <a:endParaRPr lang="en-US" dirty="0"/>
          </a:p>
          <a:p>
            <a:pPr algn="r"/>
            <a:r>
              <a:rPr lang="en-IN" dirty="0"/>
              <a:t>Rohit Gulati</a:t>
            </a:r>
            <a:endParaRPr lang="en-US" dirty="0"/>
          </a:p>
          <a:p>
            <a:endParaRPr lang="en-US" dirty="0"/>
          </a:p>
        </p:txBody>
      </p:sp>
    </p:spTree>
    <p:extLst>
      <p:ext uri="{BB962C8B-B14F-4D97-AF65-F5344CB8AC3E}">
        <p14:creationId xmlns:p14="http://schemas.microsoft.com/office/powerpoint/2010/main" val="389066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75DD6-0914-4A1E-A123-29B2FE486BB6}"/>
              </a:ext>
            </a:extLst>
          </p:cNvPr>
          <p:cNvSpPr>
            <a:spLocks noGrp="1"/>
          </p:cNvSpPr>
          <p:nvPr>
            <p:ph type="title"/>
          </p:nvPr>
        </p:nvSpPr>
        <p:spPr/>
        <p:txBody>
          <a:bodyPr anchor="ctr" anchorCtr="1"/>
          <a:lstStyle/>
          <a:p>
            <a:r>
              <a:rPr lang="en-IN" dirty="0"/>
              <a:t>Conclusion</a:t>
            </a:r>
            <a:endParaRPr lang="en-US" dirty="0"/>
          </a:p>
        </p:txBody>
      </p:sp>
      <p:sp>
        <p:nvSpPr>
          <p:cNvPr id="7" name="Content Placeholder 6">
            <a:extLst>
              <a:ext uri="{FF2B5EF4-FFF2-40B4-BE49-F238E27FC236}">
                <a16:creationId xmlns:a16="http://schemas.microsoft.com/office/drawing/2014/main" id="{E4C6011E-68C2-4D58-81A4-36AC9AFC41B8}"/>
              </a:ext>
            </a:extLst>
          </p:cNvPr>
          <p:cNvSpPr>
            <a:spLocks noGrp="1"/>
          </p:cNvSpPr>
          <p:nvPr>
            <p:ph idx="1"/>
          </p:nvPr>
        </p:nvSpPr>
        <p:spPr/>
        <p:txBody>
          <a:bodyPr/>
          <a:lstStyle/>
          <a:p>
            <a:pPr algn="just"/>
            <a:r>
              <a:rPr lang="en-US" dirty="0"/>
              <a:t>Based on our exploratory data analysis, age, </a:t>
            </a:r>
            <a:r>
              <a:rPr lang="en-US" dirty="0" err="1"/>
              <a:t>totChol</a:t>
            </a:r>
            <a:r>
              <a:rPr lang="en-US" dirty="0"/>
              <a:t>, </a:t>
            </a:r>
            <a:r>
              <a:rPr lang="en-US" dirty="0" err="1"/>
              <a:t>sysBP</a:t>
            </a:r>
            <a:r>
              <a:rPr lang="en-US" dirty="0"/>
              <a:t>, </a:t>
            </a:r>
            <a:r>
              <a:rPr lang="en-US" dirty="0" err="1"/>
              <a:t>diaBP</a:t>
            </a:r>
            <a:r>
              <a:rPr lang="en-US" dirty="0"/>
              <a:t>, BMI, </a:t>
            </a:r>
            <a:r>
              <a:rPr lang="en-US" dirty="0" err="1"/>
              <a:t>heartRate</a:t>
            </a:r>
            <a:r>
              <a:rPr lang="en-US" dirty="0"/>
              <a:t> and glucose were identified as the top 6 features which had equally distributed data</a:t>
            </a:r>
          </a:p>
          <a:p>
            <a:pPr algn="just"/>
            <a:r>
              <a:rPr lang="en-US" dirty="0"/>
              <a:t>Among the 4 classifiers, Logistic Regression and K-Nearest Neighbor classifiers had the best accuracy rates. However, the K-Nearest Neighbor classifier was the best performing model in terms of both accuracy and precision</a:t>
            </a:r>
          </a:p>
          <a:p>
            <a:pPr algn="just"/>
            <a:r>
              <a:rPr lang="en-US" dirty="0"/>
              <a:t>We can see that the dataset is not equally balanced for the TenYearCHD feature (which is our target variable). As part of the future scope, we can use Smote technique which would help in improving the model’s sensitivity by balancing the datasets</a:t>
            </a:r>
          </a:p>
          <a:p>
            <a:endParaRPr lang="en-US" dirty="0"/>
          </a:p>
        </p:txBody>
      </p:sp>
    </p:spTree>
    <p:extLst>
      <p:ext uri="{BB962C8B-B14F-4D97-AF65-F5344CB8AC3E}">
        <p14:creationId xmlns:p14="http://schemas.microsoft.com/office/powerpoint/2010/main" val="37160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5F35C-90CE-4275-80D8-04350B122DDF}"/>
              </a:ext>
            </a:extLst>
          </p:cNvPr>
          <p:cNvSpPr>
            <a:spLocks noGrp="1"/>
          </p:cNvSpPr>
          <p:nvPr>
            <p:ph idx="1"/>
          </p:nvPr>
        </p:nvSpPr>
        <p:spPr>
          <a:xfrm>
            <a:off x="1451578" y="1882567"/>
            <a:ext cx="9603275" cy="4119254"/>
          </a:xfrm>
        </p:spPr>
        <p:txBody>
          <a:bodyPr>
            <a:noAutofit/>
          </a:bodyPr>
          <a:lstStyle/>
          <a:p>
            <a:pPr algn="just"/>
            <a:r>
              <a:rPr lang="en-IN" dirty="0"/>
              <a:t>Heart disease is the major cause of morbidity and mortality globally, it accounts for more deaths annually than any other cause.  According to the WHO, approximately 31% of all global deaths are due to heart disease every year, and coronary heart disease is by far the most common and the most fatal</a:t>
            </a:r>
          </a:p>
          <a:p>
            <a:pPr algn="just"/>
            <a:r>
              <a:rPr lang="en-IN" dirty="0"/>
              <a:t>It is, however, difficult to identify high risk patients because of the multi-factorial nature of several contributory risk factors such as diabetes, high blood pressure, high cholesterol, etc.</a:t>
            </a:r>
          </a:p>
          <a:p>
            <a:pPr algn="just"/>
            <a:r>
              <a:rPr lang="en-IN" dirty="0"/>
              <a:t>Using machine learning (ML) classification algorithms we can predict whether a patient has a risk of developing coronary heart disease in the next 10 years</a:t>
            </a:r>
            <a:endParaRPr lang="en-US" dirty="0"/>
          </a:p>
          <a:p>
            <a:pPr algn="just"/>
            <a:endParaRPr lang="en-US" dirty="0"/>
          </a:p>
        </p:txBody>
      </p:sp>
      <p:sp>
        <p:nvSpPr>
          <p:cNvPr id="5" name="Title 4">
            <a:extLst>
              <a:ext uri="{FF2B5EF4-FFF2-40B4-BE49-F238E27FC236}">
                <a16:creationId xmlns:a16="http://schemas.microsoft.com/office/drawing/2014/main" id="{841D6778-0398-4C0E-8D87-EB3DC55E3625}"/>
              </a:ext>
            </a:extLst>
          </p:cNvPr>
          <p:cNvSpPr>
            <a:spLocks noGrp="1"/>
          </p:cNvSpPr>
          <p:nvPr>
            <p:ph type="title"/>
          </p:nvPr>
        </p:nvSpPr>
        <p:spPr/>
        <p:txBody>
          <a:bodyPr anchor="ctr" anchorCtr="1"/>
          <a:lstStyle/>
          <a:p>
            <a:r>
              <a:rPr lang="en-US" dirty="0"/>
              <a:t>INTRODUCTION</a:t>
            </a:r>
          </a:p>
        </p:txBody>
      </p:sp>
    </p:spTree>
    <p:extLst>
      <p:ext uri="{BB962C8B-B14F-4D97-AF65-F5344CB8AC3E}">
        <p14:creationId xmlns:p14="http://schemas.microsoft.com/office/powerpoint/2010/main" val="96177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C48E2-B74C-439B-AFB6-72EA7D8E0808}"/>
              </a:ext>
            </a:extLst>
          </p:cNvPr>
          <p:cNvSpPr>
            <a:spLocks noGrp="1"/>
          </p:cNvSpPr>
          <p:nvPr>
            <p:ph idx="1"/>
          </p:nvPr>
        </p:nvSpPr>
        <p:spPr>
          <a:xfrm>
            <a:off x="1870121" y="2080334"/>
            <a:ext cx="8915400" cy="3777622"/>
          </a:xfrm>
        </p:spPr>
        <p:txBody>
          <a:bodyPr>
            <a:normAutofit/>
          </a:bodyPr>
          <a:lstStyle/>
          <a:p>
            <a:pPr algn="just"/>
            <a:r>
              <a:rPr lang="en-US" dirty="0">
                <a:latin typeface="+mj-lt"/>
                <a:cs typeface="Calibri" panose="020F0502020204030204" pitchFamily="34" charset="0"/>
              </a:rPr>
              <a:t>We will be implementing Machine Learning models to predict whether a patient will be diagnosed with coronary heart disease (CHD) in the next 10 years based on a few medical parameters associated with them </a:t>
            </a:r>
          </a:p>
          <a:p>
            <a:pPr algn="just"/>
            <a:r>
              <a:rPr lang="en-US" dirty="0">
                <a:latin typeface="+mj-lt"/>
                <a:cs typeface="Calibri" panose="020F0502020204030204" pitchFamily="34" charset="0"/>
              </a:rPr>
              <a:t>Using exploratory data analysis, we will gain insights about the data by checking the distribution of different features, correlation of features with each other and the target variable</a:t>
            </a:r>
          </a:p>
          <a:p>
            <a:pPr algn="just"/>
            <a:r>
              <a:rPr lang="en-US" dirty="0">
                <a:latin typeface="+mj-lt"/>
                <a:cs typeface="Calibri" panose="020F0502020204030204" pitchFamily="34" charset="0"/>
              </a:rPr>
              <a:t>We will be comparing classification metrics like accuracy , precision, F-1 score to identify the most efficient Machine Learning model</a:t>
            </a:r>
          </a:p>
          <a:p>
            <a:pPr algn="just"/>
            <a:endParaRPr lang="en-US"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61910B2A-B448-47A0-ADB4-3805542AC4CE}"/>
              </a:ext>
            </a:extLst>
          </p:cNvPr>
          <p:cNvSpPr>
            <a:spLocks noGrp="1"/>
          </p:cNvSpPr>
          <p:nvPr>
            <p:ph type="title"/>
          </p:nvPr>
        </p:nvSpPr>
        <p:spPr/>
        <p:txBody>
          <a:bodyPr anchor="ctr" anchorCtr="0"/>
          <a:lstStyle/>
          <a:p>
            <a:pPr algn="ctr"/>
            <a:r>
              <a:rPr lang="en-US" dirty="0"/>
              <a:t>Objectives and goals</a:t>
            </a:r>
          </a:p>
        </p:txBody>
      </p:sp>
    </p:spTree>
    <p:extLst>
      <p:ext uri="{BB962C8B-B14F-4D97-AF65-F5344CB8AC3E}">
        <p14:creationId xmlns:p14="http://schemas.microsoft.com/office/powerpoint/2010/main" val="335639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A9AD8-5E0F-4C6F-BF9C-ADE06072773D}"/>
              </a:ext>
            </a:extLst>
          </p:cNvPr>
          <p:cNvSpPr>
            <a:spLocks noGrp="1"/>
          </p:cNvSpPr>
          <p:nvPr>
            <p:ph idx="1"/>
          </p:nvPr>
        </p:nvSpPr>
        <p:spPr>
          <a:xfrm>
            <a:off x="1580225" y="2015732"/>
            <a:ext cx="9474629" cy="4037749"/>
          </a:xfrm>
        </p:spPr>
        <p:txBody>
          <a:bodyPr>
            <a:normAutofit/>
          </a:bodyPr>
          <a:lstStyle/>
          <a:p>
            <a:r>
              <a:rPr lang="en-US" dirty="0"/>
              <a:t>Dataset includes 4240 records and 15 attributes.  Attributes vary from demographic, behavioral and medical risk factors</a:t>
            </a:r>
          </a:p>
          <a:p>
            <a:r>
              <a:rPr lang="en-US" dirty="0"/>
              <a:t>Demographic attributes:  Sex, age</a:t>
            </a:r>
          </a:p>
          <a:p>
            <a:r>
              <a:rPr lang="en-US" dirty="0"/>
              <a:t>Behavioral attributes: Current Smoker, Cigs per day</a:t>
            </a:r>
          </a:p>
          <a:p>
            <a:r>
              <a:rPr lang="en-US" dirty="0"/>
              <a:t>Medical history: </a:t>
            </a:r>
            <a:r>
              <a:rPr lang="en-US" dirty="0" err="1"/>
              <a:t>BPMeds</a:t>
            </a:r>
            <a:r>
              <a:rPr lang="en-US" dirty="0"/>
              <a:t>, prevalent stroke, Prevalent </a:t>
            </a:r>
            <a:r>
              <a:rPr lang="en-US" dirty="0" err="1"/>
              <a:t>Hyp</a:t>
            </a:r>
            <a:r>
              <a:rPr lang="en-US" dirty="0"/>
              <a:t>, Diabetes</a:t>
            </a:r>
          </a:p>
          <a:p>
            <a:r>
              <a:rPr lang="en-US" dirty="0"/>
              <a:t>Current medical conditions: Cholesterol, Sys BP, </a:t>
            </a:r>
            <a:r>
              <a:rPr lang="en-US" dirty="0" err="1"/>
              <a:t>Dia</a:t>
            </a:r>
            <a:r>
              <a:rPr lang="en-US" dirty="0"/>
              <a:t> BP, BMI, heart rate, glucose level</a:t>
            </a:r>
          </a:p>
          <a:p>
            <a:r>
              <a:rPr lang="en-US" dirty="0"/>
              <a:t>Target variable: TenYearCHD</a:t>
            </a:r>
          </a:p>
        </p:txBody>
      </p:sp>
      <p:sp>
        <p:nvSpPr>
          <p:cNvPr id="5" name="Title 4">
            <a:extLst>
              <a:ext uri="{FF2B5EF4-FFF2-40B4-BE49-F238E27FC236}">
                <a16:creationId xmlns:a16="http://schemas.microsoft.com/office/drawing/2014/main" id="{4A6EA89C-417B-402F-A0FF-251BCB6A7772}"/>
              </a:ext>
            </a:extLst>
          </p:cNvPr>
          <p:cNvSpPr>
            <a:spLocks noGrp="1"/>
          </p:cNvSpPr>
          <p:nvPr>
            <p:ph type="title"/>
          </p:nvPr>
        </p:nvSpPr>
        <p:spPr/>
        <p:txBody>
          <a:bodyPr anchor="ctr" anchorCtr="1"/>
          <a:lstStyle/>
          <a:p>
            <a:r>
              <a:rPr lang="en-US" dirty="0"/>
              <a:t>Dataset Specification</a:t>
            </a:r>
          </a:p>
        </p:txBody>
      </p:sp>
    </p:spTree>
    <p:extLst>
      <p:ext uri="{BB962C8B-B14F-4D97-AF65-F5344CB8AC3E}">
        <p14:creationId xmlns:p14="http://schemas.microsoft.com/office/powerpoint/2010/main" val="308224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F60997-B589-4963-9251-ED5463372356}"/>
              </a:ext>
            </a:extLst>
          </p:cNvPr>
          <p:cNvSpPr>
            <a:spLocks noGrp="1"/>
          </p:cNvSpPr>
          <p:nvPr>
            <p:ph type="title"/>
          </p:nvPr>
        </p:nvSpPr>
        <p:spPr/>
        <p:txBody>
          <a:bodyPr anchor="ctr" anchorCtr="1"/>
          <a:lstStyle/>
          <a:p>
            <a:r>
              <a:rPr lang="en-US" dirty="0"/>
              <a:t>Libraries Used</a:t>
            </a:r>
          </a:p>
        </p:txBody>
      </p:sp>
      <p:sp>
        <p:nvSpPr>
          <p:cNvPr id="7" name="Content Placeholder 6">
            <a:extLst>
              <a:ext uri="{FF2B5EF4-FFF2-40B4-BE49-F238E27FC236}">
                <a16:creationId xmlns:a16="http://schemas.microsoft.com/office/drawing/2014/main" id="{9909981E-0DD5-4509-A3CD-67C64E0554C4}"/>
              </a:ext>
            </a:extLst>
          </p:cNvPr>
          <p:cNvSpPr>
            <a:spLocks noGrp="1"/>
          </p:cNvSpPr>
          <p:nvPr>
            <p:ph idx="1"/>
          </p:nvPr>
        </p:nvSpPr>
        <p:spPr>
          <a:xfrm>
            <a:off x="1451579" y="1853754"/>
            <a:ext cx="9603275" cy="4199727"/>
          </a:xfrm>
        </p:spPr>
        <p:txBody>
          <a:bodyPr>
            <a:normAutofit fontScale="92500" lnSpcReduction="10000"/>
          </a:bodyPr>
          <a:lstStyle/>
          <a:p>
            <a:r>
              <a:rPr lang="en-IN" sz="2200" dirty="0" err="1"/>
              <a:t>Numpy</a:t>
            </a:r>
            <a:endParaRPr lang="en-IN" sz="2200" dirty="0"/>
          </a:p>
          <a:p>
            <a:r>
              <a:rPr lang="en-IN" sz="2200" dirty="0"/>
              <a:t>Pandas</a:t>
            </a:r>
          </a:p>
          <a:p>
            <a:r>
              <a:rPr lang="en-IN" sz="2200" dirty="0"/>
              <a:t>Seaborn</a:t>
            </a:r>
          </a:p>
          <a:p>
            <a:r>
              <a:rPr lang="en-IN" sz="2200" dirty="0"/>
              <a:t>Matplotlib</a:t>
            </a:r>
          </a:p>
          <a:p>
            <a:r>
              <a:rPr lang="en-IN" sz="2200" dirty="0" err="1"/>
              <a:t>SciKit</a:t>
            </a:r>
            <a:r>
              <a:rPr lang="en-IN" sz="2200" dirty="0"/>
              <a:t>-Learn</a:t>
            </a:r>
          </a:p>
          <a:p>
            <a:pPr lvl="1">
              <a:buFont typeface="Wingdings" panose="05000000000000000000" pitchFamily="2" charset="2"/>
              <a:buChar char="§"/>
            </a:pPr>
            <a:r>
              <a:rPr lang="en-IN" sz="1900" dirty="0" err="1"/>
              <a:t>KNeighborsClassifier</a:t>
            </a:r>
            <a:endParaRPr lang="en-IN" sz="1900" dirty="0"/>
          </a:p>
          <a:p>
            <a:pPr lvl="1">
              <a:buFont typeface="Wingdings" panose="05000000000000000000" pitchFamily="2" charset="2"/>
              <a:buChar char="§"/>
            </a:pPr>
            <a:r>
              <a:rPr lang="en-IN" sz="1900" dirty="0" err="1"/>
              <a:t>RandomForestClassifier</a:t>
            </a:r>
            <a:endParaRPr lang="en-IN" sz="1900" dirty="0"/>
          </a:p>
          <a:p>
            <a:pPr lvl="1">
              <a:buFont typeface="Wingdings" panose="05000000000000000000" pitchFamily="2" charset="2"/>
              <a:buChar char="§"/>
            </a:pPr>
            <a:r>
              <a:rPr lang="en-IN" sz="1900" dirty="0" err="1"/>
              <a:t>DecisionTreeClassifier</a:t>
            </a:r>
            <a:endParaRPr lang="en-IN" sz="1900" dirty="0"/>
          </a:p>
          <a:p>
            <a:pPr lvl="1">
              <a:buFont typeface="Wingdings" panose="05000000000000000000" pitchFamily="2" charset="2"/>
              <a:buChar char="§"/>
            </a:pPr>
            <a:r>
              <a:rPr lang="en-IN" sz="1900" dirty="0" err="1"/>
              <a:t>LogisticRegression</a:t>
            </a:r>
            <a:endParaRPr lang="en-IN" sz="1900" dirty="0"/>
          </a:p>
          <a:p>
            <a:pPr lvl="1">
              <a:buFont typeface="Wingdings" panose="05000000000000000000" pitchFamily="2" charset="2"/>
              <a:buChar char="§"/>
            </a:pPr>
            <a:r>
              <a:rPr lang="en-IN" sz="1900" dirty="0" err="1"/>
              <a:t>GridSearchCV</a:t>
            </a:r>
            <a:r>
              <a:rPr lang="en-IN" sz="1900" dirty="0"/>
              <a:t>, </a:t>
            </a:r>
            <a:r>
              <a:rPr lang="en-IN" sz="1900" dirty="0" err="1"/>
              <a:t>Classification_report</a:t>
            </a:r>
            <a:r>
              <a:rPr lang="en-IN" sz="1900" dirty="0"/>
              <a:t>, </a:t>
            </a:r>
            <a:r>
              <a:rPr lang="en-IN" sz="1900" dirty="0" err="1"/>
              <a:t>Confusion_matrix</a:t>
            </a:r>
            <a:endParaRPr lang="en-IN" sz="1900" dirty="0"/>
          </a:p>
          <a:p>
            <a:endParaRPr lang="en-US" dirty="0"/>
          </a:p>
        </p:txBody>
      </p:sp>
    </p:spTree>
    <p:extLst>
      <p:ext uri="{BB962C8B-B14F-4D97-AF65-F5344CB8AC3E}">
        <p14:creationId xmlns:p14="http://schemas.microsoft.com/office/powerpoint/2010/main" val="177661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94000"/>
                <a:lumOff val="6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54DC5BD2-FADF-4872-A9BB-445D6318DCFA}"/>
              </a:ext>
            </a:extLst>
          </p:cNvPr>
          <p:cNvPicPr>
            <a:picLocks noChangeAspect="1"/>
          </p:cNvPicPr>
          <p:nvPr/>
        </p:nvPicPr>
        <p:blipFill>
          <a:blip r:embed="rId2"/>
          <a:stretch>
            <a:fillRect/>
          </a:stretch>
        </p:blipFill>
        <p:spPr>
          <a:xfrm>
            <a:off x="305986" y="3428999"/>
            <a:ext cx="3487807" cy="2158533"/>
          </a:xfrm>
          <a:prstGeom prst="rect">
            <a:avLst/>
          </a:prstGeom>
        </p:spPr>
      </p:pic>
      <p:pic>
        <p:nvPicPr>
          <p:cNvPr id="13" name="Picture 12" descr="Chart&#10;&#10;Description automatically generated">
            <a:extLst>
              <a:ext uri="{FF2B5EF4-FFF2-40B4-BE49-F238E27FC236}">
                <a16:creationId xmlns:a16="http://schemas.microsoft.com/office/drawing/2014/main" id="{EB52904B-06C2-4E0A-A2C1-FD2612CF1475}"/>
              </a:ext>
            </a:extLst>
          </p:cNvPr>
          <p:cNvPicPr>
            <a:picLocks noChangeAspect="1"/>
          </p:cNvPicPr>
          <p:nvPr/>
        </p:nvPicPr>
        <p:blipFill>
          <a:blip r:embed="rId3"/>
          <a:stretch>
            <a:fillRect/>
          </a:stretch>
        </p:blipFill>
        <p:spPr>
          <a:xfrm>
            <a:off x="3812623" y="3428999"/>
            <a:ext cx="2264025" cy="2158533"/>
          </a:xfrm>
          <a:prstGeom prst="rect">
            <a:avLst/>
          </a:prstGeom>
        </p:spPr>
      </p:pic>
      <p:pic>
        <p:nvPicPr>
          <p:cNvPr id="7" name="Picture 6" descr="Chart&#10;&#10;Description automatically generated">
            <a:extLst>
              <a:ext uri="{FF2B5EF4-FFF2-40B4-BE49-F238E27FC236}">
                <a16:creationId xmlns:a16="http://schemas.microsoft.com/office/drawing/2014/main" id="{82FB7902-930D-4CFF-9010-C3906921B112}"/>
              </a:ext>
            </a:extLst>
          </p:cNvPr>
          <p:cNvPicPr>
            <a:picLocks noChangeAspect="1"/>
          </p:cNvPicPr>
          <p:nvPr/>
        </p:nvPicPr>
        <p:blipFill>
          <a:blip r:embed="rId4"/>
          <a:stretch>
            <a:fillRect/>
          </a:stretch>
        </p:blipFill>
        <p:spPr>
          <a:xfrm>
            <a:off x="6096103" y="3428999"/>
            <a:ext cx="3464075" cy="2158533"/>
          </a:xfrm>
          <a:prstGeom prst="rect">
            <a:avLst/>
          </a:prstGeom>
        </p:spPr>
      </p:pic>
      <p:pic>
        <p:nvPicPr>
          <p:cNvPr id="11" name="Picture 10" descr="Chart&#10;&#10;Description automatically generated">
            <a:extLst>
              <a:ext uri="{FF2B5EF4-FFF2-40B4-BE49-F238E27FC236}">
                <a16:creationId xmlns:a16="http://schemas.microsoft.com/office/drawing/2014/main" id="{99E63FD6-E040-477F-B4FA-92A7E94B1840}"/>
              </a:ext>
            </a:extLst>
          </p:cNvPr>
          <p:cNvPicPr>
            <a:picLocks noChangeAspect="1"/>
          </p:cNvPicPr>
          <p:nvPr/>
        </p:nvPicPr>
        <p:blipFill>
          <a:blip r:embed="rId5"/>
          <a:stretch>
            <a:fillRect/>
          </a:stretch>
        </p:blipFill>
        <p:spPr>
          <a:xfrm>
            <a:off x="9579634" y="3428999"/>
            <a:ext cx="2264025" cy="2158533"/>
          </a:xfrm>
          <a:prstGeom prst="rect">
            <a:avLst/>
          </a:prstGeom>
        </p:spPr>
      </p:pic>
      <p:sp>
        <p:nvSpPr>
          <p:cNvPr id="5" name="Content Placeholder 4">
            <a:extLst>
              <a:ext uri="{FF2B5EF4-FFF2-40B4-BE49-F238E27FC236}">
                <a16:creationId xmlns:a16="http://schemas.microsoft.com/office/drawing/2014/main" id="{AFC7B9D0-D2B2-4555-BC55-DDD12B8D2EB2}"/>
              </a:ext>
            </a:extLst>
          </p:cNvPr>
          <p:cNvSpPr>
            <a:spLocks noGrp="1"/>
          </p:cNvSpPr>
          <p:nvPr>
            <p:ph idx="1"/>
          </p:nvPr>
        </p:nvSpPr>
        <p:spPr>
          <a:xfrm>
            <a:off x="1451579" y="2015733"/>
            <a:ext cx="9603275" cy="1413268"/>
          </a:xfrm>
        </p:spPr>
        <p:txBody>
          <a:bodyPr/>
          <a:lstStyle/>
          <a:p>
            <a:pPr algn="just"/>
            <a:r>
              <a:rPr lang="en-US" dirty="0"/>
              <a:t>Based on the graphs generated for categorical values, we can see that the data for the prevalent stroke (</a:t>
            </a:r>
            <a:r>
              <a:rPr lang="en-US" dirty="0" err="1"/>
              <a:t>prevalentStroke</a:t>
            </a:r>
            <a:r>
              <a:rPr lang="en-US" dirty="0"/>
              <a:t>), diabetes, and blood pressure meds (</a:t>
            </a:r>
            <a:r>
              <a:rPr lang="en-US" dirty="0" err="1"/>
              <a:t>BPMeds</a:t>
            </a:r>
            <a:r>
              <a:rPr lang="en-US" dirty="0"/>
              <a:t>) is poorly balanced. Hence, we didn’t include these features in the training dataset.</a:t>
            </a:r>
          </a:p>
        </p:txBody>
      </p:sp>
      <p:sp>
        <p:nvSpPr>
          <p:cNvPr id="8" name="Title 7">
            <a:extLst>
              <a:ext uri="{FF2B5EF4-FFF2-40B4-BE49-F238E27FC236}">
                <a16:creationId xmlns:a16="http://schemas.microsoft.com/office/drawing/2014/main" id="{C275F826-E6D4-4386-BA4C-1D9EB8B398E8}"/>
              </a:ext>
            </a:extLst>
          </p:cNvPr>
          <p:cNvSpPr>
            <a:spLocks noGrp="1"/>
          </p:cNvSpPr>
          <p:nvPr>
            <p:ph type="title"/>
          </p:nvPr>
        </p:nvSpPr>
        <p:spPr/>
        <p:txBody>
          <a:bodyPr anchor="ctr" anchorCtr="1"/>
          <a:lstStyle/>
          <a:p>
            <a:r>
              <a:rPr lang="en-US" dirty="0"/>
              <a:t>Exploratory Data Analysis</a:t>
            </a:r>
          </a:p>
        </p:txBody>
      </p:sp>
    </p:spTree>
    <p:extLst>
      <p:ext uri="{BB962C8B-B14F-4D97-AF65-F5344CB8AC3E}">
        <p14:creationId xmlns:p14="http://schemas.microsoft.com/office/powerpoint/2010/main" val="62896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54B753BB-C317-4F24-966C-76BE6D2912DB}"/>
              </a:ext>
            </a:extLst>
          </p:cNvPr>
          <p:cNvPicPr>
            <a:picLocks noChangeAspect="1"/>
          </p:cNvPicPr>
          <p:nvPr/>
        </p:nvPicPr>
        <p:blipFill>
          <a:blip r:embed="rId2"/>
          <a:stretch>
            <a:fillRect/>
          </a:stretch>
        </p:blipFill>
        <p:spPr>
          <a:xfrm>
            <a:off x="2035228" y="3429001"/>
            <a:ext cx="8577640" cy="2916360"/>
          </a:xfrm>
          <a:prstGeom prst="rect">
            <a:avLst/>
          </a:prstGeom>
        </p:spPr>
      </p:pic>
      <p:sp>
        <p:nvSpPr>
          <p:cNvPr id="6" name="Title 5">
            <a:extLst>
              <a:ext uri="{FF2B5EF4-FFF2-40B4-BE49-F238E27FC236}">
                <a16:creationId xmlns:a16="http://schemas.microsoft.com/office/drawing/2014/main" id="{DFF5A71F-47BE-4FE1-A754-BA6B45E42E61}"/>
              </a:ext>
            </a:extLst>
          </p:cNvPr>
          <p:cNvSpPr>
            <a:spLocks noGrp="1"/>
          </p:cNvSpPr>
          <p:nvPr>
            <p:ph type="title"/>
          </p:nvPr>
        </p:nvSpPr>
        <p:spPr/>
        <p:txBody>
          <a:bodyPr anchor="ctr" anchorCtr="1"/>
          <a:lstStyle/>
          <a:p>
            <a:r>
              <a:rPr lang="en-US" dirty="0"/>
              <a:t>Exploratory Data Analysis</a:t>
            </a:r>
          </a:p>
        </p:txBody>
      </p:sp>
      <p:sp>
        <p:nvSpPr>
          <p:cNvPr id="8" name="Content Placeholder 7">
            <a:extLst>
              <a:ext uri="{FF2B5EF4-FFF2-40B4-BE49-F238E27FC236}">
                <a16:creationId xmlns:a16="http://schemas.microsoft.com/office/drawing/2014/main" id="{1EAE8B2D-714F-45B5-8310-28D30C98FB70}"/>
              </a:ext>
            </a:extLst>
          </p:cNvPr>
          <p:cNvSpPr>
            <a:spLocks noGrp="1"/>
          </p:cNvSpPr>
          <p:nvPr>
            <p:ph idx="1"/>
          </p:nvPr>
        </p:nvSpPr>
        <p:spPr>
          <a:xfrm>
            <a:off x="1451578" y="1853754"/>
            <a:ext cx="9603275" cy="1641868"/>
          </a:xfrm>
        </p:spPr>
        <p:txBody>
          <a:bodyPr>
            <a:normAutofit lnSpcReduction="10000"/>
          </a:bodyPr>
          <a:lstStyle/>
          <a:p>
            <a:pPr algn="just"/>
            <a:r>
              <a:rPr lang="en-US" dirty="0"/>
              <a:t>As part of the data analysis, we decided to plot box and whisker graph in order to determine the outlier values for the continuous features</a:t>
            </a:r>
          </a:p>
          <a:p>
            <a:pPr algn="just"/>
            <a:r>
              <a:rPr lang="en-US" dirty="0"/>
              <a:t>We deduced that there are a greater number of outliers for certain features i.e., glucose, </a:t>
            </a:r>
            <a:r>
              <a:rPr lang="en-US" dirty="0" err="1"/>
              <a:t>sysBP</a:t>
            </a:r>
            <a:r>
              <a:rPr lang="en-US" dirty="0"/>
              <a:t> and </a:t>
            </a:r>
            <a:r>
              <a:rPr lang="en-US" dirty="0" err="1"/>
              <a:t>totChol</a:t>
            </a:r>
            <a:endParaRPr lang="en-US" dirty="0"/>
          </a:p>
        </p:txBody>
      </p:sp>
    </p:spTree>
    <p:extLst>
      <p:ext uri="{BB962C8B-B14F-4D97-AF65-F5344CB8AC3E}">
        <p14:creationId xmlns:p14="http://schemas.microsoft.com/office/powerpoint/2010/main" val="246784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Table&#10;&#10;Description automatically generated">
            <a:extLst>
              <a:ext uri="{FF2B5EF4-FFF2-40B4-BE49-F238E27FC236}">
                <a16:creationId xmlns:a16="http://schemas.microsoft.com/office/drawing/2014/main" id="{6972AEB0-67A6-4A5C-A80A-0E9BE5521224}"/>
              </a:ext>
            </a:extLst>
          </p:cNvPr>
          <p:cNvPicPr>
            <a:picLocks noGrp="1" noChangeAspect="1"/>
          </p:cNvPicPr>
          <p:nvPr>
            <p:ph idx="1"/>
          </p:nvPr>
        </p:nvPicPr>
        <p:blipFill>
          <a:blip r:embed="rId2"/>
          <a:stretch>
            <a:fillRect/>
          </a:stretch>
        </p:blipFill>
        <p:spPr>
          <a:xfrm>
            <a:off x="1451579" y="2160924"/>
            <a:ext cx="9559815" cy="3276837"/>
          </a:xfrm>
        </p:spPr>
      </p:pic>
      <p:sp>
        <p:nvSpPr>
          <p:cNvPr id="4" name="Title 3">
            <a:extLst>
              <a:ext uri="{FF2B5EF4-FFF2-40B4-BE49-F238E27FC236}">
                <a16:creationId xmlns:a16="http://schemas.microsoft.com/office/drawing/2014/main" id="{C7660E51-E74D-4A18-A15C-C572BCFB9554}"/>
              </a:ext>
            </a:extLst>
          </p:cNvPr>
          <p:cNvSpPr>
            <a:spLocks noGrp="1"/>
          </p:cNvSpPr>
          <p:nvPr>
            <p:ph type="title"/>
          </p:nvPr>
        </p:nvSpPr>
        <p:spPr/>
        <p:txBody>
          <a:bodyPr anchor="ctr" anchorCtr="1"/>
          <a:lstStyle/>
          <a:p>
            <a:r>
              <a:rPr lang="en-US" dirty="0"/>
              <a:t>ML Model Comparison</a:t>
            </a:r>
          </a:p>
        </p:txBody>
      </p:sp>
    </p:spTree>
    <p:extLst>
      <p:ext uri="{BB962C8B-B14F-4D97-AF65-F5344CB8AC3E}">
        <p14:creationId xmlns:p14="http://schemas.microsoft.com/office/powerpoint/2010/main" val="170302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bar chart&#10;&#10;Description automatically generated">
            <a:extLst>
              <a:ext uri="{FF2B5EF4-FFF2-40B4-BE49-F238E27FC236}">
                <a16:creationId xmlns:a16="http://schemas.microsoft.com/office/drawing/2014/main" id="{FF0E4CFF-A35B-4F18-94F9-1AE6629812B8}"/>
              </a:ext>
            </a:extLst>
          </p:cNvPr>
          <p:cNvPicPr>
            <a:picLocks noGrp="1" noChangeAspect="1"/>
          </p:cNvPicPr>
          <p:nvPr>
            <p:ph idx="1"/>
          </p:nvPr>
        </p:nvPicPr>
        <p:blipFill>
          <a:blip r:embed="rId2"/>
          <a:stretch>
            <a:fillRect/>
          </a:stretch>
        </p:blipFill>
        <p:spPr>
          <a:xfrm>
            <a:off x="223924" y="2058750"/>
            <a:ext cx="7464530" cy="3916907"/>
          </a:xfrm>
        </p:spPr>
      </p:pic>
      <p:pic>
        <p:nvPicPr>
          <p:cNvPr id="10" name="Picture 9" descr="Chart, bar chart&#10;&#10;Description automatically generated">
            <a:extLst>
              <a:ext uri="{FF2B5EF4-FFF2-40B4-BE49-F238E27FC236}">
                <a16:creationId xmlns:a16="http://schemas.microsoft.com/office/drawing/2014/main" id="{9D303F15-442D-4208-AC51-2873023C696E}"/>
              </a:ext>
            </a:extLst>
          </p:cNvPr>
          <p:cNvPicPr>
            <a:picLocks noChangeAspect="1"/>
          </p:cNvPicPr>
          <p:nvPr/>
        </p:nvPicPr>
        <p:blipFill>
          <a:blip r:embed="rId3"/>
          <a:stretch>
            <a:fillRect/>
          </a:stretch>
        </p:blipFill>
        <p:spPr>
          <a:xfrm>
            <a:off x="7688454" y="2058750"/>
            <a:ext cx="4139295" cy="3916907"/>
          </a:xfrm>
          <a:prstGeom prst="rect">
            <a:avLst/>
          </a:prstGeom>
        </p:spPr>
      </p:pic>
      <p:sp>
        <p:nvSpPr>
          <p:cNvPr id="4" name="Title 3">
            <a:extLst>
              <a:ext uri="{FF2B5EF4-FFF2-40B4-BE49-F238E27FC236}">
                <a16:creationId xmlns:a16="http://schemas.microsoft.com/office/drawing/2014/main" id="{FDFC08CD-A2F7-433C-8CA4-0712B48E91FC}"/>
              </a:ext>
            </a:extLst>
          </p:cNvPr>
          <p:cNvSpPr>
            <a:spLocks noGrp="1"/>
          </p:cNvSpPr>
          <p:nvPr>
            <p:ph type="title"/>
          </p:nvPr>
        </p:nvSpPr>
        <p:spPr/>
        <p:txBody>
          <a:bodyPr anchor="ctr" anchorCtr="1"/>
          <a:lstStyle/>
          <a:p>
            <a:r>
              <a:rPr lang="en-US" dirty="0"/>
              <a:t>ML Model Comparison</a:t>
            </a:r>
          </a:p>
        </p:txBody>
      </p:sp>
    </p:spTree>
    <p:extLst>
      <p:ext uri="{BB962C8B-B14F-4D97-AF65-F5344CB8AC3E}">
        <p14:creationId xmlns:p14="http://schemas.microsoft.com/office/powerpoint/2010/main" val="33088790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01D3D406F2214F8E7D9D9C012CBBBB" ma:contentTypeVersion="9" ma:contentTypeDescription="Create a new document." ma:contentTypeScope="" ma:versionID="b6a9036760ce78a0e6c8a717f1022a51">
  <xsd:schema xmlns:xsd="http://www.w3.org/2001/XMLSchema" xmlns:xs="http://www.w3.org/2001/XMLSchema" xmlns:p="http://schemas.microsoft.com/office/2006/metadata/properties" xmlns:ns2="8f906169-4f83-4214-8a40-1b1662f2efa9" targetNamespace="http://schemas.microsoft.com/office/2006/metadata/properties" ma:root="true" ma:fieldsID="cf8817b1250ec6328b1db52012267d0f" ns2:_="">
    <xsd:import namespace="8f906169-4f83-4214-8a40-1b1662f2efa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906169-4f83-4214-8a40-1b1662f2ef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4A1DB4-1DBF-4E5B-A3B8-F441073AEA9F}">
  <ds:schemaRefs>
    <ds:schemaRef ds:uri="http://schemas.microsoft.com/office/2006/documentManagement/types"/>
    <ds:schemaRef ds:uri="http://schemas.microsoft.com/office/2006/metadata/properties"/>
    <ds:schemaRef ds:uri="251e4a2b-1a33-4513-9017-f0bb34cca31e"/>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489E0546-73E3-4633-99C1-A45CDE3821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906169-4f83-4214-8a40-1b1662f2ef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E9DF2B-91E1-4166-B819-900FC02391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377</TotalTime>
  <Words>535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vt:lpstr>
      <vt:lpstr>Gallery</vt:lpstr>
      <vt:lpstr>Coronary Heart Disease Risk Prediction</vt:lpstr>
      <vt:lpstr>INTRODUCTION</vt:lpstr>
      <vt:lpstr>Objectives and goals</vt:lpstr>
      <vt:lpstr>Dataset Specification</vt:lpstr>
      <vt:lpstr>Libraries Used</vt:lpstr>
      <vt:lpstr>Exploratory Data Analysis</vt:lpstr>
      <vt:lpstr>Exploratory Data Analysis</vt:lpstr>
      <vt:lpstr>ML Model Comparison</vt:lpstr>
      <vt:lpstr>ML Model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InShorts: Classifying and Summarizing Daily News  (Team 4 Monday Batch)</dc:title>
  <dc:creator>Anuja Ajit Naik</dc:creator>
  <cp:lastModifiedBy>Eshanee Thakur</cp:lastModifiedBy>
  <cp:revision>85</cp:revision>
  <dcterms:created xsi:type="dcterms:W3CDTF">2020-04-12T14:08:49Z</dcterms:created>
  <dcterms:modified xsi:type="dcterms:W3CDTF">2021-04-24T16:10:01Z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0x0101009A01D3D406F2214F8E7D9D9C012CBBBB</vt:lpwstr>
  </property>
</Properties>
</file>