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4"/>
  </p:sldMasterIdLst>
  <p:sldIdLst>
    <p:sldId id="256" r:id="rId5"/>
    <p:sldId id="257" r:id="rId6"/>
    <p:sldId id="282" r:id="rId7"/>
    <p:sldId id="259" r:id="rId8"/>
    <p:sldId id="303" r:id="rId9"/>
    <p:sldId id="260" r:id="rId10"/>
    <p:sldId id="258" r:id="rId11"/>
    <p:sldId id="277" r:id="rId12"/>
    <p:sldId id="279" r:id="rId13"/>
    <p:sldId id="308" r:id="rId14"/>
    <p:sldId id="307"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15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9663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310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386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023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532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59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080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162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964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18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26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3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69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545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4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513009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109E-8F68-4BB2-AC87-6BED9A47001E}"/>
              </a:ext>
            </a:extLst>
          </p:cNvPr>
          <p:cNvSpPr>
            <a:spLocks noGrp="1"/>
          </p:cNvSpPr>
          <p:nvPr>
            <p:ph type="ctrTitle"/>
          </p:nvPr>
        </p:nvSpPr>
        <p:spPr>
          <a:xfrm>
            <a:off x="987215" y="1318590"/>
            <a:ext cx="5102159" cy="4220820"/>
          </a:xfrm>
        </p:spPr>
        <p:txBody>
          <a:bodyPr anchor="ctr">
            <a:normAutofit/>
          </a:bodyPr>
          <a:lstStyle/>
          <a:p>
            <a:pPr>
              <a:lnSpc>
                <a:spcPct val="90000"/>
              </a:lnSpc>
            </a:pPr>
            <a:r>
              <a:rPr lang="en-IN" sz="4800" u="sng" dirty="0">
                <a:solidFill>
                  <a:srgbClr val="FFFFFF"/>
                </a:solidFill>
              </a:rPr>
              <a:t>USA Wildfires</a:t>
            </a:r>
            <a:br>
              <a:rPr lang="en-US" sz="4200" b="1" dirty="0">
                <a:solidFill>
                  <a:srgbClr val="FFFFFF"/>
                </a:solidFill>
              </a:rPr>
            </a:br>
            <a:br>
              <a:rPr lang="en-US" sz="4200" dirty="0">
                <a:solidFill>
                  <a:srgbClr val="FFFFFF"/>
                </a:solidFill>
              </a:rPr>
            </a:br>
            <a:r>
              <a:rPr lang="en-US" sz="3200" dirty="0">
                <a:solidFill>
                  <a:srgbClr val="FFFFFF"/>
                </a:solidFill>
              </a:rPr>
              <a:t>(Project Team 4)</a:t>
            </a:r>
            <a:endParaRPr lang="en-US" sz="4200" dirty="0">
              <a:solidFill>
                <a:srgbClr val="FFFFFF"/>
              </a:solidFill>
            </a:endParaRPr>
          </a:p>
        </p:txBody>
      </p:sp>
      <p:sp>
        <p:nvSpPr>
          <p:cNvPr id="3" name="Subtitle 2">
            <a:extLst>
              <a:ext uri="{FF2B5EF4-FFF2-40B4-BE49-F238E27FC236}">
                <a16:creationId xmlns:a16="http://schemas.microsoft.com/office/drawing/2014/main" id="{AD4C0D2B-BFE1-4FA9-9FD6-FF6ED2D3BB75}"/>
              </a:ext>
            </a:extLst>
          </p:cNvPr>
          <p:cNvSpPr>
            <a:spLocks noGrp="1"/>
          </p:cNvSpPr>
          <p:nvPr>
            <p:ph type="subTitle" idx="1"/>
          </p:nvPr>
        </p:nvSpPr>
        <p:spPr>
          <a:xfrm>
            <a:off x="7712032" y="804334"/>
            <a:ext cx="3675634" cy="5249332"/>
          </a:xfrm>
        </p:spPr>
        <p:txBody>
          <a:bodyPr anchor="ctr">
            <a:normAutofit fontScale="92500" lnSpcReduction="10000"/>
          </a:bodyPr>
          <a:lstStyle/>
          <a:p>
            <a:pPr>
              <a:lnSpc>
                <a:spcPct val="90000"/>
              </a:lnSpc>
            </a:pPr>
            <a:r>
              <a:rPr lang="en-IN" sz="1500" b="1" dirty="0">
                <a:solidFill>
                  <a:schemeClr val="tx1"/>
                </a:solidFill>
              </a:rPr>
              <a:t>										</a:t>
            </a:r>
          </a:p>
          <a:p>
            <a:pPr>
              <a:lnSpc>
                <a:spcPct val="90000"/>
              </a:lnSpc>
            </a:pPr>
            <a:endParaRPr lang="en-IN" sz="1500" b="1" dirty="0">
              <a:solidFill>
                <a:schemeClr val="tx1"/>
              </a:solidFill>
            </a:endParaRPr>
          </a:p>
          <a:p>
            <a:pPr>
              <a:lnSpc>
                <a:spcPct val="90000"/>
              </a:lnSpc>
            </a:pPr>
            <a:endParaRPr lang="en-IN" sz="1500" b="1" dirty="0">
              <a:solidFill>
                <a:schemeClr val="tx1"/>
              </a:solidFill>
            </a:endParaRPr>
          </a:p>
          <a:p>
            <a:pPr>
              <a:lnSpc>
                <a:spcPct val="90000"/>
              </a:lnSpc>
            </a:pPr>
            <a:endParaRPr lang="en-IN" sz="1500" b="1" dirty="0">
              <a:solidFill>
                <a:schemeClr val="tx1"/>
              </a:solidFill>
            </a:endParaRPr>
          </a:p>
          <a:p>
            <a:pPr>
              <a:lnSpc>
                <a:spcPct val="90000"/>
              </a:lnSpc>
            </a:pPr>
            <a:endParaRPr lang="en-IN" sz="1500" b="1" dirty="0">
              <a:solidFill>
                <a:schemeClr val="tx1"/>
              </a:solidFill>
            </a:endParaRPr>
          </a:p>
          <a:p>
            <a:pPr>
              <a:lnSpc>
                <a:spcPct val="90000"/>
              </a:lnSpc>
            </a:pPr>
            <a:r>
              <a:rPr lang="en-IN" sz="1500" b="1" dirty="0">
                <a:solidFill>
                  <a:schemeClr val="tx1"/>
                </a:solidFill>
              </a:rPr>
              <a:t>							</a:t>
            </a:r>
            <a:r>
              <a:rPr lang="en-IN" sz="1500" b="1" u="sng" dirty="0">
                <a:solidFill>
                  <a:schemeClr val="tx1"/>
                </a:solidFill>
              </a:rPr>
              <a:t>Team Members:</a:t>
            </a:r>
          </a:p>
          <a:p>
            <a:pPr>
              <a:lnSpc>
                <a:spcPct val="90000"/>
              </a:lnSpc>
            </a:pPr>
            <a:r>
              <a:rPr lang="en-IN" sz="1500" dirty="0">
                <a:solidFill>
                  <a:schemeClr val="tx1"/>
                </a:solidFill>
              </a:rPr>
              <a:t>														Anuja Naik</a:t>
            </a:r>
          </a:p>
          <a:p>
            <a:pPr>
              <a:lnSpc>
                <a:spcPct val="90000"/>
              </a:lnSpc>
            </a:pPr>
            <a:r>
              <a:rPr lang="en-IN" sz="1500" dirty="0">
                <a:solidFill>
                  <a:schemeClr val="tx1"/>
                </a:solidFill>
              </a:rPr>
              <a:t>														Eshanee Thakur</a:t>
            </a:r>
          </a:p>
          <a:p>
            <a:pPr>
              <a:lnSpc>
                <a:spcPct val="90000"/>
              </a:lnSpc>
            </a:pPr>
            <a:r>
              <a:rPr lang="en-IN" sz="1500" dirty="0">
                <a:solidFill>
                  <a:schemeClr val="tx1"/>
                </a:solidFill>
              </a:rPr>
              <a:t>														Ritesh Pendurkar</a:t>
            </a:r>
          </a:p>
          <a:p>
            <a:pPr>
              <a:lnSpc>
                <a:spcPct val="90000"/>
              </a:lnSpc>
            </a:pPr>
            <a:r>
              <a:rPr lang="en-IN" sz="1500" dirty="0">
                <a:solidFill>
                  <a:schemeClr val="tx1"/>
                </a:solidFill>
              </a:rPr>
              <a:t>														Rohit Gulati</a:t>
            </a:r>
          </a:p>
          <a:p>
            <a:pPr>
              <a:lnSpc>
                <a:spcPct val="90000"/>
              </a:lnSpc>
            </a:pPr>
            <a:r>
              <a:rPr lang="en-IN" sz="1600" dirty="0">
                <a:solidFill>
                  <a:schemeClr val="tx1"/>
                </a:solidFill>
              </a:rPr>
              <a:t>						</a:t>
            </a:r>
            <a:r>
              <a:rPr lang="en-IN" sz="1500" dirty="0">
                <a:solidFill>
                  <a:schemeClr val="tx1"/>
                </a:solidFill>
              </a:rPr>
              <a:t>	</a:t>
            </a:r>
            <a:endParaRPr lang="en-US" sz="1500" dirty="0">
              <a:solidFill>
                <a:schemeClr val="tx1"/>
              </a:solidFill>
            </a:endParaRPr>
          </a:p>
        </p:txBody>
      </p:sp>
      <p:pic>
        <p:nvPicPr>
          <p:cNvPr id="6" name="Picture 5" descr="A picture containing food, cup&#10;&#10;Description automatically generated">
            <a:extLst>
              <a:ext uri="{FF2B5EF4-FFF2-40B4-BE49-F238E27FC236}">
                <a16:creationId xmlns:a16="http://schemas.microsoft.com/office/drawing/2014/main" id="{8C535558-4284-4235-A0B8-78C9EE70A224}"/>
              </a:ext>
            </a:extLst>
          </p:cNvPr>
          <p:cNvPicPr>
            <a:picLocks noChangeAspect="1"/>
          </p:cNvPicPr>
          <p:nvPr/>
        </p:nvPicPr>
        <p:blipFill>
          <a:blip r:embed="rId2"/>
          <a:stretch>
            <a:fillRect/>
          </a:stretch>
        </p:blipFill>
        <p:spPr>
          <a:xfrm>
            <a:off x="203012" y="219169"/>
            <a:ext cx="1568406" cy="1568406"/>
          </a:xfrm>
          <a:prstGeom prst="rect">
            <a:avLst/>
          </a:prstGeom>
        </p:spPr>
      </p:pic>
    </p:spTree>
    <p:extLst>
      <p:ext uri="{BB962C8B-B14F-4D97-AF65-F5344CB8AC3E}">
        <p14:creationId xmlns:p14="http://schemas.microsoft.com/office/powerpoint/2010/main" val="38906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BDC215-FB76-419A-8B00-FDBF70F4DD5B}"/>
              </a:ext>
            </a:extLst>
          </p:cNvPr>
          <p:cNvSpPr>
            <a:spLocks noGrp="1"/>
          </p:cNvSpPr>
          <p:nvPr>
            <p:ph type="title"/>
          </p:nvPr>
        </p:nvSpPr>
        <p:spPr>
          <a:xfrm>
            <a:off x="0" y="2559822"/>
            <a:ext cx="12192000" cy="1280890"/>
          </a:xfrm>
        </p:spPr>
        <p:txBody>
          <a:bodyPr/>
          <a:lstStyle/>
          <a:p>
            <a:pPr algn="ctr"/>
            <a:r>
              <a:rPr lang="en-US" b="1" dirty="0"/>
              <a:t>Tableau Dashboard Demo</a:t>
            </a:r>
          </a:p>
        </p:txBody>
      </p:sp>
    </p:spTree>
    <p:extLst>
      <p:ext uri="{BB962C8B-B14F-4D97-AF65-F5344CB8AC3E}">
        <p14:creationId xmlns:p14="http://schemas.microsoft.com/office/powerpoint/2010/main" val="264985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408B-89E0-4B5A-9CA9-52754776DA72}"/>
              </a:ext>
            </a:extLst>
          </p:cNvPr>
          <p:cNvSpPr>
            <a:spLocks noGrp="1"/>
          </p:cNvSpPr>
          <p:nvPr>
            <p:ph type="title"/>
          </p:nvPr>
        </p:nvSpPr>
        <p:spPr/>
        <p:txBody>
          <a:bodyPr/>
          <a:lstStyle/>
          <a:p>
            <a:pPr algn="ctr"/>
            <a:r>
              <a:rPr lang="en-IN" dirty="0"/>
              <a:t>Conclusion</a:t>
            </a:r>
            <a:br>
              <a:rPr lang="en-US" dirty="0"/>
            </a:br>
            <a:endParaRPr lang="en-US" dirty="0"/>
          </a:p>
        </p:txBody>
      </p:sp>
      <p:sp>
        <p:nvSpPr>
          <p:cNvPr id="5" name="Content Placeholder 4">
            <a:extLst>
              <a:ext uri="{FF2B5EF4-FFF2-40B4-BE49-F238E27FC236}">
                <a16:creationId xmlns:a16="http://schemas.microsoft.com/office/drawing/2014/main" id="{F27F3930-6692-4D31-AF59-81CEE17DD9B2}"/>
              </a:ext>
            </a:extLst>
          </p:cNvPr>
          <p:cNvSpPr>
            <a:spLocks noGrp="1"/>
          </p:cNvSpPr>
          <p:nvPr>
            <p:ph idx="1"/>
          </p:nvPr>
        </p:nvSpPr>
        <p:spPr/>
        <p:txBody>
          <a:bodyPr/>
          <a:lstStyle/>
          <a:p>
            <a:r>
              <a:rPr lang="en-US" dirty="0"/>
              <a:t>In recent years we can see a linear increase in wildfire count which is surely an alarming concern. </a:t>
            </a:r>
          </a:p>
          <a:p>
            <a:r>
              <a:rPr lang="en-US" dirty="0"/>
              <a:t>The geographic representation of the number of wildfires in the US helped us analyze that California, Georgia and Texas are most wildfire prone states.</a:t>
            </a:r>
          </a:p>
          <a:p>
            <a:r>
              <a:rPr lang="en-US" dirty="0"/>
              <a:t>There are several factors that determine the cause of the fire but Debris Burning has the vast majority in all the states.</a:t>
            </a:r>
          </a:p>
          <a:p>
            <a:r>
              <a:rPr lang="en-US" dirty="0"/>
              <a:t>Even though the maximum wildfires were caused due to Debris Burning, the largest wildfires were due to Lightning.</a:t>
            </a:r>
          </a:p>
          <a:p>
            <a:endParaRPr lang="en-US" dirty="0"/>
          </a:p>
          <a:p>
            <a:endParaRPr lang="en-US" dirty="0"/>
          </a:p>
          <a:p>
            <a:endParaRPr lang="en-US" dirty="0"/>
          </a:p>
        </p:txBody>
      </p:sp>
    </p:spTree>
    <p:extLst>
      <p:ext uri="{BB962C8B-B14F-4D97-AF65-F5344CB8AC3E}">
        <p14:creationId xmlns:p14="http://schemas.microsoft.com/office/powerpoint/2010/main" val="371606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9">
            <a:extLst>
              <a:ext uri="{FF2B5EF4-FFF2-40B4-BE49-F238E27FC236}">
                <a16:creationId xmlns:a16="http://schemas.microsoft.com/office/drawing/2014/main" id="{1DCB6A84-1C1A-45C9-8507-496D5E30BCC2}"/>
              </a:ext>
            </a:extLst>
          </p:cNvPr>
          <p:cNvPicPr>
            <a:picLocks noGrp="1" noChangeAspect="1"/>
          </p:cNvPicPr>
          <p:nvPr>
            <p:ph idx="1"/>
          </p:nvPr>
        </p:nvPicPr>
        <p:blipFill>
          <a:blip r:embed="rId2"/>
          <a:stretch>
            <a:fillRect/>
          </a:stretch>
        </p:blipFill>
        <p:spPr>
          <a:xfrm>
            <a:off x="1533366" y="1761321"/>
            <a:ext cx="9125267" cy="3992305"/>
          </a:xfrm>
          <a:prstGeom prst="rect">
            <a:avLst/>
          </a:prstGeom>
        </p:spPr>
      </p:pic>
    </p:spTree>
    <p:extLst>
      <p:ext uri="{BB962C8B-B14F-4D97-AF65-F5344CB8AC3E}">
        <p14:creationId xmlns:p14="http://schemas.microsoft.com/office/powerpoint/2010/main" val="124139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4C16-5542-4DCE-B4F1-BE929477C5B2}"/>
              </a:ext>
            </a:extLst>
          </p:cNvPr>
          <p:cNvSpPr>
            <a:spLocks noGrp="1"/>
          </p:cNvSpPr>
          <p:nvPr>
            <p:ph type="title"/>
          </p:nvPr>
        </p:nvSpPr>
        <p:spPr>
          <a:xfrm>
            <a:off x="1451579" y="804520"/>
            <a:ext cx="9603275" cy="747834"/>
          </a:xfrm>
        </p:spPr>
        <p:txBody>
          <a:bodyPr/>
          <a:lstStyle/>
          <a:p>
            <a:pPr algn="ctr"/>
            <a:r>
              <a:rPr lang="en-US" dirty="0"/>
              <a:t>Objective</a:t>
            </a:r>
          </a:p>
        </p:txBody>
      </p:sp>
      <p:sp>
        <p:nvSpPr>
          <p:cNvPr id="3" name="Content Placeholder 2">
            <a:extLst>
              <a:ext uri="{FF2B5EF4-FFF2-40B4-BE49-F238E27FC236}">
                <a16:creationId xmlns:a16="http://schemas.microsoft.com/office/drawing/2014/main" id="{E795F35C-90CE-4275-80D8-04350B122DDF}"/>
              </a:ext>
            </a:extLst>
          </p:cNvPr>
          <p:cNvSpPr>
            <a:spLocks noGrp="1"/>
          </p:cNvSpPr>
          <p:nvPr>
            <p:ph idx="1"/>
          </p:nvPr>
        </p:nvSpPr>
        <p:spPr>
          <a:xfrm>
            <a:off x="1451579" y="2015732"/>
            <a:ext cx="9603275" cy="4119254"/>
          </a:xfrm>
        </p:spPr>
        <p:txBody>
          <a:bodyPr>
            <a:noAutofit/>
          </a:bodyPr>
          <a:lstStyle/>
          <a:p>
            <a:pPr lvl="0"/>
            <a:r>
              <a:rPr lang="en-US" dirty="0"/>
              <a:t>With the recent events of forest wildfires happening across the globe, we decided to dive into data to develop some insights</a:t>
            </a:r>
          </a:p>
          <a:p>
            <a:pPr lvl="0"/>
            <a:r>
              <a:rPr lang="en-US" dirty="0"/>
              <a:t>The goal of the project is to analyze the wildfires in the United States over time and to try to understand the factors causing them, and ultimately increase awareness about climate change</a:t>
            </a:r>
          </a:p>
          <a:p>
            <a:pPr lvl="0"/>
            <a:r>
              <a:rPr lang="en-US" dirty="0"/>
              <a:t>We would be creating data pipelines to ingest data from multiple sources into target Azure SQL database</a:t>
            </a:r>
          </a:p>
          <a:p>
            <a:pPr lvl="0"/>
            <a:r>
              <a:rPr lang="en-US" dirty="0"/>
              <a:t>Further we would perform analysis on target database based on multiple metrics and visualize data using interactive dashboards and reports</a:t>
            </a:r>
          </a:p>
          <a:p>
            <a:pPr algn="just"/>
            <a:endParaRPr lang="en-US" dirty="0"/>
          </a:p>
        </p:txBody>
      </p:sp>
    </p:spTree>
    <p:extLst>
      <p:ext uri="{BB962C8B-B14F-4D97-AF65-F5344CB8AC3E}">
        <p14:creationId xmlns:p14="http://schemas.microsoft.com/office/powerpoint/2010/main" val="96177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936F077-E03F-47A2-BFCE-6C111A1E1FAD}"/>
              </a:ext>
            </a:extLst>
          </p:cNvPr>
          <p:cNvSpPr txBox="1"/>
          <p:nvPr/>
        </p:nvSpPr>
        <p:spPr>
          <a:xfrm>
            <a:off x="0" y="423773"/>
            <a:ext cx="12192000" cy="646331"/>
          </a:xfrm>
          <a:prstGeom prst="rect">
            <a:avLst/>
          </a:prstGeom>
          <a:noFill/>
        </p:spPr>
        <p:txBody>
          <a:bodyPr wrap="square" rtlCol="0">
            <a:spAutoFit/>
          </a:bodyPr>
          <a:lstStyle/>
          <a:p>
            <a:pPr algn="ctr"/>
            <a:r>
              <a:rPr lang="en-US" sz="3600" dirty="0">
                <a:latin typeface="Calibri" panose="020F0502020204030204" pitchFamily="34" charset="0"/>
                <a:cs typeface="Calibri" panose="020F0502020204030204" pitchFamily="34" charset="0"/>
              </a:rPr>
              <a:t>Architecture Diagram</a:t>
            </a:r>
          </a:p>
        </p:txBody>
      </p:sp>
      <p:pic>
        <p:nvPicPr>
          <p:cNvPr id="4" name="Picture 3" descr="Diagram&#10;&#10;Description automatically generated">
            <a:extLst>
              <a:ext uri="{FF2B5EF4-FFF2-40B4-BE49-F238E27FC236}">
                <a16:creationId xmlns:a16="http://schemas.microsoft.com/office/drawing/2014/main" id="{15CD7F59-00F6-4AA7-B7AE-8FF040A057E3}"/>
              </a:ext>
            </a:extLst>
          </p:cNvPr>
          <p:cNvPicPr>
            <a:picLocks noChangeAspect="1"/>
          </p:cNvPicPr>
          <p:nvPr/>
        </p:nvPicPr>
        <p:blipFill>
          <a:blip r:embed="rId2"/>
          <a:stretch>
            <a:fillRect/>
          </a:stretch>
        </p:blipFill>
        <p:spPr>
          <a:xfrm>
            <a:off x="1494437" y="1183991"/>
            <a:ext cx="9203125" cy="5507661"/>
          </a:xfrm>
          <a:prstGeom prst="rect">
            <a:avLst/>
          </a:prstGeom>
        </p:spPr>
      </p:pic>
    </p:spTree>
    <p:extLst>
      <p:ext uri="{BB962C8B-B14F-4D97-AF65-F5344CB8AC3E}">
        <p14:creationId xmlns:p14="http://schemas.microsoft.com/office/powerpoint/2010/main" val="389645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67BA-46D4-48F2-A7AD-5DC6C8996DF8}"/>
              </a:ext>
            </a:extLst>
          </p:cNvPr>
          <p:cNvSpPr>
            <a:spLocks noGrp="1"/>
          </p:cNvSpPr>
          <p:nvPr>
            <p:ph type="title"/>
          </p:nvPr>
        </p:nvSpPr>
        <p:spPr>
          <a:xfrm>
            <a:off x="0" y="517578"/>
            <a:ext cx="12191999" cy="640445"/>
          </a:xfrm>
        </p:spPr>
        <p:txBody>
          <a:bodyPr>
            <a:normAutofit fontScale="90000"/>
          </a:bodyPr>
          <a:lstStyle/>
          <a:p>
            <a:pPr algn="ctr"/>
            <a:r>
              <a:rPr lang="en-US" dirty="0">
                <a:latin typeface="Calibri" panose="020F0502020204030204" pitchFamily="34" charset="0"/>
                <a:cs typeface="Calibri" panose="020F0502020204030204" pitchFamily="34" charset="0"/>
              </a:rPr>
              <a:t>ER Diagram</a:t>
            </a:r>
          </a:p>
        </p:txBody>
      </p:sp>
      <p:pic>
        <p:nvPicPr>
          <p:cNvPr id="4" name="Picture 3">
            <a:extLst>
              <a:ext uri="{FF2B5EF4-FFF2-40B4-BE49-F238E27FC236}">
                <a16:creationId xmlns:a16="http://schemas.microsoft.com/office/drawing/2014/main" id="{8E50A1E1-2291-4548-A142-988F23C13670}"/>
              </a:ext>
            </a:extLst>
          </p:cNvPr>
          <p:cNvPicPr>
            <a:picLocks noChangeAspect="1"/>
          </p:cNvPicPr>
          <p:nvPr/>
        </p:nvPicPr>
        <p:blipFill>
          <a:blip r:embed="rId2"/>
          <a:stretch>
            <a:fillRect/>
          </a:stretch>
        </p:blipFill>
        <p:spPr>
          <a:xfrm>
            <a:off x="1587459" y="1158023"/>
            <a:ext cx="9017079" cy="5630201"/>
          </a:xfrm>
          <a:prstGeom prst="rect">
            <a:avLst/>
          </a:prstGeom>
        </p:spPr>
      </p:pic>
    </p:spTree>
    <p:extLst>
      <p:ext uri="{BB962C8B-B14F-4D97-AF65-F5344CB8AC3E}">
        <p14:creationId xmlns:p14="http://schemas.microsoft.com/office/powerpoint/2010/main" val="292873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7C3255-061A-4AFD-9FCD-D7EF0A7645C6}"/>
              </a:ext>
            </a:extLst>
          </p:cNvPr>
          <p:cNvPicPr>
            <a:picLocks noChangeAspect="1"/>
          </p:cNvPicPr>
          <p:nvPr/>
        </p:nvPicPr>
        <p:blipFill rotWithShape="1">
          <a:blip r:embed="rId2"/>
          <a:srcRect r="35111" b="47212"/>
          <a:stretch/>
        </p:blipFill>
        <p:spPr>
          <a:xfrm>
            <a:off x="4047396" y="1258306"/>
            <a:ext cx="6194217" cy="2170694"/>
          </a:xfrm>
          <a:prstGeom prst="rect">
            <a:avLst/>
          </a:prstGeom>
        </p:spPr>
      </p:pic>
      <p:pic>
        <p:nvPicPr>
          <p:cNvPr id="7" name="Picture 6">
            <a:extLst>
              <a:ext uri="{FF2B5EF4-FFF2-40B4-BE49-F238E27FC236}">
                <a16:creationId xmlns:a16="http://schemas.microsoft.com/office/drawing/2014/main" id="{DB613FF7-BEFD-41C2-AFB2-89644009F8F5}"/>
              </a:ext>
            </a:extLst>
          </p:cNvPr>
          <p:cNvPicPr>
            <a:picLocks noChangeAspect="1"/>
          </p:cNvPicPr>
          <p:nvPr/>
        </p:nvPicPr>
        <p:blipFill rotWithShape="1">
          <a:blip r:embed="rId3"/>
          <a:srcRect r="28106"/>
          <a:stretch/>
        </p:blipFill>
        <p:spPr>
          <a:xfrm>
            <a:off x="4047396" y="3788809"/>
            <a:ext cx="6194216" cy="2961243"/>
          </a:xfrm>
          <a:prstGeom prst="rect">
            <a:avLst/>
          </a:prstGeom>
        </p:spPr>
      </p:pic>
      <p:sp>
        <p:nvSpPr>
          <p:cNvPr id="8" name="Title 1">
            <a:extLst>
              <a:ext uri="{FF2B5EF4-FFF2-40B4-BE49-F238E27FC236}">
                <a16:creationId xmlns:a16="http://schemas.microsoft.com/office/drawing/2014/main" id="{B9DD9BB5-0D9B-42C2-8040-3C4C960CF46D}"/>
              </a:ext>
            </a:extLst>
          </p:cNvPr>
          <p:cNvSpPr txBox="1">
            <a:spLocks/>
          </p:cNvSpPr>
          <p:nvPr/>
        </p:nvSpPr>
        <p:spPr>
          <a:xfrm>
            <a:off x="101600" y="2069081"/>
            <a:ext cx="3539222" cy="2494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Integration Workflows</a:t>
            </a:r>
            <a:endParaRPr lang="en-US" dirty="0"/>
          </a:p>
        </p:txBody>
      </p:sp>
    </p:spTree>
    <p:extLst>
      <p:ext uri="{BB962C8B-B14F-4D97-AF65-F5344CB8AC3E}">
        <p14:creationId xmlns:p14="http://schemas.microsoft.com/office/powerpoint/2010/main" val="370065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2681-087B-4C2B-8900-3B26324520DE}"/>
              </a:ext>
            </a:extLst>
          </p:cNvPr>
          <p:cNvSpPr>
            <a:spLocks noGrp="1"/>
          </p:cNvSpPr>
          <p:nvPr>
            <p:ph type="title"/>
          </p:nvPr>
        </p:nvSpPr>
        <p:spPr>
          <a:xfrm>
            <a:off x="101600" y="2069081"/>
            <a:ext cx="3539222" cy="2494530"/>
          </a:xfrm>
        </p:spPr>
        <p:txBody>
          <a:bodyPr/>
          <a:lstStyle/>
          <a:p>
            <a:r>
              <a:rPr lang="en-US" dirty="0"/>
              <a:t>Data Integration Workflows</a:t>
            </a:r>
          </a:p>
        </p:txBody>
      </p:sp>
      <p:pic>
        <p:nvPicPr>
          <p:cNvPr id="6" name="Picture 5">
            <a:extLst>
              <a:ext uri="{FF2B5EF4-FFF2-40B4-BE49-F238E27FC236}">
                <a16:creationId xmlns:a16="http://schemas.microsoft.com/office/drawing/2014/main" id="{7D9854FA-B1C0-45C8-B194-7EDA35513C4D}"/>
              </a:ext>
            </a:extLst>
          </p:cNvPr>
          <p:cNvPicPr>
            <a:picLocks noChangeAspect="1"/>
          </p:cNvPicPr>
          <p:nvPr/>
        </p:nvPicPr>
        <p:blipFill rotWithShape="1">
          <a:blip r:embed="rId2"/>
          <a:srcRect r="14843"/>
          <a:stretch/>
        </p:blipFill>
        <p:spPr>
          <a:xfrm>
            <a:off x="3640822" y="1211460"/>
            <a:ext cx="8124188" cy="5352211"/>
          </a:xfrm>
          <a:prstGeom prst="rect">
            <a:avLst/>
          </a:prstGeom>
        </p:spPr>
      </p:pic>
    </p:spTree>
    <p:extLst>
      <p:ext uri="{BB962C8B-B14F-4D97-AF65-F5344CB8AC3E}">
        <p14:creationId xmlns:p14="http://schemas.microsoft.com/office/powerpoint/2010/main" val="32981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F1B3-053A-481B-9101-26A0F8890955}"/>
              </a:ext>
            </a:extLst>
          </p:cNvPr>
          <p:cNvSpPr>
            <a:spLocks noGrp="1"/>
          </p:cNvSpPr>
          <p:nvPr>
            <p:ph type="title"/>
          </p:nvPr>
        </p:nvSpPr>
        <p:spPr>
          <a:xfrm>
            <a:off x="0" y="411046"/>
            <a:ext cx="12191999" cy="1280890"/>
          </a:xfrm>
        </p:spPr>
        <p:txBody>
          <a:bodyPr/>
          <a:lstStyle/>
          <a:p>
            <a:pPr algn="ctr"/>
            <a:r>
              <a:rPr lang="en-US" dirty="0"/>
              <a:t>Azure Data Load</a:t>
            </a:r>
          </a:p>
        </p:txBody>
      </p:sp>
      <p:pic>
        <p:nvPicPr>
          <p:cNvPr id="6" name="Picture 5">
            <a:extLst>
              <a:ext uri="{FF2B5EF4-FFF2-40B4-BE49-F238E27FC236}">
                <a16:creationId xmlns:a16="http://schemas.microsoft.com/office/drawing/2014/main" id="{D0EA11A0-A068-4FB6-81DC-2472B4B0C8BA}"/>
              </a:ext>
            </a:extLst>
          </p:cNvPr>
          <p:cNvPicPr>
            <a:picLocks noChangeAspect="1"/>
          </p:cNvPicPr>
          <p:nvPr/>
        </p:nvPicPr>
        <p:blipFill>
          <a:blip r:embed="rId2"/>
          <a:stretch>
            <a:fillRect/>
          </a:stretch>
        </p:blipFill>
        <p:spPr>
          <a:xfrm>
            <a:off x="1160014" y="1587457"/>
            <a:ext cx="9871969" cy="4995134"/>
          </a:xfrm>
          <a:prstGeom prst="rect">
            <a:avLst/>
          </a:prstGeom>
        </p:spPr>
      </p:pic>
    </p:spTree>
    <p:extLst>
      <p:ext uri="{BB962C8B-B14F-4D97-AF65-F5344CB8AC3E}">
        <p14:creationId xmlns:p14="http://schemas.microsoft.com/office/powerpoint/2010/main" val="388834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62FD-F4D1-432A-810E-B4664524E835}"/>
              </a:ext>
            </a:extLst>
          </p:cNvPr>
          <p:cNvSpPr>
            <a:spLocks noGrp="1"/>
          </p:cNvSpPr>
          <p:nvPr>
            <p:ph type="title"/>
          </p:nvPr>
        </p:nvSpPr>
        <p:spPr>
          <a:xfrm>
            <a:off x="0" y="567297"/>
            <a:ext cx="12192000" cy="1049235"/>
          </a:xfrm>
        </p:spPr>
        <p:txBody>
          <a:bodyPr/>
          <a:lstStyle/>
          <a:p>
            <a:pPr algn="ctr"/>
            <a:r>
              <a:rPr lang="en-US" dirty="0"/>
              <a:t>Azure Data Load</a:t>
            </a:r>
          </a:p>
        </p:txBody>
      </p:sp>
      <p:pic>
        <p:nvPicPr>
          <p:cNvPr id="3" name="Picture 2">
            <a:extLst>
              <a:ext uri="{FF2B5EF4-FFF2-40B4-BE49-F238E27FC236}">
                <a16:creationId xmlns:a16="http://schemas.microsoft.com/office/drawing/2014/main" id="{C34FD4CE-F347-4834-AD28-BE497845E181}"/>
              </a:ext>
            </a:extLst>
          </p:cNvPr>
          <p:cNvPicPr>
            <a:picLocks noChangeAspect="1"/>
          </p:cNvPicPr>
          <p:nvPr/>
        </p:nvPicPr>
        <p:blipFill>
          <a:blip r:embed="rId2"/>
          <a:stretch>
            <a:fillRect/>
          </a:stretch>
        </p:blipFill>
        <p:spPr>
          <a:xfrm>
            <a:off x="880369" y="1381964"/>
            <a:ext cx="10431262" cy="5267238"/>
          </a:xfrm>
          <a:prstGeom prst="rect">
            <a:avLst/>
          </a:prstGeom>
        </p:spPr>
      </p:pic>
    </p:spTree>
    <p:extLst>
      <p:ext uri="{BB962C8B-B14F-4D97-AF65-F5344CB8AC3E}">
        <p14:creationId xmlns:p14="http://schemas.microsoft.com/office/powerpoint/2010/main" val="177661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0B01-1F4D-4E40-84F9-A52B95296EDC}"/>
              </a:ext>
            </a:extLst>
          </p:cNvPr>
          <p:cNvSpPr>
            <a:spLocks noGrp="1"/>
          </p:cNvSpPr>
          <p:nvPr>
            <p:ph type="title"/>
          </p:nvPr>
        </p:nvSpPr>
        <p:spPr>
          <a:xfrm>
            <a:off x="2051387" y="168676"/>
            <a:ext cx="8911687" cy="1381217"/>
          </a:xfrm>
        </p:spPr>
        <p:txBody>
          <a:bodyPr/>
          <a:lstStyle/>
          <a:p>
            <a:pPr algn="ctr"/>
            <a:r>
              <a:rPr lang="en-US" dirty="0"/>
              <a:t>Tableau Dashboard</a:t>
            </a:r>
          </a:p>
        </p:txBody>
      </p:sp>
      <p:pic>
        <p:nvPicPr>
          <p:cNvPr id="7" name="Picture 6" descr="Graphical user interface, application&#10;&#10;Description automatically generated">
            <a:extLst>
              <a:ext uri="{FF2B5EF4-FFF2-40B4-BE49-F238E27FC236}">
                <a16:creationId xmlns:a16="http://schemas.microsoft.com/office/drawing/2014/main" id="{0104F464-E2BB-408B-917C-BE6F7F6FB463}"/>
              </a:ext>
            </a:extLst>
          </p:cNvPr>
          <p:cNvPicPr>
            <a:picLocks noChangeAspect="1"/>
          </p:cNvPicPr>
          <p:nvPr/>
        </p:nvPicPr>
        <p:blipFill>
          <a:blip r:embed="rId2"/>
          <a:stretch>
            <a:fillRect/>
          </a:stretch>
        </p:blipFill>
        <p:spPr>
          <a:xfrm>
            <a:off x="335257" y="1167412"/>
            <a:ext cx="11521486" cy="5521912"/>
          </a:xfrm>
          <a:prstGeom prst="rect">
            <a:avLst/>
          </a:prstGeom>
        </p:spPr>
      </p:pic>
    </p:spTree>
    <p:extLst>
      <p:ext uri="{BB962C8B-B14F-4D97-AF65-F5344CB8AC3E}">
        <p14:creationId xmlns:p14="http://schemas.microsoft.com/office/powerpoint/2010/main" val="2500290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01D3D406F2214F8E7D9D9C012CBBBB" ma:contentTypeVersion="7" ma:contentTypeDescription="Create a new document." ma:contentTypeScope="" ma:versionID="c14ea8183b748bbd79f5f33911b19da8">
  <xsd:schema xmlns:xsd="http://www.w3.org/2001/XMLSchema" xmlns:xs="http://www.w3.org/2001/XMLSchema" xmlns:p="http://schemas.microsoft.com/office/2006/metadata/properties" xmlns:ns2="8f906169-4f83-4214-8a40-1b1662f2efa9" targetNamespace="http://schemas.microsoft.com/office/2006/metadata/properties" ma:root="true" ma:fieldsID="474afb03dbf42fd737626705d2aa540e" ns2:_="">
    <xsd:import namespace="8f906169-4f83-4214-8a40-1b1662f2efa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06169-4f83-4214-8a40-1b1662f2ef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19AE31-9270-49AE-86AD-132D753A9936}"/>
</file>

<file path=customXml/itemProps2.xml><?xml version="1.0" encoding="utf-8"?>
<ds:datastoreItem xmlns:ds="http://schemas.openxmlformats.org/officeDocument/2006/customXml" ds:itemID="{774A1DB4-1DBF-4E5B-A3B8-F441073AEA9F}">
  <ds:schemaRefs>
    <ds:schemaRef ds:uri="http://schemas.microsoft.com/office/2006/documentManagement/types"/>
    <ds:schemaRef ds:uri="http://schemas.microsoft.com/office/2006/metadata/properties"/>
    <ds:schemaRef ds:uri="251e4a2b-1a33-4513-9017-f0bb34cca31e"/>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F5E9DF2B-91E1-4166-B819-900FC02391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364</TotalTime>
  <Words>304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USA Wildfires  (Project Team 4)</vt:lpstr>
      <vt:lpstr>Objective</vt:lpstr>
      <vt:lpstr>PowerPoint Presentation</vt:lpstr>
      <vt:lpstr>ER Diagram</vt:lpstr>
      <vt:lpstr>PowerPoint Presentation</vt:lpstr>
      <vt:lpstr>Data Integration Workflows</vt:lpstr>
      <vt:lpstr>Azure Data Load</vt:lpstr>
      <vt:lpstr>Azure Data Load</vt:lpstr>
      <vt:lpstr>Tableau Dashboard</vt:lpstr>
      <vt:lpstr>Tableau Dashboard Demo</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InShorts: Classifying and Summarizing Daily News  (Team 4 Monday Batch)</dc:title>
  <dc:creator>Anuja Ajit Naik</dc:creator>
  <cp:lastModifiedBy>Rohit Gulati</cp:lastModifiedBy>
  <cp:revision>41</cp:revision>
  <dcterms:created xsi:type="dcterms:W3CDTF">2020-04-12T14:08:49Z</dcterms:created>
  <dcterms:modified xsi:type="dcterms:W3CDTF">2020-12-11T23:33:37Z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0x0101009A01D3D406F2214F8E7D9D9C012CBBBB</vt:lpwstr>
  </property>
</Properties>
</file>