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8" d="100"/>
          <a:sy n="78" d="100"/>
        </p:scale>
        <p:origin x="36"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6B7E31-EF56-4B11-AB1E-D7197A8296E6}"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5ABC0-3DFC-42AF-9698-2AE212C16CC0}" type="slidenum">
              <a:rPr lang="en-US" smtClean="0"/>
              <a:t>‹#›</a:t>
            </a:fld>
            <a:endParaRPr lang="en-US"/>
          </a:p>
        </p:txBody>
      </p:sp>
    </p:spTree>
    <p:extLst>
      <p:ext uri="{BB962C8B-B14F-4D97-AF65-F5344CB8AC3E}">
        <p14:creationId xmlns:p14="http://schemas.microsoft.com/office/powerpoint/2010/main" val="316287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B7E31-EF56-4B11-AB1E-D7197A8296E6}"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5ABC0-3DFC-42AF-9698-2AE212C16CC0}" type="slidenum">
              <a:rPr lang="en-US" smtClean="0"/>
              <a:t>‹#›</a:t>
            </a:fld>
            <a:endParaRPr lang="en-US"/>
          </a:p>
        </p:txBody>
      </p:sp>
    </p:spTree>
    <p:extLst>
      <p:ext uri="{BB962C8B-B14F-4D97-AF65-F5344CB8AC3E}">
        <p14:creationId xmlns:p14="http://schemas.microsoft.com/office/powerpoint/2010/main" val="252178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B7E31-EF56-4B11-AB1E-D7197A8296E6}"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5ABC0-3DFC-42AF-9698-2AE212C16CC0}" type="slidenum">
              <a:rPr lang="en-US" smtClean="0"/>
              <a:t>‹#›</a:t>
            </a:fld>
            <a:endParaRPr lang="en-US"/>
          </a:p>
        </p:txBody>
      </p:sp>
    </p:spTree>
    <p:extLst>
      <p:ext uri="{BB962C8B-B14F-4D97-AF65-F5344CB8AC3E}">
        <p14:creationId xmlns:p14="http://schemas.microsoft.com/office/powerpoint/2010/main" val="3380981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6B7E31-EF56-4B11-AB1E-D7197A8296E6}"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5ABC0-3DFC-42AF-9698-2AE212C16CC0}" type="slidenum">
              <a:rPr lang="en-US" smtClean="0"/>
              <a:t>‹#›</a:t>
            </a:fld>
            <a:endParaRPr lang="en-US"/>
          </a:p>
        </p:txBody>
      </p:sp>
    </p:spTree>
    <p:extLst>
      <p:ext uri="{BB962C8B-B14F-4D97-AF65-F5344CB8AC3E}">
        <p14:creationId xmlns:p14="http://schemas.microsoft.com/office/powerpoint/2010/main" val="324080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6B7E31-EF56-4B11-AB1E-D7197A8296E6}"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5ABC0-3DFC-42AF-9698-2AE212C16CC0}" type="slidenum">
              <a:rPr lang="en-US" smtClean="0"/>
              <a:t>‹#›</a:t>
            </a:fld>
            <a:endParaRPr lang="en-US"/>
          </a:p>
        </p:txBody>
      </p:sp>
    </p:spTree>
    <p:extLst>
      <p:ext uri="{BB962C8B-B14F-4D97-AF65-F5344CB8AC3E}">
        <p14:creationId xmlns:p14="http://schemas.microsoft.com/office/powerpoint/2010/main" val="2976528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6B7E31-EF56-4B11-AB1E-D7197A8296E6}"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5ABC0-3DFC-42AF-9698-2AE212C16CC0}" type="slidenum">
              <a:rPr lang="en-US" smtClean="0"/>
              <a:t>‹#›</a:t>
            </a:fld>
            <a:endParaRPr lang="en-US"/>
          </a:p>
        </p:txBody>
      </p:sp>
    </p:spTree>
    <p:extLst>
      <p:ext uri="{BB962C8B-B14F-4D97-AF65-F5344CB8AC3E}">
        <p14:creationId xmlns:p14="http://schemas.microsoft.com/office/powerpoint/2010/main" val="129173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6B7E31-EF56-4B11-AB1E-D7197A8296E6}"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25ABC0-3DFC-42AF-9698-2AE212C16CC0}" type="slidenum">
              <a:rPr lang="en-US" smtClean="0"/>
              <a:t>‹#›</a:t>
            </a:fld>
            <a:endParaRPr lang="en-US"/>
          </a:p>
        </p:txBody>
      </p:sp>
    </p:spTree>
    <p:extLst>
      <p:ext uri="{BB962C8B-B14F-4D97-AF65-F5344CB8AC3E}">
        <p14:creationId xmlns:p14="http://schemas.microsoft.com/office/powerpoint/2010/main" val="112871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6B7E31-EF56-4B11-AB1E-D7197A8296E6}"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25ABC0-3DFC-42AF-9698-2AE212C16CC0}" type="slidenum">
              <a:rPr lang="en-US" smtClean="0"/>
              <a:t>‹#›</a:t>
            </a:fld>
            <a:endParaRPr lang="en-US"/>
          </a:p>
        </p:txBody>
      </p:sp>
    </p:spTree>
    <p:extLst>
      <p:ext uri="{BB962C8B-B14F-4D97-AF65-F5344CB8AC3E}">
        <p14:creationId xmlns:p14="http://schemas.microsoft.com/office/powerpoint/2010/main" val="88367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B7E31-EF56-4B11-AB1E-D7197A8296E6}"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25ABC0-3DFC-42AF-9698-2AE212C16CC0}" type="slidenum">
              <a:rPr lang="en-US" smtClean="0"/>
              <a:t>‹#›</a:t>
            </a:fld>
            <a:endParaRPr lang="en-US"/>
          </a:p>
        </p:txBody>
      </p:sp>
    </p:spTree>
    <p:extLst>
      <p:ext uri="{BB962C8B-B14F-4D97-AF65-F5344CB8AC3E}">
        <p14:creationId xmlns:p14="http://schemas.microsoft.com/office/powerpoint/2010/main" val="1341665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6B7E31-EF56-4B11-AB1E-D7197A8296E6}"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5ABC0-3DFC-42AF-9698-2AE212C16CC0}" type="slidenum">
              <a:rPr lang="en-US" smtClean="0"/>
              <a:t>‹#›</a:t>
            </a:fld>
            <a:endParaRPr lang="en-US"/>
          </a:p>
        </p:txBody>
      </p:sp>
    </p:spTree>
    <p:extLst>
      <p:ext uri="{BB962C8B-B14F-4D97-AF65-F5344CB8AC3E}">
        <p14:creationId xmlns:p14="http://schemas.microsoft.com/office/powerpoint/2010/main" val="47951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6B7E31-EF56-4B11-AB1E-D7197A8296E6}"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5ABC0-3DFC-42AF-9698-2AE212C16CC0}" type="slidenum">
              <a:rPr lang="en-US" smtClean="0"/>
              <a:t>‹#›</a:t>
            </a:fld>
            <a:endParaRPr lang="en-US"/>
          </a:p>
        </p:txBody>
      </p:sp>
    </p:spTree>
    <p:extLst>
      <p:ext uri="{BB962C8B-B14F-4D97-AF65-F5344CB8AC3E}">
        <p14:creationId xmlns:p14="http://schemas.microsoft.com/office/powerpoint/2010/main" val="106425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B7E31-EF56-4B11-AB1E-D7197A8296E6}" type="datetimeFigureOut">
              <a:rPr lang="en-US" smtClean="0"/>
              <a:t>4/18/2023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5ABC0-3DFC-42AF-9698-2AE212C16CC0}" type="slidenum">
              <a:rPr lang="en-US" smtClean="0"/>
              <a:t>‹#›</a:t>
            </a:fld>
            <a:endParaRPr lang="en-US"/>
          </a:p>
        </p:txBody>
      </p:sp>
    </p:spTree>
    <p:extLst>
      <p:ext uri="{BB962C8B-B14F-4D97-AF65-F5344CB8AC3E}">
        <p14:creationId xmlns:p14="http://schemas.microsoft.com/office/powerpoint/2010/main" val="834151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adgr.com/public/issuers/4ypX1CVYSJG6Z1xg9-xuvw"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badgr.com/public/issuers/4ypX1CVYSJG6Z1xg9-xuvw"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https://api.badgr.io/public/assertions/Ht1eTZ8CR86OUzyIvQ4mgg/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75" y="1319917"/>
            <a:ext cx="4940737" cy="4940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47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80445" y="340293"/>
            <a:ext cx="8356821" cy="301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3B415C"/>
                </a:solidFill>
                <a:effectLst/>
                <a:latin typeface="Lato"/>
              </a:rPr>
              <a:t>HCLTech</a:t>
            </a:r>
            <a:r>
              <a:rPr kumimoji="0" lang="en-US" altLang="en-US" sz="1000" b="0" i="0" u="none" strike="noStrike" cap="none" normalizeH="0" baseline="0" dirty="0" smtClean="0">
                <a:ln>
                  <a:noFill/>
                </a:ln>
                <a:solidFill>
                  <a:srgbClr val="3B415C"/>
                </a:solidFill>
                <a:effectLst/>
                <a:latin typeface="Lato"/>
              </a:rPr>
              <a:t> Apprentice Program IT Essentials Training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Awarded to </a:t>
            </a:r>
            <a:r>
              <a:rPr kumimoji="0" lang="en-US" altLang="en-US" sz="1200" b="1" i="0" u="none" strike="noStrike" cap="none" normalizeH="0" baseline="0" dirty="0" smtClean="0">
                <a:ln>
                  <a:noFill/>
                </a:ln>
                <a:solidFill>
                  <a:srgbClr val="3B415C"/>
                </a:solidFill>
                <a:effectLst/>
                <a:latin typeface="inherit"/>
              </a:rPr>
              <a:t>Eshani Shah</a:t>
            </a:r>
            <a:endParaRPr kumimoji="0" lang="en-US" altLang="en-US" sz="1200" b="0" i="0" u="none" strike="noStrike" cap="none" normalizeH="0" baseline="0" dirty="0" smtClean="0">
              <a:ln>
                <a:noFill/>
              </a:ln>
              <a:solidFill>
                <a:srgbClr val="3B415C"/>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B415C"/>
                </a:solidFill>
                <a:effectLst/>
                <a:latin typeface="inherit"/>
              </a:rPr>
              <a:t>Issued on Apr 17, 2023 at 10:00 </a:t>
            </a:r>
            <a:r>
              <a:rPr kumimoji="0" lang="en-US" altLang="en-US" sz="900" b="0" i="0" u="none" strike="noStrike" cap="none" normalizeH="0" baseline="0" dirty="0" err="1" smtClean="0">
                <a:ln>
                  <a:noFill/>
                </a:ln>
                <a:solidFill>
                  <a:srgbClr val="3B415C"/>
                </a:solidFill>
                <a:effectLst/>
                <a:latin typeface="inherit"/>
              </a:rPr>
              <a:t>PMIssued</a:t>
            </a:r>
            <a:r>
              <a:rPr kumimoji="0" lang="en-US" altLang="en-US" sz="900" b="0" i="0" u="none" strike="noStrike" cap="none" normalizeH="0" baseline="0" dirty="0" smtClean="0">
                <a:ln>
                  <a:noFill/>
                </a:ln>
                <a:solidFill>
                  <a:srgbClr val="3B415C"/>
                </a:solidFill>
                <a:effectLst/>
                <a:latin typeface="inherit"/>
              </a:rPr>
              <a:t> on Apr 17, 2023 at 10:00 PM</a:t>
            </a:r>
            <a:endParaRPr kumimoji="0" lang="en-US" altLang="en-US" sz="1200" b="0" i="0" u="none" strike="noStrike" cap="none" normalizeH="0" baseline="0" dirty="0" smtClean="0">
              <a:ln>
                <a:noFill/>
              </a:ln>
              <a:solidFill>
                <a:srgbClr val="3B415C"/>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Description: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3B415C"/>
                </a:solidFill>
                <a:effectLst/>
                <a:latin typeface="inherit"/>
              </a:rPr>
              <a:t>Foundational training for the Rise at </a:t>
            </a:r>
            <a:r>
              <a:rPr kumimoji="0" lang="en-US" altLang="en-US" sz="1500" b="0" i="0" u="none" strike="noStrike" cap="none" normalizeH="0" baseline="0" dirty="0" err="1" smtClean="0">
                <a:ln>
                  <a:noFill/>
                </a:ln>
                <a:solidFill>
                  <a:srgbClr val="3B415C"/>
                </a:solidFill>
                <a:effectLst/>
                <a:latin typeface="inherit"/>
              </a:rPr>
              <a:t>HCLTech</a:t>
            </a:r>
            <a:r>
              <a:rPr kumimoji="0" lang="en-US" altLang="en-US" sz="1500" b="0" i="0" u="none" strike="noStrike" cap="none" normalizeH="0" baseline="0" dirty="0" smtClean="0">
                <a:ln>
                  <a:noFill/>
                </a:ln>
                <a:solidFill>
                  <a:srgbClr val="3B415C"/>
                </a:solidFill>
                <a:effectLst/>
                <a:latin typeface="inherit"/>
              </a:rPr>
              <a:t> Apprentice </a:t>
            </a:r>
            <a:r>
              <a:rPr kumimoji="0" lang="en-US" altLang="en-US" sz="1500" b="0" i="0" u="none" strike="noStrike" cap="none" normalizeH="0" baseline="0" dirty="0" err="1" smtClean="0">
                <a:ln>
                  <a:noFill/>
                </a:ln>
                <a:solidFill>
                  <a:srgbClr val="3B415C"/>
                </a:solidFill>
                <a:effectLst/>
                <a:latin typeface="inherit"/>
              </a:rPr>
              <a:t>ProgramFoundational</a:t>
            </a:r>
            <a:r>
              <a:rPr kumimoji="0" lang="en-US" altLang="en-US" sz="1500" b="0" i="0" u="none" strike="noStrike" cap="none" normalizeH="0" baseline="0" dirty="0" smtClean="0">
                <a:ln>
                  <a:noFill/>
                </a:ln>
                <a:solidFill>
                  <a:srgbClr val="3B415C"/>
                </a:solidFill>
                <a:effectLst/>
                <a:latin typeface="inherit"/>
              </a:rPr>
              <a:t> training for the Rise at </a:t>
            </a:r>
            <a:r>
              <a:rPr kumimoji="0" lang="en-US" altLang="en-US" sz="1500" b="0" i="0" u="none" strike="noStrike" cap="none" normalizeH="0" baseline="0" dirty="0" err="1" smtClean="0">
                <a:ln>
                  <a:noFill/>
                </a:ln>
                <a:solidFill>
                  <a:srgbClr val="3B415C"/>
                </a:solidFill>
                <a:effectLst/>
                <a:latin typeface="inherit"/>
              </a:rPr>
              <a:t>HCLTech</a:t>
            </a:r>
            <a:r>
              <a:rPr kumimoji="0" lang="en-US" altLang="en-US" sz="1500" b="0" i="0" u="none" strike="noStrike" cap="none" normalizeH="0" baseline="0" dirty="0" smtClean="0">
                <a:ln>
                  <a:noFill/>
                </a:ln>
                <a:solidFill>
                  <a:srgbClr val="3B415C"/>
                </a:solidFill>
                <a:effectLst/>
                <a:latin typeface="inherit"/>
              </a:rPr>
              <a:t> Apprentice Program</a:t>
            </a:r>
            <a:endParaRPr kumimoji="0" lang="en-US" altLang="en-US" sz="1200" b="0" i="0" u="none" strike="noStrike" cap="none" normalizeH="0" baseline="0" dirty="0" smtClean="0">
              <a:ln>
                <a:noFill/>
              </a:ln>
              <a:solidFill>
                <a:srgbClr val="3B415C"/>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rgbClr val="3B415C"/>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3B415C"/>
                </a:solidFill>
                <a:effectLst/>
                <a:latin typeface="inherit"/>
              </a:rPr>
              <a:t>Verified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B415C"/>
                </a:solidFill>
                <a:effectLst/>
                <a:latin typeface="inherit"/>
              </a:rPr>
              <a:t>Last verified by Canvas Badges on </a:t>
            </a:r>
            <a:r>
              <a:rPr kumimoji="0" lang="en-US" altLang="en-US" sz="900" b="1" i="0" u="none" strike="noStrike" cap="none" normalizeH="0" baseline="0" dirty="0" smtClean="0">
                <a:ln>
                  <a:noFill/>
                </a:ln>
                <a:solidFill>
                  <a:srgbClr val="3B415C"/>
                </a:solidFill>
                <a:effectLst/>
                <a:latin typeface="inherit"/>
              </a:rPr>
              <a:t>Apr 18, 2023</a:t>
            </a:r>
            <a:endParaRPr kumimoji="0" lang="en-US" altLang="en-US" sz="1000" b="0" i="0" u="none" strike="noStrike" cap="none" normalizeH="0" baseline="0" dirty="0" smtClean="0">
              <a:ln>
                <a:noFill/>
              </a:ln>
              <a:solidFill>
                <a:srgbClr val="3B415C"/>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B415C"/>
                </a:solidFill>
                <a:effectLst/>
                <a:latin typeface="Lato"/>
              </a:rPr>
              <a:t>  </a:t>
            </a:r>
            <a:r>
              <a:rPr kumimoji="0" lang="en-US" altLang="en-US" sz="2400" b="0" i="0" u="none" strike="noStrike" cap="none" normalizeH="0" baseline="0" dirty="0" smtClean="0">
                <a:ln>
                  <a:noFill/>
                </a:ln>
                <a:solidFill>
                  <a:srgbClr val="3B415C"/>
                </a:solidFill>
                <a:effectLst/>
                <a:latin typeface="Lato"/>
              </a:rPr>
              <a:t> </a:t>
            </a:r>
            <a:r>
              <a:rPr kumimoji="0" lang="en-US" altLang="en-US" sz="1000" b="0" i="0" u="none" strike="noStrike" cap="none" normalizeH="0" baseline="0" dirty="0" smtClean="0">
                <a:ln>
                  <a:noFill/>
                </a:ln>
                <a:solidFill>
                  <a:srgbClr val="3B415C"/>
                </a:solidFill>
                <a:effectLst/>
                <a:latin typeface="Lat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3B415C"/>
                </a:solidFill>
                <a:effectLst/>
                <a:latin typeface="inherit"/>
              </a:rPr>
              <a:t>Offered by</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smtClean="0">
                <a:ln>
                  <a:noFill/>
                </a:ln>
                <a:solidFill>
                  <a:srgbClr val="3B415C"/>
                </a:solidFill>
                <a:effectLst/>
                <a:latin typeface="inherit"/>
                <a:hlinkClick r:id="rId2"/>
              </a:rPr>
              <a:t>HCLTech</a:t>
            </a:r>
            <a:endParaRPr kumimoji="0" lang="en-US" altLang="en-US" sz="1200" b="1" i="0" u="none" strike="noStrike" cap="none" normalizeH="0" baseline="0" dirty="0" smtClean="0">
              <a:ln>
                <a:noFill/>
              </a:ln>
              <a:solidFill>
                <a:srgbClr val="3B415C"/>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3B415C"/>
                </a:solidFill>
                <a:effectLst/>
                <a:latin typeface="inherit"/>
              </a:rPr>
              <a:t>EARNING CRITERIA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B415C"/>
                </a:solidFill>
                <a:effectLst/>
                <a:latin typeface="inherit"/>
              </a:rPr>
              <a:t>Recipients must complete the earning criteria to earn this badge</a:t>
            </a:r>
            <a:endParaRPr kumimoji="0" lang="en-US" altLang="en-US" sz="1000" b="0" i="0" u="none" strike="noStrike" cap="none" normalizeH="0" baseline="0" dirty="0" smtClean="0">
              <a:ln>
                <a:noFill/>
              </a:ln>
              <a:solidFill>
                <a:srgbClr val="3B415C"/>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To earn this badge, learners must complete the following learning topics and earn a minimum of 70% on the topic assessments.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Technical Skills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Business and IT Foundations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*Business Process Management</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Trainees will develop fundamental skills to identify and categorize business processes. They will use software tools to map and measure performance related to the productivity and efficiency of a business process, as well as using several basic data visualization methods to find, analyze, and corroborate improvements in performance.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In addition, the trainees will acquire the knowledge to name the main functional areas of operation used in business, differentiate between a business process and a business function, identify the kinds of data each main functional area produces and needs, define integrated information systems, and explain why they are essential in today’s globally competitive business environment.</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*Software Development Life Cycle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Deepen understanding of software process models, including the ability to compare and contrast models in effort to select and advocate for a model that is advantages for different projects based on the characteristics of given projects.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*Computer Fundamentals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Through a combination of discussion, demos, and hands-on exercises, the course provides a solid foundation for understanding the basics of hardware, software, and networking.</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*Programming Basics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Students will achieve conceptual understanding of basic code constructs, including basic building blocks of a program, computational thinking, object oriented design, working with data, control structures, functions, and debugging. Students will practice basic problem-solving skills through coding.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Linux/Unix Fundamentals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Learners will be able to work in a Linux/Unix environment and develop skills in problem solving using this operating system. They will gain confidence in working with software packages and programming languages with Unix as the underlying operating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Database Design and SQL</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Learners will understand best practices and design for relational databases and when and how to use SQL to solve problems. The course provides an understanding and the role of databases on the back end, and their use in developing projects for various program languages whether it is full stack development, data science and analysis, software and hardware support, or other areas that use databases.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Java Programming</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Deepen understanding of OOP concepts. Introduction to the JAVA programming language with object-oriented programming principles. Emphasis is placed on event-driven programming methods, including creating and manipulating objects, classes, and using object-oriented tools such as the class debugger. Work with methods, encapsulation, inheritance, and polymorphism.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Java Algorithms and Data Structures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Deepen understanding of problem-solving abilities through use of relevant data structures and understanding trade-offs of memory usage and run time efficiency. Students use the Java programming language and emphasis is placed on data structures and algorithm efficiency.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Front-End Technologies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Learn about HTML structure within web pages; explore HTML5 semantic elements; build your own HTML template; create HTML lists, hyperlinks, and add images; build tables; create forms with form examples and HTML tag explanations; add iframes and other HTML elements; create a mini HTML site using only HTML; a thorough introduction to CSS, JavaScript, JavaScript Document Object Model (DOM), JSON, AJAX, and jQuery.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DevOps and Agile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Through a combination of discussion, demos, and hands-on exercises, the course provides a solid foundation for understanding the tools (concepts, technologies) needed for embracing and implementing a DevOps approach and the elements of an Agile development framework.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Professional Skills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Communication and Presentation</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*Business Communication</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Breakdown of general communications used while working in a business. Introduces concepts of what is expected for communication and the tools needed to communicate for businesses.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*Verbal and Video Meetings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Teaches and introduces basics of participating and hosting a verbal or video meeting. Covers communication techniques, active listening, what makes an effective business meeting, and what is good face-to-face or video meeting etiquette.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*Basics of Great Presentations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Teaches the basics of presentation skills. Covers the components of a presentation such as preparation, follow-up, and delivery. Types of presentations are introduced, including outlines, visuals, and practice. Delivery, setup and question, and answer sessions are also discussed.</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*Communicating with Confidence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Covers the initial skills needed to communicate confidently in a business or professional environment. Students define good communicators dos and don’ts, overcoming nervousness, planning what to say, and using their voice. Body language and posture are also explored.</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*Working in Teams Across Time Zones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Covers effective team communication. Dives into using Outlook to schedule meetings, as well as how to use “World Time Buddy”. Introduces verbal barriers, strategies for maintaining open communication, and overcoming barriers to communication in meetings.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Business Productivity Tools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*MS Teams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Explores workspace for real-time collaboration and communication, meetings, file and app sharing all in one place.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*MS OneNote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Teaches an overview of how to use the digital notebook that automatically saves and syncs notes as work progresses. Instructs on how to type information in notebook or insert it from other apps and web pages. Take handwritten notes or draw ideas. Use highlighting and tags for easy follow-up.</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*MS Outlook</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Teaches the basics of how to send and receive email messages, manage the calendar, store names and numbers of contacts, and track tasks using MS Outlook.</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*Using Excel Efficiently (Excel 1)</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Tutorial on getting started with Excel for Office 365. Students are given (Sample Data), then download the sample data and follow along as we manipulate it.</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*Formulas and Pivot Tables (Excel 2)</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Advanced tutorial on getting started with Excel for Office 365. Students are given (Sample Data Set), then download the sample data and run some formulas (index, if, working with dates).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*Getting Started with Reports (Excel 3)</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Tutorial on basic reporting and outlining with Excel. Students are given (Sample Data Set), then download the sample data and run some formulas (index, if, working with dates).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*Data-Driven Decision Making (Excel 4)</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Tutorial of all concepts combined from Excel 1-3. Students are given (Sample Data Set), then download the sample data and run some formulas (index, if, working with dates).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*Getting Started with PowerPoint</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Explores the basics of Microsoft PowerPoint a powerful slide show presentation program. It is a standard component of the company’s Microsoft Office suite software, and is bundled together with Word, Excel, and other Office productivity tools. The program uses slides to convey information rich in multimedia. Students cover quick start, intro to PowerPoint, slides and layouts, text and tables, pictures and graphics, presenting slideshows, animation, video and audio, and share and co-author.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Critical and Design Thinking</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*Critical Thinking</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Covers the basics of Developing your Critical Thinking and Cognitive Flexibility. Covers how to be a productive team member at work. Using critical thinking in the workplace means sorting among useful and arbitrary details to come up with a big-picture perspective that leads to an impactful decision or solution to a problem.</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*Design Thinking</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Students are challenged to understand and execute an idea using the Design Thinking Model. A non-linear, iterative process that teams use to understand users, challenge assumptions, redefine problems and create innovative solutions to prototype and test.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Cultural Competence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*Communication Strategies to Bridge Cultural Divides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Introduction to learn about why it is so important in the current global business context. Students will have to share objectives and working space with people with diverse cultural backgrounds; effectively handling situations with cultural diversity to improve cross-cultural communication and build rapport. Students will also learn about the misunderstandings and behaviors related to a culture that can hinder good communication and ways to overcome them.</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*Managing a Cohesive Multigenerational Workforce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To manage a multigenerational team, you need to understand the diversity of your employees and apply various strategies to divert conflict between them. Students tap into the potential of this multigenerational diversity, creating a more productive, collaborative, and innovative work environment. They will learn about differences in approaches to work and communication between the main demographic generations. Students will also learn strategies to manage their teams in a way that ensures team members of each generation feel included, respected, and supported.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Effective Work Habits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*Working Remotely &amp; Contributing as a Virtual Team Member</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Explores the basic concepts of working remotely and how to successfully contribute to a team in the virtual environment.</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*Time Management</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Covers the basics of what time management means in a business/professional environment. Dives into the different time management styles of Global, Specific, Team Player, Independent, Proactive and Reactive Thinkers. Introduces a self-time audit to discuss how time is being spent and covers self-managing.</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*Taking Ownership</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Dives into what taking ownership in a professional/business setting is. Students discover why it is important to have and use this skill in a working environment. They are taught that taking ownership is about taking initiative; we take ownership when we believe that taking action is not someone else’s responsibility. Students, as individuals, are accountable for the quality and timeliness of an outcome, even when working with others.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*Personal Accountability</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Dives into what personal accountability at work entails. Accountability in the workplace means that all employees are responsible for their actions, behaviors, performance and decisions. It is also linked to an increase in commitment to work and employee morale, which leads to higher performance.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*Setting SMART Goals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A SMART goal indicates a specific way to articulate and focus goals. It helps students define exactly what the “future state” looks like and how it will be measured. Shows others how their work “aligns” and relates to the focus of the goal. Students are taught about making their goals Specific, Measurable, Attainable, Realistic, and Time-Bound.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Professional Interpersonal Skills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*Business Etiquette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Introduction into the behaviors and important things needed to be successful in a professional environment. This topic covers: being on time, recognizing your team, dressing appropriately, respect of shared spaces, build emotional intelligence, email and team communication etiquette, phone etiquette, and video etiquette.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*Empathy, Sympathy, and Positivity</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Students are challenged to break down and understand the difference of sympathy versus empathy so they can make informed decisions and practice positivity at work. Sympathy involves understanding from your own perspective. Empathy involves putting yourself in the other person’s shoes and understanding WHY they may have these particular feelings. In becoming aware of the root cause of why a person feels the way they do, students will better understand healthier options that will foster better working relationship.</a:t>
            </a:r>
            <a:endParaRPr kumimoji="0" lang="en-US" altLang="en-US" sz="1000" b="0" i="0" u="none" strike="noStrike" cap="none" normalizeH="0" baseline="0" dirty="0" smtClean="0">
              <a:ln>
                <a:noFill/>
              </a:ln>
              <a:solidFill>
                <a:srgbClr val="3B415C"/>
              </a:solidFill>
              <a:effectLst/>
              <a:latin typeface="Lato"/>
            </a:endParaRPr>
          </a:p>
        </p:txBody>
      </p:sp>
      <p:pic>
        <p:nvPicPr>
          <p:cNvPr id="1027" name="Picture 3" descr="https://api.badgr.io/public/issuers/4ypX1CVYSJG6Z1xg9-xuvw/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3920" y="-6204857"/>
            <a:ext cx="632050" cy="63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1730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253092" y="-8288578"/>
            <a:ext cx="46322336" cy="1737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3B415C"/>
                </a:solidFill>
                <a:effectLst/>
                <a:latin typeface="Lato"/>
              </a:rPr>
              <a:t>HCLTech</a:t>
            </a:r>
            <a:r>
              <a:rPr kumimoji="0" lang="en-US" altLang="en-US" sz="1000" b="0" i="0" u="none" strike="noStrike" cap="none" normalizeH="0" baseline="0" dirty="0" smtClean="0">
                <a:ln>
                  <a:noFill/>
                </a:ln>
                <a:solidFill>
                  <a:srgbClr val="3B415C"/>
                </a:solidFill>
                <a:effectLst/>
                <a:latin typeface="Lato"/>
              </a:rPr>
              <a:t> Apprentice Program IT Essentials Training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Awarded to </a:t>
            </a:r>
            <a:r>
              <a:rPr kumimoji="0" lang="en-US" altLang="en-US" sz="1200" b="1" i="0" u="none" strike="noStrike" cap="none" normalizeH="0" baseline="0" dirty="0" smtClean="0">
                <a:ln>
                  <a:noFill/>
                </a:ln>
                <a:solidFill>
                  <a:srgbClr val="3B415C"/>
                </a:solidFill>
                <a:effectLst/>
                <a:latin typeface="inherit"/>
              </a:rPr>
              <a:t>Eshani Shah</a:t>
            </a:r>
            <a:endParaRPr kumimoji="0" lang="en-US" altLang="en-US" sz="1200" b="0" i="0" u="none" strike="noStrike" cap="none" normalizeH="0" baseline="0" dirty="0" smtClean="0">
              <a:ln>
                <a:noFill/>
              </a:ln>
              <a:solidFill>
                <a:srgbClr val="3B415C"/>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B415C"/>
                </a:solidFill>
                <a:effectLst/>
                <a:latin typeface="inherit"/>
              </a:rPr>
              <a:t>Issued on Apr 17, 2023 at 10:00 </a:t>
            </a:r>
            <a:r>
              <a:rPr kumimoji="0" lang="en-US" altLang="en-US" sz="900" b="0" i="0" u="none" strike="noStrike" cap="none" normalizeH="0" baseline="0" dirty="0" err="1" smtClean="0">
                <a:ln>
                  <a:noFill/>
                </a:ln>
                <a:solidFill>
                  <a:srgbClr val="3B415C"/>
                </a:solidFill>
                <a:effectLst/>
                <a:latin typeface="inherit"/>
              </a:rPr>
              <a:t>PMIssued</a:t>
            </a:r>
            <a:r>
              <a:rPr kumimoji="0" lang="en-US" altLang="en-US" sz="900" b="0" i="0" u="none" strike="noStrike" cap="none" normalizeH="0" baseline="0" dirty="0" smtClean="0">
                <a:ln>
                  <a:noFill/>
                </a:ln>
                <a:solidFill>
                  <a:srgbClr val="3B415C"/>
                </a:solidFill>
                <a:effectLst/>
                <a:latin typeface="inherit"/>
              </a:rPr>
              <a:t> on Apr 17, 2023 at 10:00 PM</a:t>
            </a:r>
            <a:endParaRPr kumimoji="0" lang="en-US" altLang="en-US" sz="1200" b="0" i="0" u="none" strike="noStrike" cap="none" normalizeH="0" baseline="0" dirty="0" smtClean="0">
              <a:ln>
                <a:noFill/>
              </a:ln>
              <a:solidFill>
                <a:srgbClr val="3B415C"/>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Description: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3B415C"/>
                </a:solidFill>
                <a:effectLst/>
                <a:latin typeface="inherit"/>
              </a:rPr>
              <a:t>Foundational training for the Rise at </a:t>
            </a:r>
            <a:r>
              <a:rPr kumimoji="0" lang="en-US" altLang="en-US" sz="1500" b="0" i="0" u="none" strike="noStrike" cap="none" normalizeH="0" baseline="0" dirty="0" err="1" smtClean="0">
                <a:ln>
                  <a:noFill/>
                </a:ln>
                <a:solidFill>
                  <a:srgbClr val="3B415C"/>
                </a:solidFill>
                <a:effectLst/>
                <a:latin typeface="inherit"/>
              </a:rPr>
              <a:t>HCLTech</a:t>
            </a:r>
            <a:r>
              <a:rPr kumimoji="0" lang="en-US" altLang="en-US" sz="1500" b="0" i="0" u="none" strike="noStrike" cap="none" normalizeH="0" baseline="0" dirty="0" smtClean="0">
                <a:ln>
                  <a:noFill/>
                </a:ln>
                <a:solidFill>
                  <a:srgbClr val="3B415C"/>
                </a:solidFill>
                <a:effectLst/>
                <a:latin typeface="inherit"/>
              </a:rPr>
              <a:t> Apprentice </a:t>
            </a:r>
            <a:r>
              <a:rPr kumimoji="0" lang="en-US" altLang="en-US" sz="1500" b="0" i="0" u="none" strike="noStrike" cap="none" normalizeH="0" baseline="0" dirty="0" err="1" smtClean="0">
                <a:ln>
                  <a:noFill/>
                </a:ln>
                <a:solidFill>
                  <a:srgbClr val="3B415C"/>
                </a:solidFill>
                <a:effectLst/>
                <a:latin typeface="inherit"/>
              </a:rPr>
              <a:t>ProgramFoundational</a:t>
            </a:r>
            <a:r>
              <a:rPr kumimoji="0" lang="en-US" altLang="en-US" sz="1500" b="0" i="0" u="none" strike="noStrike" cap="none" normalizeH="0" baseline="0" dirty="0" smtClean="0">
                <a:ln>
                  <a:noFill/>
                </a:ln>
                <a:solidFill>
                  <a:srgbClr val="3B415C"/>
                </a:solidFill>
                <a:effectLst/>
                <a:latin typeface="inherit"/>
              </a:rPr>
              <a:t> training for the Rise at </a:t>
            </a:r>
            <a:r>
              <a:rPr kumimoji="0" lang="en-US" altLang="en-US" sz="1500" b="0" i="0" u="none" strike="noStrike" cap="none" normalizeH="0" baseline="0" dirty="0" err="1" smtClean="0">
                <a:ln>
                  <a:noFill/>
                </a:ln>
                <a:solidFill>
                  <a:srgbClr val="3B415C"/>
                </a:solidFill>
                <a:effectLst/>
                <a:latin typeface="inherit"/>
              </a:rPr>
              <a:t>HCLTech</a:t>
            </a:r>
            <a:r>
              <a:rPr kumimoji="0" lang="en-US" altLang="en-US" sz="1500" b="0" i="0" u="none" strike="noStrike" cap="none" normalizeH="0" baseline="0" dirty="0" smtClean="0">
                <a:ln>
                  <a:noFill/>
                </a:ln>
                <a:solidFill>
                  <a:srgbClr val="3B415C"/>
                </a:solidFill>
                <a:effectLst/>
                <a:latin typeface="inherit"/>
              </a:rPr>
              <a:t> Apprentice Program</a:t>
            </a:r>
            <a:endParaRPr kumimoji="0" lang="en-US" altLang="en-US" sz="1200" b="0" i="0" u="none" strike="noStrike" cap="none" normalizeH="0" baseline="0" dirty="0" smtClean="0">
              <a:ln>
                <a:noFill/>
              </a:ln>
              <a:solidFill>
                <a:srgbClr val="3B415C"/>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rgbClr val="3B415C"/>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3B415C"/>
                </a:solidFill>
                <a:effectLst/>
                <a:latin typeface="inherit"/>
              </a:rPr>
              <a:t>Verified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B415C"/>
                </a:solidFill>
                <a:effectLst/>
                <a:latin typeface="inherit"/>
              </a:rPr>
              <a:t>Last verified by Canvas Badges on </a:t>
            </a:r>
            <a:r>
              <a:rPr kumimoji="0" lang="en-US" altLang="en-US" sz="900" b="1" i="0" u="none" strike="noStrike" cap="none" normalizeH="0" baseline="0" dirty="0" smtClean="0">
                <a:ln>
                  <a:noFill/>
                </a:ln>
                <a:solidFill>
                  <a:srgbClr val="3B415C"/>
                </a:solidFill>
                <a:effectLst/>
                <a:latin typeface="inherit"/>
              </a:rPr>
              <a:t>Apr 18, 2023</a:t>
            </a:r>
            <a:endParaRPr kumimoji="0" lang="en-US" altLang="en-US" sz="1000" b="0" i="0" u="none" strike="noStrike" cap="none" normalizeH="0" baseline="0" dirty="0" smtClean="0">
              <a:ln>
                <a:noFill/>
              </a:ln>
              <a:solidFill>
                <a:srgbClr val="3B415C"/>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3B415C"/>
                </a:solidFill>
                <a:effectLst/>
                <a:latin typeface="Lato"/>
              </a:rPr>
              <a:t>  </a:t>
            </a:r>
            <a:r>
              <a:rPr kumimoji="0" lang="en-US" altLang="en-US" sz="2400" b="0" i="0" u="none" strike="noStrike" cap="none" normalizeH="0" baseline="0" dirty="0" smtClean="0">
                <a:ln>
                  <a:noFill/>
                </a:ln>
                <a:solidFill>
                  <a:srgbClr val="3B415C"/>
                </a:solidFill>
                <a:effectLst/>
                <a:latin typeface="Lato"/>
              </a:rPr>
              <a:t> </a:t>
            </a:r>
            <a:r>
              <a:rPr kumimoji="0" lang="en-US" altLang="en-US" sz="1000" b="0" i="0" u="none" strike="noStrike" cap="none" normalizeH="0" baseline="0" dirty="0" smtClean="0">
                <a:ln>
                  <a:noFill/>
                </a:ln>
                <a:solidFill>
                  <a:srgbClr val="3B415C"/>
                </a:solidFill>
                <a:effectLst/>
                <a:latin typeface="Lat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rgbClr val="3B415C"/>
                </a:solidFill>
                <a:effectLst/>
                <a:latin typeface="inherit"/>
              </a:rPr>
              <a:t>Offered by</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err="1" smtClean="0">
                <a:ln>
                  <a:noFill/>
                </a:ln>
                <a:solidFill>
                  <a:srgbClr val="3B415C"/>
                </a:solidFill>
                <a:effectLst/>
                <a:latin typeface="inherit"/>
                <a:hlinkClick r:id="rId2"/>
              </a:rPr>
              <a:t>HCLTech</a:t>
            </a:r>
            <a:endParaRPr kumimoji="0" lang="en-US" altLang="en-US" sz="1200" b="0" i="0" u="none" strike="noStrike" cap="none" normalizeH="0" baseline="0" dirty="0" smtClean="0">
              <a:ln>
                <a:noFill/>
              </a:ln>
              <a:solidFill>
                <a:srgbClr val="3B415C"/>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smtClean="0">
              <a:ln>
                <a:noFill/>
              </a:ln>
              <a:solidFill>
                <a:srgbClr val="3B415C"/>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3B415C"/>
                </a:solidFill>
                <a:effectLst/>
                <a:latin typeface="inherit"/>
              </a:rPr>
              <a:t>EARNING CRITERIA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3B415C"/>
                </a:solidFill>
                <a:effectLst/>
                <a:latin typeface="inherit"/>
              </a:rPr>
              <a:t>Recipients must complete the earning criteria to earn this badge</a:t>
            </a:r>
            <a:endParaRPr kumimoji="0" lang="en-US" altLang="en-US" sz="1000" b="0" i="0" u="none" strike="noStrike" cap="none" normalizeH="0" baseline="0" dirty="0" smtClean="0">
              <a:ln>
                <a:noFill/>
              </a:ln>
              <a:solidFill>
                <a:srgbClr val="3B415C"/>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To earn this badge, learners must complete the following learning topics and earn a minimum of 70% on the topic assessments.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Technical Skills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Business and IT Foundations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*Business Process Management</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Trainees will develop fundamental skills to identify and categorize business processes. They will use software tools to map and measure performance related to the productivity and efficiency of a business process, as well as using several basic data visualization methods to find, analyze, and corroborate improvements in performance.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In addition, the trainees will acquire the knowledge to name the main functional areas of operation used in business, differentiate between a business process and a business function, identify the kinds of data each main functional area produces and needs, define integrated information systems, and explain why they are essential in today’s globally competitive business environment.</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*Software Development Life Cycle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Deepen understanding of software process models, including the ability to compare and contrast models in effort to select and advocate for a model that is advantages for different projects based on the characteristics of given projects.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*Computer Fundamentals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Through a combination of discussion, demos, and hands-on exercises, the course provides a solid foundation for understanding the basics of hardware, software, and networking.</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*Programming Basics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Students will achieve conceptual understanding of basic code constructs, including basic building blocks of a program, computational thinking, object oriented design, working with data, control structures, functions, and debugging. Students will practice basic problem-solving skills through coding.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Linux/Unix Fundamentals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Learners will be able to work in a Linux/Unix environment and develop skills in problem solving using this operating system. They will gain confidence in working with software packages and programming languages with Unix as the underlying operating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Database Design and SQL</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Learners will understand best practices and design for relational databases and when and how to use SQL to solve problems. The course provides an understanding and the role of databases on the back end, and their use in developing projects for various program languages whether it is full stack development, data science and analysis, software and hardware support, or other areas that use databases.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Java Programming</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Deepen understanding of OOP concepts. Introduction to the JAVA programming language with object-oriented programming principles. Emphasis is placed on event-driven programming methods, including creating and manipulating objects, classes, and using object-oriented tools such as the class debugger. Work with methods, encapsulation, inheritance, and polymorphism.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Java Algorithms and Data Structures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Deepen understanding of problem-solving abilities through use of relevant data structures and understanding trade-offs of memory usage and run time efficiency. Students use the Java programming language and emphasis is placed on data structures and algorithm efficiency.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Front-End Technologies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Learn about HTML structure within web pages; explore HTML5 semantic elements; build your own HTML template; create HTML lists, hyperlinks, and add images; build tables; create forms with form examples and HTML tag explanations; add iframes and other HTML elements; create a mini HTML site using only HTML; a thorough introduction to CSS, JavaScript, JavaScript Document Object Model (DOM), JSON, AJAX, and jQuery.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DevOps and Agile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Through a combination of discussion, demos, and hands-on exercises, the course provides a solid foundation for understanding the tools (concepts, technologies) needed for embracing and implementing a DevOps approach and the elements of an Agile development framework.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Professional Skills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Communication and Presentation</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*Business Communication</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Breakdown of general communications used while working in a business. Introduces concepts of what is expected for communication and the tools needed to communicate for businesses.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*Verbal and Video Meetings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Teaches and introduces basics of participating and hosting a verbal or video meeting. Covers communication techniques, active listening, what makes an effective business meeting, and what is good face-to-face or video meeting etiquette.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*Basics of Great Presentations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Teaches the basics of presentation skills. Covers the components of a presentation such as preparation, follow-up, and delivery. Types of presentations are introduced, including outlines, visuals, and practice. Delivery, setup and question, and answer sessions are also discussed.</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*Communicating with Confidence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Covers the initial skills needed to communicate confidently in a business or professional environment. Students define good communicators dos and don’ts, overcoming nervousness, planning what to say, and using their voice. Body language and posture are also explored.</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*Working in Teams Across Time Zones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Covers effective team communication. Dives into using Outlook to schedule meetings, as well as how to use “World Time Buddy”. Introduces verbal barriers, strategies for maintaining open communication, and overcoming barriers to communication in meetings.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Business Productivity Tools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*MS Teams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Explores workspace for real-time collaboration and communication, meetings, file and app sharing all in one place.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*MS OneNote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Teaches an overview of how to use the digital notebook that automatically saves and syncs notes as work progresses. Instructs on how to type information in notebook or insert it from other apps and web pages. Take handwritten notes or draw ideas. Use highlighting and tags for easy follow-up.</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*MS Outlook</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Teaches the basics of how to send and receive email messages, manage the calendar, store names and numbers of contacts, and track tasks using MS Outlook.</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*Using Excel Efficiently (Excel 1)</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Tutorial on getting started with Excel for Office 365. Students are given (Sample Data), then download the sample data and follow along as we manipulate it.</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*Formulas and Pivot Tables (Excel 2)</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Advanced tutorial on getting started with Excel for Office 365. Students are given (Sample Data Set), then download the sample data and run some formulas (index, if, working with dates).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*Getting Started with Reports (Excel 3)</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Tutorial on basic reporting and outlining with Excel. Students are given (Sample Data Set), then download the sample data and run some formulas (index, if, working with dates).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*Data-Driven Decision Making (Excel 4)</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Tutorial of all concepts combined from Excel 1-3. Students are given (Sample Data Set), then download the sample data and run some formulas (index, if, working with dates).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*Getting Started with PowerPoint</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Explores the basics of Microsoft PowerPoint a powerful slide show presentation program. It is a standard component of the company’s Microsoft Office suite software, and is bundled together with Word, Excel, and other Office productivity tools. The program uses slides to convey information rich in multimedia. Students cover quick start, intro to PowerPoint, slides and layouts, text and tables, pictures and graphics, presenting slideshows, animation, video and audio, and share and co-author.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Critical and Design Thinking</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*Critical Thinking</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Covers the basics of Developing your Critical Thinking and Cognitive Flexibility. Covers how to be a productive team member at work. Using critical thinking in the workplace means sorting among useful and arbitrary details to come up with a big-picture perspective that leads to an impactful decision or solution to a problem.</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*Design Thinking</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Students are challenged to understand and execute an idea using the Design Thinking Model. A non-linear, iterative process that teams use to understand users, challenge assumptions, redefine problems and create innovative solutions to prototype and test.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Cultural Competence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*Communication Strategies to Bridge Cultural Divides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Introduction to learn about why it is so important in the current global business context. Students will have to share objectives and working space with people with diverse cultural backgrounds; effectively handling situations with cultural diversity to improve cross-cultural communication and build rapport. Students will also learn about the misunderstandings and behaviors related to a culture that can hinder good communication and ways to overcome them.</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*Managing a Cohesive Multigenerational Workforce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To manage a multigenerational team, you need to understand the diversity of your employees and apply various strategies to divert conflict between them. Students tap into the potential of this multigenerational diversity, creating a more productive, collaborative, and innovative work environment. They will learn about differences in approaches to work and communication between the main demographic generations. Students will also learn strategies to manage their teams in a way that ensures team members of each generation feel included, respected, and supported.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Effective Work Habits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*Working Remotely &amp; Contributing as a Virtual Team Member</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Explores the basic concepts of working remotely and how to successfully contribute to a team in the virtual environment.</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*Time Management</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Covers the basics of what time management means in a business/professional environment. Dives into the different time management styles of Global, Specific, Team Player, Independent, Proactive and Reactive Thinkers. Introduces a self-time audit to discuss how time is being spent and covers self-managing.</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*Taking Ownership</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Dives into what taking ownership in a professional/business setting is. Students discover why it is important to have and use this skill in a working environment. They are taught that taking ownership is about taking initiative; we take ownership when we believe that taking action is not someone else’s responsibility. Students, as individuals, are accountable for the quality and timeliness of an outcome, even when working with others.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*Personal Accountability</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Dives into what personal accountability at work entails. Accountability in the workplace means that all employees are responsible for their actions, behaviors, performance and decisions. It is also linked to an increase in commitment to work and employee morale, which leads to higher performance.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*Setting SMART Goals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A SMART goal indicates a specific way to articulate and focus goals. It helps students define exactly what the “future state” looks like and how it will be measured. Shows others how their work “aligns” and relates to the focus of the goal. Students are taught about making their goals Specific, Measurable, Attainable, Realistic, and Time-Bound.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B415C"/>
                </a:solidFill>
                <a:effectLst/>
                <a:latin typeface="inherit"/>
              </a:rPr>
              <a:t>Professional Interpersonal Skills</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*Business Etiquette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Introduction into the behaviors and important things needed to be successful in a professional environment. This topic covers: being on time, recognizing your team, dressing appropriately, respect of shared spaces, build emotional intelligence, email and team communication etiquette, phone etiquette, and video etiquette.</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*Empathy, Sympathy, and Positivity</a:t>
            </a:r>
            <a:br>
              <a:rPr kumimoji="0" lang="en-US" altLang="en-US" sz="1200" b="0" i="0" u="none" strike="noStrike" cap="none" normalizeH="0" baseline="0" dirty="0" smtClean="0">
                <a:ln>
                  <a:noFill/>
                </a:ln>
                <a:solidFill>
                  <a:srgbClr val="3B415C"/>
                </a:solidFill>
                <a:effectLst/>
                <a:latin typeface="inherit"/>
              </a:rPr>
            </a:br>
            <a:r>
              <a:rPr kumimoji="0" lang="en-US" altLang="en-US" sz="1200" b="0" i="0" u="none" strike="noStrike" cap="none" normalizeH="0" baseline="0" dirty="0" smtClean="0">
                <a:ln>
                  <a:noFill/>
                </a:ln>
                <a:solidFill>
                  <a:srgbClr val="3B415C"/>
                </a:solidFill>
                <a:effectLst/>
                <a:latin typeface="inherit"/>
              </a:rPr>
              <a:t>Students are challenged to break down and understand the difference of sympathy versus empathy so they can make informed decisions and practice positivity at work. Sympathy involves understanding from your own perspective. Empathy involves putting yourself in the other person’s shoes and understanding WHY they may have these particular feelings. In becoming aware of the root cause of why a person feels the way they do, students will better understand healthier options that will foster better working relationship.</a:t>
            </a:r>
            <a:endParaRPr kumimoji="0" lang="en-US" altLang="en-US" sz="1000" b="0" i="0" u="none" strike="noStrike" cap="none" normalizeH="0" baseline="0" dirty="0" smtClean="0">
              <a:ln>
                <a:noFill/>
              </a:ln>
              <a:solidFill>
                <a:srgbClr val="3B415C"/>
              </a:solidFill>
              <a:effectLst/>
              <a:latin typeface="Lato"/>
            </a:endParaRPr>
          </a:p>
        </p:txBody>
      </p:sp>
    </p:spTree>
    <p:extLst>
      <p:ext uri="{BB962C8B-B14F-4D97-AF65-F5344CB8AC3E}">
        <p14:creationId xmlns:p14="http://schemas.microsoft.com/office/powerpoint/2010/main" val="4165358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https://api.badgr.io/public/assertions/Ht1eTZ8CR86OUzyIvQ4mgg/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979" y="351065"/>
            <a:ext cx="6213470" cy="6213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640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16</Words>
  <Application>Microsoft Office PowerPoint</Application>
  <PresentationFormat>Widescreen</PresentationFormat>
  <Paragraphs>57</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inherit</vt:lpstr>
      <vt:lpstr>Lato</vt:lpstr>
      <vt:lpstr>Office Theme</vt:lpstr>
      <vt:lpstr>PowerPoint Presentation</vt:lpstr>
      <vt:lpstr>PowerPoint Presentation</vt:lpstr>
      <vt:lpstr>PowerPoint Presentation</vt:lpstr>
      <vt:lpstr>PowerPoint Presentation</vt:lpstr>
    </vt:vector>
  </TitlesOfParts>
  <Company>HCL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Eshani Shah</dc:creator>
  <cp:lastModifiedBy>Eshani Shah</cp:lastModifiedBy>
  <cp:revision>2</cp:revision>
  <dcterms:created xsi:type="dcterms:W3CDTF">2023-04-18T18:00:28Z</dcterms:created>
  <dcterms:modified xsi:type="dcterms:W3CDTF">2023-04-18T18:11:19Z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2a2a9922-444e-4047-a35d-76432719feec</vt:lpwstr>
  </property>
  <property fmtid="{D5CDD505-2E9C-101B-9397-08002B2CF9AE}" pid="3" name="HCLClassification">
    <vt:lpwstr>HCL_Cla5s_1nt3rnal</vt:lpwstr>
  </property>
</Properties>
</file>