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  <p:sldId id="259" r:id="rId5"/>
    <p:sldId id="290" r:id="rId6"/>
    <p:sldId id="261" r:id="rId7"/>
    <p:sldId id="269" r:id="rId8"/>
    <p:sldId id="271" r:id="rId9"/>
    <p:sldId id="262" r:id="rId10"/>
    <p:sldId id="263" r:id="rId11"/>
    <p:sldId id="264" r:id="rId12"/>
    <p:sldId id="270" r:id="rId13"/>
    <p:sldId id="265" r:id="rId14"/>
    <p:sldId id="266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7" r:id="rId29"/>
    <p:sldId id="288" r:id="rId30"/>
    <p:sldId id="289" r:id="rId31"/>
    <p:sldId id="267" r:id="rId32"/>
    <p:sldId id="26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6C1925-A0CD-40B7-8331-1DB07CA950A2}" v="32" dt="2023-10-13T06:53:47.3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21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9E35-CC20-4740-904B-75C763D23ABD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6BC1-3E30-4DF5-98BC-5F5CEB765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2606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9E35-CC20-4740-904B-75C763D23ABD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6BC1-3E30-4DF5-98BC-5F5CEB765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86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9E35-CC20-4740-904B-75C763D23ABD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6BC1-3E30-4DF5-98BC-5F5CEB765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239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9E35-CC20-4740-904B-75C763D23ABD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6BC1-3E30-4DF5-98BC-5F5CEB765067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0211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9E35-CC20-4740-904B-75C763D23ABD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6BC1-3E30-4DF5-98BC-5F5CEB765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131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9E35-CC20-4740-904B-75C763D23ABD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6BC1-3E30-4DF5-98BC-5F5CEB765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568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9E35-CC20-4740-904B-75C763D23ABD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6BC1-3E30-4DF5-98BC-5F5CEB765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398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9E35-CC20-4740-904B-75C763D23ABD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6BC1-3E30-4DF5-98BC-5F5CEB765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0823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9E35-CC20-4740-904B-75C763D23ABD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6BC1-3E30-4DF5-98BC-5F5CEB765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271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9E35-CC20-4740-904B-75C763D23ABD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6BC1-3E30-4DF5-98BC-5F5CEB765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89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9E35-CC20-4740-904B-75C763D23ABD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6BC1-3E30-4DF5-98BC-5F5CEB765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505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9E35-CC20-4740-904B-75C763D23ABD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6BC1-3E30-4DF5-98BC-5F5CEB765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286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9E35-CC20-4740-904B-75C763D23ABD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6BC1-3E30-4DF5-98BC-5F5CEB765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527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9E35-CC20-4740-904B-75C763D23ABD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6BC1-3E30-4DF5-98BC-5F5CEB765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77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9E35-CC20-4740-904B-75C763D23ABD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6BC1-3E30-4DF5-98BC-5F5CEB765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220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9E35-CC20-4740-904B-75C763D23ABD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6BC1-3E30-4DF5-98BC-5F5CEB765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89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49E35-CC20-4740-904B-75C763D23ABD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A6BC1-3E30-4DF5-98BC-5F5CEB765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86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49E35-CC20-4740-904B-75C763D23ABD}" type="datetimeFigureOut">
              <a:rPr lang="en-IN" smtClean="0"/>
              <a:t>16-10-2023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A6BC1-3E30-4DF5-98BC-5F5CEB765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0321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9EE2B-1FCC-31A8-6456-2ED90E42D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9249" y="1990724"/>
            <a:ext cx="9477375" cy="936161"/>
          </a:xfrm>
        </p:spPr>
        <p:txBody>
          <a:bodyPr/>
          <a:lstStyle/>
          <a:p>
            <a:r>
              <a:rPr lang="en-US" dirty="0"/>
              <a:t>House Price Prediction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D7C4F9-F4FA-232F-5181-59C420530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2725" y="3429000"/>
            <a:ext cx="4533899" cy="1166282"/>
          </a:xfrm>
        </p:spPr>
        <p:txBody>
          <a:bodyPr>
            <a:normAutofit/>
          </a:bodyPr>
          <a:lstStyle/>
          <a:p>
            <a:r>
              <a:rPr lang="en-US" sz="2000" b="1" dirty="0"/>
              <a:t>-Eshan Kushwah</a:t>
            </a:r>
          </a:p>
          <a:p>
            <a:r>
              <a:rPr lang="en-US" sz="2000" b="1" dirty="0"/>
              <a:t>-Anushree M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091719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C3734-D92F-2F24-D741-FCA7AAF79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436179"/>
            <a:ext cx="10353761" cy="1326321"/>
          </a:xfrm>
        </p:spPr>
        <p:txBody>
          <a:bodyPr/>
          <a:lstStyle/>
          <a:p>
            <a:r>
              <a:rPr lang="en-US" dirty="0"/>
              <a:t>One hot encoding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629A5-79BC-0C65-3966-33FBD800B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867816"/>
            <a:ext cx="10353762" cy="1687660"/>
          </a:xfrm>
        </p:spPr>
        <p:txBody>
          <a:bodyPr/>
          <a:lstStyle/>
          <a:p>
            <a:r>
              <a:rPr lang="en-US" dirty="0"/>
              <a:t>This technique is used to convert the categorical variables into numeric values.</a:t>
            </a:r>
          </a:p>
          <a:p>
            <a:r>
              <a:rPr lang="en-US" dirty="0"/>
              <a:t>Our dataset contains several categorical variables.</a:t>
            </a:r>
          </a:p>
          <a:p>
            <a:r>
              <a:rPr lang="en-US" dirty="0"/>
              <a:t>We have used one hot encoding method to convert them as numeric values.</a:t>
            </a:r>
          </a:p>
          <a:p>
            <a:endParaRPr lang="en-IN" dirty="0"/>
          </a:p>
        </p:txBody>
      </p:sp>
      <p:pic>
        <p:nvPicPr>
          <p:cNvPr id="5" name="Picture 4" descr="A yellow arrow pointing to a blue and white table&#10;&#10;Description automatically generated">
            <a:extLst>
              <a:ext uri="{FF2B5EF4-FFF2-40B4-BE49-F238E27FC236}">
                <a16:creationId xmlns:a16="http://schemas.microsoft.com/office/drawing/2014/main" id="{EF99F2FF-3B76-4C4E-4EE5-DBF7ABD07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560" y="3621730"/>
            <a:ext cx="6800850" cy="258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641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A23BE-52A6-D54E-604C-158E16195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creation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C9EBC-DA62-A83D-7E4E-51518169D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1716984"/>
          </a:xfrm>
        </p:spPr>
        <p:txBody>
          <a:bodyPr>
            <a:normAutofit/>
          </a:bodyPr>
          <a:lstStyle/>
          <a:p>
            <a:r>
              <a:rPr lang="en-US" dirty="0"/>
              <a:t>The process of modelling means training a machine learning algorithm to predict the labels from the features.</a:t>
            </a:r>
          </a:p>
          <a:p>
            <a:r>
              <a:rPr lang="en-US" dirty="0"/>
              <a:t>We have used Linear Regression , Decision Tree Regressor , xgboost algorithms for training and testing of the model.</a:t>
            </a:r>
          </a:p>
        </p:txBody>
      </p:sp>
    </p:spTree>
    <p:extLst>
      <p:ext uri="{BB962C8B-B14F-4D97-AF65-F5344CB8AC3E}">
        <p14:creationId xmlns:p14="http://schemas.microsoft.com/office/powerpoint/2010/main" val="1112441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D9026-2DCE-1711-D334-3205B6C87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7363"/>
            <a:ext cx="10353762" cy="4980372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Linear Regression</a:t>
            </a:r>
            <a:r>
              <a:rPr lang="en-US" dirty="0"/>
              <a:t>: </a:t>
            </a:r>
            <a:r>
              <a:rPr lang="en-US" b="0" i="0" dirty="0">
                <a:solidFill>
                  <a:srgbClr val="E8EAED"/>
                </a:solidFill>
                <a:effectLst/>
                <a:latin typeface="Google Sans"/>
              </a:rPr>
              <a:t>Linear regression is </a:t>
            </a:r>
            <a:r>
              <a:rPr lang="en-US" b="0" i="0" dirty="0">
                <a:solidFill>
                  <a:srgbClr val="E2EEFF"/>
                </a:solidFill>
                <a:effectLst/>
                <a:latin typeface="Google Sans"/>
              </a:rPr>
              <a:t>a data analysis technique that predicts the value of unknown data by using another related and known data value</a:t>
            </a:r>
            <a:r>
              <a:rPr lang="en-US" b="0" i="0" dirty="0">
                <a:solidFill>
                  <a:srgbClr val="E8EAED"/>
                </a:solidFill>
                <a:effectLst/>
                <a:latin typeface="Google Sans"/>
              </a:rPr>
              <a:t>. It mathematically models the unknown or dependent variable and the known or independent variable as a linear equation.</a:t>
            </a:r>
          </a:p>
          <a:p>
            <a:endParaRPr lang="en-US" dirty="0">
              <a:solidFill>
                <a:srgbClr val="E8EAED"/>
              </a:solidFill>
              <a:effectLst/>
              <a:latin typeface="Google Sans"/>
            </a:endParaRPr>
          </a:p>
          <a:p>
            <a:r>
              <a:rPr lang="en-US" b="1" dirty="0"/>
              <a:t>Decision Tree Regressor</a:t>
            </a:r>
            <a:r>
              <a:rPr lang="en-US" dirty="0">
                <a:solidFill>
                  <a:srgbClr val="E8EAED"/>
                </a:solidFill>
                <a:effectLst/>
                <a:latin typeface="Google Sans"/>
              </a:rPr>
              <a:t>: </a:t>
            </a:r>
            <a:r>
              <a:rPr lang="en-US" b="0" i="0" dirty="0">
                <a:solidFill>
                  <a:srgbClr val="E8EAED"/>
                </a:solidFill>
                <a:effectLst/>
                <a:latin typeface="Google Sans"/>
              </a:rPr>
              <a:t>Decision trees is </a:t>
            </a:r>
            <a:r>
              <a:rPr lang="en-US" b="0" i="0" dirty="0">
                <a:solidFill>
                  <a:srgbClr val="E2EEFF"/>
                </a:solidFill>
                <a:effectLst/>
                <a:latin typeface="Google Sans"/>
              </a:rPr>
              <a:t>a type of supervised machine learning algorithm that is used by the Train Using AutoML tool and classifies or regresses the data using true or false answers to certain questions</a:t>
            </a:r>
            <a:r>
              <a:rPr lang="en-US" b="0" i="0" dirty="0">
                <a:solidFill>
                  <a:srgbClr val="E8EAED"/>
                </a:solidFill>
                <a:effectLst/>
                <a:latin typeface="Google Sans"/>
              </a:rPr>
              <a:t>. The resulting structure, when visualized, is in the form of a tree with different types of nodes—root, internal, and leaf.</a:t>
            </a:r>
          </a:p>
          <a:p>
            <a:endParaRPr lang="en-US" dirty="0">
              <a:solidFill>
                <a:srgbClr val="E8EAED"/>
              </a:solidFill>
              <a:effectLst/>
              <a:latin typeface="Google Sans"/>
            </a:endParaRPr>
          </a:p>
          <a:p>
            <a:r>
              <a:rPr lang="en-US" b="1" i="0" dirty="0">
                <a:solidFill>
                  <a:srgbClr val="E8EAED"/>
                </a:solidFill>
                <a:effectLst/>
                <a:latin typeface="Google Sans"/>
              </a:rPr>
              <a:t>XGBoost</a:t>
            </a:r>
            <a:r>
              <a:rPr lang="en-US" b="0" i="0" dirty="0">
                <a:solidFill>
                  <a:srgbClr val="E8EAED"/>
                </a:solidFill>
                <a:effectLst/>
                <a:latin typeface="Google Sans"/>
              </a:rPr>
              <a:t>: XGBoost is </a:t>
            </a:r>
            <a:r>
              <a:rPr lang="en-US" b="0" i="0" dirty="0">
                <a:solidFill>
                  <a:srgbClr val="E2EEFF"/>
                </a:solidFill>
                <a:effectLst/>
                <a:latin typeface="Google Sans"/>
              </a:rPr>
              <a:t>a robust machine-learning algorithm that can help you understand your data and make better decisions</a:t>
            </a:r>
            <a:r>
              <a:rPr lang="en-US" b="0" i="0" dirty="0">
                <a:solidFill>
                  <a:srgbClr val="E8EAED"/>
                </a:solidFill>
                <a:effectLst/>
                <a:latin typeface="Google Sans"/>
              </a:rPr>
              <a:t>. XGBoost is an implementation of gradient-boosting decision trees. It has been used by data scientists and researchers worldwide to optimize their machine-learning models.</a:t>
            </a:r>
          </a:p>
          <a:p>
            <a:endParaRPr lang="en-US" dirty="0">
              <a:solidFill>
                <a:srgbClr val="E8EAED"/>
              </a:solidFill>
              <a:effectLst/>
              <a:latin typeface="Google Sans"/>
            </a:endParaRPr>
          </a:p>
          <a:p>
            <a:pPr marL="0" indent="0">
              <a:buNone/>
            </a:pPr>
            <a:r>
              <a:rPr lang="en-US" dirty="0"/>
              <a:t> </a:t>
            </a:r>
            <a:endParaRPr lang="en-US" b="0" i="0" dirty="0">
              <a:solidFill>
                <a:srgbClr val="E8EAED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3816723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806C5-67A2-EEA3-AE01-A3D477AD4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7DE65-425D-2F3C-14F4-97225D938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253719"/>
            <a:ext cx="10353762" cy="4152336"/>
          </a:xfrm>
        </p:spPr>
        <p:txBody>
          <a:bodyPr>
            <a:normAutofit/>
          </a:bodyPr>
          <a:lstStyle/>
          <a:p>
            <a:r>
              <a:rPr lang="en-US" dirty="0"/>
              <a:t>The highest accuracy was given by XGBoost model is 85% which is pretty good.</a:t>
            </a:r>
          </a:p>
          <a:p>
            <a:r>
              <a:rPr lang="en-IN" dirty="0"/>
              <a:t>XGBoost offers a wide range of hyperparameters that can be fine-tuned to optimize performance .</a:t>
            </a:r>
          </a:p>
          <a:p>
            <a:r>
              <a:rPr lang="en-IN" dirty="0"/>
              <a:t>XGBoost is optimized for both speed and scalability . It can handle large datasets and is faster to train compared to some other algorithms ,including linear regression.</a:t>
            </a:r>
          </a:p>
          <a:p>
            <a:r>
              <a:rPr lang="en-IN" dirty="0"/>
              <a:t>XGBoost has built-in mechanisms to handle missing data , reducing the need for extensive data preprocessing .Linear Regression and Decision Trees may require more data imputation.</a:t>
            </a:r>
          </a:p>
        </p:txBody>
      </p:sp>
    </p:spTree>
    <p:extLst>
      <p:ext uri="{BB962C8B-B14F-4D97-AF65-F5344CB8AC3E}">
        <p14:creationId xmlns:p14="http://schemas.microsoft.com/office/powerpoint/2010/main" val="3072287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93981-E431-AE8C-BBC9-6F1FCD1F1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Optimization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0B1E-5405-8F4E-9460-F305DDE19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Enhanced Performance</a:t>
            </a:r>
            <a:r>
              <a:rPr lang="en-US" dirty="0"/>
              <a:t>: Tuned hyperparameters lead to better model accuracy and reduced errors.</a:t>
            </a:r>
          </a:p>
          <a:p>
            <a:r>
              <a:rPr lang="en-US" b="1" dirty="0"/>
              <a:t>Overfitting Prevention: </a:t>
            </a:r>
            <a:r>
              <a:rPr lang="en-US" dirty="0"/>
              <a:t>Optimization ensures the model generalizes well to new data by avoiding overfitting.</a:t>
            </a:r>
          </a:p>
          <a:p>
            <a:r>
              <a:rPr lang="en-US" b="1" dirty="0"/>
              <a:t>Efficiency</a:t>
            </a:r>
            <a:r>
              <a:rPr lang="en-US" dirty="0"/>
              <a:t>: Automated optimization saves time and computational resources .</a:t>
            </a:r>
          </a:p>
          <a:p>
            <a:r>
              <a:rPr lang="en-US" b="1" dirty="0"/>
              <a:t>Real-World Impact</a:t>
            </a:r>
            <a:r>
              <a:rPr lang="en-US" dirty="0"/>
              <a:t>: Improved performance benefits real-world applications across domains.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2690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9B541-F9A3-FA6E-F921-61376F02B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774" y="227861"/>
            <a:ext cx="10353761" cy="943991"/>
          </a:xfrm>
        </p:spPr>
        <p:txBody>
          <a:bodyPr/>
          <a:lstStyle/>
          <a:p>
            <a:r>
              <a:rPr lang="en-US" dirty="0"/>
              <a:t>code</a:t>
            </a:r>
            <a:endParaRPr lang="en-IN" dirty="0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8964A31-EAA2-3594-C6F0-6DFDEE942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222" y="1296269"/>
            <a:ext cx="6578353" cy="512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435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C74DD5E-CB8A-D880-9F58-B02C776CB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116" y="966003"/>
            <a:ext cx="7109767" cy="492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129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D22572C-9DA7-3748-A8AD-77064DFA5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451" y="513983"/>
            <a:ext cx="6067098" cy="583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976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6F0E39CA-B6C3-A406-91D4-90A152465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938" y="586948"/>
            <a:ext cx="6902124" cy="568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6437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A0D554C-9BA9-EEED-3FD6-F85E4C598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61" y="573674"/>
            <a:ext cx="10540878" cy="571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158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865EE-F0BD-347C-5609-B56E3EE15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8730" y="403639"/>
            <a:ext cx="10353761" cy="1326321"/>
          </a:xfrm>
        </p:spPr>
        <p:txBody>
          <a:bodyPr/>
          <a:lstStyle/>
          <a:p>
            <a:r>
              <a:rPr lang="en-US" dirty="0"/>
              <a:t>OUTLINE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C5223-41B8-7CCD-FE64-05FB8BE7EC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Dataset</a:t>
            </a:r>
            <a:endParaRPr lang="en-US"/>
          </a:p>
          <a:p>
            <a:r>
              <a:rPr lang="en-US"/>
              <a:t>Libraries Used </a:t>
            </a:r>
            <a:endParaRPr lang="en-US" dirty="0"/>
          </a:p>
          <a:p>
            <a:r>
              <a:rPr lang="en-US" dirty="0"/>
              <a:t>Data Cleaning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83A79-E63D-08A7-80BE-44F8A9FCA3F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One Hot Encoding</a:t>
            </a:r>
          </a:p>
          <a:p>
            <a:r>
              <a:rPr lang="en-US" dirty="0"/>
              <a:t>Model Creation</a:t>
            </a:r>
          </a:p>
          <a:p>
            <a:r>
              <a:rPr lang="en-US" dirty="0"/>
              <a:t>Model Selection</a:t>
            </a:r>
          </a:p>
          <a:p>
            <a:r>
              <a:rPr lang="en-US" dirty="0"/>
              <a:t>Hyper Parameter Optimization</a:t>
            </a:r>
          </a:p>
          <a:p>
            <a:r>
              <a:rPr lang="en-US" dirty="0"/>
              <a:t>Prediction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5252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870ED33-0092-6D98-3373-D686CD747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2" y="484792"/>
            <a:ext cx="7368475" cy="588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639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F871A2F3-6569-9667-C666-E39B72C54C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364" y="516261"/>
            <a:ext cx="6543271" cy="5825477"/>
          </a:xfrm>
        </p:spPr>
      </p:pic>
    </p:spTree>
    <p:extLst>
      <p:ext uri="{BB962C8B-B14F-4D97-AF65-F5344CB8AC3E}">
        <p14:creationId xmlns:p14="http://schemas.microsoft.com/office/powerpoint/2010/main" val="1956659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0F70756F-2B4E-116F-1C94-A59DF3B32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112" y="510466"/>
            <a:ext cx="7415776" cy="583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232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graph&#10;&#10;Description automatically generated">
            <a:extLst>
              <a:ext uri="{FF2B5EF4-FFF2-40B4-BE49-F238E27FC236}">
                <a16:creationId xmlns:a16="http://schemas.microsoft.com/office/drawing/2014/main" id="{B798E358-ABED-E164-B34C-9CBA5DB08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6158" y="701504"/>
            <a:ext cx="8119684" cy="5454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929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E8DBA6D-ABC4-50CD-2B81-108C94E160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051" y="532660"/>
            <a:ext cx="7589897" cy="579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2148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8A694A6-F6E0-DD8C-8A7C-1EBF8D881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405" y="599242"/>
            <a:ext cx="7035190" cy="565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6751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F1DB22E-95D7-B256-FDFA-24F1FA751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686" y="610892"/>
            <a:ext cx="9028628" cy="5636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634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DC5C428-5ED9-6205-D8F1-884AB7E1A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430" y="711918"/>
            <a:ext cx="4305140" cy="2378940"/>
          </a:xfrm>
          <a:prstGeom prst="rect">
            <a:avLst/>
          </a:prstGeom>
        </p:spPr>
      </p:pic>
      <p:pic>
        <p:nvPicPr>
          <p:cNvPr id="9" name="Picture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8C266FB-B5AB-FE29-3DDF-FCEC40648F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430" y="3429000"/>
            <a:ext cx="4305140" cy="257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992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E81A2DD-F260-7439-A8CB-406D7F5F9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7889" y="933101"/>
            <a:ext cx="7316221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8791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7BEDB394-97C4-FF79-0D49-18E88848A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499" y="659361"/>
            <a:ext cx="5125002" cy="553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869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0A9AB-7AD6-6A02-11E9-9E0B70F8C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497C2-A49E-F960-B754-C21C42030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Buying house is a stressful thing.</a:t>
            </a:r>
          </a:p>
          <a:p>
            <a:r>
              <a:rPr lang="en-IN" dirty="0"/>
              <a:t>Buyers are generally not aware of factors that influence the house prices.</a:t>
            </a:r>
          </a:p>
          <a:p>
            <a:r>
              <a:rPr lang="en-IN" dirty="0"/>
              <a:t>In this project we have built a machine learning model to predict the saleprice of the house.</a:t>
            </a:r>
          </a:p>
          <a:p>
            <a:r>
              <a:rPr lang="en-IN" dirty="0"/>
              <a:t>This project will be very helpful for the real estate market.</a:t>
            </a:r>
          </a:p>
          <a:p>
            <a:r>
              <a:rPr lang="en-IN" dirty="0"/>
              <a:t>Different algorithms are used to create a model with a great accuracy score.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87525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9FE172F-0265-9F33-B8BF-515770607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515" y="548640"/>
            <a:ext cx="5722970" cy="576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5251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1DFEF-596D-9E80-48DE-C14EB3B4E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310393"/>
            <a:ext cx="10353761" cy="820185"/>
          </a:xfrm>
        </p:spPr>
        <p:txBody>
          <a:bodyPr/>
          <a:lstStyle/>
          <a:p>
            <a:r>
              <a:rPr lang="en-US" dirty="0"/>
              <a:t>Prediction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B059B-6DE7-8DB8-149A-B7D6F6866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688" y="1404865"/>
            <a:ext cx="10353762" cy="41224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have created a webpage to predict the saleprice of the house.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shot of a black screen&#10;&#10;Description automatically generated">
            <a:extLst>
              <a:ext uri="{FF2B5EF4-FFF2-40B4-BE49-F238E27FC236}">
                <a16:creationId xmlns:a16="http://schemas.microsoft.com/office/drawing/2014/main" id="{E28422B9-9722-A379-96A0-D2A7419A1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88" y="2091396"/>
            <a:ext cx="4999787" cy="4174831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62F395D1-0415-3502-2A94-9CE2828D24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157" y="2091396"/>
            <a:ext cx="4796155" cy="417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175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1D59C-1090-6F1D-0A99-8CCB52677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259724"/>
            <a:ext cx="10353761" cy="2338552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4053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67DA8-B22A-3BFF-F9F8-750BD8A9A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3AB45-7210-EFAE-8C3C-B15888080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5D5D5"/>
                </a:solidFill>
                <a:effectLst/>
              </a:rPr>
              <a:t>The objective of my dataset is </a:t>
            </a:r>
            <a:r>
              <a:rPr lang="en-US" b="0" i="0">
                <a:solidFill>
                  <a:srgbClr val="D5D5D5"/>
                </a:solidFill>
                <a:effectLst/>
              </a:rPr>
              <a:t>to predict </a:t>
            </a:r>
            <a:r>
              <a:rPr lang="en-US" b="0" i="0" dirty="0">
                <a:solidFill>
                  <a:srgbClr val="D5D5D5"/>
                </a:solidFill>
                <a:effectLst/>
              </a:rPr>
              <a:t>the house prices using machine learning aims to develop a model that accurately estimates property values based on features like location, size, amenities, etc. </a:t>
            </a:r>
            <a:endParaRPr lang="en-US" dirty="0"/>
          </a:p>
          <a:p>
            <a:r>
              <a:rPr lang="en-US" dirty="0"/>
              <a:t>Despite this, we do not have accurate measures of house prices based on the vast amount of data available.</a:t>
            </a:r>
          </a:p>
          <a:p>
            <a:r>
              <a:rPr lang="en-US" dirty="0"/>
              <a:t>Proper and justified prices of properties can bring in a lot of transparency and trust back to the real estate industry , which is very important for most consumers especially in India.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6770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0B00F-A3A8-4F5A-E475-0F92D770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2C6745-1697-AB10-4308-9896E265A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Real Estate Valuation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ML models estimate property values for homeowners, sellers, and real estate professionals.</a:t>
            </a:r>
          </a:p>
          <a:p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Investment Decision-Making: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Investors use these models to identify properties with the potential for appreciation.</a:t>
            </a:r>
          </a:p>
          <a:p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Property Listing Services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Online platforms offer automated valuation estimates to help sellers set competitive prices.</a:t>
            </a:r>
          </a:p>
          <a:p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Mortgage Lending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: Banks and financial institutions use ML models to assess property values for loan approval and pricing.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2016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620F8-41A8-1F33-E91C-D2E064B90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44EFE-EE46-6D72-E6DF-5A13FDD4C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data comes from a Kaggle competition names House Prices: Advanced Regression Techniques.</a:t>
            </a:r>
          </a:p>
          <a:p>
            <a:r>
              <a:rPr lang="en-US" dirty="0"/>
              <a:t>Link of the dataset – ‘’https://www.kaggle.com/competitions/house-prices-advanced-regression-techniques/data’’</a:t>
            </a:r>
          </a:p>
          <a:p>
            <a:r>
              <a:rPr lang="en-IN" dirty="0"/>
              <a:t>It contains 1460 training data points and 80 features that might help us predict the selling price of a house.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3627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81EA2-8AC2-3079-2B7A-EE1240E40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439446"/>
            <a:ext cx="10353761" cy="1326321"/>
          </a:xfrm>
        </p:spPr>
        <p:txBody>
          <a:bodyPr/>
          <a:lstStyle/>
          <a:p>
            <a:r>
              <a:rPr lang="en-US" dirty="0"/>
              <a:t>Libraries used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690D6-57DD-0241-F68E-1F0DB3CCF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73187"/>
            <a:ext cx="10353762" cy="4456591"/>
          </a:xfrm>
        </p:spPr>
        <p:txBody>
          <a:bodyPr>
            <a:normAutofit/>
          </a:bodyPr>
          <a:lstStyle/>
          <a:p>
            <a:r>
              <a:rPr lang="en-US" dirty="0"/>
              <a:t>Pandas: </a:t>
            </a:r>
            <a:r>
              <a:rPr lang="en-US" b="0" i="0" dirty="0">
                <a:solidFill>
                  <a:srgbClr val="E8EAED"/>
                </a:solidFill>
                <a:effectLst/>
                <a:latin typeface="Google Sans"/>
              </a:rPr>
              <a:t> Pandas is </a:t>
            </a:r>
            <a:r>
              <a:rPr lang="en-US" b="0" i="0" dirty="0">
                <a:solidFill>
                  <a:srgbClr val="E2EEFF"/>
                </a:solidFill>
                <a:effectLst/>
                <a:latin typeface="Google Sans"/>
              </a:rPr>
              <a:t>a Python library used for working with data sets</a:t>
            </a:r>
            <a:r>
              <a:rPr lang="en-US" b="0" i="0" dirty="0">
                <a:solidFill>
                  <a:srgbClr val="E8EAED"/>
                </a:solidFill>
                <a:effectLst/>
                <a:latin typeface="Google Sans"/>
              </a:rPr>
              <a:t>. It has functions for analyzing, cleaning, exploring, and manipulating data.</a:t>
            </a:r>
          </a:p>
          <a:p>
            <a:r>
              <a:rPr lang="en-US" dirty="0">
                <a:solidFill>
                  <a:srgbClr val="E8EAED"/>
                </a:solidFill>
                <a:effectLst/>
                <a:latin typeface="Google Sans"/>
              </a:rPr>
              <a:t>Numpy: </a:t>
            </a:r>
            <a:r>
              <a:rPr lang="en-US" b="0" i="0" dirty="0">
                <a:solidFill>
                  <a:srgbClr val="E8EAED"/>
                </a:solidFill>
                <a:effectLst/>
                <a:latin typeface="Google Sans"/>
              </a:rPr>
              <a:t>NumPy is </a:t>
            </a:r>
            <a:r>
              <a:rPr lang="en-US" b="0" i="0" dirty="0">
                <a:solidFill>
                  <a:srgbClr val="E2EEFF"/>
                </a:solidFill>
                <a:effectLst/>
                <a:latin typeface="Google Sans"/>
              </a:rPr>
              <a:t>a Python library used for working with arrays</a:t>
            </a:r>
            <a:r>
              <a:rPr lang="en-US" b="0" i="0" dirty="0">
                <a:solidFill>
                  <a:srgbClr val="E8EAED"/>
                </a:solidFill>
                <a:effectLst/>
                <a:latin typeface="Google Sans"/>
              </a:rPr>
              <a:t>. It also has functions for working in domain of linear algebra, fourier transform, and matrices.</a:t>
            </a:r>
            <a:endParaRPr lang="en-US" dirty="0">
              <a:solidFill>
                <a:srgbClr val="E8EAED"/>
              </a:solidFill>
              <a:effectLst/>
              <a:latin typeface="Google Sans"/>
            </a:endParaRPr>
          </a:p>
          <a:p>
            <a:r>
              <a:rPr lang="en-IN" dirty="0"/>
              <a:t>Matplotlib: </a:t>
            </a:r>
            <a:r>
              <a:rPr lang="en-US" b="0" i="0" dirty="0">
                <a:solidFill>
                  <a:srgbClr val="E8EAED"/>
                </a:solidFill>
                <a:effectLst/>
                <a:latin typeface="Google Sans"/>
              </a:rPr>
              <a:t>Matplotlib is </a:t>
            </a:r>
            <a:r>
              <a:rPr lang="en-US" b="0" i="0" dirty="0">
                <a:solidFill>
                  <a:srgbClr val="E2EEFF"/>
                </a:solidFill>
                <a:effectLst/>
                <a:latin typeface="Google Sans"/>
              </a:rPr>
              <a:t>a low level graph plotting library in python that serves as a visualization utility</a:t>
            </a:r>
            <a:r>
              <a:rPr lang="en-US" b="0" i="0" dirty="0">
                <a:solidFill>
                  <a:srgbClr val="E8EAED"/>
                </a:solidFill>
                <a:effectLst/>
                <a:latin typeface="Google Sans"/>
              </a:rPr>
              <a:t>.</a:t>
            </a:r>
          </a:p>
          <a:p>
            <a:r>
              <a:rPr lang="en-US" dirty="0">
                <a:solidFill>
                  <a:srgbClr val="E8EAED"/>
                </a:solidFill>
                <a:effectLst/>
                <a:latin typeface="Google Sans"/>
              </a:rPr>
              <a:t>Seaborn: </a:t>
            </a:r>
            <a:r>
              <a:rPr lang="en-US" b="0" i="0" dirty="0">
                <a:solidFill>
                  <a:srgbClr val="E8EAED"/>
                </a:solidFill>
                <a:effectLst/>
                <a:latin typeface="Google Sans"/>
              </a:rPr>
              <a:t>Seaborn is </a:t>
            </a:r>
            <a:r>
              <a:rPr lang="en-US" b="0" i="0" dirty="0">
                <a:solidFill>
                  <a:srgbClr val="E2EEFF"/>
                </a:solidFill>
                <a:effectLst/>
                <a:latin typeface="Google Sans"/>
              </a:rPr>
              <a:t>a Python data visualization library based on matplotlib</a:t>
            </a:r>
            <a:r>
              <a:rPr lang="en-US" b="0" i="0" dirty="0">
                <a:solidFill>
                  <a:srgbClr val="E8EAED"/>
                </a:solidFill>
                <a:effectLst/>
                <a:latin typeface="Google Sans"/>
              </a:rPr>
              <a:t>. It provides a high-level interface for drawing attractive and informative statistical graphics.</a:t>
            </a:r>
          </a:p>
        </p:txBody>
      </p:sp>
    </p:spTree>
    <p:extLst>
      <p:ext uri="{BB962C8B-B14F-4D97-AF65-F5344CB8AC3E}">
        <p14:creationId xmlns:p14="http://schemas.microsoft.com/office/powerpoint/2010/main" val="191033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7D839-9562-B506-253E-40CA80CE6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109709"/>
            <a:ext cx="10353762" cy="5157926"/>
          </a:xfrm>
        </p:spPr>
        <p:txBody>
          <a:bodyPr/>
          <a:lstStyle/>
          <a:p>
            <a:r>
              <a:rPr lang="en-IN" dirty="0"/>
              <a:t>Streamlit: </a:t>
            </a:r>
            <a:r>
              <a:rPr lang="en-US" b="0" i="0" dirty="0">
                <a:solidFill>
                  <a:srgbClr val="E8EAED"/>
                </a:solidFill>
                <a:effectLst/>
                <a:latin typeface="Google Sans"/>
              </a:rPr>
              <a:t>Streamlit is </a:t>
            </a:r>
            <a:r>
              <a:rPr lang="en-US" b="0" i="0" dirty="0">
                <a:solidFill>
                  <a:srgbClr val="E2EEFF"/>
                </a:solidFill>
                <a:effectLst/>
                <a:latin typeface="Google Sans"/>
              </a:rPr>
              <a:t>an open source app framework in Python language</a:t>
            </a:r>
            <a:r>
              <a:rPr lang="en-US" b="0" i="0" dirty="0">
                <a:solidFill>
                  <a:srgbClr val="E8EAED"/>
                </a:solidFill>
                <a:effectLst/>
                <a:latin typeface="Google Sans"/>
              </a:rPr>
              <a:t>. It helps us create web apps for data science and machine learning in a short time. It is compatible with major Python libraries such as scikit-learn, Keras, PyTorch, SymPy(latex), NumPy, pandas, Matplotlib etc.</a:t>
            </a:r>
            <a:endParaRPr lang="en-IN" dirty="0"/>
          </a:p>
          <a:p>
            <a:r>
              <a:rPr lang="en-US" b="0" i="0" dirty="0">
                <a:solidFill>
                  <a:srgbClr val="E8EAED"/>
                </a:solidFill>
                <a:effectLst/>
                <a:latin typeface="Google Sans"/>
              </a:rPr>
              <a:t>Sklearn: Scikit-learn (Sklearn) is </a:t>
            </a:r>
            <a:r>
              <a:rPr lang="en-US" b="0" i="0" dirty="0">
                <a:solidFill>
                  <a:srgbClr val="E2EEFF"/>
                </a:solidFill>
                <a:effectLst/>
                <a:latin typeface="Google Sans"/>
              </a:rPr>
              <a:t>the most useful and robust library for machine learning in Python</a:t>
            </a:r>
            <a:r>
              <a:rPr lang="en-US" b="0" i="0" dirty="0">
                <a:solidFill>
                  <a:srgbClr val="E8EAED"/>
                </a:solidFill>
                <a:effectLst/>
                <a:latin typeface="Google Sans"/>
              </a:rPr>
              <a:t>. It provides a selection of efficient tools for machine learning and statistical modeling including classification, regression, clustering and dimensionality reduction via a consistence interface in Python.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1781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BAA85-0179-5930-55A0-0C3B35D53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3" y="504497"/>
            <a:ext cx="10353761" cy="1326321"/>
          </a:xfrm>
        </p:spPr>
        <p:txBody>
          <a:bodyPr/>
          <a:lstStyle/>
          <a:p>
            <a:r>
              <a:rPr lang="en-US" dirty="0"/>
              <a:t>Data cleaning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6B760-3443-ADE9-9FB6-EB8A805F6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3" y="2096064"/>
            <a:ext cx="10353762" cy="4383564"/>
          </a:xfrm>
        </p:spPr>
        <p:txBody>
          <a:bodyPr>
            <a:normAutofit/>
          </a:bodyPr>
          <a:lstStyle/>
          <a:p>
            <a:r>
              <a:rPr lang="en-US" dirty="0"/>
              <a:t>The main aim of Data Cleaning is to identify and remove errors &amp; duplicate data , in order to create a reliable dataset.</a:t>
            </a:r>
          </a:p>
          <a:p>
            <a:r>
              <a:rPr lang="en-US" dirty="0"/>
              <a:t>The process of data cleaning is done by using a very famous library pandas .</a:t>
            </a:r>
          </a:p>
          <a:p>
            <a:r>
              <a:rPr lang="en-US" dirty="0"/>
              <a:t>Initially ,those columns /features are dropped from our dataset who are not important in deciding the final price .</a:t>
            </a:r>
          </a:p>
          <a:p>
            <a:r>
              <a:rPr lang="en-IN" dirty="0"/>
              <a:t>We have imputed the missing values in each numerical column with the mean value of that column.</a:t>
            </a:r>
          </a:p>
          <a:p>
            <a:r>
              <a:rPr lang="en-IN" dirty="0"/>
              <a:t>We have imputed the missing values in each categorical column with the mode value of that column.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17158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3752</TotalTime>
  <Words>1018</Words>
  <Application>Microsoft Office PowerPoint</Application>
  <PresentationFormat>Widescreen</PresentationFormat>
  <Paragraphs>74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Bookman Old Style</vt:lpstr>
      <vt:lpstr>Google Sans</vt:lpstr>
      <vt:lpstr>Rockwell</vt:lpstr>
      <vt:lpstr>Söhne</vt:lpstr>
      <vt:lpstr>Damask</vt:lpstr>
      <vt:lpstr>House Price Prediction</vt:lpstr>
      <vt:lpstr>OUTLINE</vt:lpstr>
      <vt:lpstr>Introduction </vt:lpstr>
      <vt:lpstr>Problem statement</vt:lpstr>
      <vt:lpstr>applications</vt:lpstr>
      <vt:lpstr>dataset</vt:lpstr>
      <vt:lpstr>Libraries used </vt:lpstr>
      <vt:lpstr>PowerPoint Presentation</vt:lpstr>
      <vt:lpstr>Data cleaning </vt:lpstr>
      <vt:lpstr>One hot encoding</vt:lpstr>
      <vt:lpstr>Model creation </vt:lpstr>
      <vt:lpstr>PowerPoint Presentation</vt:lpstr>
      <vt:lpstr>Model selection</vt:lpstr>
      <vt:lpstr>Hyperparameter Optimization</vt:lpstr>
      <vt:lpstr>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Prediction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 Prediction</dc:title>
  <dc:creator>Eshan Kushwah</dc:creator>
  <cp:lastModifiedBy>Eshan Kushwah</cp:lastModifiedBy>
  <cp:revision>3</cp:revision>
  <dcterms:created xsi:type="dcterms:W3CDTF">2023-10-05T07:11:56Z</dcterms:created>
  <dcterms:modified xsi:type="dcterms:W3CDTF">2023-10-16T16:27:41Z</dcterms:modified>
</cp:coreProperties>
</file>