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  <p:sldId id="267" r:id="rId15"/>
    <p:sldId id="276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4BB61-50EC-42B3-87B5-DCEC5F397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157E8-D584-43C6-946B-52259E5C7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A305-B39F-4C68-B6DE-479480590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A7AA-2BAF-4CFC-899C-51D1F9343133}" type="datetimeFigureOut">
              <a:rPr lang="en-IN" smtClean="0"/>
              <a:t>18-11-2018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6A2AD-6464-4476-B986-129D30C1D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819C0-3ED2-4947-B4A3-4C9BA721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DE21-4DE3-478E-9748-4DD834BCA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77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0711-2C0B-48C6-BB77-2965F516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D5257-75FE-4AD6-BD49-ED53ABC56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C4131-3342-4BF0-9635-09EC5CA5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A7AA-2BAF-4CFC-899C-51D1F9343133}" type="datetimeFigureOut">
              <a:rPr lang="en-IN" smtClean="0"/>
              <a:t>18-11-2018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E83C8-DFCF-498D-B7CD-5A56AAD4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AB658-04A4-4E1C-B7A9-4C9BE0694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DE21-4DE3-478E-9748-4DD834BCA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066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B33449-6C19-4780-ADEC-F48CF80E0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4B8097-8C36-4BFB-9485-2E014FE0A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A92D7-8283-477F-B358-B8AF7245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A7AA-2BAF-4CFC-899C-51D1F9343133}" type="datetimeFigureOut">
              <a:rPr lang="en-IN" smtClean="0"/>
              <a:t>18-11-2018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39682-792D-4D70-9393-ED7811CB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DED0-3FBD-450A-8FA6-FF85A4980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DE21-4DE3-478E-9748-4DD834BCA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5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37CC5-837E-416B-BDAD-DA5CE280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98074-4C34-4958-8A7C-25C457F72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CC106-7CA1-49A8-B171-CEBB450D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A7AA-2BAF-4CFC-899C-51D1F9343133}" type="datetimeFigureOut">
              <a:rPr lang="en-IN" smtClean="0"/>
              <a:t>18-11-2018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E994F-7E3C-4196-B32D-E5DBE778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C9CBB-AB78-4320-8F29-6A284A29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DE21-4DE3-478E-9748-4DD834BCA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47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0DCC-2DA4-47A4-9A96-4177E4553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9A7BA-950C-42C3-ABBD-DF87F59A5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A5F71-47FD-4DA4-8791-5AFAA9800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A7AA-2BAF-4CFC-899C-51D1F9343133}" type="datetimeFigureOut">
              <a:rPr lang="en-IN" smtClean="0"/>
              <a:t>18-11-2018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BFD68-2507-4326-97AE-510AB8FE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AD71D-59BA-4C50-A156-EED17522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DE21-4DE3-478E-9748-4DD834BCA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6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134C-3FEA-44CA-9E7F-5F3C72798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6DB60-354D-4AF0-9F08-8B61315D5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2743D-E68A-451A-A0C7-3912B2E12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81A67-8E67-4C7C-BC4F-575F7C243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A7AA-2BAF-4CFC-899C-51D1F9343133}" type="datetimeFigureOut">
              <a:rPr lang="en-IN" smtClean="0"/>
              <a:t>18-11-2018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407F6-6DB8-40D1-ADF5-235D03485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7D8E8-D213-49AB-A9C5-56698E67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DE21-4DE3-478E-9748-4DD834BCA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39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89666-9431-4943-9FEF-FEC9B1808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6A12E-1871-4CBA-B009-78825EC47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F3F29-8EC0-42FA-8BB6-7604A0140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41DCD-4F5E-4E9E-B7D2-64BF485AD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8C2108-EB59-4E84-BC7F-87DC340B7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FFBEB8-E2A8-4D7A-AF49-53A45FA0F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A7AA-2BAF-4CFC-899C-51D1F9343133}" type="datetimeFigureOut">
              <a:rPr lang="en-IN" smtClean="0"/>
              <a:t>18-11-2018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64CD93-9295-4869-AAAB-9F26858CD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DB7FC-6447-441C-9ECF-AB70DF2C6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DE21-4DE3-478E-9748-4DD834BCA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54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EEE3-5D8B-42F0-A7B7-859AD329B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40432B-6DA7-41A5-A144-04548DB1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A7AA-2BAF-4CFC-899C-51D1F9343133}" type="datetimeFigureOut">
              <a:rPr lang="en-IN" smtClean="0"/>
              <a:t>18-11-2018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75E61-8BE7-41A9-B77B-F6285718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60F31-5209-4E43-9662-E743BD68C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DE21-4DE3-478E-9748-4DD834BCA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33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D29E7B-85E4-415A-A01D-21333DC31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A7AA-2BAF-4CFC-899C-51D1F9343133}" type="datetimeFigureOut">
              <a:rPr lang="en-IN" smtClean="0"/>
              <a:t>18-11-2018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AF6E8-915F-4B6D-97B7-B9EF7D37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1D8A1-A97B-4645-A08B-38BB8C91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DE21-4DE3-478E-9748-4DD834BCA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33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6129B-43E2-4A70-95DE-F13C830AC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7F3FB-1481-4644-9902-54860A992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970F5-5EFB-4254-A90F-3A3C2A58B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64154-0980-4838-8034-F45D9448C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A7AA-2BAF-4CFC-899C-51D1F9343133}" type="datetimeFigureOut">
              <a:rPr lang="en-IN" smtClean="0"/>
              <a:t>18-11-2018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5A2B8-07CF-4108-8FB9-515440C1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7D41D-A043-4598-A1EA-8E999CC00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DE21-4DE3-478E-9748-4DD834BCA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58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9BA3-DDCD-459E-98CE-03D981909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5C0BD6-C891-4CC2-872C-24379C171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AFC6F-5411-434C-B7EC-AE18CF779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FB92E-E3BE-4A4D-AD50-66B53EC21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A7AA-2BAF-4CFC-899C-51D1F9343133}" type="datetimeFigureOut">
              <a:rPr lang="en-IN" smtClean="0"/>
              <a:t>18-11-2018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544DB-6004-43E0-A36A-01293E44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AB331-5A98-4831-B1F9-2EC15119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1DE21-4DE3-478E-9748-4DD834BCA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56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2D96E5-C8B1-41F6-974D-D5B49720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ED491-10DE-4574-85AC-4A7B14E03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2EF5C-DFCB-46B0-A1A7-0AB8F5600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2A7AA-2BAF-4CFC-899C-51D1F9343133}" type="datetimeFigureOut">
              <a:rPr lang="en-IN" smtClean="0"/>
              <a:t>18-11-2018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55DDE-62A8-40D7-BFCE-612CD4434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0C2C6-8182-47E6-B859-3051C0443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1DE21-4DE3-478E-9748-4DD834BCA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51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5CD09-B40A-4BB3-90E1-A761E199C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800" b="1" u="sng" dirty="0"/>
              <a:t>A Low-Cost, Low-Complexity, and Memory-Free</a:t>
            </a:r>
            <a:br>
              <a:rPr lang="en-US" sz="3800" b="1" u="sng" dirty="0"/>
            </a:br>
            <a:r>
              <a:rPr lang="en-US" sz="3800" b="1" u="sng" dirty="0"/>
              <a:t>Architecture of Novel Recursive DFT and IDFT</a:t>
            </a:r>
            <a:br>
              <a:rPr lang="en-US" sz="3800" b="1" u="sng" dirty="0"/>
            </a:br>
            <a:r>
              <a:rPr lang="en-IN" sz="3800" b="1" u="sng" dirty="0"/>
              <a:t>Algorithms for DTMF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422EC-9074-439A-B93F-CA29041D61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IN" dirty="0"/>
          </a:p>
          <a:p>
            <a:r>
              <a:rPr lang="en-IN" dirty="0"/>
              <a:t>Eshant Verma</a:t>
            </a:r>
          </a:p>
          <a:p>
            <a:r>
              <a:rPr lang="en-IN" dirty="0"/>
              <a:t>(160102024)</a:t>
            </a:r>
          </a:p>
          <a:p>
            <a:r>
              <a:rPr lang="en-IN" dirty="0"/>
              <a:t>Dheeraj Saraf</a:t>
            </a:r>
          </a:p>
          <a:p>
            <a:r>
              <a:rPr lang="en-IN" dirty="0"/>
              <a:t>(160102021)</a:t>
            </a:r>
          </a:p>
        </p:txBody>
      </p:sp>
    </p:spTree>
    <p:extLst>
      <p:ext uri="{BB962C8B-B14F-4D97-AF65-F5344CB8AC3E}">
        <p14:creationId xmlns:p14="http://schemas.microsoft.com/office/powerpoint/2010/main" val="3425854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4819E-B0D5-42F3-8BA5-270578B38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for calculating Sine and Cosine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75BB7-3CE5-41F3-A623-AC64D16BA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We know that: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80CF8D-EE33-4C92-9280-6A69B6329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569" y="2196001"/>
            <a:ext cx="5775835" cy="30326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02F82B-C336-4EE3-8DE2-5DE57899958A}"/>
              </a:ext>
            </a:extLst>
          </p:cNvPr>
          <p:cNvSpPr txBox="1"/>
          <p:nvPr/>
        </p:nvSpPr>
        <p:spPr>
          <a:xfrm>
            <a:off x="689811" y="5471979"/>
            <a:ext cx="10796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This shows that to calculate the new values we can simply use the pre-existing old values </a:t>
            </a:r>
          </a:p>
        </p:txBody>
      </p:sp>
    </p:spTree>
    <p:extLst>
      <p:ext uri="{BB962C8B-B14F-4D97-AF65-F5344CB8AC3E}">
        <p14:creationId xmlns:p14="http://schemas.microsoft.com/office/powerpoint/2010/main" val="1987717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D951-949A-43D7-BD35-F0C4FDB21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8BA8AA-9A4F-4DC9-8C6D-5E4FF07A6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532" y="2277616"/>
            <a:ext cx="7574936" cy="3543607"/>
          </a:xfrm>
        </p:spPr>
      </p:pic>
    </p:spTree>
    <p:extLst>
      <p:ext uri="{BB962C8B-B14F-4D97-AF65-F5344CB8AC3E}">
        <p14:creationId xmlns:p14="http://schemas.microsoft.com/office/powerpoint/2010/main" val="2083622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239A-074E-4094-BC55-2B520189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IDTF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0C5B6-3D2D-4600-9281-4AAE1F49D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340" y="156087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IDFT of an </a:t>
            </a:r>
            <a:r>
              <a:rPr lang="en-US" i="1" dirty="0"/>
              <a:t>N</a:t>
            </a:r>
            <a:r>
              <a:rPr lang="en-US" dirty="0"/>
              <a:t>-point input sequence </a:t>
            </a:r>
            <a:r>
              <a:rPr lang="en-US" i="1" dirty="0"/>
              <a:t>X</a:t>
            </a:r>
            <a:r>
              <a:rPr lang="en-US" dirty="0"/>
              <a:t>[</a:t>
            </a:r>
            <a:r>
              <a:rPr lang="en-US" i="1" dirty="0"/>
              <a:t>k</a:t>
            </a:r>
            <a:r>
              <a:rPr lang="en-US" dirty="0"/>
              <a:t>] is defined as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6F95D4-3DF4-46C5-8E60-8CBF7E879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548" y="2301936"/>
            <a:ext cx="7414903" cy="12193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BF213F-AE37-4875-8957-45D161679CE0}"/>
              </a:ext>
            </a:extLst>
          </p:cNvPr>
          <p:cNvSpPr txBox="1"/>
          <p:nvPr/>
        </p:nvSpPr>
        <p:spPr>
          <a:xfrm>
            <a:off x="599340" y="3655057"/>
            <a:ext cx="111274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efficient computational algorithm caused by the DFT and</a:t>
            </a:r>
          </a:p>
          <a:p>
            <a:r>
              <a:rPr lang="en-US" sz="2800" dirty="0"/>
              <a:t>the IDFT involves the same kernel. After taking complex conjugate of (13), the same kernel can be obtained, i.e.,</a:t>
            </a:r>
            <a:endParaRPr lang="en-IN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F2E796-2C52-41BA-A056-50CAB8EEC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972" y="5102370"/>
            <a:ext cx="3757512" cy="111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05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0D3E3-F875-4F1C-BC43-C6EA64C4B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7726"/>
            <a:ext cx="10515600" cy="55192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 can be seen that the IDFT can be performed by the DFT. The only difference is in the complex conjugate of the input/output sequence. In summary, there are three steps to achieving the recursive IDFT: First, take the complex conjugate of the input sequence. Then, apply the proposed DFT algorithm. Finally, take the complex conjugate of the output sequence and divide </a:t>
            </a:r>
            <a:r>
              <a:rPr lang="en-IN" dirty="0"/>
              <a:t>it by </a:t>
            </a:r>
            <a:r>
              <a:rPr lang="en-IN" i="1" dirty="0"/>
              <a:t>N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313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5FC9-65CD-4BD9-81E6-AABAAB956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Number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5C006-41BA-4347-80BF-33732A2DD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As it is not easy to store non-integral values in binary, and our test cases may have values which can be less than 1, thus using simple binary format was not enough.</a:t>
            </a:r>
          </a:p>
          <a:p>
            <a:pPr marL="0" indent="0">
              <a:buNone/>
            </a:pPr>
            <a:r>
              <a:rPr lang="en-IN" dirty="0"/>
              <a:t>To tackle the problem of storing smaller values and increase the accuracy of the system we store numbers with a multiplier of 10</a:t>
            </a:r>
            <a:r>
              <a:rPr lang="en-IN" baseline="30000" dirty="0"/>
              <a:t>6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FC884C-0FA4-4ABA-BC0E-CEB104358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310" y="4496587"/>
            <a:ext cx="3965269" cy="93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29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1723A-7A08-4774-AE07-EBBBE7BB7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/>
          <a:lstStyle/>
          <a:p>
            <a:r>
              <a:rPr lang="en-IN" dirty="0"/>
              <a:t>To incorporate the imaginary part of a complex number we have included another set of inputs and outputs that run parallelly with the real inputs.</a:t>
            </a:r>
          </a:p>
          <a:p>
            <a:r>
              <a:rPr lang="en-IN" dirty="0"/>
              <a:t>All the data types are vectors of 32 bits with clock period of 10ns, which if wanted can be changed easily.</a:t>
            </a:r>
          </a:p>
        </p:txBody>
      </p:sp>
    </p:spTree>
    <p:extLst>
      <p:ext uri="{BB962C8B-B14F-4D97-AF65-F5344CB8AC3E}">
        <p14:creationId xmlns:p14="http://schemas.microsoft.com/office/powerpoint/2010/main" val="3934519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6844-CC0E-4B1E-A96D-60B74CCE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Modules Included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DFDA-050E-4A87-856C-DD94BB22A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Delay(delay)</a:t>
            </a:r>
          </a:p>
          <a:p>
            <a:r>
              <a:rPr lang="en-IN" dirty="0"/>
              <a:t>Adder(</a:t>
            </a:r>
            <a:r>
              <a:rPr lang="en-IN" dirty="0" err="1"/>
              <a:t>addr</a:t>
            </a:r>
            <a:r>
              <a:rPr lang="en-IN" dirty="0"/>
              <a:t>)</a:t>
            </a:r>
          </a:p>
          <a:p>
            <a:r>
              <a:rPr lang="en-IN" dirty="0"/>
              <a:t>Negative(neg)</a:t>
            </a:r>
          </a:p>
          <a:p>
            <a:r>
              <a:rPr lang="en-IN" dirty="0"/>
              <a:t>Two(</a:t>
            </a:r>
            <a:r>
              <a:rPr lang="en-IN" dirty="0" err="1"/>
              <a:t>tw</a:t>
            </a:r>
            <a:r>
              <a:rPr lang="en-IN" dirty="0"/>
              <a:t>)</a:t>
            </a:r>
          </a:p>
          <a:p>
            <a:r>
              <a:rPr lang="en-IN" dirty="0"/>
              <a:t>Complex Conjugate(</a:t>
            </a:r>
            <a:r>
              <a:rPr lang="en-IN" dirty="0" err="1"/>
              <a:t>conj</a:t>
            </a:r>
            <a:r>
              <a:rPr lang="en-IN" dirty="0"/>
              <a:t>)</a:t>
            </a:r>
          </a:p>
          <a:p>
            <a:r>
              <a:rPr lang="en-IN" dirty="0"/>
              <a:t>53-point RDFT(</a:t>
            </a:r>
            <a:r>
              <a:rPr lang="en-IN" dirty="0" err="1"/>
              <a:t>lrg</a:t>
            </a:r>
            <a:r>
              <a:rPr lang="en-IN" dirty="0"/>
              <a:t>)</a:t>
            </a:r>
          </a:p>
          <a:p>
            <a:r>
              <a:rPr lang="en-IN" dirty="0"/>
              <a:t>2-point DFT(</a:t>
            </a:r>
            <a:r>
              <a:rPr lang="en-IN" dirty="0" err="1"/>
              <a:t>tp</a:t>
            </a:r>
            <a:r>
              <a:rPr lang="en-IN" dirty="0"/>
              <a:t>)</a:t>
            </a:r>
          </a:p>
          <a:p>
            <a:r>
              <a:rPr lang="en-IN" dirty="0"/>
              <a:t>106-point RDFT(</a:t>
            </a:r>
            <a:r>
              <a:rPr lang="en-IN" dirty="0" err="1"/>
              <a:t>rdft</a:t>
            </a:r>
            <a:r>
              <a:rPr lang="en-IN" dirty="0"/>
              <a:t>)</a:t>
            </a:r>
          </a:p>
          <a:p>
            <a:r>
              <a:rPr lang="en-IN" dirty="0"/>
              <a:t>IDFT(</a:t>
            </a:r>
            <a:r>
              <a:rPr lang="en-IN" dirty="0" err="1"/>
              <a:t>idft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3175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3CEA7-F0D3-460B-B307-59C24EEE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AEC64-8F4F-4136-A944-B5477DAFD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 clocked delay module, capable of producing delay of one clock cycle.</a:t>
            </a:r>
          </a:p>
          <a:p>
            <a:pPr marL="0" indent="0">
              <a:buNone/>
            </a:pPr>
            <a:r>
              <a:rPr lang="en-IN" dirty="0"/>
              <a:t>It has the functionality of reset which, if activated would set the output of the module to 0.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A7589A-2745-40C1-8112-125FBD3BE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50" y="4001294"/>
            <a:ext cx="10735899" cy="147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20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B1B99-A002-43D6-8047-6941BDE21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9449D-0CF0-45FF-80DC-F398C5B58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simple adder with capability of adding complex numbers and functionality of reset to give 0 at rising edge of reset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A26230-69D6-47C6-9AFC-BD4622894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0" y="3429000"/>
            <a:ext cx="11374236" cy="222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81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5551-8B13-401B-BDEB-0A7741095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Negative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BD7E3-46DE-4B93-BCEB-2E76950B5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simple module capable of giving negative of whatever input if being fed to it in rising clock edge, in the form of 2s compliment.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4CD8DA-F932-4254-9E27-9C3AB0DDF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22" y="3869492"/>
            <a:ext cx="11479356" cy="167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8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1F5F1-72A3-425A-9327-CBE86416C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BF79B-6848-4B93-A8C2-72CB19B87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-Roman"/>
              </a:rPr>
              <a:t>The discrete Fourier transform (DFT) has been widely applied in the field of signal processing. Dual-tone multifrequency (DTMF) approaches to the voice-over-packet </a:t>
            </a:r>
            <a:r>
              <a:rPr lang="en-IN" dirty="0">
                <a:latin typeface="Times-Roman"/>
              </a:rPr>
              <a:t>(</a:t>
            </a:r>
            <a:r>
              <a:rPr lang="en-IN" dirty="0" err="1">
                <a:latin typeface="Times-Roman"/>
              </a:rPr>
              <a:t>VoP</a:t>
            </a:r>
            <a:r>
              <a:rPr lang="en-IN" dirty="0">
                <a:latin typeface="Times-Roman"/>
              </a:rPr>
              <a:t>) network use </a:t>
            </a:r>
            <a:r>
              <a:rPr lang="en-IN" dirty="0" err="1">
                <a:latin typeface="Times-Roman"/>
              </a:rPr>
              <a:t>Goertzel’s</a:t>
            </a:r>
            <a:r>
              <a:rPr lang="en-IN" dirty="0">
                <a:latin typeface="Times-Roman"/>
              </a:rPr>
              <a:t> algorithm to compute </a:t>
            </a:r>
            <a:r>
              <a:rPr lang="en-US" dirty="0">
                <a:latin typeface="Times-Roman"/>
              </a:rPr>
              <a:t>the interested frequency. To meet the International Telecommunications Union frequency specifications Felder </a:t>
            </a:r>
            <a:r>
              <a:rPr lang="en-US" i="1" dirty="0">
                <a:latin typeface="Times-Italic"/>
              </a:rPr>
              <a:t>et al. </a:t>
            </a:r>
            <a:r>
              <a:rPr lang="en-US" dirty="0">
                <a:latin typeface="Times-Italic"/>
              </a:rPr>
              <a:t>It is </a:t>
            </a:r>
            <a:r>
              <a:rPr lang="en-US" dirty="0">
                <a:latin typeface="Times-Roman"/>
              </a:rPr>
              <a:t>suggested to use two different frame sizes for both the high group (a frame size of 212) and low-group (a frame size of 106) </a:t>
            </a:r>
            <a:r>
              <a:rPr lang="en-IN" dirty="0">
                <a:latin typeface="Times-Roman"/>
              </a:rPr>
              <a:t>frequency specifications.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9740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4C66-8985-42B0-AFEE-F0F852E6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 Conjugate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A191E-03B0-4DB8-9370-FBF9CEFA7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Inputs a complex number and outputs its complex conjugate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AA35FD-767C-44BE-81B9-D18BB255E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43300"/>
            <a:ext cx="10723858" cy="179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23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4538A-071E-483D-ADEC-CC11EAA1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53-point RDFT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EF89C-A0A9-493A-87E5-F841C3D54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important module with 4 adders, 2 delay units, one negative unit and on multiply by 2 unit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01ADF-1011-4264-8B74-0166FCF79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567" y="3548949"/>
            <a:ext cx="8580864" cy="6172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38C76A-2D7B-410B-8F28-51F8201CB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84" y="4759320"/>
            <a:ext cx="11888230" cy="6096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A98407-2407-42A4-9A49-96545C271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43" y="5937896"/>
            <a:ext cx="11918713" cy="6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84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C0EAA-3D0E-43D2-B715-D08163D4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Implementing 106-point RDFT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C6728-B0D4-4C4C-8B4B-E509BA995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RDFT was implemented by using the 53-point RDFT and 2-point DFT to get the 106-point RDFT.</a:t>
            </a:r>
          </a:p>
          <a:p>
            <a:r>
              <a:rPr lang="en-IN" dirty="0"/>
              <a:t>Inputs were given as series of natural numbers starting from 1 (in our architecture it would be 1,000,000)</a:t>
            </a:r>
          </a:p>
        </p:txBody>
      </p:sp>
    </p:spTree>
    <p:extLst>
      <p:ext uri="{BB962C8B-B14F-4D97-AF65-F5344CB8AC3E}">
        <p14:creationId xmlns:p14="http://schemas.microsoft.com/office/powerpoint/2010/main" val="2848650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9F596-BACC-49D0-80B5-D58760D5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Implementing IDFT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D9089-6670-4BEC-8DFC-379CEB212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 discussed earlier IDFT uses the same architecture with the exception of having its inputs and outputs complex conjugated as discussed in the paper.</a:t>
            </a:r>
          </a:p>
        </p:txBody>
      </p:sp>
    </p:spTree>
    <p:extLst>
      <p:ext uri="{BB962C8B-B14F-4D97-AF65-F5344CB8AC3E}">
        <p14:creationId xmlns:p14="http://schemas.microsoft.com/office/powerpoint/2010/main" val="3626492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FC6F3-34FB-4EB8-8E1D-CF8FBCB2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Known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EC592-AE12-4151-88B2-51F66FF93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Many times there was handshaking problems encountered which might be solved with proper timing analysis and proper consideration of setup and hold times</a:t>
            </a:r>
          </a:p>
          <a:p>
            <a:r>
              <a:rPr lang="en-IN" dirty="0"/>
              <a:t>There was a loss of accuracy during many operations which may seem to add up together to get us an inaccurate value of output</a:t>
            </a:r>
          </a:p>
          <a:p>
            <a:r>
              <a:rPr lang="en-IN" dirty="0"/>
              <a:t>During simulations, a lot of new issues were encountered on one tools but were not and issue on other tools.</a:t>
            </a:r>
          </a:p>
        </p:txBody>
      </p:sp>
    </p:spTree>
    <p:extLst>
      <p:ext uri="{BB962C8B-B14F-4D97-AF65-F5344CB8AC3E}">
        <p14:creationId xmlns:p14="http://schemas.microsoft.com/office/powerpoint/2010/main" val="2471213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B8C0-935B-4702-9952-80ECEFC2D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750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7705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B701-9095-4F37-8727-811A4E354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3682"/>
            <a:ext cx="10515600" cy="55732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architectures for recursive DFT (RDFT) algorithms</a:t>
            </a:r>
          </a:p>
          <a:p>
            <a:pPr marL="0" indent="0">
              <a:buNone/>
            </a:pPr>
            <a:r>
              <a:rPr lang="en-US" dirty="0"/>
              <a:t>have been completely developed and have the advantages</a:t>
            </a:r>
          </a:p>
          <a:p>
            <a:pPr marL="0" indent="0">
              <a:buNone/>
            </a:pPr>
            <a:r>
              <a:rPr lang="en-US" dirty="0"/>
              <a:t>of high data throughput, low power use, and small</a:t>
            </a:r>
          </a:p>
          <a:p>
            <a:pPr marL="0" indent="0">
              <a:buNone/>
            </a:pPr>
            <a:r>
              <a:rPr lang="en-US" dirty="0"/>
              <a:t>area requirement compared to digital-signal-processing-based</a:t>
            </a:r>
          </a:p>
          <a:p>
            <a:pPr marL="0" indent="0">
              <a:buNone/>
            </a:pPr>
            <a:r>
              <a:rPr lang="en-IN" dirty="0"/>
              <a:t>designs.</a:t>
            </a:r>
          </a:p>
        </p:txBody>
      </p:sp>
    </p:spTree>
    <p:extLst>
      <p:ext uri="{BB962C8B-B14F-4D97-AF65-F5344CB8AC3E}">
        <p14:creationId xmlns:p14="http://schemas.microsoft.com/office/powerpoint/2010/main" val="2239460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8572D-DFAA-4128-9FEA-0B9FDA51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RDFT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4F5A0-955A-4C0D-AD77-359AD7122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DFT formula can be derived as follows by reordering the</a:t>
            </a:r>
          </a:p>
          <a:p>
            <a:pPr marL="0" indent="0">
              <a:buNone/>
            </a:pPr>
            <a:r>
              <a:rPr lang="en-US" dirty="0"/>
              <a:t>index and expressing the sigma function: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AE3B5A-8EC6-4245-A45A-3676ECF2F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145" y="3191855"/>
            <a:ext cx="8233211" cy="298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56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2E8F4-5524-41B7-9F7F-E436B1F45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9091"/>
            <a:ext cx="10515600" cy="545787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This gives us the recursive formula: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D865F-476B-4B8B-9C23-BDD82EDDA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14" y="1441658"/>
            <a:ext cx="11202371" cy="17375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BE1AFF-DCA1-4F8F-AFD8-1E3EE2DE1F89}"/>
              </a:ext>
            </a:extLst>
          </p:cNvPr>
          <p:cNvSpPr txBox="1"/>
          <p:nvPr/>
        </p:nvSpPr>
        <p:spPr>
          <a:xfrm>
            <a:off x="399494" y="3448027"/>
            <a:ext cx="10034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 kernel function of the difference equation is defined as</a:t>
            </a:r>
            <a:endParaRPr lang="en-IN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A07213-C383-4C8A-A3E0-85D446F75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7" y="4121758"/>
            <a:ext cx="10242168" cy="11126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209ADE-26CA-4438-AA6B-63BC9F4B35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594" y="5666428"/>
            <a:ext cx="3589331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4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2ACDD-576A-451F-996A-784D691B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7969"/>
            <a:ext cx="10515600" cy="54489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Now, the difference equation (4) can be expressed as a </a:t>
            </a:r>
            <a:r>
              <a:rPr lang="en-US" i="1" dirty="0"/>
              <a:t>z</a:t>
            </a:r>
            <a:r>
              <a:rPr lang="en-US" dirty="0"/>
              <a:t>-transform. The transfer function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z</a:t>
            </a:r>
            <a:r>
              <a:rPr lang="en-US" dirty="0"/>
              <a:t>) is obtained as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1DB088-D057-40F0-B06E-7E9293FA7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83" y="2774722"/>
            <a:ext cx="11004234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1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0DD61-8480-4BC4-BC7F-F924B192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Multicycle RDFT Algorithm With the CRT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9AC31-C9CC-4C62-BF74-7F29302AD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the input sequence length </a:t>
            </a:r>
            <a:r>
              <a:rPr lang="en-US" i="1" dirty="0"/>
              <a:t>N </a:t>
            </a:r>
            <a:r>
              <a:rPr lang="en-US" dirty="0"/>
              <a:t>can be factored into two mutually prime factors (</a:t>
            </a:r>
            <a:r>
              <a:rPr lang="en-US" i="1" dirty="0"/>
              <a:t>N</a:t>
            </a:r>
            <a:r>
              <a:rPr lang="en-US" dirty="0"/>
              <a:t>1 and </a:t>
            </a:r>
            <a:r>
              <a:rPr lang="en-US" i="1" dirty="0"/>
              <a:t>N</a:t>
            </a:r>
            <a:r>
              <a:rPr lang="en-US" dirty="0"/>
              <a:t>2), then we can take a change </a:t>
            </a:r>
            <a:r>
              <a:rPr lang="en-IN" dirty="0"/>
              <a:t>of the variables 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8070A7-E153-4BB6-8AFD-F68D41DB9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83" y="3387801"/>
            <a:ext cx="11126164" cy="27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79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EE95D-5F3B-4058-9EE2-FCF0A3DAC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1437"/>
            <a:ext cx="10515600" cy="55555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this mapping to be unique, conditions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, and </a:t>
            </a:r>
            <a:r>
              <a:rPr lang="en-US" i="1" dirty="0"/>
              <a:t>D </a:t>
            </a:r>
            <a:r>
              <a:rPr lang="en-US" dirty="0"/>
              <a:t>must </a:t>
            </a:r>
            <a:r>
              <a:rPr lang="en-IN" dirty="0"/>
              <a:t>be chosen such that: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ACFB3-A30B-4B2C-AD16-9C19F93B7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156" y="1450926"/>
            <a:ext cx="3361908" cy="1700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6E09BD-C09C-4609-AE91-59FDBDA5D69F}"/>
              </a:ext>
            </a:extLst>
          </p:cNvPr>
          <p:cNvSpPr txBox="1"/>
          <p:nvPr/>
        </p:nvSpPr>
        <p:spPr>
          <a:xfrm>
            <a:off x="838200" y="2994180"/>
            <a:ext cx="8227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Thus, the DFT algorithm with the CRT can be derived as</a:t>
            </a:r>
            <a:endParaRPr lang="en-IN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18CF19-94AA-4D20-9771-351A86A3D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618" y="3662678"/>
            <a:ext cx="7658764" cy="30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99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63FA7-227C-4756-A4EB-1DF3FE741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516"/>
            <a:ext cx="10515600" cy="55994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example, if we need a 212-point RDFT with the CRT, the values of (</a:t>
            </a:r>
            <a:r>
              <a:rPr lang="en-US" i="1" dirty="0"/>
              <a:t>A,B,C,D</a:t>
            </a:r>
            <a:r>
              <a:rPr lang="en-US" dirty="0"/>
              <a:t>) can be calculated as in the following </a:t>
            </a:r>
            <a:r>
              <a:rPr lang="en-IN" dirty="0"/>
              <a:t>steps.</a:t>
            </a:r>
          </a:p>
          <a:p>
            <a:pPr marL="0" indent="0">
              <a:buNone/>
            </a:pPr>
            <a:r>
              <a:rPr lang="en-IN" dirty="0"/>
              <a:t>Step 1: Assume that N = 212. Then, N can be factorized as N</a:t>
            </a:r>
            <a:r>
              <a:rPr lang="en-IN" baseline="-25000" dirty="0"/>
              <a:t>1 </a:t>
            </a:r>
            <a:r>
              <a:rPr lang="en-IN" dirty="0"/>
              <a:t>X N</a:t>
            </a:r>
            <a:r>
              <a:rPr lang="en-IN" baseline="-25000" dirty="0"/>
              <a:t>2</a:t>
            </a:r>
            <a:r>
              <a:rPr lang="en-IN" dirty="0"/>
              <a:t>. 212=53X4(N</a:t>
            </a:r>
            <a:r>
              <a:rPr lang="en-IN" baseline="-25000" dirty="0"/>
              <a:t>1</a:t>
            </a:r>
            <a:r>
              <a:rPr lang="en-IN" dirty="0"/>
              <a:t>=53 and N</a:t>
            </a:r>
            <a:r>
              <a:rPr lang="en-IN" baseline="-25000" dirty="0"/>
              <a:t>2</a:t>
            </a:r>
            <a:r>
              <a:rPr lang="en-IN" dirty="0"/>
              <a:t>=4).</a:t>
            </a:r>
          </a:p>
          <a:p>
            <a:pPr marL="0" indent="0">
              <a:buNone/>
            </a:pPr>
            <a:r>
              <a:rPr lang="en-IN" dirty="0"/>
              <a:t>Step 2: Let A=N</a:t>
            </a:r>
            <a:r>
              <a:rPr lang="en-IN" baseline="-25000" dirty="0"/>
              <a:t>1</a:t>
            </a:r>
            <a:r>
              <a:rPr lang="en-IN" dirty="0"/>
              <a:t>=53 and B=N</a:t>
            </a:r>
            <a:r>
              <a:rPr lang="en-IN" baseline="-25000" dirty="0"/>
              <a:t>2</a:t>
            </a:r>
            <a:r>
              <a:rPr lang="en-IN" dirty="0"/>
              <a:t>=4. Then, C=N</a:t>
            </a:r>
            <a:r>
              <a:rPr lang="en-IN" baseline="-25000" dirty="0"/>
              <a:t>1</a:t>
            </a:r>
            <a:r>
              <a:rPr lang="en-IN" dirty="0"/>
              <a:t>’XN</a:t>
            </a:r>
            <a:r>
              <a:rPr lang="en-IN" baseline="-25000" dirty="0"/>
              <a:t>1</a:t>
            </a:r>
            <a:r>
              <a:rPr lang="en-IN" dirty="0"/>
              <a:t>=N</a:t>
            </a:r>
            <a:r>
              <a:rPr lang="en-IN" baseline="-25000" dirty="0"/>
              <a:t>1</a:t>
            </a:r>
            <a:r>
              <a:rPr lang="en-IN" dirty="0"/>
              <a:t>’X53 and D=N</a:t>
            </a:r>
            <a:r>
              <a:rPr lang="en-IN" baseline="-25000" dirty="0"/>
              <a:t>2</a:t>
            </a:r>
            <a:r>
              <a:rPr lang="en-IN" dirty="0"/>
              <a:t>’XN</a:t>
            </a:r>
            <a:r>
              <a:rPr lang="en-IN" baseline="-25000" dirty="0"/>
              <a:t>2</a:t>
            </a:r>
            <a:r>
              <a:rPr lang="en-IN" dirty="0"/>
              <a:t>=N</a:t>
            </a:r>
            <a:r>
              <a:rPr lang="en-IN" baseline="-25000" dirty="0"/>
              <a:t>2</a:t>
            </a:r>
            <a:r>
              <a:rPr lang="en-IN" dirty="0"/>
              <a:t>’X4.</a:t>
            </a:r>
          </a:p>
          <a:p>
            <a:pPr marL="0" indent="0">
              <a:buNone/>
            </a:pPr>
            <a:r>
              <a:rPr lang="en-IN" dirty="0"/>
              <a:t>Step 3: Figure out a value for C that can satisfy </a:t>
            </a:r>
            <a:r>
              <a:rPr lang="en-IN" baseline="-25000" dirty="0"/>
              <a:t> </a:t>
            </a:r>
            <a:r>
              <a:rPr lang="en-IN" dirty="0"/>
              <a:t>&lt;C&gt;</a:t>
            </a:r>
            <a:r>
              <a:rPr lang="en-IN" baseline="-25000" dirty="0"/>
              <a:t>N2 </a:t>
            </a:r>
            <a:r>
              <a:rPr lang="en-IN" dirty="0"/>
              <a:t>is equal to 1. Then, we find that the minimum value of C is equal to 53 when N</a:t>
            </a:r>
            <a:r>
              <a:rPr lang="en-IN" baseline="-25000" dirty="0"/>
              <a:t>1</a:t>
            </a:r>
            <a:r>
              <a:rPr lang="en-IN" dirty="0"/>
              <a:t>’=1.</a:t>
            </a:r>
          </a:p>
          <a:p>
            <a:pPr marL="0" indent="0">
              <a:buNone/>
            </a:pPr>
            <a:r>
              <a:rPr lang="en-IN" dirty="0"/>
              <a:t>Step 4: Figure out a value for D that can satisfy &lt;D&gt;</a:t>
            </a:r>
            <a:r>
              <a:rPr lang="en-IN" baseline="-25000" dirty="0"/>
              <a:t> N1 </a:t>
            </a:r>
            <a:r>
              <a:rPr lang="en-IN" dirty="0"/>
              <a:t>is equal to 1. Then, we find that the minimum value of D is equal to 160 when N</a:t>
            </a:r>
            <a:r>
              <a:rPr lang="en-IN" baseline="-25000" dirty="0"/>
              <a:t>2</a:t>
            </a:r>
            <a:r>
              <a:rPr lang="en-IN" dirty="0"/>
              <a:t>’=40</a:t>
            </a:r>
          </a:p>
        </p:txBody>
      </p:sp>
    </p:spTree>
    <p:extLst>
      <p:ext uri="{BB962C8B-B14F-4D97-AF65-F5344CB8AC3E}">
        <p14:creationId xmlns:p14="http://schemas.microsoft.com/office/powerpoint/2010/main" val="620602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1002</Words>
  <Application>Microsoft Office PowerPoint</Application>
  <PresentationFormat>Widescreen</PresentationFormat>
  <Paragraphs>73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Times-Italic</vt:lpstr>
      <vt:lpstr>Times-Roman</vt:lpstr>
      <vt:lpstr>Office Theme</vt:lpstr>
      <vt:lpstr>A Low-Cost, Low-Complexity, and Memory-Free Architecture of Novel Recursive DFT and IDFT Algorithms for DTMF Application</vt:lpstr>
      <vt:lpstr>Introduction</vt:lpstr>
      <vt:lpstr>PowerPoint Presentation</vt:lpstr>
      <vt:lpstr>RDFT Algorithm</vt:lpstr>
      <vt:lpstr>PowerPoint Presentation</vt:lpstr>
      <vt:lpstr>PowerPoint Presentation</vt:lpstr>
      <vt:lpstr>Multicycle RDFT Algorithm With the CRT</vt:lpstr>
      <vt:lpstr>PowerPoint Presentation</vt:lpstr>
      <vt:lpstr>PowerPoint Presentation</vt:lpstr>
      <vt:lpstr>Algorithm for calculating Sine and Cosine</vt:lpstr>
      <vt:lpstr>Proposed architecture</vt:lpstr>
      <vt:lpstr>IDTF</vt:lpstr>
      <vt:lpstr>PowerPoint Presentation</vt:lpstr>
      <vt:lpstr>The Number System</vt:lpstr>
      <vt:lpstr>PowerPoint Presentation</vt:lpstr>
      <vt:lpstr>Important Modules Included</vt:lpstr>
      <vt:lpstr>Delay</vt:lpstr>
      <vt:lpstr>Adder</vt:lpstr>
      <vt:lpstr>Negative</vt:lpstr>
      <vt:lpstr>Complex Conjugate</vt:lpstr>
      <vt:lpstr>53-point RDFT</vt:lpstr>
      <vt:lpstr>Implementing 106-point RDFT</vt:lpstr>
      <vt:lpstr>Implementing IDFT</vt:lpstr>
      <vt:lpstr>Known issues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Low-Cost, Low-Complexity, and Memory-Free Architecture of Novel Recursive DFT and IDFT Algorithms for DTMF Application</dc:title>
  <dc:creator>ESHANT VERMA</dc:creator>
  <cp:lastModifiedBy>ESHANT VERMA</cp:lastModifiedBy>
  <cp:revision>14</cp:revision>
  <dcterms:created xsi:type="dcterms:W3CDTF">2018-11-16T07:11:31Z</dcterms:created>
  <dcterms:modified xsi:type="dcterms:W3CDTF">2018-11-18T02:04:24Z</dcterms:modified>
</cp:coreProperties>
</file>