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372" r:id="rId3"/>
    <p:sldId id="373" r:id="rId4"/>
    <p:sldId id="304" r:id="rId5"/>
    <p:sldId id="305" r:id="rId6"/>
    <p:sldId id="306" r:id="rId7"/>
    <p:sldId id="307" r:id="rId8"/>
    <p:sldId id="364" r:id="rId9"/>
    <p:sldId id="365" r:id="rId10"/>
    <p:sldId id="309" r:id="rId11"/>
    <p:sldId id="357" r:id="rId12"/>
    <p:sldId id="358" r:id="rId13"/>
    <p:sldId id="308" r:id="rId14"/>
    <p:sldId id="371" r:id="rId15"/>
    <p:sldId id="367" r:id="rId16"/>
    <p:sldId id="310" r:id="rId17"/>
    <p:sldId id="311" r:id="rId18"/>
    <p:sldId id="345" r:id="rId19"/>
    <p:sldId id="312" r:id="rId20"/>
    <p:sldId id="313" r:id="rId21"/>
    <p:sldId id="315" r:id="rId22"/>
    <p:sldId id="316" r:id="rId23"/>
    <p:sldId id="359" r:id="rId24"/>
    <p:sldId id="360" r:id="rId25"/>
    <p:sldId id="361" r:id="rId26"/>
    <p:sldId id="362" r:id="rId27"/>
    <p:sldId id="363" r:id="rId28"/>
    <p:sldId id="369" r:id="rId29"/>
    <p:sldId id="374" r:id="rId30"/>
    <p:sldId id="375" r:id="rId31"/>
    <p:sldId id="319" r:id="rId32"/>
    <p:sldId id="320" r:id="rId33"/>
    <p:sldId id="321" r:id="rId34"/>
    <p:sldId id="322" r:id="rId35"/>
    <p:sldId id="355" r:id="rId36"/>
    <p:sldId id="324" r:id="rId37"/>
    <p:sldId id="325" r:id="rId38"/>
    <p:sldId id="351" r:id="rId39"/>
    <p:sldId id="344" r:id="rId40"/>
    <p:sldId id="327" r:id="rId41"/>
    <p:sldId id="350" r:id="rId4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9B00"/>
    <a:srgbClr val="990000"/>
    <a:srgbClr val="6600CC"/>
    <a:srgbClr val="FFFFEF"/>
    <a:srgbClr val="FF0000"/>
    <a:srgbClr val="008080"/>
    <a:srgbClr val="FCCFC8"/>
    <a:srgbClr val="FFF2BD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8" autoAdjust="0"/>
    <p:restoredTop sz="74348" autoAdjust="0"/>
  </p:normalViewPr>
  <p:slideViewPr>
    <p:cSldViewPr snapToGrid="0">
      <p:cViewPr varScale="1">
        <p:scale>
          <a:sx n="57" d="100"/>
          <a:sy n="57" d="100"/>
        </p:scale>
        <p:origin x="16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7" Type="http://schemas.openxmlformats.org/officeDocument/2006/relationships/slide" Target="slides/slide35.xml"/><Relationship Id="rId2" Type="http://schemas.openxmlformats.org/officeDocument/2006/relationships/slide" Target="slides/slide23.xml"/><Relationship Id="rId1" Type="http://schemas.openxmlformats.org/officeDocument/2006/relationships/slide" Target="slides/slide5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6</a:t>
            </a:r>
            <a:r>
              <a:rPr lang="en-US" baseline="0" dirty="0"/>
              <a:t>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8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2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Pop 2 into v2, pop 8 into v1, do 8/2 = 4, push 4 onto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Push 3 onto stack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Stack looks like:</a:t>
            </a:r>
          </a:p>
          <a:p>
            <a:pPr marL="0" indent="0">
              <a:buNone/>
            </a:pPr>
            <a:r>
              <a:rPr lang="en-US" baseline="0" dirty="0"/>
              <a:t>3</a:t>
            </a:r>
          </a:p>
          <a:p>
            <a:pPr marL="0" indent="0">
              <a:buNone/>
            </a:pPr>
            <a:r>
              <a:rPr lang="en-US" baseline="0" dirty="0"/>
              <a:t>4</a:t>
            </a:r>
          </a:p>
          <a:p>
            <a:pPr marL="0" indent="0">
              <a:buNone/>
            </a:pPr>
            <a:r>
              <a:rPr lang="en-US" baseline="0" dirty="0"/>
              <a:t>6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terminator wiped out entire families across Ukraine at point-blank range with a </a:t>
            </a:r>
            <a:r>
              <a:rPr lang="en-US"/>
              <a:t>12-gauge shotgun </a:t>
            </a:r>
            <a:r>
              <a:rPr lang="en-US" dirty="0"/>
              <a:t>“to me, killing people is like ripping up a duvet.”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8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looks like this initially:</a:t>
            </a:r>
          </a:p>
          <a:p>
            <a:r>
              <a:rPr lang="en-US" baseline="0" dirty="0"/>
              <a:t>_	_	_	_	_	_</a:t>
            </a:r>
          </a:p>
          <a:p>
            <a:endParaRPr lang="en-US" baseline="0" dirty="0"/>
          </a:p>
          <a:p>
            <a:r>
              <a:rPr lang="en-US" baseline="0" dirty="0"/>
              <a:t>Step 1:</a:t>
            </a:r>
          </a:p>
          <a:p>
            <a:r>
              <a:rPr lang="en-US" baseline="0" dirty="0"/>
              <a:t>5	_	_	_	_	_</a:t>
            </a:r>
          </a:p>
          <a:p>
            <a:r>
              <a:rPr lang="en-US" baseline="0" dirty="0"/>
              <a:t>H 	T</a:t>
            </a:r>
          </a:p>
          <a:p>
            <a:endParaRPr lang="en-US" baseline="0" dirty="0"/>
          </a:p>
          <a:p>
            <a:r>
              <a:rPr lang="en-US" baseline="0" dirty="0"/>
              <a:t>Step 2:</a:t>
            </a:r>
          </a:p>
          <a:p>
            <a:r>
              <a:rPr lang="en-US" baseline="0" dirty="0"/>
              <a:t>5	10	_	_	_	_</a:t>
            </a:r>
          </a:p>
          <a:p>
            <a:pPr marL="0" indent="0">
              <a:buNone/>
            </a:pPr>
            <a:r>
              <a:rPr lang="en-US" baseline="0" dirty="0"/>
              <a:t>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3:</a:t>
            </a:r>
          </a:p>
          <a:p>
            <a:pPr marL="0" indent="0">
              <a:buNone/>
            </a:pPr>
            <a:r>
              <a:rPr lang="en-US" baseline="0" dirty="0"/>
              <a:t>5	10	12	_	_	_</a:t>
            </a:r>
          </a:p>
          <a:p>
            <a:pPr marL="0" indent="0">
              <a:buNone/>
            </a:pPr>
            <a:r>
              <a:rPr lang="en-US" baseline="0" dirty="0"/>
              <a:t>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4:</a:t>
            </a:r>
          </a:p>
          <a:p>
            <a:pPr marL="0" indent="0">
              <a:buNone/>
            </a:pPr>
            <a:r>
              <a:rPr lang="en-US" baseline="0" dirty="0"/>
              <a:t>_	10	12	_	_	_</a:t>
            </a:r>
          </a:p>
          <a:p>
            <a:pPr marL="0" indent="0">
              <a:buNone/>
            </a:pPr>
            <a:r>
              <a:rPr lang="en-US" baseline="0" dirty="0"/>
              <a:t>	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5:</a:t>
            </a:r>
          </a:p>
          <a:p>
            <a:pPr marL="0" indent="0">
              <a:buNone/>
            </a:pPr>
            <a:r>
              <a:rPr lang="en-US" baseline="0" dirty="0"/>
              <a:t>_	10	12	7	_	_</a:t>
            </a:r>
          </a:p>
          <a:p>
            <a:pPr marL="0" indent="0">
              <a:buNone/>
            </a:pPr>
            <a:r>
              <a:rPr lang="en-US" baseline="0" dirty="0"/>
              <a:t>	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6:</a:t>
            </a:r>
          </a:p>
          <a:p>
            <a:pPr marL="0" indent="0">
              <a:buNone/>
            </a:pPr>
            <a:r>
              <a:rPr lang="en-US" baseline="0" dirty="0"/>
              <a:t>_	_	12	7	_	_</a:t>
            </a:r>
          </a:p>
          <a:p>
            <a:pPr marL="0" indent="0">
              <a:buNone/>
            </a:pPr>
            <a:r>
              <a:rPr lang="en-US" baseline="0" dirty="0"/>
              <a:t>		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7:</a:t>
            </a:r>
          </a:p>
          <a:p>
            <a:pPr marL="0" indent="0">
              <a:buNone/>
            </a:pPr>
            <a:r>
              <a:rPr lang="en-US" baseline="0" dirty="0"/>
              <a:t>_	_	12	7	9	_</a:t>
            </a:r>
          </a:p>
          <a:p>
            <a:pPr marL="0" indent="0">
              <a:buNone/>
            </a:pPr>
            <a:r>
              <a:rPr lang="en-US" baseline="0" dirty="0"/>
              <a:t>		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8:</a:t>
            </a:r>
          </a:p>
          <a:p>
            <a:pPr marL="0" indent="0">
              <a:buNone/>
            </a:pPr>
            <a:r>
              <a:rPr lang="en-US" baseline="0" dirty="0"/>
              <a:t>_	_	12	7	9	12</a:t>
            </a:r>
          </a:p>
          <a:p>
            <a:pPr marL="0" indent="0">
              <a:buNone/>
            </a:pPr>
            <a:r>
              <a:rPr lang="en-US" baseline="0" dirty="0"/>
              <a:t>T		H			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9:</a:t>
            </a:r>
          </a:p>
          <a:p>
            <a:pPr marL="0" indent="0">
              <a:buNone/>
            </a:pPr>
            <a:r>
              <a:rPr lang="en-US" baseline="0" dirty="0"/>
              <a:t>13	_	12	7	9	12</a:t>
            </a:r>
          </a:p>
          <a:p>
            <a:pPr marL="0" indent="0">
              <a:buNone/>
            </a:pPr>
            <a:r>
              <a:rPr lang="en-US" baseline="0" dirty="0"/>
              <a:t>	T	H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10:</a:t>
            </a:r>
          </a:p>
          <a:p>
            <a:pPr marL="0" indent="0">
              <a:buNone/>
            </a:pPr>
            <a:r>
              <a:rPr lang="en-US" baseline="0" dirty="0"/>
              <a:t>13	_	_	7	9	12</a:t>
            </a:r>
          </a:p>
          <a:p>
            <a:pPr marL="0" indent="0">
              <a:buNone/>
            </a:pPr>
            <a:r>
              <a:rPr lang="en-US" baseline="0" dirty="0"/>
              <a:t>	T		H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Note that technically whenever we </a:t>
            </a:r>
            <a:r>
              <a:rPr lang="en-US" baseline="0" dirty="0" err="1"/>
              <a:t>dequeue</a:t>
            </a:r>
            <a:r>
              <a:rPr lang="en-US" baseline="0" dirty="0"/>
              <a:t>, the slot that we </a:t>
            </a:r>
            <a:r>
              <a:rPr lang="en-US" baseline="0" dirty="0" err="1"/>
              <a:t>dequeue</a:t>
            </a:r>
            <a:r>
              <a:rPr lang="en-US" baseline="0" dirty="0"/>
              <a:t> from will actually keep the item that it had, but the Tail pointer will wraparound and eventually overwrite that original value if we keep </a:t>
            </a:r>
            <a:r>
              <a:rPr lang="en-US" baseline="0" dirty="0" err="1"/>
              <a:t>enqueuing</a:t>
            </a:r>
            <a:r>
              <a:rPr lang="en-US" baseline="0" dirty="0"/>
              <a:t>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In my answer, I made slots appear empty if they had been </a:t>
            </a:r>
            <a:r>
              <a:rPr lang="en-US" baseline="0" dirty="0" err="1"/>
              <a:t>dequeued</a:t>
            </a:r>
            <a:r>
              <a:rPr lang="en-US" baseline="0" dirty="0"/>
              <a:t>, but that’s more for illustrative purposes.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Try out the same example, but leave the original items in their slots, even after they’re </a:t>
            </a:r>
            <a:r>
              <a:rPr lang="en-US" baseline="0" dirty="0" err="1"/>
              <a:t>dequeued</a:t>
            </a:r>
            <a:r>
              <a:rPr lang="en-US" baseline="0" dirty="0"/>
              <a:t>. Make sure to keep moving the Head and Tail pointers though whenever it’s necessary to do so.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What you’ll see is that the </a:t>
            </a:r>
            <a:r>
              <a:rPr lang="en-US" baseline="0" dirty="0" err="1"/>
              <a:t>dequeued</a:t>
            </a:r>
            <a:r>
              <a:rPr lang="en-US" baseline="0" dirty="0"/>
              <a:t> slots will never be referred to again and when the Tail pointer wraps around, we will just fill in new </a:t>
            </a:r>
            <a:r>
              <a:rPr lang="en-US" baseline="0" dirty="0" err="1"/>
              <a:t>enqueued</a:t>
            </a:r>
            <a:r>
              <a:rPr lang="en-US" baseline="0" dirty="0"/>
              <a:t> values.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Throughout the process of </a:t>
            </a:r>
            <a:r>
              <a:rPr lang="en-US" baseline="0" dirty="0" err="1"/>
              <a:t>enqueuing</a:t>
            </a:r>
            <a:r>
              <a:rPr lang="en-US" baseline="0" dirty="0"/>
              <a:t> and </a:t>
            </a:r>
            <a:r>
              <a:rPr lang="en-US" baseline="0" dirty="0" err="1"/>
              <a:t>dequeing</a:t>
            </a:r>
            <a:r>
              <a:rPr lang="en-US" baseline="0" dirty="0"/>
              <a:t>, all the pertinent values of the circular queue will be within a region bounded by Head and Tail, or Tail and Head, respectively.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Stacks </a:t>
            </a:r>
          </a:p>
          <a:p>
            <a:r>
              <a:rPr lang="en-US" dirty="0">
                <a:solidFill>
                  <a:srgbClr val="6600CC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9" y="3165030"/>
            <a:ext cx="2672859" cy="29055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2811294"/>
            <a:ext cx="3925014" cy="29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10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492336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84714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		// required!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     // add item to top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2098675" y="485988"/>
            <a:ext cx="5590411" cy="2366963"/>
          </a:xfrm>
          <a:prstGeom prst="wedgeRoundRectCallout">
            <a:avLst>
              <a:gd name="adj1" fmla="val -48022"/>
              <a:gd name="adj2" fmla="val 677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457200" indent="-457200" algn="ctr"/>
            <a:r>
              <a:rPr lang="en-US" sz="2000" dirty="0"/>
              <a:t>Here’s the syntax to define a stack:</a:t>
            </a:r>
          </a:p>
          <a:p>
            <a:pPr marL="457200" indent="-457200" algn="ctr"/>
            <a:endParaRPr lang="en-US" sz="20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accent2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  <a:r>
              <a:rPr lang="en-US" sz="1600" dirty="0" err="1">
                <a:solidFill>
                  <a:schemeClr val="accent2"/>
                </a:solidFill>
              </a:rPr>
              <a:t>variableName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stackOfStrings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double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stackOfDoubles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12" name="AutoShape 104"/>
          <p:cNvSpPr>
            <a:spLocks noChangeArrowheads="1"/>
          </p:cNvSpPr>
          <p:nvPr/>
        </p:nvSpPr>
        <p:spPr bwMode="auto">
          <a:xfrm>
            <a:off x="3848518" y="4738627"/>
            <a:ext cx="4203983" cy="1881552"/>
          </a:xfrm>
          <a:prstGeom prst="wedgeRoundRectCallout">
            <a:avLst>
              <a:gd name="adj1" fmla="val -84114"/>
              <a:gd name="adj2" fmla="val -3313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>
                <a:solidFill>
                  <a:schemeClr val="tx1"/>
                </a:solidFill>
              </a:rPr>
              <a:t>: The STL </a:t>
            </a:r>
            <a:r>
              <a:rPr lang="en-US" sz="2000" dirty="0">
                <a:solidFill>
                  <a:srgbClr val="000099"/>
                </a:solidFill>
              </a:rPr>
              <a:t>pop()</a:t>
            </a:r>
            <a:r>
              <a:rPr lang="en-US" sz="2000" dirty="0">
                <a:solidFill>
                  <a:schemeClr val="tx1"/>
                </a:solidFill>
              </a:rPr>
              <a:t> command simply </a:t>
            </a:r>
            <a:r>
              <a:rPr lang="en-US" sz="2000" dirty="0">
                <a:solidFill>
                  <a:srgbClr val="FF0000"/>
                </a:solidFill>
              </a:rPr>
              <a:t>throws away the top item</a:t>
            </a:r>
            <a:r>
              <a:rPr lang="en-US" sz="2000" dirty="0">
                <a:solidFill>
                  <a:schemeClr val="tx1"/>
                </a:solidFill>
              </a:rPr>
              <a:t> from the stack…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but it </a:t>
            </a:r>
            <a:r>
              <a:rPr lang="en-US" sz="2000" dirty="0">
                <a:solidFill>
                  <a:srgbClr val="FF0000"/>
                </a:solidFill>
              </a:rPr>
              <a:t>doesn’t return it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AutoShape 104"/>
          <p:cNvSpPr>
            <a:spLocks noChangeArrowheads="1"/>
          </p:cNvSpPr>
          <p:nvPr/>
        </p:nvSpPr>
        <p:spPr bwMode="auto">
          <a:xfrm>
            <a:off x="4069581" y="3145133"/>
            <a:ext cx="4883499" cy="1356517"/>
          </a:xfrm>
          <a:prstGeom prst="wedgeRoundRectCallout">
            <a:avLst>
              <a:gd name="adj1" fmla="val -73836"/>
              <a:gd name="adj2" fmla="val 613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 to get the top item’s value, before popping it, use the </a:t>
            </a:r>
            <a:r>
              <a:rPr lang="en-US" sz="2000" dirty="0">
                <a:solidFill>
                  <a:srgbClr val="000099"/>
                </a:solidFill>
              </a:rPr>
              <a:t>top()</a:t>
            </a:r>
            <a:r>
              <a:rPr lang="en-US" sz="2000" dirty="0">
                <a:solidFill>
                  <a:schemeClr val="tx1"/>
                </a:solidFill>
              </a:rPr>
              <a:t> method!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8801" y="24126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2284" y="3277338"/>
            <a:ext cx="5812315" cy="347214"/>
          </a:xfrm>
          <a:prstGeom prst="rect">
            <a:avLst/>
          </a:prstGeom>
          <a:solidFill>
            <a:srgbClr val="E7FFFF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4"/>
          <p:cNvSpPr>
            <a:spLocks noChangeArrowheads="1"/>
          </p:cNvSpPr>
          <p:nvPr/>
        </p:nvSpPr>
        <p:spPr bwMode="auto">
          <a:xfrm>
            <a:off x="4069581" y="312953"/>
            <a:ext cx="4883499" cy="1356517"/>
          </a:xfrm>
          <a:prstGeom prst="wedgeRoundRectCallout">
            <a:avLst>
              <a:gd name="adj1" fmla="val -74513"/>
              <a:gd name="adj2" fmla="val 10930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And as with </a:t>
            </a:r>
            <a:r>
              <a:rPr lang="en-US" sz="2000" dirty="0" err="1">
                <a:solidFill>
                  <a:srgbClr val="FF0000"/>
                </a:solidFill>
              </a:rPr>
              <a:t>cin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, you can remove the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:: </a:t>
            </a:r>
            <a:r>
              <a:rPr lang="en-US" sz="2000" dirty="0">
                <a:solidFill>
                  <a:schemeClr val="tx1"/>
                </a:solidFill>
              </a:rPr>
              <a:t>prefix if you add a </a:t>
            </a:r>
            <a:r>
              <a:rPr lang="en-US" sz="2000" dirty="0">
                <a:solidFill>
                  <a:srgbClr val="FF0000"/>
                </a:solidFill>
              </a:rPr>
              <a:t>using namespace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command!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036" y="3222253"/>
            <a:ext cx="592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2953E-6 L -0.0776 -4.295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/>
      <p:bldP spid="14" grpId="0" animBg="1"/>
      <p:bldP spid="16" grpId="0" animBg="1"/>
      <p:bldP spid="16" grpId="1" animBg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11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12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Stacks are one of the most USEFUL data structures </a:t>
            </a:r>
            <a:br>
              <a:rPr lang="en-US" dirty="0"/>
            </a:br>
            <a:r>
              <a:rPr lang="en-US" dirty="0"/>
              <a:t>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Storing undo items for your word processor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  The last item you typed is the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0923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14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Stack… in your </a:t>
            </a:r>
            <a:r>
              <a:rPr lang="en-US"/>
              <a:t>CPU!</a:t>
            </a:r>
            <a:endParaRPr lang="en-US" dirty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40120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main(void)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5;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" b="3264"/>
          <a:stretch/>
        </p:blipFill>
        <p:spPr bwMode="auto">
          <a:xfrm>
            <a:off x="7705726" y="788988"/>
            <a:ext cx="1166132" cy="1068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80200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17644" y="4090483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80201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When you </a:t>
            </a:r>
            <a:r>
              <a:rPr lang="en-US" sz="1900" dirty="0">
                <a:solidFill>
                  <a:srgbClr val="990000"/>
                </a:solidFill>
              </a:rPr>
              <a:t>pass a value to a function</a:t>
            </a:r>
            <a:r>
              <a:rPr lang="en-US" sz="1900" dirty="0"/>
              <a:t>, the CPU </a:t>
            </a:r>
            <a:r>
              <a:rPr lang="en-US" sz="1900" dirty="0">
                <a:solidFill>
                  <a:srgbClr val="006666"/>
                </a:solidFill>
              </a:rPr>
              <a:t>pushes</a:t>
            </a:r>
            <a:r>
              <a:rPr lang="en-US" sz="1900" dirty="0"/>
              <a:t> that value onto a </a:t>
            </a:r>
            <a:r>
              <a:rPr lang="en-US" sz="1900" i="1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in the computer’s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>
                <a:cs typeface="Courier New" pitchFamily="49" charset="0"/>
              </a:rPr>
              <a:t>Every time you </a:t>
            </a:r>
            <a:r>
              <a:rPr lang="en-US" sz="1900" i="1" dirty="0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 dirty="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 dirty="0">
                <a:cs typeface="Courier New" pitchFamily="49" charset="0"/>
              </a:rPr>
              <a:t> your program </a:t>
            </a:r>
            <a:r>
              <a:rPr lang="en-US" sz="1900" dirty="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 dirty="0">
                <a:cs typeface="Courier New" pitchFamily="49" charset="0"/>
              </a:rPr>
              <a:t> it on the PC’s </a:t>
            </a:r>
            <a:r>
              <a:rPr lang="en-US" sz="1900" dirty="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 dirty="0">
                <a:cs typeface="Courier New" pitchFamily="49" charset="0"/>
              </a:rPr>
              <a:t> automatically!</a:t>
            </a:r>
            <a:r>
              <a:rPr lang="en-US" sz="1900" dirty="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… when your </a:t>
            </a:r>
            <a:r>
              <a:rPr lang="en-US" sz="1900" dirty="0">
                <a:solidFill>
                  <a:srgbClr val="990000"/>
                </a:solidFill>
              </a:rPr>
              <a:t>function returns</a:t>
            </a:r>
            <a:r>
              <a:rPr lang="en-US" sz="1900" dirty="0"/>
              <a:t>, the values are </a:t>
            </a:r>
            <a:r>
              <a:rPr lang="en-US" sz="1900" dirty="0">
                <a:solidFill>
                  <a:srgbClr val="006666"/>
                </a:solidFill>
              </a:rPr>
              <a:t>popped</a:t>
            </a:r>
            <a:r>
              <a:rPr lang="en-US" sz="1900" dirty="0"/>
              <a:t> off the </a:t>
            </a:r>
            <a:r>
              <a:rPr lang="en-US" sz="1900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and go away.</a:t>
            </a:r>
          </a:p>
        </p:txBody>
      </p:sp>
      <p:sp>
        <p:nvSpPr>
          <p:cNvPr id="56" name="AutoShape 104"/>
          <p:cNvSpPr>
            <a:spLocks noChangeArrowheads="1"/>
          </p:cNvSpPr>
          <p:nvPr/>
        </p:nvSpPr>
        <p:spPr bwMode="auto">
          <a:xfrm>
            <a:off x="4229100" y="1272381"/>
            <a:ext cx="3815940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you </a:t>
            </a:r>
            <a:r>
              <a:rPr lang="en-US" sz="2000" dirty="0">
                <a:solidFill>
                  <a:srgbClr val="990000"/>
                </a:solidFill>
              </a:rPr>
              <a:t>pass a value to a function</a:t>
            </a:r>
            <a:r>
              <a:rPr lang="en-US" sz="2000" dirty="0"/>
              <a:t>, the CPU </a:t>
            </a:r>
            <a:r>
              <a:rPr lang="en-US" sz="2000" dirty="0">
                <a:solidFill>
                  <a:srgbClr val="006666"/>
                </a:solidFill>
              </a:rPr>
              <a:t>pushes</a:t>
            </a:r>
            <a:r>
              <a:rPr lang="en-US" sz="2000" dirty="0"/>
              <a:t> that value onto a </a:t>
            </a:r>
            <a:r>
              <a:rPr lang="en-US" sz="2000" i="1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in the computer’s memory.  </a:t>
            </a:r>
          </a:p>
        </p:txBody>
      </p:sp>
      <p:sp>
        <p:nvSpPr>
          <p:cNvPr id="58" name="AutoShape 104"/>
          <p:cNvSpPr>
            <a:spLocks noChangeArrowheads="1"/>
          </p:cNvSpPr>
          <p:nvPr/>
        </p:nvSpPr>
        <p:spPr bwMode="auto">
          <a:xfrm>
            <a:off x="3102181" y="2951955"/>
            <a:ext cx="3632788" cy="1894683"/>
          </a:xfrm>
          <a:prstGeom prst="wedgeRoundRectCallout">
            <a:avLst>
              <a:gd name="adj1" fmla="val -115425"/>
              <a:gd name="adj2" fmla="val -4757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a </a:t>
            </a:r>
            <a:r>
              <a:rPr lang="en-US" sz="2000" dirty="0">
                <a:solidFill>
                  <a:srgbClr val="990000"/>
                </a:solidFill>
              </a:rPr>
              <a:t>function returns</a:t>
            </a:r>
            <a:r>
              <a:rPr lang="en-US" sz="2000" dirty="0"/>
              <a:t>, its variables and parameters are </a:t>
            </a:r>
            <a:r>
              <a:rPr lang="en-US" sz="2000" dirty="0">
                <a:solidFill>
                  <a:srgbClr val="006666"/>
                </a:solidFill>
              </a:rPr>
              <a:t>popped</a:t>
            </a:r>
            <a:r>
              <a:rPr lang="en-US" sz="2000" dirty="0"/>
              <a:t> off the </a:t>
            </a:r>
            <a:r>
              <a:rPr lang="en-US" sz="2000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and go away.</a:t>
            </a: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119987" y="6179299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104"/>
          <p:cNvSpPr>
            <a:spLocks noChangeArrowheads="1"/>
          </p:cNvSpPr>
          <p:nvPr/>
        </p:nvSpPr>
        <p:spPr bwMode="auto">
          <a:xfrm>
            <a:off x="3340169" y="3357562"/>
            <a:ext cx="2703008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Local variables are stored on the computer’s built-in stack!</a:t>
            </a:r>
          </a:p>
        </p:txBody>
      </p:sp>
    </p:spTree>
    <p:extLst>
      <p:ext uri="{BB962C8B-B14F-4D97-AF65-F5344CB8AC3E}">
        <p14:creationId xmlns:p14="http://schemas.microsoft.com/office/powerpoint/2010/main" val="20205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91" grpId="0"/>
      <p:bldP spid="439391" grpId="1"/>
      <p:bldP spid="439392" grpId="0"/>
      <p:bldP spid="439392" grpId="1"/>
      <p:bldP spid="439393" grpId="0"/>
      <p:bldP spid="439393" grpId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57" grpId="0" animBg="1"/>
      <p:bldP spid="5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15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And even when you </a:t>
            </a:r>
            <a:r>
              <a:rPr lang="en-US" dirty="0">
                <a:solidFill>
                  <a:srgbClr val="6600CC"/>
                </a:solidFill>
              </a:rPr>
              <a:t>delete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text or pictures</a:t>
            </a:r>
            <a:r>
              <a:rPr lang="en-US" dirty="0"/>
              <a:t>, this is </a:t>
            </a:r>
            <a:br>
              <a:rPr lang="en-US" dirty="0"/>
            </a:br>
            <a:r>
              <a:rPr lang="en-US" dirty="0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97715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 token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r>
              <a:rPr lang="en-US" dirty="0">
                <a:latin typeface="Comic Sans MS" pitchFamily="66" charset="0"/>
              </a:rPr>
              <a:t>: 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Else if the token is 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operator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Pop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top value </a:t>
            </a:r>
            <a:r>
              <a:rPr lang="en-US" dirty="0">
                <a:latin typeface="Comic Sans MS" pitchFamily="66" charset="0"/>
              </a:rPr>
              <a:t>into a variable called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dirty="0">
                <a:latin typeface="Comic Sans MS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second-to-top value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v1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Apply operator to v1 and v2 (e.g., v1 / v2)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the result of the operation on the stack 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460412" y="5974505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5. After all tokens have been processed, the top #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3779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679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50480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37948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68451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505049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4"/>
            <a:ext cx="2971800" cy="936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221192" y="6211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848" y="3782347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// we’ll see this in a bit!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10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01421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Given the following postfix expression: </a:t>
            </a:r>
            <a:r>
              <a:rPr lang="en-US" dirty="0">
                <a:solidFill>
                  <a:srgbClr val="000099"/>
                </a:solidFill>
              </a:rPr>
              <a:t>6 8 2 /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593655"/>
            <a:ext cx="8169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Show the contents of the stack </a:t>
            </a:r>
            <a:r>
              <a:rPr lang="en-US" dirty="0">
                <a:solidFill>
                  <a:srgbClr val="FF0000"/>
                </a:solidFill>
              </a:rPr>
              <a:t>*after*</a:t>
            </a:r>
            <a:r>
              <a:rPr lang="en-US" dirty="0"/>
              <a:t> the </a:t>
            </a:r>
            <a:r>
              <a:rPr lang="en-US" dirty="0">
                <a:solidFill>
                  <a:srgbClr val="000099"/>
                </a:solidFill>
              </a:rPr>
              <a:t>3</a:t>
            </a:r>
            <a:r>
              <a:rPr lang="en-US" dirty="0"/>
              <a:t> has been </a:t>
            </a:r>
            <a:r>
              <a:rPr lang="en-US" dirty="0">
                <a:solidFill>
                  <a:srgbClr val="FF0000"/>
                </a:solidFill>
              </a:rPr>
              <a:t>processed</a:t>
            </a:r>
            <a:r>
              <a:rPr lang="en-US" dirty="0"/>
              <a:t>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514595"/>
            <a:ext cx="8153400" cy="4648201"/>
            <a:chOff x="240" y="1824"/>
            <a:chExt cx="5136" cy="2928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number</a:t>
              </a:r>
              <a:r>
                <a:rPr lang="en-US" sz="2000" dirty="0">
                  <a:latin typeface="Comic Sans MS" pitchFamily="66" charset="0"/>
                </a:rPr>
                <a:t>: 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an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operator</a:t>
              </a:r>
              <a:r>
                <a:rPr lang="en-US" sz="2000" dirty="0">
                  <a:latin typeface="Comic Sans MS" pitchFamily="66" charset="0"/>
                </a:rPr>
                <a:t>: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Pop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top value </a:t>
              </a:r>
              <a:r>
                <a:rPr lang="en-US" sz="2000" dirty="0">
                  <a:latin typeface="Comic Sans MS" pitchFamily="66" charset="0"/>
                </a:rPr>
                <a:t>into a variable called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v2</a:t>
              </a:r>
              <a:r>
                <a:rPr lang="en-US" sz="2000" dirty="0">
                  <a:latin typeface="Comic Sans MS" pitchFamily="66" charset="0"/>
                </a:rPr>
                <a:t>, and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second-to-top value </a:t>
              </a:r>
              <a:r>
                <a:rPr lang="en-US" sz="2000" dirty="0">
                  <a:latin typeface="Comic Sans MS" pitchFamily="66" charset="0"/>
                </a:rPr>
                <a:t>into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v1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Apply operator to the two #s (e.g., v1 / v2)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the result of the operation on the stack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there are more tokens, advance to the next token and go back to step #2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+mj-lt"/>
                </a:rPr>
                <a:t>After all tokens have been processed, the top # on the stack is the answer! </a:t>
              </a:r>
            </a:p>
            <a:p>
              <a:pPr>
                <a:buFontTx/>
                <a:buAutoNum type="arabicPeriod"/>
              </a:pPr>
              <a:endParaRPr lang="en-US" sz="2000" dirty="0">
                <a:latin typeface="+mj-lt"/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Stacks can also be used to convert </a:t>
            </a:r>
            <a:r>
              <a:rPr lang="en-US" dirty="0">
                <a:solidFill>
                  <a:srgbClr val="6600CC"/>
                </a:solidFill>
              </a:rPr>
              <a:t>infix expressions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rgbClr val="6600CC"/>
                </a:solidFill>
              </a:rPr>
              <a:t>postfix expressions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575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 example,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 dirty="0"/>
              <a:t>	To:	</a:t>
            </a:r>
            <a:r>
              <a:rPr lang="en-US" dirty="0">
                <a:solidFill>
                  <a:srgbClr val="006666"/>
                </a:solidFill>
              </a:rPr>
              <a:t>3 5 + 4 3 2 / + * 5 –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 dirty="0"/>
              <a:t>	To:   </a:t>
            </a:r>
            <a:r>
              <a:rPr lang="en-US" dirty="0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/>
              <a:t>Since people are more used to </a:t>
            </a:r>
            <a:r>
              <a:rPr lang="en-US" dirty="0">
                <a:solidFill>
                  <a:srgbClr val="6600CC"/>
                </a:solidFill>
              </a:rPr>
              <a:t>infix</a:t>
            </a:r>
            <a:r>
              <a:rPr lang="en-US" dirty="0"/>
              <a:t> notation…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let the user type in an </a:t>
            </a:r>
            <a:r>
              <a:rPr lang="en-US" dirty="0">
                <a:solidFill>
                  <a:srgbClr val="6600CC"/>
                </a:solidFill>
              </a:rPr>
              <a:t>infix </a:t>
            </a:r>
            <a:r>
              <a:rPr lang="en-US" dirty="0"/>
              <a:t>expression…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then convert it into a </a:t>
            </a:r>
            <a:r>
              <a:rPr lang="en-US" dirty="0">
                <a:solidFill>
                  <a:srgbClr val="6600CC"/>
                </a:solidFill>
              </a:rPr>
              <a:t>postfix </a:t>
            </a:r>
            <a:r>
              <a:rPr lang="en-US" dirty="0"/>
              <a:t>expression.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Finally, you can use the </a:t>
            </a:r>
            <a:r>
              <a:rPr lang="en-US" dirty="0">
                <a:solidFill>
                  <a:srgbClr val="6600CC"/>
                </a:solidFill>
              </a:rPr>
              <a:t>postfix evaluation </a:t>
            </a:r>
            <a:r>
              <a:rPr lang="en-US" dirty="0" err="1">
                <a:solidFill>
                  <a:srgbClr val="6600CC"/>
                </a:solidFill>
              </a:rPr>
              <a:t>alg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(that we just learned)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dirty="0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8669CB-613D-423E-B959-A211877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9B577-69C9-4159-957E-E76FFF9F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20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 dirty="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4. If it’s an operator </a:t>
            </a:r>
            <a:r>
              <a:rPr lang="en-US" sz="2100" i="1" dirty="0">
                <a:solidFill>
                  <a:srgbClr val="006666"/>
                </a:solidFill>
              </a:rPr>
              <a:t>and the stack is empty</a:t>
            </a:r>
            <a:r>
              <a:rPr lang="en-US" sz="2100" dirty="0">
                <a:solidFill>
                  <a:srgbClr val="006666"/>
                </a:solidFill>
              </a:rPr>
              <a:t>:</a:t>
            </a:r>
          </a:p>
          <a:p>
            <a:r>
              <a:rPr lang="en-US" sz="2100" dirty="0"/>
              <a:t>    a.  Push the operator on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5. If it’s an operator and the stack is NOT empty:</a:t>
            </a:r>
          </a:p>
          <a:p>
            <a:r>
              <a:rPr lang="en-US" sz="2100" dirty="0"/>
              <a:t>    a.  Pop all operators with </a:t>
            </a:r>
            <a:r>
              <a:rPr lang="en-US" sz="2100" u="sng" dirty="0"/>
              <a:t>greater or equal precedence</a:t>
            </a:r>
            <a:r>
              <a:rPr lang="en-US" sz="2100" dirty="0"/>
              <a:t> off the            </a:t>
            </a:r>
            <a:br>
              <a:rPr lang="en-US" sz="2100" dirty="0"/>
            </a:br>
            <a:r>
              <a:rPr lang="en-US" sz="2100" dirty="0"/>
              <a:t>         stack and append them on the postfix string. </a:t>
            </a:r>
          </a:p>
          <a:p>
            <a:r>
              <a:rPr lang="en-US" sz="2100" dirty="0"/>
              <a:t>    b. Stop when you reach an operator with lower precedence or a (.</a:t>
            </a:r>
          </a:p>
          <a:p>
            <a:r>
              <a:rPr lang="en-US" sz="2100" dirty="0"/>
              <a:t>    c.  Push the new operator on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 dirty="0">
                <a:solidFill>
                  <a:srgbClr val="006666"/>
                </a:solidFill>
              </a:rPr>
            </a:br>
            <a:r>
              <a:rPr lang="en-US" sz="2100" dirty="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 dirty="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 dirty="0">
                <a:solidFill>
                  <a:srgbClr val="006666"/>
                </a:solidFill>
              </a:rPr>
            </a:br>
            <a:r>
              <a:rPr lang="en-US" sz="2100" dirty="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21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22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 dirty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 dirty="0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y);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   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23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300913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410200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342063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65246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657225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300913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34" name="Line 194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34" grpId="0" animBg="1"/>
      <p:bldP spid="420034" grpId="1" animBg="1"/>
      <p:bldP spid="420026" grpId="0"/>
      <p:bldP spid="42002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24</a:t>
            </a:fld>
            <a:endParaRPr lang="en-US"/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28662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89" grpId="0" animBg="1"/>
      <p:bldP spid="421989" grpId="1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25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6" name="Line 90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28186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6" grpId="0" animBg="1"/>
      <p:bldP spid="424026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26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28662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9" name="Line 105"/>
          <p:cNvSpPr>
            <a:spLocks noChangeShapeType="1"/>
          </p:cNvSpPr>
          <p:nvPr/>
        </p:nvSpPr>
        <p:spPr bwMode="auto">
          <a:xfrm>
            <a:off x="61913" y="63388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  <p:bldP spid="426089" grpId="0" animBg="1"/>
      <p:bldP spid="42608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29615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676275" y="5780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30726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685800" y="6048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30091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376238" y="2892425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>
              <a:solidFill>
                <a:srgbClr val="006666"/>
              </a:solidFill>
            </a:endParaRPr>
          </a:p>
          <a:p>
            <a:pPr algn="ctr"/>
            <a:r>
              <a:rPr lang="en-US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EB8B-04C1-4F10-90F2-B8F7535B9CA7}" type="slidenum">
              <a:rPr lang="en-US"/>
              <a:pPr/>
              <a:t>28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favorite game!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6250" b="12500"/>
          <a:stretch>
            <a:fillRect/>
          </a:stretch>
        </p:blipFill>
        <p:spPr bwMode="auto">
          <a:xfrm>
            <a:off x="-14288" y="12954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51888" y="1449422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IMPLEMENTS STACK IN 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9191" y="5003871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FOR ENGLISH COMP CLASS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4460F1-7388-41ED-8092-4C024AA04A0E}"/>
              </a:ext>
            </a:extLst>
          </p:cNvPr>
          <p:cNvGrpSpPr/>
          <p:nvPr/>
        </p:nvGrpSpPr>
        <p:grpSpPr>
          <a:xfrm>
            <a:off x="2231706" y="957217"/>
            <a:ext cx="4963173" cy="5306423"/>
            <a:chOff x="2231706" y="957217"/>
            <a:chExt cx="4963173" cy="5306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701BB3-4D13-473C-AA87-5A91FB62F805}"/>
                </a:ext>
              </a:extLst>
            </p:cNvPr>
            <p:cNvSpPr txBox="1"/>
            <p:nvPr/>
          </p:nvSpPr>
          <p:spPr>
            <a:xfrm>
              <a:off x="2551888" y="1449422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IMPLEMENTS STACK IN C++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8A86E4-660F-4998-B7ED-01DFD938C72E}"/>
                </a:ext>
              </a:extLst>
            </p:cNvPr>
            <p:cNvSpPr txBox="1"/>
            <p:nvPr/>
          </p:nvSpPr>
          <p:spPr>
            <a:xfrm>
              <a:off x="2529191" y="5003871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FOR ENGLISH COMP CLASS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8EE61F-BCA8-4669-8C39-330D71A1B5D2}"/>
                </a:ext>
              </a:extLst>
            </p:cNvPr>
            <p:cNvSpPr txBox="1"/>
            <p:nvPr/>
          </p:nvSpPr>
          <p:spPr>
            <a:xfrm>
              <a:off x="2551888" y="1449422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IMPLEMENTS STACK IN C++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8DE23B-3A71-4746-BF68-81B9EE5FBCE8}"/>
                </a:ext>
              </a:extLst>
            </p:cNvPr>
            <p:cNvSpPr txBox="1"/>
            <p:nvPr/>
          </p:nvSpPr>
          <p:spPr>
            <a:xfrm>
              <a:off x="2529191" y="5003871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FOR ENGLISH COMP CLASS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AA2282-AE64-4ADD-8DCE-1C2160E44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56" b="20304"/>
            <a:stretch/>
          </p:blipFill>
          <p:spPr>
            <a:xfrm>
              <a:off x="2231706" y="957217"/>
              <a:ext cx="4963173" cy="53064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BA0972-8735-4563-AF9F-0DE4A4615CEC}"/>
                </a:ext>
              </a:extLst>
            </p:cNvPr>
            <p:cNvSpPr/>
            <p:nvPr/>
          </p:nvSpPr>
          <p:spPr bwMode="auto">
            <a:xfrm>
              <a:off x="2911533" y="3885280"/>
              <a:ext cx="1370907" cy="2743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3BF86F-ADFE-4E1B-A774-70AD48658A31}"/>
                </a:ext>
              </a:extLst>
            </p:cNvPr>
            <p:cNvSpPr txBox="1"/>
            <p:nvPr/>
          </p:nvSpPr>
          <p:spPr>
            <a:xfrm>
              <a:off x="2927280" y="3882807"/>
              <a:ext cx="13965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stack.push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(“2nd”);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A6342E-053D-4FB2-9DA9-6075DB774F26}"/>
                </a:ext>
              </a:extLst>
            </p:cNvPr>
            <p:cNvSpPr/>
            <p:nvPr/>
          </p:nvSpPr>
          <p:spPr bwMode="auto">
            <a:xfrm>
              <a:off x="4792981" y="3388819"/>
              <a:ext cx="815340" cy="213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A3B4F-B636-4F7C-8A62-4798AE5F5499}"/>
                </a:ext>
              </a:extLst>
            </p:cNvPr>
            <p:cNvSpPr txBox="1"/>
            <p:nvPr/>
          </p:nvSpPr>
          <p:spPr>
            <a:xfrm>
              <a:off x="4777740" y="3363553"/>
              <a:ext cx="879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stack.top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6877BD-0326-4A0D-B09D-4F408DFFA3AF}"/>
                </a:ext>
              </a:extLst>
            </p:cNvPr>
            <p:cNvGrpSpPr/>
            <p:nvPr/>
          </p:nvGrpSpPr>
          <p:grpSpPr>
            <a:xfrm>
              <a:off x="5770179" y="3865098"/>
              <a:ext cx="1370907" cy="276776"/>
              <a:chOff x="6406383" y="5071527"/>
              <a:chExt cx="1370907" cy="27677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634BF9-C957-494B-9C9A-AF335964F32B}"/>
                  </a:ext>
                </a:extLst>
              </p:cNvPr>
              <p:cNvSpPr/>
              <p:nvPr/>
            </p:nvSpPr>
            <p:spPr bwMode="auto">
              <a:xfrm>
                <a:off x="6406383" y="5074000"/>
                <a:ext cx="1370907" cy="2743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2C6EDB-7576-495D-8A21-9E374DCEEDEA}"/>
                  </a:ext>
                </a:extLst>
              </p:cNvPr>
              <p:cNvSpPr txBox="1"/>
              <p:nvPr/>
            </p:nvSpPr>
            <p:spPr>
              <a:xfrm>
                <a:off x="6422130" y="5071527"/>
                <a:ext cx="13532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stack.push</a:t>
                </a:r>
                <a:r>
                  <a:rPr lang="en-US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(“1st”);</a:t>
                </a: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51D089A-04DF-4CAD-89DF-B9490C2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Stacks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Stacks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Solving mazes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Undo in your word processor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Evaluating math expressions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Tracking where to return from C++ function calls</a:t>
            </a:r>
          </a:p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298" y="464618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They’re so fundamental that a stack is hard-wired into </a:t>
            </a:r>
            <a:r>
              <a:rPr lang="en-US" dirty="0">
                <a:solidFill>
                  <a:srgbClr val="FF0000"/>
                </a:solidFill>
              </a:rPr>
              <a:t>every CPU</a:t>
            </a:r>
            <a:r>
              <a:rPr lang="en-US" dirty="0"/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Queues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Queues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Optimal route navigation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Streaming video buffering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Flood-filling in paint programs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Searching through mazes</a:t>
            </a:r>
          </a:p>
          <a:p>
            <a:pPr algn="ctr"/>
            <a:r>
              <a:rPr lang="en-US" dirty="0">
                <a:solidFill>
                  <a:srgbClr val="CC9B00"/>
                </a:solidFill>
              </a:rPr>
              <a:t>Tracking calls in call centers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478" t="-670" r="10774"/>
          <a:stretch/>
        </p:blipFill>
        <p:spPr>
          <a:xfrm>
            <a:off x="7554012" y="1273307"/>
            <a:ext cx="1320061" cy="13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31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queue is another ADT that is just a like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 dirty="0">
                <a:cs typeface="Courier New" pitchFamily="49" charset="0"/>
              </a:rPr>
              <a:t> at the store or at the bank.</a:t>
            </a:r>
            <a:endParaRPr lang="en-US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32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void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bool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isEmpty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 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 dirty="0">
              <a:solidFill>
                <a:srgbClr val="006666"/>
              </a:solidFill>
            </a:endParaRPr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getFront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():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cs typeface="Courier New" pitchFamily="49" charset="0"/>
              </a:rPr>
              <a:t> 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Instead of </a:t>
            </a:r>
            <a:r>
              <a:rPr lang="en-US">
                <a:solidFill>
                  <a:srgbClr val="6600CC"/>
                </a:solidFill>
              </a:rPr>
              <a:t>always exploring the </a:t>
            </a:r>
            <a:r>
              <a:rPr lang="en-US">
                <a:solidFill>
                  <a:srgbClr val="008080"/>
                </a:solidFill>
              </a:rPr>
              <a:t>last</a:t>
            </a:r>
            <a:r>
              <a:rPr lang="en-US">
                <a:solidFill>
                  <a:srgbClr val="6600CC"/>
                </a:solidFill>
              </a:rPr>
              <a:t> x,y location</a:t>
            </a:r>
            <a:r>
              <a:rPr lang="en-US"/>
              <a:t> pushed on top of the stack first…</a:t>
            </a:r>
          </a:p>
          <a:p>
            <a:pPr algn="ctr"/>
            <a:endParaRPr lang="en-US"/>
          </a:p>
          <a:p>
            <a:pPr algn="ctr"/>
            <a:r>
              <a:rPr lang="en-US"/>
              <a:t>The new algorithm </a:t>
            </a:r>
            <a:r>
              <a:rPr lang="en-US">
                <a:solidFill>
                  <a:srgbClr val="6600CC"/>
                </a:solidFill>
              </a:rPr>
              <a:t>explores the </a:t>
            </a:r>
            <a:r>
              <a:rPr lang="en-US">
                <a:solidFill>
                  <a:srgbClr val="008080"/>
                </a:solidFill>
              </a:rPr>
              <a:t>oldest</a:t>
            </a:r>
            <a:r>
              <a:rPr lang="en-US">
                <a:solidFill>
                  <a:srgbClr val="6600CC"/>
                </a:solidFill>
              </a:rPr>
              <a:t> x,y location </a:t>
            </a:r>
            <a:r>
              <a:rPr lang="en-US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allAtOnce"/>
      <p:bldP spid="315398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35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Queue!</a:t>
            </a:r>
          </a:p>
          <a:p>
            <a:pPr algn="ctr"/>
            <a:r>
              <a:rPr lang="en-US" sz="1400" dirty="0"/>
              <a:t>(AKA Breadth-first Search)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queue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Remove the top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(curx,cury+1)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28575" y="24955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28575" y="2757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2857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42863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604838" y="4143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671513" y="44148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623888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6" name="Line 138"/>
          <p:cNvSpPr>
            <a:spLocks noChangeShapeType="1"/>
          </p:cNvSpPr>
          <p:nvPr/>
        </p:nvSpPr>
        <p:spPr bwMode="auto">
          <a:xfrm>
            <a:off x="66675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129338" y="4981575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curx,cury=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1428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47625" y="38528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609600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671513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33338" y="55197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0" name="Line 172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47625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6" name="Line 198"/>
          <p:cNvSpPr>
            <a:spLocks noChangeShapeType="1"/>
          </p:cNvSpPr>
          <p:nvPr/>
        </p:nvSpPr>
        <p:spPr bwMode="auto">
          <a:xfrm>
            <a:off x="57150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3333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61913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2388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600075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681038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19050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28575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614363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6" name="Line 218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38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43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 nodeType="clickPar">
                      <p:stCondLst>
                        <p:cond delay="indefinite"/>
                      </p:stCondLst>
                      <p:childTnLst>
                        <p:par>
                          <p:cTn id="5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 nodeType="clickPar">
                      <p:stCondLst>
                        <p:cond delay="indefinite"/>
                      </p:stCondLst>
                      <p:childTnLst>
                        <p:par>
                          <p:cTn id="6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 nodeType="clickPar">
                      <p:stCondLst>
                        <p:cond delay="indefinite"/>
                      </p:stCondLst>
                      <p:childTnLst>
                        <p:par>
                          <p:cTn id="7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702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707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709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 nodeType="clickPar">
                      <p:stCondLst>
                        <p:cond delay="indefinite"/>
                      </p:stCondLst>
                      <p:childTnLst>
                        <p:par>
                          <p:cTn id="7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 nodeType="clickPar">
                      <p:stCondLst>
                        <p:cond delay="indefinite"/>
                      </p:stCondLst>
                      <p:childTnLst>
                        <p:par>
                          <p:cTn id="7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6" grpId="0" animBg="1"/>
      <p:bldP spid="406666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0" grpId="0" animBg="1"/>
      <p:bldP spid="406700" grpId="1" animBg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6" grpId="0" animBg="1"/>
      <p:bldP spid="406726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6" grpId="0" animBg="1"/>
      <p:bldP spid="406746" grpId="1" animBg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36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Every time you </a:t>
            </a:r>
            <a:r>
              <a:rPr lang="en-US" dirty="0">
                <a:solidFill>
                  <a:srgbClr val="006666"/>
                </a:solidFill>
              </a:rPr>
              <a:t>dequeue</a:t>
            </a:r>
            <a:r>
              <a:rPr lang="en-US" dirty="0"/>
              <a:t> an item, move all of the items </a:t>
            </a:r>
            <a:br>
              <a:rPr lang="en-US" dirty="0"/>
            </a:br>
            <a:r>
              <a:rPr lang="en-US" dirty="0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A66552B-69DB-46CA-A1F3-C2671705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7299"/>
            <a:ext cx="609600" cy="533400"/>
          </a:xfrm>
          <a:prstGeom prst="rect">
            <a:avLst/>
          </a:prstGeom>
          <a:solidFill>
            <a:srgbClr val="CCFFFF">
              <a:alpha val="8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Every time you </a:t>
            </a:r>
            <a:r>
              <a:rPr lang="en-US" dirty="0" err="1">
                <a:solidFill>
                  <a:srgbClr val="006666"/>
                </a:solidFill>
              </a:rPr>
              <a:t>dequeue</a:t>
            </a:r>
            <a:r>
              <a:rPr lang="en-US" dirty="0"/>
              <a:t> an item, take it from the head </a:t>
            </a:r>
            <a:br>
              <a:rPr lang="en-US" dirty="0"/>
            </a:br>
            <a:r>
              <a:rPr lang="en-US" dirty="0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39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4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408562" y="2047137"/>
            <a:ext cx="8268509" cy="400346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28019" y="2021736"/>
            <a:ext cx="86252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add item to rear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view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    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discard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40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 the STL!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41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5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4" y="167387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27124" y="205706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27124" y="2440242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27124" y="2823424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27124" y="359425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27124" y="397743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27124" y="436061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27124" y="513144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692149" y="5971164"/>
            <a:ext cx="8153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300291" y="108080"/>
            <a:ext cx="3810000" cy="1555750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The stack is called a </a:t>
            </a:r>
            <a:r>
              <a:rPr lang="en-US" dirty="0">
                <a:solidFill>
                  <a:schemeClr val="accent2"/>
                </a:solidFill>
              </a:rPr>
              <a:t>Last-In-First-Out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127124" y="3206606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127124" y="4743799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5291" y="312028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8791" y="351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  <p:bldP spid="30" grpId="0" autoUpdateAnimBg="0"/>
      <p:bldP spid="31" grpId="0" autoUpdateAnimBg="0"/>
      <p:bldP spid="2" grpId="0"/>
      <p:bldP spid="2" grpId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6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7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417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use an array to hold our stack items.</a:t>
            </a:r>
          </a:p>
          <a:p>
            <a:pPr algn="ctr"/>
            <a:endParaRPr lang="en-US" sz="1400" dirty="0"/>
          </a:p>
          <a:p>
            <a:pPr algn="ctr"/>
            <a:r>
              <a:rPr lang="en-US" dirty="0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41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>
                <a:solidFill>
                  <a:srgbClr val="FF0000"/>
                </a:solidFill>
              </a:rPr>
              <a:t>return</a:t>
            </a:r>
            <a:r>
              <a:rPr lang="en-US" sz="1800" dirty="0">
                <a:solidFill>
                  <a:srgbClr val="990000"/>
                </a:solidFill>
              </a:rPr>
              <a:t>; // overflow!</a:t>
            </a: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make sure we never over-fill (overflow) our stack!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m_stack[m_top] = val;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Place our </a:t>
            </a:r>
            <a:r>
              <a:rPr lang="en-US">
                <a:solidFill>
                  <a:srgbClr val="6600CC"/>
                </a:solidFill>
              </a:rPr>
              <a:t>new value</a:t>
            </a:r>
            <a:r>
              <a:rPr lang="en-US"/>
              <a:t> in the </a:t>
            </a:r>
            <a:r>
              <a:rPr lang="en-US">
                <a:solidFill>
                  <a:srgbClr val="6600CC"/>
                </a:solidFill>
              </a:rPr>
              <a:t>next open slot</a:t>
            </a:r>
            <a:r>
              <a:rPr lang="en-US"/>
              <a:t> of the array…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349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0) </a:t>
            </a:r>
            <a:r>
              <a:rPr lang="en-US" sz="1800" dirty="0">
                <a:solidFill>
                  <a:srgbClr val="FF0000"/>
                </a:solidFill>
              </a:rPr>
              <a:t>return -1</a:t>
            </a:r>
            <a:r>
              <a:rPr lang="en-US" sz="1800" dirty="0">
                <a:solidFill>
                  <a:srgbClr val="990000"/>
                </a:solidFill>
              </a:rPr>
              <a:t>; // underflow</a:t>
            </a: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 can’t pop an item from our stack if it’s empty!  Tell the user!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points to where our </a:t>
            </a:r>
            <a:r>
              <a:rPr lang="en-US">
                <a:solidFill>
                  <a:srgbClr val="6600CC"/>
                </a:solidFill>
              </a:rPr>
              <a:t>next item will be pushed</a:t>
            </a:r>
            <a:r>
              <a:rPr lang="en-US"/>
              <a:t>…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Let’s </a:t>
            </a:r>
            <a:r>
              <a:rPr lang="en-US">
                <a:solidFill>
                  <a:srgbClr val="6600CC"/>
                </a:solidFill>
              </a:rPr>
              <a:t>decrement it </a:t>
            </a:r>
            <a:r>
              <a:rPr lang="en-US"/>
              <a:t>to point it to where the </a:t>
            </a:r>
            <a:r>
              <a:rPr lang="en-US">
                <a:solidFill>
                  <a:srgbClr val="6600CC"/>
                </a:solidFill>
              </a:rPr>
              <a:t>current top item</a:t>
            </a:r>
            <a:r>
              <a:rPr lang="en-US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item we push will be placed in </a:t>
            </a:r>
            <a:r>
              <a:rPr lang="en-US" dirty="0" err="1">
                <a:solidFill>
                  <a:schemeClr val="tx1"/>
                </a:solidFill>
              </a:rPr>
              <a:t>m_stack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>
                <a:solidFill>
                  <a:schemeClr val="tx1"/>
                </a:solidFill>
              </a:rPr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>
                <a:solidFill>
                  <a:schemeClr val="tx1"/>
                </a:solidFill>
              </a:rPr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9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in </a:t>
            </a:r>
            <a:r>
              <a:rPr lang="en-US" sz="2000" dirty="0" err="1">
                <a:solidFill>
                  <a:srgbClr val="6600CC"/>
                </a:solidFill>
              </a:rPr>
              <a:t>m_stack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     decrement 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13175</TotalTime>
  <Words>3629</Words>
  <Application>Microsoft Office PowerPoint</Application>
  <PresentationFormat>On-screen Show (4:3)</PresentationFormat>
  <Paragraphs>1103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Comic Sans MS</vt:lpstr>
      <vt:lpstr>Courier New</vt:lpstr>
      <vt:lpstr>Helvetica</vt:lpstr>
      <vt:lpstr>Impact</vt:lpstr>
      <vt:lpstr>Times New Roman</vt:lpstr>
      <vt:lpstr>Default Design</vt:lpstr>
      <vt:lpstr>Lecture #5</vt:lpstr>
      <vt:lpstr>PowerPoint Presentation</vt:lpstr>
      <vt:lpstr>PowerPoint Presentation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favorite game!</vt:lpstr>
      <vt:lpstr>PowerPoint Presentation</vt:lpstr>
      <vt:lpstr>PowerPoint Presentation</vt:lpstr>
      <vt:lpstr>Another ADT: The Queue</vt:lpstr>
      <vt:lpstr>The Queue Interface</vt:lpstr>
      <vt:lpstr>Common Uses for Queues</vt:lpstr>
      <vt:lpstr>Common Uses for Queues</vt:lpstr>
      <vt:lpstr>PowerPoint Presentation</vt:lpstr>
      <vt:lpstr>Queue Implementations</vt:lpstr>
      <vt:lpstr>Queue Implementations</vt:lpstr>
      <vt:lpstr>The Circular Queue</vt:lpstr>
      <vt:lpstr>The Circular Queue</vt:lpstr>
      <vt:lpstr>A Queue in the STL!</vt:lpstr>
      <vt:lpstr>Class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3213</cp:revision>
  <dcterms:created xsi:type="dcterms:W3CDTF">2002-10-09T05:27:34Z</dcterms:created>
  <dcterms:modified xsi:type="dcterms:W3CDTF">2019-02-10T04:12:51Z</dcterms:modified>
</cp:coreProperties>
</file>