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Inconsolat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22" Type="http://schemas.openxmlformats.org/officeDocument/2006/relationships/slide" Target="slides/slide18.xml"/><Relationship Id="rId44" Type="http://schemas.openxmlformats.org/officeDocument/2006/relationships/font" Target="fonts/ProximaNova-boldItalic.fntdata"/><Relationship Id="rId21" Type="http://schemas.openxmlformats.org/officeDocument/2006/relationships/slide" Target="slides/slide17.xml"/><Relationship Id="rId43" Type="http://schemas.openxmlformats.org/officeDocument/2006/relationships/font" Target="fonts/ProximaNova-italic.fntdata"/><Relationship Id="rId24" Type="http://schemas.openxmlformats.org/officeDocument/2006/relationships/slide" Target="slides/slide20.xml"/><Relationship Id="rId46" Type="http://schemas.openxmlformats.org/officeDocument/2006/relationships/font" Target="fonts/Inconsolata-bold.fntdata"/><Relationship Id="rId23" Type="http://schemas.openxmlformats.org/officeDocument/2006/relationships/slide" Target="slides/slide19.xml"/><Relationship Id="rId45" Type="http://schemas.openxmlformats.org/officeDocument/2006/relationships/font" Target="fonts/Inconsolat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e8e007f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ee8e007f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e8e007f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e8e007f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e8e007f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ee8e007f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e8e007f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e8e007f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Nikki’s part to slide 21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9ed57a0b_1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9ed57a0b_1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9ed57a0b_1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d9ed57a0b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9ed57a0b_1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9ed57a0b_1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d9ed57a0b_1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d9ed57a0b_1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d9ed57a0b_1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d9ed57a0b_1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d9ed57a0b_1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d9ed57a0b_1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708a84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708a8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the template for the original slide - Lily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d9ed57a0b_1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d9ed57a0b_1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d9ed57a0b_1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d9ed57a0b_1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ade707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dade707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d9ed57a0b_1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d9ed57a0b_1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Lily’s part to the end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d9ed57a0b_1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d9ed57a0b_1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d9ed57a0b_1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d9ed57a0b_1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d9ed57a0b_1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d9ed57a0b_1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d9ed57a0b_1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d9ed57a0b_1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d9ed57a0b_1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d9ed57a0b_1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d9ed57a0b_1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d9ed57a0b_1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e8e007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e8e007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d9ed57a0b_1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d9ed57a0b_1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d9ed57a0b_1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d9ed57a0b_1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d9ed57a0b_1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d9ed57a0b_1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d9ed57a0b_1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d9ed57a0b_1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d9ed57a0b_1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d9ed57a0b_1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d9ed57a0b_1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d9ed57a0b_1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1ebfea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1ebfea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e8e007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e8e007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e8e007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e8e007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b628e8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b628e8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e8e007f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e8e007f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e8e007f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ee8e007f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ee8e007f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ee8e007f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1050" y="4911225"/>
            <a:ext cx="7912500" cy="232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1700" y="40581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1">
  <p:cSld name="TITLE_AND_TWO_COLUMNS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832400" y="445025"/>
            <a:ext cx="39999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2">
  <p:cSld name="TITLE_AND_TWO_COLUMNS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825175" y="3813300"/>
            <a:ext cx="3999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4500" y="4663225"/>
            <a:ext cx="9153000" cy="493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@2x.png"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11700" y="4703625"/>
            <a:ext cx="23292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609200" y="4663225"/>
            <a:ext cx="4441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UPSILON PI EPSILON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 32 Project 3 Hack (Winter ‘20)	</a:t>
            </a: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https://bit.ly/3busBHz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9sW7v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o.gl/forms/uZPbFUH0RUaUuhtA2" TargetMode="External"/><Relationship Id="rId4" Type="http://schemas.openxmlformats.org/officeDocument/2006/relationships/hyperlink" Target="https://forms.gle/JrE9HYXmwftrYB6NA?fbclid=IwAR18OT6LwbpsNoNCAo3eED2lmL33nhsekZ0Hh_iby8nyHjJM1Qhwf1YRgiM" TargetMode="External"/><Relationship Id="rId5" Type="http://schemas.openxmlformats.org/officeDocument/2006/relationships/hyperlink" Target="https://forms.gle/JrE9HYXmwftrYB6NA?fbclid=IwAR18OT6LwbpsNoNCAo3eED2lmL33nhsekZ0Hh_iby8nyHjJM1Qhwf1YRgiM" TargetMode="External"/><Relationship Id="rId6" Type="http://schemas.openxmlformats.org/officeDocument/2006/relationships/hyperlink" Target="https://forms.gle/KuRKjmfWqJZp8xix5?fbclid=IwAR2WxadRic5rfszpyxGg1RpkQm9s983JmbrhfrPQWl4E5XvgRBrf_CbGPME" TargetMode="External"/><Relationship Id="rId7" Type="http://schemas.openxmlformats.org/officeDocument/2006/relationships/hyperlink" Target="https://www.facebook.com/events/528498164437871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-scm.com/book/en/v2/Getting-Started-Installing-Git" TargetMode="External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bit.ly/39sW7vD" TargetMode="External"/><Relationship Id="rId4" Type="http://schemas.openxmlformats.org/officeDocument/2006/relationships/hyperlink" Target="https://bit.ly/3busBHz" TargetMode="External"/><Relationship Id="rId5" Type="http://schemas.openxmlformats.org/officeDocument/2006/relationships/hyperlink" Target="https://github.com/uclaupe-tutoring/practice-problems/wiki" TargetMode="External"/><Relationship Id="rId6" Type="http://schemas.openxmlformats.org/officeDocument/2006/relationships/hyperlink" Target="https://upe.seas.ucla.edu/tutor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Sign-in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https://bit.ly/39sW7vD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link available upon sign-in</a:t>
            </a:r>
            <a:endParaRPr/>
          </a:p>
        </p:txBody>
      </p:sp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/>
              <a:t>UPE Tutoring:</a:t>
            </a:r>
            <a:endParaRPr b="0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 32 Project 3 Hack</a:t>
            </a:r>
            <a:endParaRPr b="0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Many files in the skeleton code, but we are only interested in some of them!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Files of Interest: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Need to modify: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Actor.h/cpp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StudentWorld.h/cpp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Leave as is, but good to understand: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GameConstants.h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GameWorld.h/cpp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GraphObject.h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main.cpp (but you do need to set Assets string)</a:t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Structure: GraphObject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GraphObject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imageID, </a:t>
            </a:r>
            <a:r>
              <a:rPr lang="en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double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startX, </a:t>
            </a:r>
            <a:r>
              <a:rPr lang="en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double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startY,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r>
              <a:rPr lang="en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startDirection = </a:t>
            </a:r>
            <a:r>
              <a:rPr lang="en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depth = </a:t>
            </a:r>
            <a:r>
              <a:rPr lang="en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Responsible for drawing all of the game objects at their (x, y) location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Upon every instantiation of a GraphObject (including its derived classes), the provided code will display the appropriate image (</a:t>
            </a:r>
            <a:r>
              <a:rPr lang="en"/>
              <a:t>according to its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imageID</a:t>
            </a:r>
            <a:r>
              <a:rPr lang="en"/>
              <a:t>)</a:t>
            </a:r>
            <a:r>
              <a:rPr lang="en"/>
              <a:t> at (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startX</a:t>
            </a:r>
            <a:r>
              <a:rPr lang="en"/>
              <a:t>,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startY</a:t>
            </a:r>
            <a:r>
              <a:rPr lang="en"/>
              <a:t>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MUST derive all of your game objects directly or indirectly from GraphObject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Useful GraphObject functions (spec p. 22) for Part 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○"/>
            </a:pPr>
            <a:r>
              <a:rPr lang="en" sz="1400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double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getX(); </a:t>
            </a:r>
            <a:r>
              <a:rPr lang="en" sz="1400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double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getY();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○"/>
            </a:pPr>
            <a:r>
              <a:rPr lang="en" sz="1400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void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moveTo(</a:t>
            </a:r>
            <a:r>
              <a:rPr lang="en" sz="1400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double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x, </a:t>
            </a:r>
            <a:r>
              <a:rPr lang="en" sz="1400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double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y); </a:t>
            </a:r>
            <a:r>
              <a:rPr lang="en" sz="1400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void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moveAngle(</a:t>
            </a:r>
            <a:r>
              <a:rPr lang="en" sz="1400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Direction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angle, </a:t>
            </a:r>
            <a:r>
              <a:rPr lang="en" sz="1400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units = 1);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○"/>
            </a:pPr>
            <a:r>
              <a:rPr lang="en" sz="1400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void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getPositionInThisDirection(</a:t>
            </a:r>
            <a:r>
              <a:rPr lang="en" sz="1400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Direction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angle, </a:t>
            </a:r>
            <a:r>
              <a:rPr lang="en" sz="1400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units, </a:t>
            </a:r>
            <a:r>
              <a:rPr lang="en" sz="1400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double&amp;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dx,</a:t>
            </a:r>
            <a:r>
              <a:rPr lang="en" sz="1400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double&amp; 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dy);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○"/>
            </a:pPr>
            <a:r>
              <a:rPr lang="en" sz="1400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getDirection(); void setDirection(</a:t>
            </a:r>
            <a:r>
              <a:rPr lang="en" sz="1400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Direction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d);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Structure: GameWorld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Controls the gameplay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Keeps track of levels, lives, score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Gets player input to move Socrates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Plays sounds for various gameplay events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Sets the game status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MUST create StudentWorld, which is derived from GameWorld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Part 1: Implement at least private data members,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init()</a:t>
            </a:r>
            <a:r>
              <a:rPr lang="en"/>
              <a:t>,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move()</a:t>
            </a:r>
            <a:r>
              <a:rPr lang="en"/>
              <a:t>,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cleanup()</a:t>
            </a:r>
            <a:r>
              <a:rPr lang="en"/>
              <a:t>, constructor, destructor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Useful GameWorld functions for Part 1 (spec p. 15): (you do need to use this one)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lang="en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bool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getKey(</a:t>
            </a:r>
            <a:r>
              <a:rPr lang="en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int&amp;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value);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Week 7 Thursday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20, 11 pm</a:t>
            </a:r>
            <a:endParaRPr/>
          </a:p>
        </p:txBody>
      </p:sp>
      <p:sp>
        <p:nvSpPr>
          <p:cNvPr id="163" name="Google Shape;163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 do: (spec p. 50)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Base class for all Actors (simplified)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Dirt pile class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Socrates class (simplified)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StudentWorld class (simplified)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 1: Base Actor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 a base class from which all other game object classes will derive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base class must derive from GraphObject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constructor must initialize the object appropriately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must have a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doSomething() </a:t>
            </a:r>
            <a:r>
              <a:rPr lang="en"/>
              <a:t>function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 any public/private member functions and any private data members you need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What common functionality or attributes do all Actors have or need?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Which functions should be virtual? or pure virtual? Will this class ever be instantiated?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Recommendation: Start with this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Dirt Pile Class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Dirt piles can be derived from the base class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Details (spec p. 27):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When first created: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Image ID: IID_DIRT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Location: Random, as specified in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StudentWorld::init()</a:t>
            </a:r>
            <a:r>
              <a:rPr lang="en"/>
              <a:t> section (p. 18)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Direction: 90 degrees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Depth: 1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Life: Initially alive; does not have hit points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During a tick (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doSomething()</a:t>
            </a:r>
            <a:r>
              <a:rPr lang="en"/>
              <a:t>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Does nothing!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Other: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Blocks bacteria, spray, flames; dies from contact with spray or flames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Socrates Class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Socrates </a:t>
            </a:r>
            <a:r>
              <a:rPr lang="en"/>
              <a:t>can be derived from the base class or from other derived classes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Details (spec p. 25):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When first created: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Image ID: IID_PLAYER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Location: Positional angle of 180 degrees in Petri dish, so X = 0, Y = 128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Direction: 0 degrees (to the right)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Depth: 0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Life: Initially alive, with 100 hit points (health)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Weapon charges: 20 spray, 5 flame thrower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Socrates Class (simplified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doSomething()</a:t>
            </a:r>
            <a:r>
              <a:rPr lang="en"/>
              <a:t>)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Details (spec p. 25):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During a tick: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If Socrates is not alive, return immediately (not a specific Part 1 requirement)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Get user input; if player pressed a key, perform the desired action</a:t>
            </a:r>
            <a:endParaRPr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directional keys: move Socrates by 5 degrees in positional angle either clockwise or counterclockwise, and set the direction he is facing</a:t>
            </a:r>
            <a:endParaRPr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Other keys (space to use spray, enter to use flamethrower): not Part 1 req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If player DID NOT press key: (not Part 1 req)</a:t>
            </a:r>
            <a:endParaRPr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Replenish spray charges by 1 (if not already at maximum of 20 charges)</a:t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Socrates Class (Object-Oriented Programming)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 how can we check user input?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can Socrates get access to 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GameWorld::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getKey(</a:t>
            </a:r>
            <a:r>
              <a:rPr lang="en">
                <a:solidFill>
                  <a:srgbClr val="C27BA0"/>
                </a:solidFill>
                <a:latin typeface="Inconsolata"/>
                <a:ea typeface="Inconsolata"/>
                <a:cs typeface="Inconsolata"/>
                <a:sym typeface="Inconsolata"/>
              </a:rPr>
              <a:t>int&amp;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value)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StudentWorld derives from GameWorld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StudentWorld creates Socrates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Is Socrates aware of StudentWorld? Is StudentWorld aware of Socrates?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they are aware of each other, who initiates an action to change the state of the other?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3600" u="sng"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" sz="3600"/>
              <a:t> </a:t>
            </a:r>
            <a:r>
              <a:rPr lang="en"/>
              <a:t>is quite an important dilemma in object-oriented programming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Refer to the spec’s Object Oriented Programming Tips (p. 45) for more info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(Think back to Project 1, with the Arena and its Vampire and Player objects)</a:t>
            </a:r>
            <a:endParaRPr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StudentWorld Class (simplifed)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 private data members to keep track of all game objects (Actors and Socrates)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Part 1: will only be keeping track of dirt and Socrates for now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Constructor: initializes data members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init() (p. 16)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 </a:t>
            </a:r>
            <a:r>
              <a:rPr lang="en"/>
              <a:t>This method is called at the beginning of each new level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Allocates/initializes Socrates and all other Actors (for Part 1, just Dirt)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Refer to page 18 for details about how to initialize the Actors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move() </a:t>
            </a:r>
            <a:r>
              <a:rPr lang="en"/>
              <a:t>(p. 17-20)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Call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doSomething()</a:t>
            </a:r>
            <a:r>
              <a:rPr lang="en"/>
              <a:t> for every Actor (Socrates, Dirt, etc.)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Then delete dead Actors, add new Actors, update game status text (not Part 1)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cleanUp()</a:t>
            </a:r>
            <a:r>
              <a:rPr lang="en"/>
              <a:t> and Destructor (which can call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cleanUp()</a:t>
            </a:r>
            <a:r>
              <a:rPr lang="en"/>
              <a:t>) (p. 21)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Delete any remaining dynamically allocated game objects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Announcement - CS Town Hall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Date &amp; Time: </a:t>
            </a:r>
            <a:r>
              <a:rPr lang="en"/>
              <a:t>Wed, Feb 26th 6-8 pm (Week 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Location: </a:t>
            </a:r>
            <a:r>
              <a:rPr lang="en"/>
              <a:t>Mong Auditorium, Eng 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CS Town Hall is an opportunity for all students in CS and related disciplines to interact with the UCLA CS Department and provide feedback, suggestions or discuss problems.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make your voice heard! Fill out this survey:</a:t>
            </a:r>
            <a:r>
              <a:rPr lang="en">
                <a:uFill>
                  <a:noFill/>
                </a:uFill>
                <a:hlinkClick r:id="rId3"/>
              </a:rPr>
              <a:t> 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hlinkClick r:id="rId4"/>
              </a:rPr>
              <a:t>https://forms.gle/JrE9HYXmwftrYB6NA</a:t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year, we will also have a discussion about cheating in CS classes. Voice your opinion in this </a:t>
            </a:r>
            <a:r>
              <a:rPr b="1" lang="en"/>
              <a:t>completely anonymous </a:t>
            </a:r>
            <a:r>
              <a:rPr lang="en"/>
              <a:t>survey</a:t>
            </a:r>
            <a:r>
              <a:rPr lang="en"/>
              <a:t>: 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hlinkClick r:id="rId5"/>
              </a:rPr>
              <a:t>https://forms.gle/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hlinkClick r:id="rId6"/>
              </a:rPr>
              <a:t>KuRKjmfWqJZp8xix5</a:t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will be provided! RSVP Link: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https://www.facebook.com/events/528498164437871/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keep track of your Actors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It is </a:t>
            </a:r>
            <a:r>
              <a:rPr b="1" lang="en"/>
              <a:t>required</a:t>
            </a:r>
            <a:r>
              <a:rPr lang="en"/>
              <a:t> that you keep track of all of the actors (e.g., bacteria like aggressive salmonella, pits, foods, projectiles like spray, goodies, etc.) in a </a:t>
            </a:r>
            <a:r>
              <a:rPr b="1" lang="en"/>
              <a:t>single STL collection</a:t>
            </a:r>
            <a:r>
              <a:rPr lang="en"/>
              <a:t> such as a list, map or vector. (To do so, we recommend using a </a:t>
            </a:r>
            <a:r>
              <a:rPr b="1" lang="en"/>
              <a:t>container of</a:t>
            </a:r>
            <a:r>
              <a:rPr lang="en"/>
              <a:t> </a:t>
            </a:r>
            <a:r>
              <a:rPr b="1" lang="en"/>
              <a:t>pointers to the actors</a:t>
            </a:r>
            <a:r>
              <a:rPr lang="en"/>
              <a:t>). If you like, your </a:t>
            </a:r>
            <a:r>
              <a:rPr i="1" lang="en"/>
              <a:t>StudentWorld</a:t>
            </a:r>
            <a:r>
              <a:rPr lang="en"/>
              <a:t> object may keep a separate pointer to Socrates object rather than keeping a pointer to that object in the container with the other actor pointers; Socrates is the only actor pointer allowed to not be stored in the single actor container.” - The Spec, page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STL container do you want to use for your Actors?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Project 3 Warmup can guide you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So can Carey’s glorious slides about STL containers</a:t>
            </a:r>
            <a:endParaRPr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 about Iterator Shenanigans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Deleting dead actors will require iterating through the STL container and only erasing a few of the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Thus, we need to use the return value of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erase()</a:t>
            </a:r>
            <a:r>
              <a:rPr lang="en"/>
              <a:t> which is an iterator to the next element after the deleted element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These examples show how to erase all elements in a vector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happens if we only want to erase some elements from the STL container?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735450" y="2597325"/>
            <a:ext cx="4454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BAD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will be invalidated</a:t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vector&lt;int&gt; v{ 1 , 2 , 3 };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vector&lt;int&gt;::iterator it;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for (it = v.begin(); it != v.end(); </a:t>
            </a:r>
            <a:r>
              <a:rPr lang="en" sz="1200">
                <a:solidFill>
                  <a:srgbClr val="CC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it++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v.erase(</a:t>
            </a:r>
            <a:r>
              <a:rPr lang="en" sz="1200">
                <a:solidFill>
                  <a:srgbClr val="CC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4068750" y="2597325"/>
            <a:ext cx="49524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BETTER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erase()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returns a valid iterator which is basically 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it++</a:t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vector&lt;int&gt; v{ 1 , 2 , 3 };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vector&lt;int&gt;::iterator it;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for (it = v.begin(); it != v.end(); ) </a:t>
            </a:r>
            <a:r>
              <a:rPr lang="en" sz="1200">
                <a:solidFill>
                  <a:srgbClr val="6AA84F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// notice: no it++</a:t>
            </a:r>
            <a:endParaRPr sz="1200">
              <a:solidFill>
                <a:srgbClr val="6AA84F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200">
                <a:solidFill>
                  <a:srgbClr val="6AA84F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it =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v.erase(it);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 about Iterator Shenanigans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erasing only some items, make sure not to accidentally skip elements!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These examples are with a STL list, but for all STL containers we should use the return value of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erase()</a:t>
            </a:r>
            <a:endParaRPr/>
          </a:p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726050" y="2121025"/>
            <a:ext cx="4454100" cy="24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BAD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++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will cause elements to be skipped</a:t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void eraseOnlyZeroes(list&lt;int&gt;&amp; x) {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    list&lt;int&gt;::iterator it = x.begin();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    for ( ; it != x.end(); </a:t>
            </a:r>
            <a:r>
              <a:rPr lang="en" sz="1200">
                <a:solidFill>
                  <a:srgbClr val="CC0000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it++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) {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      if (*it == 0)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          it = x.erase(it);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    }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4068750" y="2121025"/>
            <a:ext cx="4952400" cy="2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BETTER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only increment 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when we DO NOT erase</a:t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void eraseOnlyZeroes(list&lt;int&gt;&amp; x) {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list&lt;int&gt;::iterator it = x.begin();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for ( ; it != x.end(); ) {  </a:t>
            </a:r>
            <a:r>
              <a:rPr lang="en" sz="1200">
                <a:solidFill>
                  <a:srgbClr val="6AA84F"/>
                </a:solidFill>
                <a:highlight>
                  <a:schemeClr val="lt1"/>
                </a:highlight>
                <a:latin typeface="Inconsolata"/>
                <a:ea typeface="Inconsolata"/>
                <a:cs typeface="Inconsolata"/>
                <a:sym typeface="Inconsolata"/>
              </a:rPr>
              <a:t>// notice: no it++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  if (*it == 0)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      it = x.erase(it);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1200">
                <a:solidFill>
                  <a:srgbClr val="6AA84F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else</a:t>
            </a:r>
            <a:endParaRPr sz="1200">
              <a:solidFill>
                <a:srgbClr val="6AA84F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      it++;</a:t>
            </a:r>
            <a:endParaRPr sz="1200">
              <a:solidFill>
                <a:srgbClr val="6AA84F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}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236" name="Google Shape;23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Implement everything in the spec to create a fully working game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Files you need to complete: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Actor.h/cpp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StudentWorld.h/cpp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And a report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Don’t overdo the detail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After turning in Part 1, the CS 32 website will update with resources discussing possible designs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Good luck and have fun!</a:t>
            </a:r>
            <a:endParaRPr/>
          </a:p>
        </p:txBody>
      </p:sp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Week 8 Thursday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27, 11 pm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Design Tips</a:t>
            </a:r>
            <a:endParaRPr/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and Inheritance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Although it is a long spec, a lot of it is repetitive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Take the “subtle” hint!! - Use polymorphism and inheritance!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FLIP BACK AND FORTH BETWEEN THE NEXT TWO SLIDES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 SEE FOR YOURSELF</a:t>
            </a:r>
            <a:endParaRPr/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copied straight from the spec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6900" y="1152475"/>
            <a:ext cx="94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a Regular Salmonella Must Do During a Tick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time a regular salmonella is asked to do something (during a tick):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regular salmonella must check to see if it is currently alive. If not, then its </a:t>
            </a:r>
            <a:r>
              <a:rPr i="1" lang="en"/>
              <a:t>doSomething()</a:t>
            </a:r>
            <a:r>
              <a:rPr lang="en"/>
              <a:t> method must return immediately – none of the following steps should be performed.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regular salmonella must check to see if it overlaps</a:t>
            </a:r>
            <a:r>
              <a:rPr baseline="30000" lang="en"/>
              <a:t>11</a:t>
            </a:r>
            <a:r>
              <a:rPr lang="en"/>
              <a:t> with Socrates. If so it will: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Tell Socrates that he has received 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 point of damage.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Then skip to step 5.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regular salmonella will see if it’s eaten a total of 3 food since it last divided or was born. If so: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It will compute a </a:t>
            </a:r>
            <a:r>
              <a:rPr i="1" lang="en"/>
              <a:t>newx</a:t>
            </a:r>
            <a:r>
              <a:rPr lang="en"/>
              <a:t> coordinate, equal to its own </a:t>
            </a:r>
            <a:r>
              <a:rPr i="1" lang="en"/>
              <a:t>x </a:t>
            </a:r>
            <a:r>
              <a:rPr lang="en"/>
              <a:t>coordinate: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/>
              <a:t>Plus SPRITE_RADIUS if its </a:t>
            </a:r>
            <a:r>
              <a:rPr i="1" lang="en"/>
              <a:t>x</a:t>
            </a:r>
            <a:r>
              <a:rPr lang="en"/>
              <a:t> coordinate is &lt; VIEW_WIDTH/2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/>
              <a:t>Minus SPRITE_RADIUS if its </a:t>
            </a:r>
            <a:r>
              <a:rPr i="1" lang="en"/>
              <a:t>x</a:t>
            </a:r>
            <a:r>
              <a:rPr lang="en"/>
              <a:t> coordinate is &gt; VIEW_WIDTH/2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37</a:t>
            </a:r>
            <a:endParaRPr/>
          </a:p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copied straight from the spec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6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an E. coli Must Do During a Tick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time an E. coli is asked to do something (during a tick):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 </a:t>
            </a:r>
            <a:r>
              <a:rPr lang="en"/>
              <a:t>The E. coli must check to see if it is currently alive. If not, then its </a:t>
            </a:r>
            <a:r>
              <a:rPr i="1" lang="en"/>
              <a:t>doSomething()</a:t>
            </a:r>
            <a:r>
              <a:rPr lang="en"/>
              <a:t> method must return immediately – none of the following steps should be performed.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E. coli must check to see if it overlaps</a:t>
            </a:r>
            <a:r>
              <a:rPr baseline="30000" lang="en"/>
              <a:t>17</a:t>
            </a:r>
            <a:r>
              <a:rPr lang="en"/>
              <a:t> with Socrates. If so it will: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Tell Socrates that he has received </a:t>
            </a:r>
            <a:r>
              <a:rPr lang="en">
                <a:solidFill>
                  <a:srgbClr val="FF0000"/>
                </a:solidFill>
              </a:rPr>
              <a:t>4</a:t>
            </a:r>
            <a:r>
              <a:rPr lang="en"/>
              <a:t> points of damage.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Then skip to step 5.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E. coli will see if it’s eaten a total of 3 food since it last divided or was born. If so: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It will compute a </a:t>
            </a:r>
            <a:r>
              <a:rPr i="1" lang="en"/>
              <a:t>newx</a:t>
            </a:r>
            <a:r>
              <a:rPr lang="en"/>
              <a:t> coordinate, equal to its own </a:t>
            </a:r>
            <a:r>
              <a:rPr i="1" lang="en"/>
              <a:t>x</a:t>
            </a:r>
            <a:r>
              <a:rPr lang="en"/>
              <a:t> coordinate: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/>
              <a:t>Plus SPRITE_RADIUS if its </a:t>
            </a:r>
            <a:r>
              <a:rPr i="1" lang="en"/>
              <a:t>x</a:t>
            </a:r>
            <a:r>
              <a:rPr lang="en"/>
              <a:t> coordinate is &lt; VIEW_WIDTH/2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/>
              <a:t>Minus SPRITE_RADIUS if its </a:t>
            </a:r>
            <a:r>
              <a:rPr i="1" lang="en"/>
              <a:t>x</a:t>
            </a:r>
            <a:r>
              <a:rPr lang="en"/>
              <a:t> coordinate is &gt; VIEW_WIDTH/2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43</a:t>
            </a:r>
            <a:endParaRPr/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and Inheritance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Plan out your classes and inheritance structure before starting to code!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Draw a potential class diagram that makes sense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Very easy to implement Part 1 with a poor code structure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Resist the temptation.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Plan ahead! Make your life easier when it’s time to do Part 2!</a:t>
            </a:r>
            <a:endParaRPr/>
          </a:p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700" y="1064150"/>
            <a:ext cx="4132901" cy="34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and Inheritance: From the Spec</a:t>
            </a:r>
            <a:endParaRPr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0" name="Google Shape;280;p44"/>
          <p:cNvCxnSpPr/>
          <p:nvPr/>
        </p:nvCxnSpPr>
        <p:spPr>
          <a:xfrm rot="10800000">
            <a:off x="3094000" y="3902963"/>
            <a:ext cx="204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4"/>
          <p:cNvCxnSpPr/>
          <p:nvPr/>
        </p:nvCxnSpPr>
        <p:spPr>
          <a:xfrm rot="10800000">
            <a:off x="3094000" y="3701963"/>
            <a:ext cx="204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4"/>
          <p:cNvCxnSpPr/>
          <p:nvPr/>
        </p:nvCxnSpPr>
        <p:spPr>
          <a:xfrm rot="10800000">
            <a:off x="2713100" y="4082975"/>
            <a:ext cx="2425500" cy="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4"/>
          <p:cNvSpPr txBox="1"/>
          <p:nvPr/>
        </p:nvSpPr>
        <p:spPr>
          <a:xfrm>
            <a:off x="3565050" y="3007775"/>
            <a:ext cx="506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wow maybe i should make a Goodie class and derive from it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311700" y="106415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ease your nerves… (tips and advice)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spec might look very long and intimidating, but it is actually very useful because: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Some parts sound redundant; this implies using inheritance / a common base class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Very detailed, so what you need to code is very clear; just translate English to code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START EARLY! DON’T PROCRASTINATE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Develop incrementally; code one feature at a time, then compile and test it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Backup your code after each working feature gets implemented (github or Google Docs)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Don’t procrastinate!</a:t>
            </a:r>
            <a:r>
              <a:rPr lang="en"/>
              <a:t> Catching up will be very stressful.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START EARLY! </a:t>
            </a:r>
            <a:r>
              <a:rPr lang="en"/>
              <a:t>Stop thinking about it, just DO IT!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you still have </a:t>
            </a:r>
            <a:r>
              <a:rPr lang="en"/>
              <a:t>questions </a:t>
            </a:r>
            <a:r>
              <a:rPr lang="en"/>
              <a:t>about game logic and implementation that the spec doesn’t answer, refer to the example programs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project teaches Object-Oriented Programming, the most important skill you’ll ever learn and the skill you’ll use most if you’re planning to work in industry!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 Topics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that may be helpful for beyond Part 1</a:t>
            </a:r>
            <a:endParaRPr b="0" sz="2400"/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</a:t>
            </a:r>
            <a:r>
              <a:rPr lang="en"/>
              <a:t>Random Numbers</a:t>
            </a:r>
            <a:endParaRPr/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In GameConstants.h: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Return a uniformly distributed random int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from min to max, inclusive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int randInt(int min, int max)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implementation provided for you already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return a random number;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Stringstreams (for game status text)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&lt;sstream&gt;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&lt;iomanip&gt;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ostringstream oss;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n = 123;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oss &lt;&lt; setw(5) &lt;&lt; k &lt;&lt; endl;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oss.fill(‘*’); // change fill from ‘ ’ to ‘*’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oss &lt;&lt; setw(6) &lt;&lt; k &lt;&lt; endl;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 = oss.str(); // s contains “  123\n***123\n”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Backing Up Code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could use Github as a fancy Google Docs by copying and pasting all your files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Or you could create a local git repository and push it to Github by typing a few lines into Terminal/PuTTY/command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Download Git: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https://git-scm.com/book/en/v2/Getting-Started-Installing-Git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For Mac: You most likely already have it installed if you have Xcode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Create a new repository on your Github account.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You will probably see a screen with info like this:</a:t>
            </a:r>
            <a:endParaRPr/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48"/>
          <p:cNvPicPr preferRelativeResize="0"/>
          <p:nvPr/>
        </p:nvPicPr>
        <p:blipFill rotWithShape="1">
          <a:blip r:embed="rId4">
            <a:alphaModFix/>
          </a:blip>
          <a:srcRect b="42498" l="0" r="0" t="0"/>
          <a:stretch/>
        </p:blipFill>
        <p:spPr>
          <a:xfrm>
            <a:off x="1886650" y="3454050"/>
            <a:ext cx="5033476" cy="103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Backing Up Code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 In Terminal/PuTTY, cd (change directory) to the folder where all your source code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e.g.   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cd ~/Documents/Winter_2020/Kontagion/Kontagion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  Initialize a new git repository: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git init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  Add all the files in the folder to the repository: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git add 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  Commit them to the repo. MUST include a message/string after -m: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git commit -m "first commit"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  From the screen on GitHub, enter the command that starts with git remote add: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e</a:t>
            </a:r>
            <a:r>
              <a:rPr lang="en"/>
              <a:t>.g.   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git remote add origin https://github.com/lilytakahari/help.git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  Push your code to the web: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git push -u origin master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steps 6, 7, and 9 everytime you want to backup your code to Github.</a:t>
            </a:r>
            <a:endParaRPr/>
          </a:p>
        </p:txBody>
      </p:sp>
      <p:sp>
        <p:nvSpPr>
          <p:cNvPr id="319" name="Google Shape;319;p4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Pages for Part 1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48</a:t>
            </a:r>
            <a:r>
              <a:rPr lang="en"/>
              <a:t>: Don’t know how or where to start? Read this!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6: Game Details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44: Object-Oriented Programming Tips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50: What to Turn In, Part #1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14: StudentWorld description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21: Actors description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25: Socrates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28: Dirt Pile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9: Determining Object Overlap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49: Building the Game</a:t>
            </a:r>
            <a:endParaRPr/>
          </a:p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luck!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Sign-in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https://bit.ly/39sW7vD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Slides	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https://bit.ly/3busBHz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	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https://github.com/uclaupe-tutoring/practice-problems/wiki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 Need more help?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Come up and ask us! We'll try our best.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UPE offers daily computer science tutoring: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Location: ACM/UPE Clubhouse (Boelter 2763)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Schedule: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https://upe.seas.ucla.edu/tutoring/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also post on the Facebook event page.</a:t>
            </a:r>
            <a:endParaRPr/>
          </a:p>
        </p:txBody>
      </p:sp>
      <p:sp>
        <p:nvSpPr>
          <p:cNvPr id="333" name="Google Shape;333;p5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Kontagion: Brief Summary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2D game (that is very hard to play)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Setting: Circular Petri dish / arena, nothing can be outside specified radius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Goal: kill all bacteria that are spawned from bacterial pits on the level, go to next level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Objects in the game: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Player: Socrates Nguyen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only move around perimeter of circle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3 lives total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Projectiles: flame and disinfecting spray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Bacteria: 3 types that range from not aggressive to very aggressive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Goodies (power ups): 3 types that update Socrates’ stats in a positive way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Harmful goodie: Fungus, deals 20 points of damage to Socrates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Other actors: Bacterial pits, Dirt piles, Food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488" y="86600"/>
            <a:ext cx="4615013" cy="451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All Game Objects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Refer to page 21 of the spec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Socrates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Regular Salmonella bacteria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Aggressive Salmonella bacteria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aggressive E. coli bacteria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Flame projectiles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Spray projectiles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Dirt piles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Bacterial pits</a:t>
            </a:r>
            <a:endParaRPr sz="1600"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Restore health goodies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Flame thrower goodies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 life goodies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Fungi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Game Objects are called Actors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Each ‘tick’ of the game, all of the Actors have to ‘doSomething’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They move around, cause damage, grant bonuses, die, etc.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Each ‘tick’, the “dead” Actors should be removed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class called StudentWorld manages all of these ‘ticks’ and Actor interactions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Project Goal: Implement all of the Actors and the StudentWorld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CS 32 website: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Read the spec (54 pages! :D watch out for the occasionally funny bits)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Download the skeleton code zip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Play through the example games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 the Project 3 Warmup to get some experience with STL containers and iterators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Re-read the spec as necessary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Make sure you know how to compile and run your code</a:t>
            </a:r>
            <a:endParaRPr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