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59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57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138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244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382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1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597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5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47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5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4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42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6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3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04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96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DD01D-F3BA-4234-ACF4-8784B1950B8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76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9AF2A9-6AD5-B429-A696-F3453F90496D}"/>
              </a:ext>
            </a:extLst>
          </p:cNvPr>
          <p:cNvSpPr/>
          <p:nvPr/>
        </p:nvSpPr>
        <p:spPr>
          <a:xfrm>
            <a:off x="2749244" y="2055258"/>
            <a:ext cx="713143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Movie Recommendation System</a:t>
            </a:r>
          </a:p>
          <a:p>
            <a:pPr algn="just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Cosine Similarity Algorithm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C296D1-EC27-C76D-16D4-0126DBA24199}"/>
              </a:ext>
            </a:extLst>
          </p:cNvPr>
          <p:cNvSpPr/>
          <p:nvPr/>
        </p:nvSpPr>
        <p:spPr>
          <a:xfrm>
            <a:off x="1529269" y="1027699"/>
            <a:ext cx="9133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Machine Learning Project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C1B28-BFAC-CFE9-A86E-E3F6420B7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1" y="127321"/>
            <a:ext cx="1047624" cy="9233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65B272-726E-A807-83BE-C4AD9CFA0454}"/>
              </a:ext>
            </a:extLst>
          </p:cNvPr>
          <p:cNvSpPr/>
          <p:nvPr/>
        </p:nvSpPr>
        <p:spPr>
          <a:xfrm>
            <a:off x="277791" y="4687396"/>
            <a:ext cx="6418360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>
                <a:ln/>
                <a:solidFill>
                  <a:schemeClr val="accent3"/>
                </a:solidFill>
              </a:rPr>
              <a:t>Team Members:</a:t>
            </a:r>
          </a:p>
          <a:p>
            <a:r>
              <a:rPr lang="en-US" sz="2800" b="1" cap="none" spc="0" dirty="0">
                <a:ln/>
                <a:solidFill>
                  <a:schemeClr val="accent3"/>
                </a:solidFill>
                <a:effectLst/>
              </a:rPr>
              <a:t>Tejashri Chavan(RA2111027010110)</a:t>
            </a:r>
          </a:p>
          <a:p>
            <a:r>
              <a:rPr lang="en-US" sz="2800" b="1" dirty="0">
                <a:ln/>
                <a:solidFill>
                  <a:schemeClr val="accent3"/>
                </a:solidFill>
              </a:rPr>
              <a:t>Esha Rai(RA2111027010110)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491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672F29-545D-F576-51AC-1301BDB1C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77" y="921802"/>
            <a:ext cx="8131245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7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103DA9-D7C5-2E48-962C-579C98D38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21362"/>
              </p:ext>
            </p:extLst>
          </p:nvPr>
        </p:nvGraphicFramePr>
        <p:xfrm>
          <a:off x="452748" y="1212697"/>
          <a:ext cx="10346431" cy="4931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2587">
                  <a:extLst>
                    <a:ext uri="{9D8B030D-6E8A-4147-A177-3AD203B41FA5}">
                      <a16:colId xmlns:a16="http://schemas.microsoft.com/office/drawing/2014/main" val="4103338390"/>
                    </a:ext>
                  </a:extLst>
                </a:gridCol>
                <a:gridCol w="2257594">
                  <a:extLst>
                    <a:ext uri="{9D8B030D-6E8A-4147-A177-3AD203B41FA5}">
                      <a16:colId xmlns:a16="http://schemas.microsoft.com/office/drawing/2014/main" val="1184083443"/>
                    </a:ext>
                  </a:extLst>
                </a:gridCol>
                <a:gridCol w="3257050">
                  <a:extLst>
                    <a:ext uri="{9D8B030D-6E8A-4147-A177-3AD203B41FA5}">
                      <a16:colId xmlns:a16="http://schemas.microsoft.com/office/drawing/2014/main" val="246643022"/>
                    </a:ext>
                  </a:extLst>
                </a:gridCol>
                <a:gridCol w="3949200">
                  <a:extLst>
                    <a:ext uri="{9D8B030D-6E8A-4147-A177-3AD203B41FA5}">
                      <a16:colId xmlns:a16="http://schemas.microsoft.com/office/drawing/2014/main" val="1771570156"/>
                    </a:ext>
                  </a:extLst>
                </a:gridCol>
              </a:tblGrid>
              <a:tr h="955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Sr.no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Title/Authors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 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36837"/>
                  </a:ext>
                </a:extLst>
              </a:tr>
              <a:tr h="185690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Content-Based Recommendation Systems </a:t>
                      </a:r>
                      <a:r>
                        <a:rPr lang="en-IN" dirty="0" err="1"/>
                        <a:t>byRobin</a:t>
                      </a:r>
                      <a:r>
                        <a:rPr lang="en-IN" dirty="0"/>
                        <a:t> Burke and </a:t>
                      </a:r>
                      <a:r>
                        <a:rPr lang="en-IN" dirty="0" err="1"/>
                        <a:t>Bamshad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Mobasher</a:t>
                      </a:r>
                      <a:r>
                        <a:rPr lang="en-IN" dirty="0"/>
                        <a:t>(2007)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 Representation</a:t>
                      </a:r>
                    </a:p>
                    <a:p>
                      <a:r>
                        <a:rPr lang="en-IN" dirty="0"/>
                        <a:t>Similarity Measures</a:t>
                      </a:r>
                    </a:p>
                    <a:p>
                      <a:r>
                        <a:rPr lang="en-IN" dirty="0"/>
                        <a:t>Profit Creation</a:t>
                      </a:r>
                    </a:p>
                    <a:p>
                      <a:r>
                        <a:rPr lang="en-IN" dirty="0"/>
                        <a:t>Filtering Algorithms</a:t>
                      </a:r>
                    </a:p>
                    <a:p>
                      <a:r>
                        <a:rPr lang="en-IN" dirty="0"/>
                        <a:t>Evaluation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Inability to capture diverse user interests.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85130"/>
                  </a:ext>
                </a:extLst>
              </a:tr>
              <a:tr h="19772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Content-Based Music Recommendation via User and Item Profiles by </a:t>
                      </a:r>
                      <a:r>
                        <a:rPr lang="en-IN" dirty="0"/>
                        <a:t>Paul </a:t>
                      </a:r>
                      <a:r>
                        <a:rPr lang="en-IN" dirty="0" err="1"/>
                        <a:t>Lamere</a:t>
                      </a:r>
                      <a:r>
                        <a:rPr lang="en-IN" dirty="0"/>
                        <a:t> (2002)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systems that combine content-based and collaborative filtering 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the number of items and users grows, the computational complexity can become a limiting factor.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93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5F7E327-1F4F-DF78-F1D2-A7076EBAF86C}"/>
              </a:ext>
            </a:extLst>
          </p:cNvPr>
          <p:cNvSpPr/>
          <p:nvPr/>
        </p:nvSpPr>
        <p:spPr>
          <a:xfrm>
            <a:off x="3040610" y="127321"/>
            <a:ext cx="5700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Literature Review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75DB4-D50E-6377-3D6F-D62AA8BE7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1" y="127321"/>
            <a:ext cx="104762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6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4C02B6-CFFD-8528-A028-6FACF024EEB2}"/>
              </a:ext>
            </a:extLst>
          </p:cNvPr>
          <p:cNvSpPr txBox="1"/>
          <p:nvPr/>
        </p:nvSpPr>
        <p:spPr>
          <a:xfrm>
            <a:off x="1711627" y="1430399"/>
            <a:ext cx="96735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These systems </a:t>
            </a:r>
            <a:r>
              <a:rPr lang="en-IN" dirty="0" err="1"/>
              <a:t>analyze</a:t>
            </a:r>
            <a:r>
              <a:rPr lang="en-IN" dirty="0"/>
              <a:t> the content of items and match them with users' preferences.</a:t>
            </a:r>
          </a:p>
          <a:p>
            <a:pPr algn="just"/>
            <a:endParaRPr lang="en-IN" dirty="0"/>
          </a:p>
          <a:p>
            <a:pPr algn="just"/>
            <a:r>
              <a:rPr lang="en-US" dirty="0"/>
              <a:t>They use user profiles or historical interactions to tailor recommendations to each user's specific interests.</a:t>
            </a:r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US" dirty="0"/>
              <a:t>Since they rely on item characteristics and historical user behavior, the recommendations tend to be similar to what users have already interacted with.</a:t>
            </a:r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US" dirty="0"/>
              <a:t>Without user data, these systems cannot generate personalized recommendations.</a:t>
            </a:r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US" dirty="0"/>
              <a:t> The system can leverage both item content and user behavior to generate better suggestions.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16174-CFD4-565E-9FC5-F8DA2B74DC6B}"/>
              </a:ext>
            </a:extLst>
          </p:cNvPr>
          <p:cNvSpPr/>
          <p:nvPr/>
        </p:nvSpPr>
        <p:spPr>
          <a:xfrm>
            <a:off x="1711627" y="465876"/>
            <a:ext cx="87687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INFERENCE FROM LITERATURE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438E9-413F-331F-5E69-5C9DE0583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1" y="127321"/>
            <a:ext cx="104762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3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983FF0-24A4-2B99-8F66-75DF93C485F3}"/>
              </a:ext>
            </a:extLst>
          </p:cNvPr>
          <p:cNvSpPr/>
          <p:nvPr/>
        </p:nvSpPr>
        <p:spPr>
          <a:xfrm>
            <a:off x="2759396" y="0"/>
            <a:ext cx="4011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2EC49-96DE-C8A5-29A8-31A966AF864A}"/>
              </a:ext>
            </a:extLst>
          </p:cNvPr>
          <p:cNvSpPr txBox="1"/>
          <p:nvPr/>
        </p:nvSpPr>
        <p:spPr>
          <a:xfrm>
            <a:off x="412830" y="1274702"/>
            <a:ext cx="1136633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Y. Blanco-Fernández et </a:t>
            </a:r>
            <a:r>
              <a:rPr lang="en-IN" dirty="0" err="1"/>
              <a:t>al.An</a:t>
            </a:r>
            <a:r>
              <a:rPr lang="en-IN" dirty="0"/>
              <a:t> improvement for semantics-based recommender systems grounded on attaching temporal information to ontologies and user </a:t>
            </a:r>
            <a:r>
              <a:rPr lang="en-IN" dirty="0" err="1"/>
              <a:t>profilesEngineering</a:t>
            </a:r>
            <a:r>
              <a:rPr lang="en-IN" dirty="0"/>
              <a:t> Applications of Artificial Intelligence(2011)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J. Bobadilla et </a:t>
            </a:r>
            <a:r>
              <a:rPr lang="en-IN" dirty="0" err="1"/>
              <a:t>al.Collaborative</a:t>
            </a:r>
            <a:r>
              <a:rPr lang="en-IN" dirty="0"/>
              <a:t> filtering adapted to recommender systems of e-</a:t>
            </a:r>
            <a:r>
              <a:rPr lang="en-IN" dirty="0" err="1"/>
              <a:t>learningKnowledge</a:t>
            </a:r>
            <a:r>
              <a:rPr lang="en-IN" dirty="0"/>
              <a:t>-Based Systems(2009)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Jesus. Bobadilla et </a:t>
            </a:r>
            <a:r>
              <a:rPr lang="en-IN" dirty="0" err="1"/>
              <a:t>al.A</a:t>
            </a:r>
            <a:r>
              <a:rPr lang="en-IN" dirty="0"/>
              <a:t> framework for collaborative filtering recommender </a:t>
            </a:r>
            <a:r>
              <a:rPr lang="en-IN" dirty="0" err="1"/>
              <a:t>systemsExpert</a:t>
            </a:r>
            <a:r>
              <a:rPr lang="en-IN" dirty="0"/>
              <a:t> Systems with Applications(2011)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Jesús. Bobadilla et </a:t>
            </a:r>
            <a:r>
              <a:rPr lang="en-IN" dirty="0" err="1"/>
              <a:t>al.Collaborative</a:t>
            </a:r>
            <a:r>
              <a:rPr lang="en-IN" dirty="0"/>
              <a:t> filtering based on </a:t>
            </a:r>
            <a:r>
              <a:rPr lang="en-IN" dirty="0" err="1"/>
              <a:t>significancesInformation</a:t>
            </a:r>
            <a:r>
              <a:rPr lang="en-IN" dirty="0"/>
              <a:t> Sciences(2012)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Jesús. Bobadilla et </a:t>
            </a:r>
            <a:r>
              <a:rPr lang="en-IN" dirty="0" err="1"/>
              <a:t>al.A</a:t>
            </a:r>
            <a:r>
              <a:rPr lang="en-IN" dirty="0"/>
              <a:t> collaborative filtering similarity measure based on </a:t>
            </a:r>
            <a:r>
              <a:rPr lang="en-IN" dirty="0" err="1"/>
              <a:t>singularitiesInformation</a:t>
            </a:r>
            <a:r>
              <a:rPr lang="en-IN" dirty="0"/>
              <a:t> Processing and Management(2012)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I. </a:t>
            </a:r>
            <a:r>
              <a:rPr lang="en-IN" dirty="0" err="1"/>
              <a:t>Cantador</a:t>
            </a:r>
            <a:r>
              <a:rPr lang="en-IN" dirty="0"/>
              <a:t> et </a:t>
            </a:r>
            <a:r>
              <a:rPr lang="en-IN" dirty="0" err="1"/>
              <a:t>al.Categorising</a:t>
            </a:r>
            <a:r>
              <a:rPr lang="en-IN" dirty="0"/>
              <a:t> social tags to improve folksonomy-based </a:t>
            </a:r>
            <a:r>
              <a:rPr lang="en-IN" dirty="0" err="1"/>
              <a:t>recommendationsWeb</a:t>
            </a:r>
            <a:r>
              <a:rPr lang="en-IN" dirty="0"/>
              <a:t> Semantics: Science, Services and Agents on the World Wide Web(2011)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2B6C0-8446-1BB9-EFEE-A6B3127F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1" y="127321"/>
            <a:ext cx="104762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8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99115-E8E2-8BF9-DD35-E06FE1FC2682}"/>
              </a:ext>
            </a:extLst>
          </p:cNvPr>
          <p:cNvSpPr/>
          <p:nvPr/>
        </p:nvSpPr>
        <p:spPr>
          <a:xfrm>
            <a:off x="2779756" y="322746"/>
            <a:ext cx="6040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C9210-D838-3DD9-00D3-B272FCE0A22A}"/>
              </a:ext>
            </a:extLst>
          </p:cNvPr>
          <p:cNvSpPr/>
          <p:nvPr/>
        </p:nvSpPr>
        <p:spPr>
          <a:xfrm>
            <a:off x="1475516" y="1822026"/>
            <a:ext cx="875837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These System use advanced algorithm and data analysis techniques to suggest movies that you might like based on your viewing history or other factors</a:t>
            </a:r>
          </a:p>
          <a:p>
            <a:pPr algn="just"/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just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They make it easier for us to discover new movies that we might not have otherwise found</a:t>
            </a:r>
          </a:p>
          <a:p>
            <a:pPr algn="just"/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just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They also help businesses like streaming services to keep their users engaged and coming back for more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21DC64-B04E-38BD-4F8A-01452CEF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20" y="2164870"/>
            <a:ext cx="434378" cy="403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B8AB4-053E-140E-D7B4-14B2D176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20" y="3429000"/>
            <a:ext cx="434378" cy="403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2948EF-E0FA-5028-8CB6-1D806479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20" y="4491182"/>
            <a:ext cx="434378" cy="403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5FF245-4355-32CF-2458-4521ABE66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1" y="127321"/>
            <a:ext cx="104762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1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926DAF-7BE0-45A7-76BA-87EFDA513987}"/>
              </a:ext>
            </a:extLst>
          </p:cNvPr>
          <p:cNvSpPr/>
          <p:nvPr/>
        </p:nvSpPr>
        <p:spPr>
          <a:xfrm>
            <a:off x="2304281" y="979055"/>
            <a:ext cx="8109912" cy="9975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D384A-8B24-3BE7-FD9B-DE9EF49EFFAE}"/>
              </a:ext>
            </a:extLst>
          </p:cNvPr>
          <p:cNvSpPr/>
          <p:nvPr/>
        </p:nvSpPr>
        <p:spPr>
          <a:xfrm>
            <a:off x="2304280" y="1123875"/>
            <a:ext cx="81099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Types of Recommender System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41DCB6-E0B4-E670-EF5D-B074A9AF1872}"/>
              </a:ext>
            </a:extLst>
          </p:cNvPr>
          <p:cNvSpPr/>
          <p:nvPr/>
        </p:nvSpPr>
        <p:spPr>
          <a:xfrm>
            <a:off x="2716305" y="2896798"/>
            <a:ext cx="5385533" cy="5322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Content Based Recommender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02AD99-F003-7A03-B129-AA5B5F7AFE41}"/>
              </a:ext>
            </a:extLst>
          </p:cNvPr>
          <p:cNvSpPr/>
          <p:nvPr/>
        </p:nvSpPr>
        <p:spPr>
          <a:xfrm>
            <a:off x="2716305" y="3669087"/>
            <a:ext cx="42338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Collaborative Filtering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E36826-C92A-DBE4-6B91-6E249C2B0EFA}"/>
              </a:ext>
            </a:extLst>
          </p:cNvPr>
          <p:cNvSpPr/>
          <p:nvPr/>
        </p:nvSpPr>
        <p:spPr>
          <a:xfrm>
            <a:off x="2716305" y="4507380"/>
            <a:ext cx="14150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ybrid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59F37-6434-10A0-2D0D-D6039A90CDC4}"/>
              </a:ext>
            </a:extLst>
          </p:cNvPr>
          <p:cNvSpPr/>
          <p:nvPr/>
        </p:nvSpPr>
        <p:spPr>
          <a:xfrm>
            <a:off x="2065782" y="1995354"/>
            <a:ext cx="104747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096AF-9627-AA95-B110-A7E86B645CDC}"/>
              </a:ext>
            </a:extLst>
          </p:cNvPr>
          <p:cNvSpPr txBox="1"/>
          <p:nvPr/>
        </p:nvSpPr>
        <p:spPr>
          <a:xfrm>
            <a:off x="-458479" y="280451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22FC0C-2794-369E-E154-16F7C5D6F35C}"/>
              </a:ext>
            </a:extLst>
          </p:cNvPr>
          <p:cNvSpPr txBox="1"/>
          <p:nvPr/>
        </p:nvSpPr>
        <p:spPr>
          <a:xfrm>
            <a:off x="-458479" y="3631726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3A2F20-7D88-4A94-F6F2-EE74036F8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1" y="127321"/>
            <a:ext cx="104762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2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BCA0AF8-95B0-0259-0D18-172C16FAB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43" y="1892774"/>
            <a:ext cx="9243070" cy="327986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0424C52-3FA9-E324-1926-6098FF4F7705}"/>
              </a:ext>
            </a:extLst>
          </p:cNvPr>
          <p:cNvSpPr/>
          <p:nvPr/>
        </p:nvSpPr>
        <p:spPr>
          <a:xfrm>
            <a:off x="3104334" y="313782"/>
            <a:ext cx="4441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Flow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F8A3027-EADA-558A-34CE-F07D415F8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1" y="127321"/>
            <a:ext cx="104762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8DED8-A214-FC4E-5180-C93DC8A5D70E}"/>
              </a:ext>
            </a:extLst>
          </p:cNvPr>
          <p:cNvSpPr/>
          <p:nvPr/>
        </p:nvSpPr>
        <p:spPr>
          <a:xfrm>
            <a:off x="1187211" y="304346"/>
            <a:ext cx="91759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COSINE SIMILARITY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3157B-5561-F2B0-2863-C7A432FD4968}"/>
              </a:ext>
            </a:extLst>
          </p:cNvPr>
          <p:cNvSpPr/>
          <p:nvPr/>
        </p:nvSpPr>
        <p:spPr>
          <a:xfrm>
            <a:off x="1443964" y="1689118"/>
            <a:ext cx="8630653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Cosine similarity is a measure of similarity between two vectors.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calculated by taking the dot product of the two vectors and dividing it by the product of their norms.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code, the cosine similarity is used to calculate the similarity between the tags of two movies.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tags are first converted into vectors using a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CountVectorizer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CountVectorizer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counts the number of times each word appears in a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vectors are then compared using the cosine similarity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cosine similarity algorithm is a popular choice for recommender systems because it is relatively easy to implement and it is effective at measuring the similarity between two vectors.</a:t>
            </a:r>
          </a:p>
        </p:txBody>
      </p:sp>
    </p:spTree>
    <p:extLst>
      <p:ext uri="{BB962C8B-B14F-4D97-AF65-F5344CB8AC3E}">
        <p14:creationId xmlns:p14="http://schemas.microsoft.com/office/powerpoint/2010/main" val="76099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D3862D-DE7C-0E80-BDE4-6BB3EDE3B04E}"/>
              </a:ext>
            </a:extLst>
          </p:cNvPr>
          <p:cNvSpPr txBox="1"/>
          <p:nvPr/>
        </p:nvSpPr>
        <p:spPr>
          <a:xfrm>
            <a:off x="2711116" y="31263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CODE 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0C60D-60AB-87B2-8588-202FB7ED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54" y="1279974"/>
            <a:ext cx="9603124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6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0E3BC-5616-6AA5-5A9B-CF30EEB0D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10" y="1283808"/>
            <a:ext cx="8454189" cy="37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5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EC49D-51C8-557F-3F32-4585F43E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18" y="914400"/>
            <a:ext cx="9185963" cy="43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0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5DB554-12DD-46B3-C8CB-E8B2116B8C67}"/>
              </a:ext>
            </a:extLst>
          </p:cNvPr>
          <p:cNvSpPr/>
          <p:nvPr/>
        </p:nvSpPr>
        <p:spPr>
          <a:xfrm>
            <a:off x="4236129" y="336430"/>
            <a:ext cx="3110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28E70-5E99-20C2-1522-5E79B7AE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06" y="1405714"/>
            <a:ext cx="8757283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228</TotalTime>
  <Words>524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Tejashri Chavan</dc:creator>
  <cp:lastModifiedBy>Tejashri Chavan</cp:lastModifiedBy>
  <cp:revision>2</cp:revision>
  <dcterms:created xsi:type="dcterms:W3CDTF">2023-08-06T04:39:49Z</dcterms:created>
  <dcterms:modified xsi:type="dcterms:W3CDTF">2023-11-05T09:48:36Z</dcterms:modified>
</cp:coreProperties>
</file>