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68" d="100"/>
          <a:sy n="68" d="100"/>
        </p:scale>
        <p:origin x="39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96472-B87E-4381-8196-13D73E248975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27354-8D95-4B2E-8540-BFCEB4C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1E65F-73B0-2E84-826B-F327E0D56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6A34A-7806-47EC-4066-409E99BFD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B426B-9714-7223-504D-41A306A00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932B-5A7D-4180-31DE-D4569E8D5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FDF8-EB3B-DCAF-D26D-12E338EC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BF24E-BE62-ADC7-527A-ED69498B5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6A974-860A-B8C5-3386-64554E3F3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31AC-C71D-151D-88C0-FEBBF3863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480D-9E55-E218-0F21-0873332B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92AFD-7EA7-952F-63F0-443C6D5F2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EF365-A1E3-392E-3141-1F7FA8EE2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18711-92F7-C0D2-648E-9963DDDE1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FC130-43E5-DCAE-AF3F-C05D58F3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4B68E-723E-6721-4C7B-9B1B8CE34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2BF6-8E89-2140-788A-655607176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F95D5-856F-2BA0-C8A7-5F9DFC8D9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16CC-49A7-9DC3-BB14-8D1294BA9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5A5B8-F4B2-4665-ADBE-C4DA71E98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EDB65-77FC-67CD-5440-DF071EC38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4ACF4-6D9D-5D0B-CBEF-49DE1A4D2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365D9-3F54-1135-EFAD-1C97E99C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B0D62-32F2-3BE8-DE41-B63D367D4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D5A665-C8F7-4435-7C46-C44BA6910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C982A-4939-2BC3-E7C6-F76F30930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93DF7-CBE8-D0CA-6BF9-7259428E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5777-8D4C-39F9-88A2-FCE0E85CC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84A86-EACC-17FB-1650-B37DBE62C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B987-61D4-DCCA-4097-2C3FD4F19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31751-14E7-9615-B9C1-B6E96B35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5033B-8FAA-E504-1173-8AAA0AE35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291DF-4778-1914-36EA-64857B1DA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31763-767A-FFE4-82B6-9BF53083D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0F8F5-446D-1A0C-2CC8-1360DE0DF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1B9AA-12E7-07E8-ABAF-055D4A7C7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6F7F6-A996-78FD-9542-8929C300D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1757-3980-F0F5-5B5E-1EB07FB40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023C-C8E7-2D0F-A9FA-1792C11F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1DA14-E9F2-0A93-A7CE-9452AF6BA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4F4E8-EC5E-CC75-46D9-CD3F48A3C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16F3A-C1C6-0BEF-0C9D-0A0A57A2E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424C8-C3A7-24D4-912C-FE90875F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6089D-AC2B-C79A-E9A5-0AA7E686C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1963D-A9E3-BFFF-F2AE-90C68A3CD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63AE2-FA7B-3562-05B7-9AE43929A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4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826A13B-C332-4B6E-9654-631538610AE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92E1-7A4D-09A3-C23E-B50F9AA6E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Robot Combo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2559-133B-7243-C61C-98DC9FD6A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Griffin Edwards, Eyal Sharon, Justin Millette</a:t>
            </a:r>
          </a:p>
        </p:txBody>
      </p:sp>
    </p:spTree>
    <p:extLst>
      <p:ext uri="{BB962C8B-B14F-4D97-AF65-F5344CB8AC3E}">
        <p14:creationId xmlns:p14="http://schemas.microsoft.com/office/powerpoint/2010/main" val="351847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85C16-944E-5ABF-E7DC-CD568313C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88D-32A5-92A8-0B97-C86A813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BBCD-5141-E2B7-6C3F-BA7ECB6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Looking at Cmaj7, we see that we “should” play C, D, E, G, A, and B over this chord. We also note that Cmaj7 is built up of the notes C, E, G, and B. (This generalizes to </a:t>
            </a:r>
            <a:r>
              <a:rPr lang="en-US" i="1" dirty="0"/>
              <a:t>any</a:t>
            </a:r>
            <a:r>
              <a:rPr lang="en-US" dirty="0"/>
              <a:t> </a:t>
            </a:r>
            <a:r>
              <a:rPr lang="en-US"/>
              <a:t>maj7 chord.)</a:t>
            </a:r>
            <a:endParaRPr lang="en-US" dirty="0"/>
          </a:p>
          <a:p>
            <a:r>
              <a:rPr lang="en-US" dirty="0"/>
              <a:t>So we can build the outline of our matrix: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27F061-394E-1536-0DA3-F1862D3F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1594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0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11870-2936-1972-D2A9-FFEE1800A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0F3B-6EE9-0516-5AB0-AE77E7D9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20AD-C8FE-889C-ACC3-D453FB0E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A walking bassline can choose the same note, just rarely.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7C33E8-A7B7-2570-3C6E-1ED9B6DF5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73087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89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5C0B-A536-7569-FEA0-78BDDAB5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7FB7-FBDC-1D28-5147-667CFFE1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92EC-D101-0275-4BDF-AACCDBB5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The “bucket” is like a bag of marbles that we draw from, where each marble represents a note to move to.</a:t>
            </a:r>
          </a:p>
          <a:p>
            <a:r>
              <a:rPr lang="en-US" dirty="0"/>
              <a:t>There are different buckets for each “previous” note (each row)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D5748-2628-E85E-18CF-76825D1B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32340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39B1DD-24F9-D548-4C93-2FC2B8E0D417}"/>
              </a:ext>
            </a:extLst>
          </p:cNvPr>
          <p:cNvSpPr txBox="1"/>
          <p:nvPr/>
        </p:nvSpPr>
        <p:spPr>
          <a:xfrm>
            <a:off x="4888524" y="3777958"/>
            <a:ext cx="24829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 ]</a:t>
            </a:r>
          </a:p>
        </p:txBody>
      </p:sp>
    </p:spTree>
    <p:extLst>
      <p:ext uri="{BB962C8B-B14F-4D97-AF65-F5344CB8AC3E}">
        <p14:creationId xmlns:p14="http://schemas.microsoft.com/office/powerpoint/2010/main" val="2588821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2D0B-BA74-637C-BBD0-C2367289E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5AF-D745-6E74-8F5F-CC2358BF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9F5A-6F42-B413-747B-0CB1F6B8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The “bucket” is like a bag of marbles that we draw from, where each marble represents a note to move to.</a:t>
            </a:r>
          </a:p>
          <a:p>
            <a:r>
              <a:rPr lang="en-US" dirty="0"/>
              <a:t>There are different buckets for each “previous” note (each row)</a:t>
            </a:r>
          </a:p>
          <a:p>
            <a:r>
              <a:rPr lang="en-US" dirty="0"/>
              <a:t>Each note must have at least a chance of being selected, so add a marble for each.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D2718B-D6DB-6511-D58B-DC628BFB0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93482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495B9B-38C5-C28A-D284-9CB680833BC4}"/>
              </a:ext>
            </a:extLst>
          </p:cNvPr>
          <p:cNvSpPr txBox="1"/>
          <p:nvPr/>
        </p:nvSpPr>
        <p:spPr>
          <a:xfrm>
            <a:off x="838199" y="4192955"/>
            <a:ext cx="37619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E G A B]</a:t>
            </a:r>
          </a:p>
        </p:txBody>
      </p:sp>
    </p:spTree>
    <p:extLst>
      <p:ext uri="{BB962C8B-B14F-4D97-AF65-F5344CB8AC3E}">
        <p14:creationId xmlns:p14="http://schemas.microsoft.com/office/powerpoint/2010/main" val="219742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A9822-811C-56B2-ED88-07E9203A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BDEF-41F6-A915-45F8-FD8CB28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5133-7004-A6AA-2D59-CF41DE20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It’s nice to alternate between chord tones and non-chord tones, but this isn’t that strict. We add a marble for each non-chord tone in a chord tone’s bucket, and do the converse as well. So for C, we add a marble for D and 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1B55C0-1324-CF19-9FF7-D5D67461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38306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AC0A07-AA54-96EA-11D1-A15C056BFDB3}"/>
              </a:ext>
            </a:extLst>
          </p:cNvPr>
          <p:cNvSpPr txBox="1"/>
          <p:nvPr/>
        </p:nvSpPr>
        <p:spPr>
          <a:xfrm>
            <a:off x="838199" y="5086254"/>
            <a:ext cx="47466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3754518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AADF-03A6-4DD4-D7B4-E6BA7F9F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9620-BC6F-82A5-9CF5-60275CF1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00CD-5ED5-0C77-BC33-2BACEBCA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Close motion is better! So add another marble for each note adjacent to where we just were.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739B51-B329-6B99-8E77-428DA9D4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01697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DDCA7-4C02-6314-C01D-5469E4735ED9}"/>
              </a:ext>
            </a:extLst>
          </p:cNvPr>
          <p:cNvSpPr txBox="1"/>
          <p:nvPr/>
        </p:nvSpPr>
        <p:spPr>
          <a:xfrm>
            <a:off x="908537" y="3170297"/>
            <a:ext cx="504209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361589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CEB14-82C1-F8C5-EE66-7AF8383BE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B9C-FFFB-53DF-A8D4-65CA9C5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083C-41E4-98D9-33E1-91D66C4E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Now we convert these marbles into probabilities: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7D9CF6-B0B7-BC6A-F222-4290E48E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22794"/>
              </p:ext>
            </p:extLst>
          </p:nvPr>
        </p:nvGraphicFramePr>
        <p:xfrm>
          <a:off x="7464082" y="7149904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C8F9FD-2B14-CF16-4952-60383BA06925}"/>
              </a:ext>
            </a:extLst>
          </p:cNvPr>
          <p:cNvSpPr txBox="1"/>
          <p:nvPr/>
        </p:nvSpPr>
        <p:spPr>
          <a:xfrm>
            <a:off x="1035147" y="2694747"/>
            <a:ext cx="5060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E4524-FA48-F6FC-21CB-3B41730695AE}"/>
              </a:ext>
            </a:extLst>
          </p:cNvPr>
          <p:cNvSpPr txBox="1"/>
          <p:nvPr/>
        </p:nvSpPr>
        <p:spPr>
          <a:xfrm>
            <a:off x="1035147" y="3833430"/>
            <a:ext cx="6800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note: D?</a:t>
            </a:r>
          </a:p>
          <a:p>
            <a:r>
              <a:rPr lang="en-US" sz="2400" dirty="0"/>
              <a:t>Choose from: [</a:t>
            </a:r>
            <a:r>
              <a:rPr lang="en-US" sz="2400" b="1" i="1" dirty="0"/>
              <a:t>D </a:t>
            </a:r>
            <a:r>
              <a:rPr lang="en-US" sz="2400" b="1" i="1" dirty="0" err="1"/>
              <a:t>D</a:t>
            </a:r>
            <a:r>
              <a:rPr lang="en-US" sz="2400" b="1" i="1" dirty="0"/>
              <a:t> </a:t>
            </a:r>
            <a:r>
              <a:rPr lang="en-US" sz="2400" b="1" i="1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 = 3/8</a:t>
            </a:r>
          </a:p>
          <a:p>
            <a:br>
              <a:rPr lang="en-US" sz="2400" dirty="0"/>
            </a:br>
            <a:r>
              <a:rPr lang="en-US" sz="2400" dirty="0"/>
              <a:t>Next note: E?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b="1" i="1" dirty="0"/>
              <a:t>E</a:t>
            </a:r>
            <a:r>
              <a:rPr lang="en-US" sz="2400" dirty="0"/>
              <a:t> G A </a:t>
            </a:r>
            <a:r>
              <a:rPr lang="en-US" sz="2400" dirty="0" err="1"/>
              <a:t>A</a:t>
            </a:r>
            <a:r>
              <a:rPr lang="en-US" sz="2400" dirty="0"/>
              <a:t> B] = 1/8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1178105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D0B0-2DFD-1F43-6880-F89939057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9D77-7BF4-6108-7D24-19B5EA8F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9B7-1CFF-DBB4-2B6F-B9BD1181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Now we convert these marbles into probabilities, and multiply by .95 because of the 5% chance of choosing the same note again: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47240F-0B64-4A80-CD89-C153EA46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69975"/>
              </p:ext>
            </p:extLst>
          </p:nvPr>
        </p:nvGraphicFramePr>
        <p:xfrm>
          <a:off x="6147582" y="2694747"/>
          <a:ext cx="5936567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81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9B7A02-61FF-524B-7FF9-1C418541FF18}"/>
              </a:ext>
            </a:extLst>
          </p:cNvPr>
          <p:cNvSpPr txBox="1"/>
          <p:nvPr/>
        </p:nvSpPr>
        <p:spPr>
          <a:xfrm>
            <a:off x="838199" y="2694747"/>
            <a:ext cx="5060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1420313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418CA-9F0D-A473-5164-1743A117E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C080-B47F-7168-7C17-0A21267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8916-4AC4-AA65-2729-6482488D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We repeat this for each row, and then we’re done!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4C0C4A-E8C8-AEED-4C47-1E812F33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6"/>
          <a:stretch/>
        </p:blipFill>
        <p:spPr>
          <a:xfrm>
            <a:off x="838199" y="2580056"/>
            <a:ext cx="8569284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6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CA70D-2368-920E-8FC9-C45AF22B2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3D5-9DB2-F72D-C821-FB400078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2D1F-DEF9-4E40-AC24-FAC77B3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We repeat this for each row, and then we’re done!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repeat this entire process for each chord quality.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7A567C-93EC-B219-18C1-78171B22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6"/>
          <a:stretch/>
        </p:blipFill>
        <p:spPr>
          <a:xfrm>
            <a:off x="838199" y="2580056"/>
            <a:ext cx="8569284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5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CDE7-88BE-0EEE-6536-71F0C18C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A8A-10B5-24F6-06EB-83E4F73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4C95E8-2BBF-969E-FF62-8260EDFF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50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51C3-1423-7699-7AA3-D2256268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096-B412-7BE8-8B16-944B09C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E9-67CD-C715-6B59-93386575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81BC3-B437-086F-FD98-56DC9402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F4418-1EEC-30C4-8437-9B336E9EE4EA}"/>
              </a:ext>
            </a:extLst>
          </p:cNvPr>
          <p:cNvSpPr txBox="1"/>
          <p:nvPr/>
        </p:nvSpPr>
        <p:spPr>
          <a:xfrm>
            <a:off x="4595374" y="3954461"/>
            <a:ext cx="30012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Parse lead sheet to get melody and chords</a:t>
            </a:r>
            <a:br>
              <a:rPr lang="en-US" dirty="0"/>
            </a:b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80D077-4C66-6C26-A651-D5B5DFCCA665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>
            <a:off x="3111260" y="4554626"/>
            <a:ext cx="1484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26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A053-13DC-743D-A263-F15C7657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4B9-E410-DDE8-F989-577A59A2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54B0-5B02-5574-6BD7-7401599C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6DDDA8-C126-1B93-BC4C-742271F4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6954A-CEB5-80ED-CD1C-125CFBB2016F}"/>
              </a:ext>
            </a:extLst>
          </p:cNvPr>
          <p:cNvSpPr txBox="1"/>
          <p:nvPr/>
        </p:nvSpPr>
        <p:spPr>
          <a:xfrm>
            <a:off x="4595374" y="3954461"/>
            <a:ext cx="30012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Parse lead sheet to get melody and chords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06853-44D8-211F-5C79-20D30FC065FF}"/>
              </a:ext>
            </a:extLst>
          </p:cNvPr>
          <p:cNvSpPr txBox="1"/>
          <p:nvPr/>
        </p:nvSpPr>
        <p:spPr>
          <a:xfrm>
            <a:off x="8773367" y="390490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2C35-6645-C87E-088C-34F8B2F9F383}"/>
              </a:ext>
            </a:extLst>
          </p:cNvPr>
          <p:cNvSpPr txBox="1"/>
          <p:nvPr/>
        </p:nvSpPr>
        <p:spPr>
          <a:xfrm>
            <a:off x="8773367" y="466309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CF135D-2A2E-54CB-2590-F4D5EE6B1F29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7596625" y="4166518"/>
            <a:ext cx="1176742" cy="388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2D39A3-7F7C-B218-53E5-0C89112BBDB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596625" y="4554626"/>
            <a:ext cx="1176742" cy="37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50AF72-1C25-566D-688B-5C8B84B39BB5}"/>
              </a:ext>
            </a:extLst>
          </p:cNvPr>
          <p:cNvCxnSpPr/>
          <p:nvPr/>
        </p:nvCxnSpPr>
        <p:spPr>
          <a:xfrm>
            <a:off x="3111260" y="4554626"/>
            <a:ext cx="1484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90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34D98-08F4-2163-A0B1-C1660060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0F66-4260-714A-CED8-4513F25A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02D6-C362-9E64-5099-3E70BBF8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8B2B-51E7-2855-4FD0-2C7FB8A87824}"/>
              </a:ext>
            </a:extLst>
          </p:cNvPr>
          <p:cNvSpPr txBox="1"/>
          <p:nvPr/>
        </p:nvSpPr>
        <p:spPr>
          <a:xfrm>
            <a:off x="459618" y="332934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280F-1766-B1C8-0691-A3ECF9E84824}"/>
              </a:ext>
            </a:extLst>
          </p:cNvPr>
          <p:cNvSpPr txBox="1"/>
          <p:nvPr/>
        </p:nvSpPr>
        <p:spPr>
          <a:xfrm>
            <a:off x="486346" y="504226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837AE-2FF2-B802-C2EB-3127D2838E51}"/>
              </a:ext>
            </a:extLst>
          </p:cNvPr>
          <p:cNvSpPr txBox="1"/>
          <p:nvPr/>
        </p:nvSpPr>
        <p:spPr>
          <a:xfrm>
            <a:off x="2419700" y="3129286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Assign melody to horn part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2F353-FD60-89AA-6FCB-4D12DE6EA26A}"/>
              </a:ext>
            </a:extLst>
          </p:cNvPr>
          <p:cNvSpPr txBox="1"/>
          <p:nvPr/>
        </p:nvSpPr>
        <p:spPr>
          <a:xfrm>
            <a:off x="2419701" y="5441554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Generate walking bassline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66781-DFA5-618E-9BC0-2EE294B95752}"/>
              </a:ext>
            </a:extLst>
          </p:cNvPr>
          <p:cNvSpPr txBox="1"/>
          <p:nvPr/>
        </p:nvSpPr>
        <p:spPr>
          <a:xfrm>
            <a:off x="2419700" y="4285420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Generate piano comping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7E491-9BA8-3F14-96C3-627BC93A7E4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26543" y="3590951"/>
            <a:ext cx="59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656158-8A82-564A-E241-F6DC4C98647E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853271" y="4747085"/>
            <a:ext cx="566429" cy="55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FB37EC-203F-6232-95C2-6BA0B48AA92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853271" y="5303878"/>
            <a:ext cx="566430" cy="59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86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A3CB-16FA-E55B-2669-0FC21F77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4432-EF9E-BA39-9389-3FC8C481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09D4-95A0-0412-8041-3783B710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472D2-6779-BD94-2122-E7495CC975C2}"/>
              </a:ext>
            </a:extLst>
          </p:cNvPr>
          <p:cNvSpPr txBox="1"/>
          <p:nvPr/>
        </p:nvSpPr>
        <p:spPr>
          <a:xfrm>
            <a:off x="459618" y="332934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5BEE-CEA1-B709-94E3-D06C2B497A4E}"/>
              </a:ext>
            </a:extLst>
          </p:cNvPr>
          <p:cNvSpPr txBox="1"/>
          <p:nvPr/>
        </p:nvSpPr>
        <p:spPr>
          <a:xfrm>
            <a:off x="486346" y="504226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23F9E-CE50-DAC4-3CB8-12F57B4DFFA3}"/>
              </a:ext>
            </a:extLst>
          </p:cNvPr>
          <p:cNvSpPr txBox="1"/>
          <p:nvPr/>
        </p:nvSpPr>
        <p:spPr>
          <a:xfrm>
            <a:off x="2419700" y="3129286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Assign melody to horn part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C8D8-BE57-E2A5-7C02-E79AD7F99636}"/>
              </a:ext>
            </a:extLst>
          </p:cNvPr>
          <p:cNvSpPr txBox="1"/>
          <p:nvPr/>
        </p:nvSpPr>
        <p:spPr>
          <a:xfrm>
            <a:off x="2419701" y="5441554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Generate walking bassline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7F802-E76F-9B1D-8756-0AAF004B5E2A}"/>
              </a:ext>
            </a:extLst>
          </p:cNvPr>
          <p:cNvSpPr txBox="1"/>
          <p:nvPr/>
        </p:nvSpPr>
        <p:spPr>
          <a:xfrm>
            <a:off x="2419700" y="4285420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Generate piano comping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965311-3556-55F5-7D86-2FC8894E03F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26543" y="3590951"/>
            <a:ext cx="59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C8404-46EF-713B-1380-0B70F1ED3E4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853271" y="4747085"/>
            <a:ext cx="566429" cy="55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79BB43-D33F-7241-B0A5-3EC63BAD54A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853271" y="5303878"/>
            <a:ext cx="566430" cy="59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9C8344-ED1D-F4DA-45D9-06A37E74CD46}"/>
              </a:ext>
            </a:extLst>
          </p:cNvPr>
          <p:cNvSpPr txBox="1"/>
          <p:nvPr/>
        </p:nvSpPr>
        <p:spPr>
          <a:xfrm>
            <a:off x="6699826" y="4146920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“head”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8BB95-52B2-F695-05BC-7ACD3C5C13E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420951" y="3590951"/>
            <a:ext cx="1278875" cy="115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355484-5098-FDDD-3306-B9F5A5D702E0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5420951" y="4747085"/>
            <a:ext cx="1278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25E8C4-1778-74EA-1ADC-0CA82629D942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5420952" y="4747085"/>
            <a:ext cx="1278874" cy="115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81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7D12-0651-538C-9F95-AEAB845B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29133-DE34-180D-3493-7E4648CCF0E2}"/>
              </a:ext>
            </a:extLst>
          </p:cNvPr>
          <p:cNvSpPr txBox="1"/>
          <p:nvPr/>
        </p:nvSpPr>
        <p:spPr>
          <a:xfrm>
            <a:off x="297319" y="3302267"/>
            <a:ext cx="1157305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578C8-E84B-A70A-E3A9-BABB1298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6D4C-BBE7-EE90-D779-7C640F4D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E2AA4-8AFC-AD4C-A63D-7925E87ED999}"/>
              </a:ext>
            </a:extLst>
          </p:cNvPr>
          <p:cNvSpPr txBox="1"/>
          <p:nvPr/>
        </p:nvSpPr>
        <p:spPr>
          <a:xfrm>
            <a:off x="680494" y="4030609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“head”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10638-427C-A712-DAC4-9D26C98566B5}"/>
              </a:ext>
            </a:extLst>
          </p:cNvPr>
          <p:cNvSpPr txBox="1"/>
          <p:nvPr/>
        </p:nvSpPr>
        <p:spPr>
          <a:xfrm>
            <a:off x="4487385" y="4001294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Solo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Double-bass solo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Saxophone solo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7853-6C69-6830-E18C-E603AC93DEE5}"/>
              </a:ext>
            </a:extLst>
          </p:cNvPr>
          <p:cNvSpPr txBox="1"/>
          <p:nvPr/>
        </p:nvSpPr>
        <p:spPr>
          <a:xfrm>
            <a:off x="8294276" y="3994763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head,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</p:spTree>
    <p:extLst>
      <p:ext uri="{BB962C8B-B14F-4D97-AF65-F5344CB8AC3E}">
        <p14:creationId xmlns:p14="http://schemas.microsoft.com/office/powerpoint/2010/main" val="3915825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91120-03C4-21F3-CD76-A8537076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234C-2200-FEDA-33ED-69D227B3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98DB-7190-4DF8-9CB3-16CC3D82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Generate walking bassline from given chord.</a:t>
            </a:r>
          </a:p>
          <a:p>
            <a:r>
              <a:rPr lang="en-US" dirty="0"/>
              <a:t>Walking basslines move in short steps frequently, and long jumps more infrequently.</a:t>
            </a:r>
          </a:p>
          <a:p>
            <a:r>
              <a:rPr lang="en-US" dirty="0"/>
              <a:t>Markov Chains are perfect for this!</a:t>
            </a:r>
          </a:p>
          <a:p>
            <a:r>
              <a:rPr lang="en-US" dirty="0"/>
              <a:t>…but finding data for that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3719663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EAD2-CBDC-15C9-5AAB-2CEB62E1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9D6C-9BEC-8D4A-E739-E7EF7E34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CE60-2806-1977-3A31-0E25EFCDD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Generate Markov Chain matrices for each chord, based on the given chord quality (C7, Cm, Cmaj7 add #11)</a:t>
            </a:r>
          </a:p>
          <a:p>
            <a:r>
              <a:rPr lang="en-US" dirty="0"/>
              <a:t>CITE PAPER This paper gave us a good starting point of what notes we should play over a given chord: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22107-EFA2-5F1E-82A7-25D29EF0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4" y="3738963"/>
            <a:ext cx="3248478" cy="265784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5AD5A2-BD59-CA48-62F5-66C6D26F1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45170"/>
              </p:ext>
            </p:extLst>
          </p:nvPr>
        </p:nvGraphicFramePr>
        <p:xfrm>
          <a:off x="7695028" y="3513406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414C7D-44AF-65C4-19F6-C2272C6F37D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739082" y="5067885"/>
            <a:ext cx="39559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34281F-28D1-A9D5-7094-138334F58BDE}"/>
              </a:ext>
            </a:extLst>
          </p:cNvPr>
          <p:cNvSpPr txBox="1"/>
          <p:nvPr/>
        </p:nvSpPr>
        <p:spPr>
          <a:xfrm>
            <a:off x="4640877" y="5202823"/>
            <a:ext cx="24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Cmaj7</a:t>
            </a:r>
          </a:p>
        </p:txBody>
      </p:sp>
    </p:spTree>
    <p:extLst>
      <p:ext uri="{BB962C8B-B14F-4D97-AF65-F5344CB8AC3E}">
        <p14:creationId xmlns:p14="http://schemas.microsoft.com/office/powerpoint/2010/main" val="347002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Custom 2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1354</Words>
  <Application>Microsoft Office PowerPoint</Application>
  <PresentationFormat>Widescreen</PresentationFormat>
  <Paragraphs>282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CMU Serif</vt:lpstr>
      <vt:lpstr>Office Theme</vt:lpstr>
      <vt:lpstr>Robot Combo</vt:lpstr>
      <vt:lpstr>General Idea</vt:lpstr>
      <vt:lpstr>General Idea</vt:lpstr>
      <vt:lpstr>General Idea</vt:lpstr>
      <vt:lpstr>General Idea</vt:lpstr>
      <vt:lpstr>General Idea</vt:lpstr>
      <vt:lpstr>General Idea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Millette, Justin C</dc:creator>
  <cp:lastModifiedBy>Millette, Justin C</cp:lastModifiedBy>
  <cp:revision>4</cp:revision>
  <dcterms:created xsi:type="dcterms:W3CDTF">2025-04-20T17:18:25Z</dcterms:created>
  <dcterms:modified xsi:type="dcterms:W3CDTF">2025-04-20T20:30:11Z</dcterms:modified>
</cp:coreProperties>
</file>