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74" r:id="rId3"/>
    <p:sldId id="262" r:id="rId4"/>
    <p:sldId id="263" r:id="rId5"/>
    <p:sldId id="265" r:id="rId6"/>
    <p:sldId id="268" r:id="rId7"/>
    <p:sldId id="269" r:id="rId8"/>
    <p:sldId id="270" r:id="rId9"/>
    <p:sldId id="271" r:id="rId10"/>
    <p:sldId id="272" r:id="rId11"/>
    <p:sldId id="273"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7" d="100"/>
          <a:sy n="97" d="100"/>
        </p:scale>
        <p:origin x="325"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9/27/2022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0560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57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98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36582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04264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95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898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00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50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86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9/27/2022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98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9/27/2022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3753746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1002%2Fhyp.5801" TargetMode="External"/><Relationship Id="rId13" Type="http://schemas.openxmlformats.org/officeDocument/2006/relationships/hyperlink" Target="https://en.wikipedia.org/wiki/Special:BookSources/978-1491910399" TargetMode="External"/><Relationship Id="rId3" Type="http://schemas.openxmlformats.org/officeDocument/2006/relationships/hyperlink" Target="https://web.archive.org/web/20210415175407/https:/blog.okfn.org/2011/02/11/as-coder-is-for-code-x-is-for-data/" TargetMode="External"/><Relationship Id="rId7" Type="http://schemas.openxmlformats.org/officeDocument/2006/relationships/hyperlink" Target="https://en.wikipedia.org/wiki/Doi_(identifier)" TargetMode="External"/><Relationship Id="rId12" Type="http://schemas.openxmlformats.org/officeDocument/2006/relationships/hyperlink" Target="https://en.wikipedia.org/wiki/ISBN_(identifier)" TargetMode="External"/><Relationship Id="rId17" Type="http://schemas.openxmlformats.org/officeDocument/2006/relationships/hyperlink" Target="https://api.semanticscholar.org/CorpusID:11133756" TargetMode="External"/><Relationship Id="rId2" Type="http://schemas.openxmlformats.org/officeDocument/2006/relationships/hyperlink" Target="https://blog.okfn.org/2011/02/11/as-coder-is-for-code-x-is-for-data/" TargetMode="External"/><Relationship Id="rId16" Type="http://schemas.openxmlformats.org/officeDocument/2006/relationships/hyperlink" Target="https://en.wikipedia.org/wiki/S2CID_(identifier)" TargetMode="External"/><Relationship Id="rId1" Type="http://schemas.openxmlformats.org/officeDocument/2006/relationships/slideLayout" Target="../slideLayouts/slideLayout2.xml"/><Relationship Id="rId6" Type="http://schemas.openxmlformats.org/officeDocument/2006/relationships/hyperlink" Target="https://ui.adsabs.harvard.edu/abs/2004HyPr...18.3637P" TargetMode="External"/><Relationship Id="rId11" Type="http://schemas.openxmlformats.org/officeDocument/2006/relationships/hyperlink" Target="https://r4ds.had.co.nz/wrangle-intro.html" TargetMode="External"/><Relationship Id="rId5" Type="http://schemas.openxmlformats.org/officeDocument/2006/relationships/hyperlink" Target="https://en.wikipedia.org/wiki/Bibcode_(identifier)" TargetMode="External"/><Relationship Id="rId15" Type="http://schemas.openxmlformats.org/officeDocument/2006/relationships/hyperlink" Target="https://doi.org/10.1145%2F1978942.1979444" TargetMode="External"/><Relationship Id="rId10" Type="http://schemas.openxmlformats.org/officeDocument/2006/relationships/hyperlink" Target="https://web.archive.org/web/20201101035026/https:/expressanalytics.com/blog/what-is-data-wrangling-what-are-the-steps-in-data-wrangling/" TargetMode="External"/><Relationship Id="rId4" Type="http://schemas.openxmlformats.org/officeDocument/2006/relationships/hyperlink" Target="https://en.wikipedia.org/wiki/Wayback_Machine" TargetMode="External"/><Relationship Id="rId9" Type="http://schemas.openxmlformats.org/officeDocument/2006/relationships/hyperlink" Target="https://expressanalytics.com/blog/what-is-data-wrangling-what-are-the-steps-in-data-wrangling/" TargetMode="External"/><Relationship Id="rId14" Type="http://schemas.openxmlformats.org/officeDocument/2006/relationships/hyperlink" Target="https://web.archive.org/web/20211011025448/https:/r4ds.had.co.nz/wrangle-intro.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41701B-7CFF-9D4C-B086-043D49A2D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6061948-09E3-5E4C-B579-8D459DCAF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104" y="1625608"/>
            <a:ext cx="10601135" cy="2722164"/>
          </a:xfrm>
        </p:spPr>
        <p:txBody>
          <a:bodyPr anchor="t">
            <a:normAutofit/>
          </a:bodyPr>
          <a:lstStyle/>
          <a:p>
            <a:r>
              <a:rPr lang="en-US" sz="6000" dirty="0">
                <a:ea typeface="+mj-lt"/>
                <a:cs typeface="+mj-lt"/>
              </a:rPr>
              <a:t>Data Wrangling Homework 1 </a:t>
            </a:r>
            <a:br>
              <a:rPr lang="en-US" sz="6000" dirty="0">
                <a:ea typeface="+mj-lt"/>
                <a:cs typeface="+mj-lt"/>
              </a:rPr>
            </a:br>
            <a:r>
              <a:rPr lang="en-US" sz="6000" dirty="0">
                <a:ea typeface="+mj-lt"/>
                <a:cs typeface="+mj-lt"/>
              </a:rPr>
              <a:t>– By Esha Singh</a:t>
            </a:r>
            <a:endParaRPr lang="en-US" sz="6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33D5-6281-D453-D249-88E731B55A85}"/>
              </a:ext>
            </a:extLst>
          </p:cNvPr>
          <p:cNvSpPr>
            <a:spLocks noGrp="1"/>
          </p:cNvSpPr>
          <p:nvPr>
            <p:ph type="title"/>
          </p:nvPr>
        </p:nvSpPr>
        <p:spPr>
          <a:xfrm>
            <a:off x="1558301" y="89066"/>
            <a:ext cx="8267296" cy="888710"/>
          </a:xfrm>
        </p:spPr>
        <p:txBody>
          <a:bodyPr>
            <a:normAutofit fontScale="90000"/>
          </a:bodyPr>
          <a:lstStyle/>
          <a:p>
            <a:pPr algn="ctr"/>
            <a:r>
              <a:rPr lang="en-US" dirty="0"/>
              <a:t>Overall Crime Distribution By Month</a:t>
            </a:r>
          </a:p>
        </p:txBody>
      </p:sp>
      <p:sp>
        <p:nvSpPr>
          <p:cNvPr id="3" name="Content Placeholder 2">
            <a:extLst>
              <a:ext uri="{FF2B5EF4-FFF2-40B4-BE49-F238E27FC236}">
                <a16:creationId xmlns:a16="http://schemas.microsoft.com/office/drawing/2014/main" id="{63525EE3-8050-BD1C-E7E0-475549A57FC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2CCC696-6480-2A15-7549-FE5914BEE75A}"/>
              </a:ext>
            </a:extLst>
          </p:cNvPr>
          <p:cNvPicPr>
            <a:picLocks noChangeAspect="1"/>
          </p:cNvPicPr>
          <p:nvPr/>
        </p:nvPicPr>
        <p:blipFill>
          <a:blip r:embed="rId2"/>
          <a:stretch>
            <a:fillRect/>
          </a:stretch>
        </p:blipFill>
        <p:spPr>
          <a:xfrm>
            <a:off x="0" y="928940"/>
            <a:ext cx="12192000" cy="5839993"/>
          </a:xfrm>
          <a:prstGeom prst="rect">
            <a:avLst/>
          </a:prstGeom>
        </p:spPr>
      </p:pic>
    </p:spTree>
    <p:extLst>
      <p:ext uri="{BB962C8B-B14F-4D97-AF65-F5344CB8AC3E}">
        <p14:creationId xmlns:p14="http://schemas.microsoft.com/office/powerpoint/2010/main" val="58214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CBDD-6E0A-4DE8-0FCE-F886CF5B0DAD}"/>
              </a:ext>
            </a:extLst>
          </p:cNvPr>
          <p:cNvSpPr>
            <a:spLocks noGrp="1"/>
          </p:cNvSpPr>
          <p:nvPr>
            <p:ph type="title"/>
          </p:nvPr>
        </p:nvSpPr>
        <p:spPr>
          <a:xfrm>
            <a:off x="1475174" y="45314"/>
            <a:ext cx="8267296" cy="816585"/>
          </a:xfrm>
        </p:spPr>
        <p:txBody>
          <a:bodyPr>
            <a:normAutofit fontScale="90000"/>
          </a:bodyPr>
          <a:lstStyle/>
          <a:p>
            <a:pPr algn="ctr"/>
            <a:r>
              <a:rPr lang="en-US" dirty="0"/>
              <a:t>Crime over months in Neighborhood</a:t>
            </a:r>
          </a:p>
        </p:txBody>
      </p:sp>
      <p:pic>
        <p:nvPicPr>
          <p:cNvPr id="5" name="Picture 4">
            <a:extLst>
              <a:ext uri="{FF2B5EF4-FFF2-40B4-BE49-F238E27FC236}">
                <a16:creationId xmlns:a16="http://schemas.microsoft.com/office/drawing/2014/main" id="{A732EED2-9899-3A8E-4A92-632B56C76621}"/>
              </a:ext>
            </a:extLst>
          </p:cNvPr>
          <p:cNvPicPr>
            <a:picLocks noChangeAspect="1"/>
          </p:cNvPicPr>
          <p:nvPr/>
        </p:nvPicPr>
        <p:blipFill>
          <a:blip r:embed="rId2"/>
          <a:stretch>
            <a:fillRect/>
          </a:stretch>
        </p:blipFill>
        <p:spPr>
          <a:xfrm>
            <a:off x="131141" y="1028413"/>
            <a:ext cx="5526267" cy="3740468"/>
          </a:xfrm>
          <a:prstGeom prst="rect">
            <a:avLst/>
          </a:prstGeom>
        </p:spPr>
      </p:pic>
      <p:pic>
        <p:nvPicPr>
          <p:cNvPr id="7" name="Picture 6">
            <a:extLst>
              <a:ext uri="{FF2B5EF4-FFF2-40B4-BE49-F238E27FC236}">
                <a16:creationId xmlns:a16="http://schemas.microsoft.com/office/drawing/2014/main" id="{256F96D5-DE9B-BA64-D44E-1B72D441D7DC}"/>
              </a:ext>
            </a:extLst>
          </p:cNvPr>
          <p:cNvPicPr>
            <a:picLocks noChangeAspect="1"/>
          </p:cNvPicPr>
          <p:nvPr/>
        </p:nvPicPr>
        <p:blipFill>
          <a:blip r:embed="rId3"/>
          <a:stretch>
            <a:fillRect/>
          </a:stretch>
        </p:blipFill>
        <p:spPr>
          <a:xfrm>
            <a:off x="5760231" y="1071247"/>
            <a:ext cx="6034061" cy="5593604"/>
          </a:xfrm>
          <a:prstGeom prst="rect">
            <a:avLst/>
          </a:prstGeom>
        </p:spPr>
      </p:pic>
    </p:spTree>
    <p:extLst>
      <p:ext uri="{BB962C8B-B14F-4D97-AF65-F5344CB8AC3E}">
        <p14:creationId xmlns:p14="http://schemas.microsoft.com/office/powerpoint/2010/main" val="311294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6879-433B-8E53-75F6-654B525EB8A3}"/>
              </a:ext>
            </a:extLst>
          </p:cNvPr>
          <p:cNvSpPr>
            <a:spLocks noGrp="1"/>
          </p:cNvSpPr>
          <p:nvPr>
            <p:ph type="title"/>
          </p:nvPr>
        </p:nvSpPr>
        <p:spPr>
          <a:xfrm>
            <a:off x="565149" y="1204721"/>
            <a:ext cx="10527318" cy="710528"/>
          </a:xfrm>
        </p:spPr>
        <p:txBody>
          <a:bodyPr>
            <a:normAutofit fontScale="90000"/>
          </a:bodyPr>
          <a:lstStyle/>
          <a:p>
            <a:pPr>
              <a:spcBef>
                <a:spcPts val="1000"/>
              </a:spcBef>
            </a:pPr>
            <a:r>
              <a:rPr lang="en-US" dirty="0"/>
              <a:t>Conclusion</a:t>
            </a:r>
          </a:p>
        </p:txBody>
      </p:sp>
      <p:sp>
        <p:nvSpPr>
          <p:cNvPr id="3" name="Content Placeholder 2">
            <a:extLst>
              <a:ext uri="{FF2B5EF4-FFF2-40B4-BE49-F238E27FC236}">
                <a16:creationId xmlns:a16="http://schemas.microsoft.com/office/drawing/2014/main" id="{9586A894-3CF1-92EA-CA1F-EA06C9354553}"/>
              </a:ext>
            </a:extLst>
          </p:cNvPr>
          <p:cNvSpPr>
            <a:spLocks noGrp="1"/>
          </p:cNvSpPr>
          <p:nvPr>
            <p:ph idx="1"/>
          </p:nvPr>
        </p:nvSpPr>
        <p:spPr>
          <a:xfrm>
            <a:off x="565150" y="2111479"/>
            <a:ext cx="10527318" cy="3768745"/>
          </a:xfrm>
        </p:spPr>
        <p:txBody>
          <a:bodyPr vert="horz" lIns="91440" tIns="45720" rIns="91440" bIns="45720" rtlCol="0" anchor="t">
            <a:normAutofit lnSpcReduction="10000"/>
          </a:bodyPr>
          <a:lstStyle/>
          <a:p>
            <a:r>
              <a:rPr lang="en-US" dirty="0">
                <a:ea typeface="+mn-lt"/>
                <a:cs typeface="+mn-lt"/>
              </a:rPr>
              <a:t>As the amount of raw data rises, so does the amount of data that is not intrinsically usable; this increases the amount of effort required cleaning and organizing data before it can be evaluated, which is where data wrangling comes into play. The outcome of data wrangling can give crucial metadata statistics for deeper insights into the data; nevertheless, it is critical to guarantee metadata consistency otherwise it might present obstacles. </a:t>
            </a:r>
          </a:p>
          <a:p>
            <a:r>
              <a:rPr lang="en-US" dirty="0">
                <a:ea typeface="+mn-lt"/>
                <a:cs typeface="+mn-lt"/>
              </a:rPr>
              <a:t>Data wrangling enables analysts to evaluate more complicated data faster, generate more accurate findings, and make better judgments as a consequence. Because of its success, many firms have shifted to data wrangling.</a:t>
            </a:r>
          </a:p>
        </p:txBody>
      </p:sp>
    </p:spTree>
    <p:extLst>
      <p:ext uri="{BB962C8B-B14F-4D97-AF65-F5344CB8AC3E}">
        <p14:creationId xmlns:p14="http://schemas.microsoft.com/office/powerpoint/2010/main" val="240004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6879-433B-8E53-75F6-654B525EB8A3}"/>
              </a:ext>
            </a:extLst>
          </p:cNvPr>
          <p:cNvSpPr>
            <a:spLocks noGrp="1"/>
          </p:cNvSpPr>
          <p:nvPr>
            <p:ph type="title"/>
          </p:nvPr>
        </p:nvSpPr>
        <p:spPr>
          <a:xfrm>
            <a:off x="565149" y="1204721"/>
            <a:ext cx="10527318" cy="710528"/>
          </a:xfrm>
        </p:spPr>
        <p:txBody>
          <a:bodyPr>
            <a:normAutofit fontScale="90000"/>
          </a:bodyPr>
          <a:lstStyle/>
          <a:p>
            <a:pPr>
              <a:spcBef>
                <a:spcPts val="1000"/>
              </a:spcBef>
            </a:pPr>
            <a:r>
              <a:rPr lang="en-US" dirty="0"/>
              <a:t>References</a:t>
            </a:r>
          </a:p>
        </p:txBody>
      </p:sp>
      <p:sp>
        <p:nvSpPr>
          <p:cNvPr id="3" name="Content Placeholder 2">
            <a:extLst>
              <a:ext uri="{FF2B5EF4-FFF2-40B4-BE49-F238E27FC236}">
                <a16:creationId xmlns:a16="http://schemas.microsoft.com/office/drawing/2014/main" id="{9586A894-3CF1-92EA-CA1F-EA06C9354553}"/>
              </a:ext>
            </a:extLst>
          </p:cNvPr>
          <p:cNvSpPr>
            <a:spLocks noGrp="1"/>
          </p:cNvSpPr>
          <p:nvPr>
            <p:ph idx="1"/>
          </p:nvPr>
        </p:nvSpPr>
        <p:spPr>
          <a:xfrm>
            <a:off x="565150" y="2111479"/>
            <a:ext cx="10527318" cy="3768745"/>
          </a:xfrm>
        </p:spPr>
        <p:txBody>
          <a:bodyPr vert="horz" lIns="91440" tIns="45720" rIns="91440" bIns="45720" rtlCol="0" anchor="t">
            <a:normAutofit fontScale="85000" lnSpcReduction="20000"/>
          </a:bodyPr>
          <a:lstStyle/>
          <a:p>
            <a:r>
              <a:rPr lang="en-US" dirty="0">
                <a:ea typeface="+mn-lt"/>
                <a:cs typeface="+mn-lt"/>
                <a:hlinkClick r:id="rId2"/>
              </a:rPr>
              <a:t>As coder is for code, X is for data</a:t>
            </a:r>
            <a:r>
              <a:rPr lang="en-US" dirty="0">
                <a:ea typeface="+mn-lt"/>
                <a:cs typeface="+mn-lt"/>
              </a:rPr>
              <a:t> </a:t>
            </a:r>
            <a:r>
              <a:rPr lang="en-US" dirty="0">
                <a:ea typeface="+mn-lt"/>
                <a:cs typeface="+mn-lt"/>
                <a:hlinkClick r:id="rId3"/>
              </a:rPr>
              <a:t>Archived</a:t>
            </a:r>
            <a:r>
              <a:rPr lang="en-US" dirty="0">
                <a:ea typeface="+mn-lt"/>
                <a:cs typeface="+mn-lt"/>
              </a:rPr>
              <a:t> 2021-04-15 at the </a:t>
            </a:r>
            <a:r>
              <a:rPr lang="en-US" dirty="0">
                <a:ea typeface="+mn-lt"/>
                <a:cs typeface="+mn-lt"/>
                <a:hlinkClick r:id="rId4"/>
              </a:rPr>
              <a:t>Wayback Machine</a:t>
            </a:r>
            <a:r>
              <a:rPr lang="en-US" dirty="0">
                <a:ea typeface="+mn-lt"/>
                <a:cs typeface="+mn-lt"/>
              </a:rPr>
              <a:t>, Open Knowledge Foundation blog post</a:t>
            </a:r>
            <a:endParaRPr lang="en-US" dirty="0"/>
          </a:p>
          <a:p>
            <a:r>
              <a:rPr lang="en-US" dirty="0">
                <a:ea typeface="+mn-lt"/>
                <a:cs typeface="+mn-lt"/>
              </a:rPr>
              <a:t>Parsons, M. A.; Brodzik, M. J.; Rutter, N. J. (2004). "Data management for the Cold Land Processes Experiment: improving hydrological science". Hydrological Processes. </a:t>
            </a:r>
            <a:r>
              <a:rPr lang="en-US" b="1" dirty="0">
                <a:ea typeface="+mn-lt"/>
                <a:cs typeface="+mn-lt"/>
              </a:rPr>
              <a:t>18</a:t>
            </a:r>
            <a:r>
              <a:rPr lang="en-US" dirty="0">
                <a:ea typeface="+mn-lt"/>
                <a:cs typeface="+mn-lt"/>
              </a:rPr>
              <a:t> (18): 3637–3653. </a:t>
            </a:r>
            <a:r>
              <a:rPr lang="en-US" dirty="0">
                <a:ea typeface="+mn-lt"/>
                <a:cs typeface="+mn-lt"/>
                <a:hlinkClick r:id="rId5"/>
              </a:rPr>
              <a:t>Bibcode</a:t>
            </a:r>
            <a:r>
              <a:rPr lang="en-US" dirty="0">
                <a:ea typeface="+mn-lt"/>
                <a:cs typeface="+mn-lt"/>
              </a:rPr>
              <a:t>:</a:t>
            </a:r>
            <a:r>
              <a:rPr lang="en-US" dirty="0">
                <a:ea typeface="+mn-lt"/>
                <a:cs typeface="+mn-lt"/>
                <a:hlinkClick r:id="rId6"/>
              </a:rPr>
              <a:t>2004HyPr...18.3637P</a:t>
            </a:r>
            <a:r>
              <a:rPr lang="en-US" dirty="0">
                <a:ea typeface="+mn-lt"/>
                <a:cs typeface="+mn-lt"/>
              </a:rPr>
              <a:t>. </a:t>
            </a:r>
            <a:r>
              <a:rPr lang="en-US" dirty="0">
                <a:ea typeface="+mn-lt"/>
                <a:cs typeface="+mn-lt"/>
                <a:hlinkClick r:id="rId7"/>
              </a:rPr>
              <a:t>doi</a:t>
            </a:r>
            <a:r>
              <a:rPr lang="en-US" dirty="0">
                <a:ea typeface="+mn-lt"/>
                <a:cs typeface="+mn-lt"/>
              </a:rPr>
              <a:t>:</a:t>
            </a:r>
            <a:r>
              <a:rPr lang="en-US" dirty="0">
                <a:ea typeface="+mn-lt"/>
                <a:cs typeface="+mn-lt"/>
                <a:hlinkClick r:id="rId8"/>
              </a:rPr>
              <a:t>10.1002/hyp.5801</a:t>
            </a:r>
            <a:r>
              <a:rPr lang="en-US" dirty="0">
                <a:ea typeface="+mn-lt"/>
                <a:cs typeface="+mn-lt"/>
              </a:rPr>
              <a:t>.</a:t>
            </a:r>
            <a:endParaRPr lang="en-US"/>
          </a:p>
          <a:p>
            <a:r>
              <a:rPr lang="en-US" dirty="0">
                <a:ea typeface="+mn-lt"/>
                <a:cs typeface="+mn-lt"/>
                <a:hlinkClick r:id="rId9"/>
              </a:rPr>
              <a:t>"What Is Data Wrangling? What are the steps in data wrangling?"</a:t>
            </a:r>
            <a:r>
              <a:rPr lang="en-US" dirty="0">
                <a:ea typeface="+mn-lt"/>
                <a:cs typeface="+mn-lt"/>
              </a:rPr>
              <a:t>. Express Analytics. 2020-04-22. </a:t>
            </a:r>
            <a:r>
              <a:rPr lang="en-US" dirty="0">
                <a:ea typeface="+mn-lt"/>
                <a:cs typeface="+mn-lt"/>
                <a:hlinkClick r:id="rId10"/>
              </a:rPr>
              <a:t>Archived</a:t>
            </a:r>
            <a:r>
              <a:rPr lang="en-US" dirty="0">
                <a:ea typeface="+mn-lt"/>
                <a:cs typeface="+mn-lt"/>
              </a:rPr>
              <a:t> from the original on 2020-11-01. Retrieved 2020-12-06.</a:t>
            </a:r>
            <a:endParaRPr lang="en-US"/>
          </a:p>
          <a:p>
            <a:r>
              <a:rPr lang="en-US" dirty="0">
                <a:ea typeface="+mn-lt"/>
                <a:cs typeface="+mn-lt"/>
              </a:rPr>
              <a:t>Wickham, Hadley; Grolemund, Garrett (2016). "Chapter 9: Data Wrangling Introduction". </a:t>
            </a:r>
            <a:r>
              <a:rPr lang="en-US" dirty="0">
                <a:ea typeface="+mn-lt"/>
                <a:cs typeface="+mn-lt"/>
                <a:hlinkClick r:id="rId11"/>
              </a:rPr>
              <a:t>R for data science : import, tidy, transform, visualize, and model data</a:t>
            </a:r>
            <a:r>
              <a:rPr lang="en-US" dirty="0">
                <a:ea typeface="+mn-lt"/>
                <a:cs typeface="+mn-lt"/>
              </a:rPr>
              <a:t> (First ed.). Sebastopol, CA. </a:t>
            </a:r>
            <a:r>
              <a:rPr lang="en-US" dirty="0">
                <a:ea typeface="+mn-lt"/>
                <a:cs typeface="+mn-lt"/>
                <a:hlinkClick r:id="rId12"/>
              </a:rPr>
              <a:t>ISBN</a:t>
            </a:r>
            <a:r>
              <a:rPr lang="en-US" dirty="0">
                <a:ea typeface="+mn-lt"/>
                <a:cs typeface="+mn-lt"/>
              </a:rPr>
              <a:t> </a:t>
            </a:r>
            <a:r>
              <a:rPr lang="en-US" dirty="0">
                <a:ea typeface="+mn-lt"/>
                <a:cs typeface="+mn-lt"/>
                <a:hlinkClick r:id="rId13"/>
              </a:rPr>
              <a:t>978-1491910399. </a:t>
            </a:r>
            <a:r>
              <a:rPr lang="en-US" dirty="0">
                <a:ea typeface="+mn-lt"/>
                <a:cs typeface="+mn-lt"/>
                <a:hlinkClick r:id="rId14"/>
              </a:rPr>
              <a:t>Archived</a:t>
            </a:r>
            <a:r>
              <a:rPr lang="en-US" dirty="0">
                <a:ea typeface="+mn-lt"/>
                <a:cs typeface="+mn-lt"/>
              </a:rPr>
              <a:t> from the original on 2021-10-11. Retrieved 2022-01-12.</a:t>
            </a:r>
            <a:endParaRPr lang="en-US"/>
          </a:p>
          <a:p>
            <a:r>
              <a:rPr lang="en-US" dirty="0">
                <a:ea typeface="+mn-lt"/>
                <a:cs typeface="+mn-lt"/>
              </a:rPr>
              <a:t>Kandel, Sean; Paepcke, Andreas (May 2011). "Wrangler: Interactive Visual Specification of Data Transformation Scripts". SIGCHI. </a:t>
            </a:r>
            <a:r>
              <a:rPr lang="en-US" dirty="0">
                <a:ea typeface="+mn-lt"/>
                <a:cs typeface="+mn-lt"/>
                <a:hlinkClick r:id="rId7"/>
              </a:rPr>
              <a:t>doi</a:t>
            </a:r>
            <a:r>
              <a:rPr lang="en-US" dirty="0">
                <a:ea typeface="+mn-lt"/>
                <a:cs typeface="+mn-lt"/>
              </a:rPr>
              <a:t>:</a:t>
            </a:r>
            <a:r>
              <a:rPr lang="en-US" dirty="0">
                <a:ea typeface="+mn-lt"/>
                <a:cs typeface="+mn-lt"/>
                <a:hlinkClick r:id="rId15"/>
              </a:rPr>
              <a:t>10.1145/1978942.1979444</a:t>
            </a:r>
            <a:r>
              <a:rPr lang="en-US" dirty="0">
                <a:ea typeface="+mn-lt"/>
                <a:cs typeface="+mn-lt"/>
              </a:rPr>
              <a:t>. </a:t>
            </a:r>
            <a:r>
              <a:rPr lang="en-US" dirty="0">
                <a:ea typeface="+mn-lt"/>
                <a:cs typeface="+mn-lt"/>
                <a:hlinkClick r:id="rId16"/>
              </a:rPr>
              <a:t>S2CID</a:t>
            </a:r>
            <a:r>
              <a:rPr lang="en-US" dirty="0">
                <a:ea typeface="+mn-lt"/>
                <a:cs typeface="+mn-lt"/>
              </a:rPr>
              <a:t> </a:t>
            </a:r>
            <a:r>
              <a:rPr lang="en-US" dirty="0">
                <a:ea typeface="+mn-lt"/>
                <a:cs typeface="+mn-lt"/>
                <a:hlinkClick r:id="rId17"/>
              </a:rPr>
              <a:t>11133756</a:t>
            </a:r>
            <a:r>
              <a:rPr lang="en-US" dirty="0">
                <a:ea typeface="+mn-lt"/>
                <a:cs typeface="+mn-lt"/>
              </a:rPr>
              <a:t>.</a:t>
            </a:r>
            <a:endParaRPr lang="en-US" dirty="0"/>
          </a:p>
          <a:p>
            <a:pPr marL="0" indent="0">
              <a:buNone/>
            </a:pPr>
            <a:endParaRPr lang="en-US" dirty="0">
              <a:ea typeface="+mn-lt"/>
              <a:cs typeface="+mn-lt"/>
            </a:endParaRPr>
          </a:p>
        </p:txBody>
      </p:sp>
    </p:spTree>
    <p:extLst>
      <p:ext uri="{BB962C8B-B14F-4D97-AF65-F5344CB8AC3E}">
        <p14:creationId xmlns:p14="http://schemas.microsoft.com/office/powerpoint/2010/main" val="392282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3B6D-6E2D-C800-50D8-3A491F08E7AB}"/>
              </a:ext>
            </a:extLst>
          </p:cNvPr>
          <p:cNvSpPr>
            <a:spLocks noGrp="1"/>
          </p:cNvSpPr>
          <p:nvPr>
            <p:ph type="title"/>
          </p:nvPr>
        </p:nvSpPr>
        <p:spPr>
          <a:xfrm>
            <a:off x="678144" y="-50939"/>
            <a:ext cx="8666190" cy="1096593"/>
          </a:xfrm>
        </p:spPr>
        <p:txBody>
          <a:bodyPr/>
          <a:lstStyle/>
          <a:p>
            <a:pPr algn="ctr"/>
            <a:r>
              <a:rPr lang="en-US" dirty="0"/>
              <a:t>DATA PROFILING</a:t>
            </a:r>
          </a:p>
        </p:txBody>
      </p:sp>
      <p:pic>
        <p:nvPicPr>
          <p:cNvPr id="5" name="Picture 4">
            <a:extLst>
              <a:ext uri="{FF2B5EF4-FFF2-40B4-BE49-F238E27FC236}">
                <a16:creationId xmlns:a16="http://schemas.microsoft.com/office/drawing/2014/main" id="{7D6B89A9-50E8-97C9-40BA-A2E7A8690CCA}"/>
              </a:ext>
            </a:extLst>
          </p:cNvPr>
          <p:cNvPicPr>
            <a:picLocks noChangeAspect="1"/>
          </p:cNvPicPr>
          <p:nvPr/>
        </p:nvPicPr>
        <p:blipFill>
          <a:blip r:embed="rId2"/>
          <a:stretch>
            <a:fillRect/>
          </a:stretch>
        </p:blipFill>
        <p:spPr>
          <a:xfrm>
            <a:off x="169133" y="780120"/>
            <a:ext cx="5531648" cy="1981418"/>
          </a:xfrm>
          <a:prstGeom prst="rect">
            <a:avLst/>
          </a:prstGeom>
        </p:spPr>
      </p:pic>
      <p:pic>
        <p:nvPicPr>
          <p:cNvPr id="7" name="Picture 6">
            <a:extLst>
              <a:ext uri="{FF2B5EF4-FFF2-40B4-BE49-F238E27FC236}">
                <a16:creationId xmlns:a16="http://schemas.microsoft.com/office/drawing/2014/main" id="{17AFF502-7F4B-B626-CA05-42937658F4EC}"/>
              </a:ext>
            </a:extLst>
          </p:cNvPr>
          <p:cNvPicPr>
            <a:picLocks noChangeAspect="1"/>
          </p:cNvPicPr>
          <p:nvPr/>
        </p:nvPicPr>
        <p:blipFill>
          <a:blip r:embed="rId3"/>
          <a:stretch>
            <a:fillRect/>
          </a:stretch>
        </p:blipFill>
        <p:spPr>
          <a:xfrm>
            <a:off x="5601464" y="909250"/>
            <a:ext cx="6151711" cy="1723157"/>
          </a:xfrm>
          <a:prstGeom prst="rect">
            <a:avLst/>
          </a:prstGeom>
        </p:spPr>
      </p:pic>
      <p:pic>
        <p:nvPicPr>
          <p:cNvPr id="9" name="Picture 8">
            <a:extLst>
              <a:ext uri="{FF2B5EF4-FFF2-40B4-BE49-F238E27FC236}">
                <a16:creationId xmlns:a16="http://schemas.microsoft.com/office/drawing/2014/main" id="{1C626596-27D3-B6C6-4830-CD05EA2D203F}"/>
              </a:ext>
            </a:extLst>
          </p:cNvPr>
          <p:cNvPicPr>
            <a:picLocks noChangeAspect="1"/>
          </p:cNvPicPr>
          <p:nvPr/>
        </p:nvPicPr>
        <p:blipFill>
          <a:blip r:embed="rId4"/>
          <a:stretch>
            <a:fillRect/>
          </a:stretch>
        </p:blipFill>
        <p:spPr>
          <a:xfrm>
            <a:off x="378319" y="2886302"/>
            <a:ext cx="5531648" cy="3191578"/>
          </a:xfrm>
          <a:prstGeom prst="rect">
            <a:avLst/>
          </a:prstGeom>
        </p:spPr>
      </p:pic>
      <p:pic>
        <p:nvPicPr>
          <p:cNvPr id="11" name="Picture 10">
            <a:extLst>
              <a:ext uri="{FF2B5EF4-FFF2-40B4-BE49-F238E27FC236}">
                <a16:creationId xmlns:a16="http://schemas.microsoft.com/office/drawing/2014/main" id="{A3D3D78B-6A4E-F68F-6455-EF80813C82F0}"/>
              </a:ext>
            </a:extLst>
          </p:cNvPr>
          <p:cNvPicPr>
            <a:picLocks noChangeAspect="1"/>
          </p:cNvPicPr>
          <p:nvPr/>
        </p:nvPicPr>
        <p:blipFill>
          <a:blip r:embed="rId5"/>
          <a:stretch>
            <a:fillRect/>
          </a:stretch>
        </p:blipFill>
        <p:spPr>
          <a:xfrm>
            <a:off x="6167425" y="2632407"/>
            <a:ext cx="6151711" cy="4225593"/>
          </a:xfrm>
          <a:prstGeom prst="rect">
            <a:avLst/>
          </a:prstGeom>
        </p:spPr>
      </p:pic>
    </p:spTree>
    <p:extLst>
      <p:ext uri="{BB962C8B-B14F-4D97-AF65-F5344CB8AC3E}">
        <p14:creationId xmlns:p14="http://schemas.microsoft.com/office/powerpoint/2010/main" val="5520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6879-433B-8E53-75F6-654B525EB8A3}"/>
              </a:ext>
            </a:extLst>
          </p:cNvPr>
          <p:cNvSpPr>
            <a:spLocks noGrp="1"/>
          </p:cNvSpPr>
          <p:nvPr>
            <p:ph type="title"/>
          </p:nvPr>
        </p:nvSpPr>
        <p:spPr>
          <a:xfrm>
            <a:off x="685954" y="972404"/>
            <a:ext cx="10527318" cy="710528"/>
          </a:xfrm>
        </p:spPr>
        <p:txBody>
          <a:bodyPr>
            <a:normAutofit fontScale="90000"/>
          </a:bodyPr>
          <a:lstStyle/>
          <a:p>
            <a:pPr algn="ctr"/>
            <a:r>
              <a:rPr lang="en-US" dirty="0"/>
              <a:t>Results &amp; Charts</a:t>
            </a:r>
          </a:p>
        </p:txBody>
      </p:sp>
      <p:pic>
        <p:nvPicPr>
          <p:cNvPr id="4" name="Picture 4" descr="Chart, histogram&#10;&#10;Description automatically generated">
            <a:extLst>
              <a:ext uri="{FF2B5EF4-FFF2-40B4-BE49-F238E27FC236}">
                <a16:creationId xmlns:a16="http://schemas.microsoft.com/office/drawing/2014/main" id="{6CB8541B-774B-D456-18C2-DD234EF433A2}"/>
              </a:ext>
            </a:extLst>
          </p:cNvPr>
          <p:cNvPicPr>
            <a:picLocks noGrp="1" noChangeAspect="1"/>
          </p:cNvPicPr>
          <p:nvPr>
            <p:ph idx="1"/>
          </p:nvPr>
        </p:nvPicPr>
        <p:blipFill>
          <a:blip r:embed="rId2"/>
          <a:stretch>
            <a:fillRect/>
          </a:stretch>
        </p:blipFill>
        <p:spPr>
          <a:xfrm>
            <a:off x="1604355" y="1769931"/>
            <a:ext cx="8690518" cy="5120914"/>
          </a:xfrm>
        </p:spPr>
      </p:pic>
    </p:spTree>
    <p:extLst>
      <p:ext uri="{BB962C8B-B14F-4D97-AF65-F5344CB8AC3E}">
        <p14:creationId xmlns:p14="http://schemas.microsoft.com/office/powerpoint/2010/main" val="35276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6879-433B-8E53-75F6-654B525EB8A3}"/>
              </a:ext>
            </a:extLst>
          </p:cNvPr>
          <p:cNvSpPr>
            <a:spLocks noGrp="1"/>
          </p:cNvSpPr>
          <p:nvPr>
            <p:ph type="title"/>
          </p:nvPr>
        </p:nvSpPr>
        <p:spPr>
          <a:xfrm>
            <a:off x="685954" y="972404"/>
            <a:ext cx="10527318" cy="710528"/>
          </a:xfrm>
        </p:spPr>
        <p:txBody>
          <a:bodyPr>
            <a:normAutofit fontScale="90000"/>
          </a:bodyPr>
          <a:lstStyle/>
          <a:p>
            <a:pPr algn="ctr"/>
            <a:r>
              <a:rPr lang="en-US" dirty="0"/>
              <a:t>Results &amp; Charts</a:t>
            </a:r>
          </a:p>
        </p:txBody>
      </p:sp>
      <p:pic>
        <p:nvPicPr>
          <p:cNvPr id="6" name="Picture 6" descr="Table&#10;&#10;Description automatically generated">
            <a:extLst>
              <a:ext uri="{FF2B5EF4-FFF2-40B4-BE49-F238E27FC236}">
                <a16:creationId xmlns:a16="http://schemas.microsoft.com/office/drawing/2014/main" id="{CF173668-EAFE-2AB6-5BD4-5FBA2DF09D5F}"/>
              </a:ext>
            </a:extLst>
          </p:cNvPr>
          <p:cNvPicPr>
            <a:picLocks noGrp="1" noChangeAspect="1"/>
          </p:cNvPicPr>
          <p:nvPr>
            <p:ph idx="1"/>
          </p:nvPr>
        </p:nvPicPr>
        <p:blipFill>
          <a:blip r:embed="rId2"/>
          <a:stretch>
            <a:fillRect/>
          </a:stretch>
        </p:blipFill>
        <p:spPr>
          <a:xfrm>
            <a:off x="421889" y="1674068"/>
            <a:ext cx="11459736" cy="3639960"/>
          </a:xfrm>
        </p:spPr>
      </p:pic>
    </p:spTree>
    <p:extLst>
      <p:ext uri="{BB962C8B-B14F-4D97-AF65-F5344CB8AC3E}">
        <p14:creationId xmlns:p14="http://schemas.microsoft.com/office/powerpoint/2010/main" val="365410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B6879-433B-8E53-75F6-654B525EB8A3}"/>
              </a:ext>
            </a:extLst>
          </p:cNvPr>
          <p:cNvSpPr>
            <a:spLocks noGrp="1"/>
          </p:cNvSpPr>
          <p:nvPr>
            <p:ph type="title"/>
          </p:nvPr>
        </p:nvSpPr>
        <p:spPr>
          <a:xfrm>
            <a:off x="7822508" y="1142388"/>
            <a:ext cx="2976767" cy="1523408"/>
          </a:xfrm>
        </p:spPr>
        <p:txBody>
          <a:bodyPr vert="horz" lIns="91440" tIns="45720" rIns="91440" bIns="45720" rtlCol="0" anchor="b">
            <a:normAutofit/>
          </a:bodyPr>
          <a:lstStyle/>
          <a:p>
            <a:pPr>
              <a:lnSpc>
                <a:spcPct val="90000"/>
              </a:lnSpc>
            </a:pPr>
            <a:r>
              <a:rPr lang="en-US" sz="5100" kern="1200" spc="-150">
                <a:solidFill>
                  <a:schemeClr val="tx1"/>
                </a:solidFill>
                <a:latin typeface="+mj-lt"/>
                <a:ea typeface="+mj-ea"/>
                <a:cs typeface="+mj-cs"/>
              </a:rPr>
              <a:t>Analysis Dashboard</a:t>
            </a:r>
          </a:p>
        </p:txBody>
      </p:sp>
      <p:pic>
        <p:nvPicPr>
          <p:cNvPr id="5" name="Picture 6">
            <a:extLst>
              <a:ext uri="{FF2B5EF4-FFF2-40B4-BE49-F238E27FC236}">
                <a16:creationId xmlns:a16="http://schemas.microsoft.com/office/drawing/2014/main" id="{4FE6E5C9-5B57-B791-4155-3DFB507E14E9}"/>
              </a:ext>
            </a:extLst>
          </p:cNvPr>
          <p:cNvPicPr>
            <a:picLocks noChangeAspect="1"/>
          </p:cNvPicPr>
          <p:nvPr/>
        </p:nvPicPr>
        <p:blipFill>
          <a:blip r:embed="rId2"/>
          <a:stretch>
            <a:fillRect/>
          </a:stretch>
        </p:blipFill>
        <p:spPr>
          <a:xfrm>
            <a:off x="972946" y="1536168"/>
            <a:ext cx="6665571" cy="4049334"/>
          </a:xfrm>
          <a:prstGeom prst="rect">
            <a:avLst/>
          </a:prstGeom>
        </p:spPr>
      </p:pic>
      <p:sp>
        <p:nvSpPr>
          <p:cNvPr id="18" name="Cross 17">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786356BC-FE89-16BA-9476-17EBF8445825}"/>
              </a:ext>
            </a:extLst>
          </p:cNvPr>
          <p:cNvSpPr>
            <a:spLocks noGrp="1"/>
          </p:cNvSpPr>
          <p:nvPr>
            <p:ph idx="1"/>
          </p:nvPr>
        </p:nvSpPr>
        <p:spPr>
          <a:xfrm>
            <a:off x="7776272" y="2854893"/>
            <a:ext cx="3213977" cy="2765135"/>
          </a:xfrm>
        </p:spPr>
        <p:txBody>
          <a:bodyPr vert="horz" lIns="91440" tIns="45720" rIns="91440" bIns="45720" rtlCol="0" anchor="t">
            <a:normAutofit fontScale="92500" lnSpcReduction="20000"/>
          </a:bodyPr>
          <a:lstStyle/>
          <a:p>
            <a:r>
              <a:rPr lang="en-US" dirty="0">
                <a:ea typeface="+mn-lt"/>
                <a:cs typeface="+mn-lt"/>
              </a:rPr>
              <a:t>The dashboard has clickable buttons that can be used to see all the analysis done on the data.</a:t>
            </a:r>
          </a:p>
          <a:p>
            <a:r>
              <a:rPr lang="en-US" dirty="0">
                <a:ea typeface="+mn-lt"/>
                <a:cs typeface="+mn-lt"/>
              </a:rPr>
              <a:t>The data has been brought to a single dashboard with all explanation</a:t>
            </a:r>
          </a:p>
        </p:txBody>
      </p:sp>
    </p:spTree>
    <p:extLst>
      <p:ext uri="{BB962C8B-B14F-4D97-AF65-F5344CB8AC3E}">
        <p14:creationId xmlns:p14="http://schemas.microsoft.com/office/powerpoint/2010/main" val="53563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4979-06B9-2AD8-692A-B38C7A089F0D}"/>
              </a:ext>
            </a:extLst>
          </p:cNvPr>
          <p:cNvSpPr>
            <a:spLocks noGrp="1"/>
          </p:cNvSpPr>
          <p:nvPr>
            <p:ph type="title"/>
          </p:nvPr>
        </p:nvSpPr>
        <p:spPr>
          <a:xfrm>
            <a:off x="1029684" y="80058"/>
            <a:ext cx="8267296" cy="1446550"/>
          </a:xfrm>
        </p:spPr>
        <p:txBody>
          <a:bodyPr>
            <a:noAutofit/>
          </a:bodyPr>
          <a:lstStyle/>
          <a:p>
            <a:pPr algn="ctr"/>
            <a:r>
              <a:rPr lang="en-US" sz="4000" dirty="0"/>
              <a:t>Understanding the Overall Crime distribution </a:t>
            </a:r>
          </a:p>
        </p:txBody>
      </p:sp>
      <p:sp>
        <p:nvSpPr>
          <p:cNvPr id="13" name="Content Placeholder 12">
            <a:extLst>
              <a:ext uri="{FF2B5EF4-FFF2-40B4-BE49-F238E27FC236}">
                <a16:creationId xmlns:a16="http://schemas.microsoft.com/office/drawing/2014/main" id="{ED7C2643-F7E0-7C81-F6AF-97952D3A48BC}"/>
              </a:ext>
            </a:extLst>
          </p:cNvPr>
          <p:cNvSpPr>
            <a:spLocks noGrp="1"/>
          </p:cNvSpPr>
          <p:nvPr>
            <p:ph sz="half" idx="1"/>
          </p:nvPr>
        </p:nvSpPr>
        <p:spPr/>
        <p:txBody>
          <a:bodyPr/>
          <a:lstStyle/>
          <a:p>
            <a:endParaRPr lang="en-US"/>
          </a:p>
        </p:txBody>
      </p:sp>
      <p:sp>
        <p:nvSpPr>
          <p:cNvPr id="14" name="Content Placeholder 13">
            <a:extLst>
              <a:ext uri="{FF2B5EF4-FFF2-40B4-BE49-F238E27FC236}">
                <a16:creationId xmlns:a16="http://schemas.microsoft.com/office/drawing/2014/main" id="{918047BA-EECE-0B99-1C67-DD0D34CF339B}"/>
              </a:ext>
            </a:extLst>
          </p:cNvPr>
          <p:cNvSpPr>
            <a:spLocks noGrp="1"/>
          </p:cNvSpPr>
          <p:nvPr>
            <p:ph sz="half" idx="2"/>
          </p:nvPr>
        </p:nvSpPr>
        <p:spPr>
          <a:xfrm>
            <a:off x="6076903" y="1579419"/>
            <a:ext cx="4946639" cy="4301952"/>
          </a:xfrm>
        </p:spPr>
        <p:txBody>
          <a:bodyPr/>
          <a:lstStyle/>
          <a:p>
            <a:r>
              <a:rPr lang="en-US" dirty="0"/>
              <a:t>As we can see larceny and common assault are most in number and we can see other types of crime aggregate to 66272.</a:t>
            </a:r>
          </a:p>
          <a:p>
            <a:r>
              <a:rPr lang="en-US" dirty="0"/>
              <a:t>We can see that Northeast and southeast have the highest number of </a:t>
            </a:r>
            <a:r>
              <a:rPr lang="en-US" dirty="0" err="1"/>
              <a:t>cromes</a:t>
            </a:r>
            <a:r>
              <a:rPr lang="en-US" dirty="0"/>
              <a:t>.</a:t>
            </a:r>
          </a:p>
        </p:txBody>
      </p:sp>
      <p:pic>
        <p:nvPicPr>
          <p:cNvPr id="10" name="Picture 9">
            <a:extLst>
              <a:ext uri="{FF2B5EF4-FFF2-40B4-BE49-F238E27FC236}">
                <a16:creationId xmlns:a16="http://schemas.microsoft.com/office/drawing/2014/main" id="{12C70C4F-C001-72A1-8583-C1D83C958920}"/>
              </a:ext>
            </a:extLst>
          </p:cNvPr>
          <p:cNvPicPr>
            <a:picLocks noChangeAspect="1"/>
          </p:cNvPicPr>
          <p:nvPr/>
        </p:nvPicPr>
        <p:blipFill>
          <a:blip r:embed="rId2"/>
          <a:stretch>
            <a:fillRect/>
          </a:stretch>
        </p:blipFill>
        <p:spPr>
          <a:xfrm>
            <a:off x="73750" y="1370944"/>
            <a:ext cx="5877186" cy="2242647"/>
          </a:xfrm>
          <a:prstGeom prst="rect">
            <a:avLst/>
          </a:prstGeom>
        </p:spPr>
      </p:pic>
      <p:pic>
        <p:nvPicPr>
          <p:cNvPr id="12" name="Picture 11">
            <a:extLst>
              <a:ext uri="{FF2B5EF4-FFF2-40B4-BE49-F238E27FC236}">
                <a16:creationId xmlns:a16="http://schemas.microsoft.com/office/drawing/2014/main" id="{61DDE16C-F43A-89A2-7AFF-9E275446101E}"/>
              </a:ext>
            </a:extLst>
          </p:cNvPr>
          <p:cNvPicPr>
            <a:picLocks noChangeAspect="1"/>
          </p:cNvPicPr>
          <p:nvPr/>
        </p:nvPicPr>
        <p:blipFill>
          <a:blip r:embed="rId3"/>
          <a:stretch>
            <a:fillRect/>
          </a:stretch>
        </p:blipFill>
        <p:spPr>
          <a:xfrm>
            <a:off x="73750" y="3995106"/>
            <a:ext cx="5877187" cy="1752793"/>
          </a:xfrm>
          <a:prstGeom prst="rect">
            <a:avLst/>
          </a:prstGeom>
        </p:spPr>
      </p:pic>
    </p:spTree>
    <p:extLst>
      <p:ext uri="{BB962C8B-B14F-4D97-AF65-F5344CB8AC3E}">
        <p14:creationId xmlns:p14="http://schemas.microsoft.com/office/powerpoint/2010/main" val="272593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03AE-6921-A2BA-8EBE-56C9FABD1BDC}"/>
              </a:ext>
            </a:extLst>
          </p:cNvPr>
          <p:cNvSpPr>
            <a:spLocks noGrp="1"/>
          </p:cNvSpPr>
          <p:nvPr>
            <p:ph type="title"/>
          </p:nvPr>
        </p:nvSpPr>
        <p:spPr>
          <a:xfrm>
            <a:off x="658055" y="137815"/>
            <a:ext cx="4114800" cy="745959"/>
          </a:xfrm>
        </p:spPr>
        <p:txBody>
          <a:bodyPr/>
          <a:lstStyle/>
          <a:p>
            <a:pPr algn="ctr"/>
            <a:r>
              <a:rPr lang="en-US" b="1" dirty="0"/>
              <a:t>CORRELATION</a:t>
            </a:r>
            <a:r>
              <a:rPr lang="en-US" dirty="0"/>
              <a:t> </a:t>
            </a:r>
          </a:p>
        </p:txBody>
      </p:sp>
      <p:pic>
        <p:nvPicPr>
          <p:cNvPr id="6" name="Picture Placeholder 5">
            <a:extLst>
              <a:ext uri="{FF2B5EF4-FFF2-40B4-BE49-F238E27FC236}">
                <a16:creationId xmlns:a16="http://schemas.microsoft.com/office/drawing/2014/main" id="{7CC4E1E7-99EE-71A3-444C-0E49305890EF}"/>
              </a:ext>
            </a:extLst>
          </p:cNvPr>
          <p:cNvPicPr>
            <a:picLocks noGrp="1" noChangeAspect="1"/>
          </p:cNvPicPr>
          <p:nvPr>
            <p:ph type="pic" idx="1"/>
          </p:nvPr>
        </p:nvPicPr>
        <p:blipFill rotWithShape="1">
          <a:blip r:embed="rId2"/>
          <a:srcRect l="5566" r="5566"/>
          <a:stretch/>
        </p:blipFill>
        <p:spPr>
          <a:xfrm>
            <a:off x="5631151" y="471130"/>
            <a:ext cx="6096270" cy="5761228"/>
          </a:xfrm>
        </p:spPr>
      </p:pic>
      <p:sp>
        <p:nvSpPr>
          <p:cNvPr id="4" name="Text Placeholder 3">
            <a:extLst>
              <a:ext uri="{FF2B5EF4-FFF2-40B4-BE49-F238E27FC236}">
                <a16:creationId xmlns:a16="http://schemas.microsoft.com/office/drawing/2014/main" id="{011001E7-DCE0-D3D9-7DEB-D88C9046C8FC}"/>
              </a:ext>
            </a:extLst>
          </p:cNvPr>
          <p:cNvSpPr>
            <a:spLocks noGrp="1"/>
          </p:cNvSpPr>
          <p:nvPr>
            <p:ph type="body" sz="half" idx="2"/>
          </p:nvPr>
        </p:nvSpPr>
        <p:spPr>
          <a:xfrm>
            <a:off x="565149" y="1391288"/>
            <a:ext cx="4114800" cy="4162845"/>
          </a:xfrm>
        </p:spPr>
        <p:txBody>
          <a:bodyPr/>
          <a:lstStyle/>
          <a:p>
            <a:r>
              <a:rPr lang="en-US" dirty="0"/>
              <a:t>This picture shows the correlation between each variable. </a:t>
            </a:r>
          </a:p>
        </p:txBody>
      </p:sp>
    </p:spTree>
    <p:extLst>
      <p:ext uri="{BB962C8B-B14F-4D97-AF65-F5344CB8AC3E}">
        <p14:creationId xmlns:p14="http://schemas.microsoft.com/office/powerpoint/2010/main" val="166620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EC78-C700-F0FC-7F25-25C8E23E7CB0}"/>
              </a:ext>
            </a:extLst>
          </p:cNvPr>
          <p:cNvSpPr>
            <a:spLocks noGrp="1"/>
          </p:cNvSpPr>
          <p:nvPr>
            <p:ph type="title"/>
          </p:nvPr>
        </p:nvSpPr>
        <p:spPr>
          <a:xfrm>
            <a:off x="2656456" y="110020"/>
            <a:ext cx="5752524" cy="546248"/>
          </a:xfrm>
        </p:spPr>
        <p:txBody>
          <a:bodyPr>
            <a:normAutofit fontScale="90000"/>
          </a:bodyPr>
          <a:lstStyle/>
          <a:p>
            <a:pPr algn="ctr"/>
            <a:r>
              <a:rPr lang="en-US" dirty="0"/>
              <a:t>Overall Crime Distribution</a:t>
            </a:r>
          </a:p>
        </p:txBody>
      </p:sp>
      <p:pic>
        <p:nvPicPr>
          <p:cNvPr id="11" name="Picture 10">
            <a:extLst>
              <a:ext uri="{FF2B5EF4-FFF2-40B4-BE49-F238E27FC236}">
                <a16:creationId xmlns:a16="http://schemas.microsoft.com/office/drawing/2014/main" id="{BC77493E-B115-660C-2155-2931C64FB21F}"/>
              </a:ext>
            </a:extLst>
          </p:cNvPr>
          <p:cNvPicPr>
            <a:picLocks noChangeAspect="1"/>
          </p:cNvPicPr>
          <p:nvPr/>
        </p:nvPicPr>
        <p:blipFill>
          <a:blip r:embed="rId2"/>
          <a:stretch>
            <a:fillRect/>
          </a:stretch>
        </p:blipFill>
        <p:spPr>
          <a:xfrm>
            <a:off x="380635" y="739395"/>
            <a:ext cx="11628811" cy="5726127"/>
          </a:xfrm>
          <a:prstGeom prst="rect">
            <a:avLst/>
          </a:prstGeom>
        </p:spPr>
      </p:pic>
    </p:spTree>
    <p:extLst>
      <p:ext uri="{BB962C8B-B14F-4D97-AF65-F5344CB8AC3E}">
        <p14:creationId xmlns:p14="http://schemas.microsoft.com/office/powerpoint/2010/main" val="177950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48DA-0237-F133-C323-40E3563A60B1}"/>
              </a:ext>
            </a:extLst>
          </p:cNvPr>
          <p:cNvSpPr>
            <a:spLocks noGrp="1"/>
          </p:cNvSpPr>
          <p:nvPr>
            <p:ph type="title"/>
          </p:nvPr>
        </p:nvSpPr>
        <p:spPr>
          <a:xfrm>
            <a:off x="1106905" y="110942"/>
            <a:ext cx="9799347" cy="1446550"/>
          </a:xfrm>
        </p:spPr>
        <p:txBody>
          <a:bodyPr/>
          <a:lstStyle/>
          <a:p>
            <a:pPr algn="ctr"/>
            <a:r>
              <a:rPr lang="en-US" dirty="0"/>
              <a:t>Overall Crime Distribution by day-of-week</a:t>
            </a:r>
          </a:p>
        </p:txBody>
      </p:sp>
      <p:sp>
        <p:nvSpPr>
          <p:cNvPr id="3" name="Content Placeholder 2">
            <a:extLst>
              <a:ext uri="{FF2B5EF4-FFF2-40B4-BE49-F238E27FC236}">
                <a16:creationId xmlns:a16="http://schemas.microsoft.com/office/drawing/2014/main" id="{E7032978-D221-8F0D-A8C8-8DA8BF35C4D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A046D21-ED45-B0CD-6F72-2078F0BBC7E9}"/>
              </a:ext>
            </a:extLst>
          </p:cNvPr>
          <p:cNvPicPr>
            <a:picLocks noChangeAspect="1"/>
          </p:cNvPicPr>
          <p:nvPr/>
        </p:nvPicPr>
        <p:blipFill>
          <a:blip r:embed="rId2"/>
          <a:stretch>
            <a:fillRect/>
          </a:stretch>
        </p:blipFill>
        <p:spPr>
          <a:xfrm>
            <a:off x="127136" y="826383"/>
            <a:ext cx="11774734" cy="5985164"/>
          </a:xfrm>
          <a:prstGeom prst="rect">
            <a:avLst/>
          </a:prstGeom>
        </p:spPr>
      </p:pic>
    </p:spTree>
    <p:extLst>
      <p:ext uri="{BB962C8B-B14F-4D97-AF65-F5344CB8AC3E}">
        <p14:creationId xmlns:p14="http://schemas.microsoft.com/office/powerpoint/2010/main" val="284110606"/>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433</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Seaford Display</vt:lpstr>
      <vt:lpstr>System Font Regular</vt:lpstr>
      <vt:lpstr>Tenorite</vt:lpstr>
      <vt:lpstr>MadridVTI</vt:lpstr>
      <vt:lpstr>Data Wrangling Homework 1  – By Esha Singh</vt:lpstr>
      <vt:lpstr>DATA PROFILING</vt:lpstr>
      <vt:lpstr>Results &amp; Charts</vt:lpstr>
      <vt:lpstr>Results &amp; Charts</vt:lpstr>
      <vt:lpstr>Analysis Dashboard</vt:lpstr>
      <vt:lpstr>Understanding the Overall Crime distribution </vt:lpstr>
      <vt:lpstr>CORRELATION </vt:lpstr>
      <vt:lpstr>Overall Crime Distribution</vt:lpstr>
      <vt:lpstr>Overall Crime Distribution by day-of-week</vt:lpstr>
      <vt:lpstr>Overall Crime Distribution By Month</vt:lpstr>
      <vt:lpstr>Crime over months in Neighborhood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esha singh</dc:creator>
  <cp:lastModifiedBy>Shubham Singh</cp:lastModifiedBy>
  <cp:revision>140</cp:revision>
  <dcterms:created xsi:type="dcterms:W3CDTF">2022-09-26T16:45:08Z</dcterms:created>
  <dcterms:modified xsi:type="dcterms:W3CDTF">2022-09-27T17:58:43Z</dcterms:modified>
</cp:coreProperties>
</file>