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E75AC-F6E8-4DB3-8713-932D10CA26DE}" v="3" dt="2022-09-10T16:56:37.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63" d="100"/>
          <a:sy n="63" d="100"/>
        </p:scale>
        <p:origin x="-138"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8F41447-C462-7123-1112-20BF2C7C1D91}"/>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5" name="Footer Placeholder 4">
            <a:extLst>
              <a:ext uri="{FF2B5EF4-FFF2-40B4-BE49-F238E27FC236}">
                <a16:creationId xmlns:a16="http://schemas.microsoft.com/office/drawing/2014/main" xmlns=""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22308A-793D-611A-B298-B77E4E83CF8A}"/>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4F827C-01F3-513F-E03F-D599D6F589D9}"/>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5" name="Footer Placeholder 4">
            <a:extLst>
              <a:ext uri="{FF2B5EF4-FFF2-40B4-BE49-F238E27FC236}">
                <a16:creationId xmlns:a16="http://schemas.microsoft.com/office/drawing/2014/main" xmlns=""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180789-AC06-56B2-B19E-C706A3FE9E84}"/>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BD5A0C7-4D88-4BA9-E306-0D578277DAE2}"/>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5" name="Footer Placeholder 4">
            <a:extLst>
              <a:ext uri="{FF2B5EF4-FFF2-40B4-BE49-F238E27FC236}">
                <a16:creationId xmlns:a16="http://schemas.microsoft.com/office/drawing/2014/main" xmlns=""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58C989A-F11A-E262-1AAE-BDC97904F7AE}"/>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FB86292-A88C-0E49-5FF4-CA0491D0F254}"/>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5" name="Footer Placeholder 4">
            <a:extLst>
              <a:ext uri="{FF2B5EF4-FFF2-40B4-BE49-F238E27FC236}">
                <a16:creationId xmlns:a16="http://schemas.microsoft.com/office/drawing/2014/main" xmlns=""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09EC48E-F9EB-E3D7-A3BE-81F1415EF8C9}"/>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EE7B92-E23D-1CF2-D974-77F446B95805}"/>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5" name="Footer Placeholder 4">
            <a:extLst>
              <a:ext uri="{FF2B5EF4-FFF2-40B4-BE49-F238E27FC236}">
                <a16:creationId xmlns:a16="http://schemas.microsoft.com/office/drawing/2014/main" xmlns=""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655B3B-DCB4-2419-3C28-59C1684A0C30}"/>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14A80A-E1CB-D0EC-C7A1-478DF48F243E}"/>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6" name="Footer Placeholder 5">
            <a:extLst>
              <a:ext uri="{FF2B5EF4-FFF2-40B4-BE49-F238E27FC236}">
                <a16:creationId xmlns:a16="http://schemas.microsoft.com/office/drawing/2014/main" xmlns=""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E5D7E2-3742-E011-865C-98FE6100F561}"/>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BCAC957-BD34-9C91-CBFA-A1693C035218}"/>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8" name="Footer Placeholder 7">
            <a:extLst>
              <a:ext uri="{FF2B5EF4-FFF2-40B4-BE49-F238E27FC236}">
                <a16:creationId xmlns:a16="http://schemas.microsoft.com/office/drawing/2014/main" xmlns=""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8F04FA2-BB43-741E-E306-BFC4CAD64A72}"/>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E7CD49D-8F76-5FAD-7019-75CD3868276D}"/>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4" name="Footer Placeholder 3">
            <a:extLst>
              <a:ext uri="{FF2B5EF4-FFF2-40B4-BE49-F238E27FC236}">
                <a16:creationId xmlns:a16="http://schemas.microsoft.com/office/drawing/2014/main" xmlns=""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4E1A691-78C8-00AB-493F-B043C47756F3}"/>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5AD0FB-4C07-8122-C971-C85CC226A3F4}"/>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3" name="Footer Placeholder 2">
            <a:extLst>
              <a:ext uri="{FF2B5EF4-FFF2-40B4-BE49-F238E27FC236}">
                <a16:creationId xmlns:a16="http://schemas.microsoft.com/office/drawing/2014/main" xmlns=""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06403CC-2EFB-9B21-4664-99438C98588F}"/>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B0A35E-D38E-CE61-75F5-BC6BA2902B1D}"/>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6" name="Footer Placeholder 5">
            <a:extLst>
              <a:ext uri="{FF2B5EF4-FFF2-40B4-BE49-F238E27FC236}">
                <a16:creationId xmlns:a16="http://schemas.microsoft.com/office/drawing/2014/main" xmlns=""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744B7E-4644-0616-36CF-11ABB264DC94}"/>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6240BD-CB6D-C349-ED1E-C3DF2DF73639}"/>
              </a:ext>
            </a:extLst>
          </p:cNvPr>
          <p:cNvSpPr>
            <a:spLocks noGrp="1"/>
          </p:cNvSpPr>
          <p:nvPr>
            <p:ph type="dt" sz="half" idx="10"/>
          </p:nvPr>
        </p:nvSpPr>
        <p:spPr/>
        <p:txBody>
          <a:bodyPr/>
          <a:lstStyle/>
          <a:p>
            <a:fld id="{C8D6A943-52AC-416E-A586-E079D5AFF485}" type="datetimeFigureOut">
              <a:rPr lang="en-IN" smtClean="0"/>
              <a:pPr/>
              <a:t>12-09-2022</a:t>
            </a:fld>
            <a:endParaRPr lang="en-IN"/>
          </a:p>
        </p:txBody>
      </p:sp>
      <p:sp>
        <p:nvSpPr>
          <p:cNvPr id="6" name="Footer Placeholder 5">
            <a:extLst>
              <a:ext uri="{FF2B5EF4-FFF2-40B4-BE49-F238E27FC236}">
                <a16:creationId xmlns:a16="http://schemas.microsoft.com/office/drawing/2014/main" xmlns=""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1E8D3B-18B6-06DA-A27F-AFA9F6B49C44}"/>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pPr/>
              <a:t>12-09-2022</a:t>
            </a:fld>
            <a:endParaRPr lang="en-IN"/>
          </a:p>
        </p:txBody>
      </p:sp>
      <p:sp>
        <p:nvSpPr>
          <p:cNvPr id="5" name="Footer Placeholder 4">
            <a:extLst>
              <a:ext uri="{FF2B5EF4-FFF2-40B4-BE49-F238E27FC236}">
                <a16:creationId xmlns:a16="http://schemas.microsoft.com/office/drawing/2014/main" xmlns=""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010CE-69BB-DD9E-0BDE-F88300DB8E1B}"/>
              </a:ext>
            </a:extLst>
          </p:cNvPr>
          <p:cNvSpPr>
            <a:spLocks noGrp="1"/>
          </p:cNvSpPr>
          <p:nvPr>
            <p:ph type="ctrTitle"/>
          </p:nvPr>
        </p:nvSpPr>
        <p:spPr>
          <a:xfrm>
            <a:off x="1654629" y="1548882"/>
            <a:ext cx="9144000" cy="1351480"/>
          </a:xfrm>
        </p:spPr>
        <p:txBody>
          <a:bodyPr>
            <a:normAutofit/>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xmlns="" id="{1CE25E4C-B748-FBE1-A3AA-99600AB90DF5}"/>
              </a:ext>
            </a:extLst>
          </p:cNvPr>
          <p:cNvSpPr>
            <a:spLocks noGrp="1"/>
          </p:cNvSpPr>
          <p:nvPr>
            <p:ph type="subTitle" idx="1"/>
          </p:nvPr>
        </p:nvSpPr>
        <p:spPr>
          <a:xfrm>
            <a:off x="2895600" y="3322542"/>
            <a:ext cx="6901543" cy="2714786"/>
          </a:xfrm>
        </p:spPr>
        <p:txBody>
          <a:bodyPr>
            <a:noAutofit/>
          </a:bodyPr>
          <a:lstStyle/>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No             </a:t>
            </a:r>
            <a:r>
              <a:rPr lang="en-IN" sz="1600" dirty="0" smtClean="0">
                <a:latin typeface="Times New Roman" panose="02020603050405020304" pitchFamily="18" charset="0"/>
                <a:cs typeface="Times New Roman" panose="02020603050405020304" pitchFamily="18" charset="0"/>
              </a:rPr>
              <a:t>:</a:t>
            </a:r>
            <a:r>
              <a:rPr lang="en-US" sz="1600" dirty="0" smtClean="0"/>
              <a:t>10</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ID              </a:t>
            </a:r>
            <a:r>
              <a:rPr lang="en-IN" sz="1600" dirty="0" smtClean="0">
                <a:latin typeface="Times New Roman" panose="02020603050405020304" pitchFamily="18" charset="0"/>
                <a:cs typeface="Times New Roman" panose="02020603050405020304" pitchFamily="18" charset="0"/>
              </a:rPr>
              <a:t>:PNT2022TMID07953 </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College Name     </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Adhiyamaan</a:t>
            </a:r>
            <a:r>
              <a:rPr lang="en-IN" sz="1600" dirty="0">
                <a:latin typeface="Times New Roman" panose="02020603050405020304" pitchFamily="18" charset="0"/>
                <a:cs typeface="Times New Roman" panose="02020603050405020304" pitchFamily="18" charset="0"/>
              </a:rPr>
              <a:t> College of Engineering(Autonomous)</a:t>
            </a: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Department  </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Computer Science and Engineering</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Leader       </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Hima</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V</a:t>
            </a:r>
            <a:r>
              <a:rPr lang="en-IN" sz="1600" dirty="0" err="1" smtClean="0">
                <a:latin typeface="Times New Roman" panose="02020603050405020304" pitchFamily="18" charset="0"/>
                <a:cs typeface="Times New Roman" panose="02020603050405020304" pitchFamily="18" charset="0"/>
              </a:rPr>
              <a:t>asini</a:t>
            </a:r>
            <a:r>
              <a:rPr lang="en-IN" sz="1600" dirty="0" smtClean="0">
                <a:latin typeface="Times New Roman" panose="02020603050405020304" pitchFamily="18" charset="0"/>
                <a:cs typeface="Times New Roman" panose="02020603050405020304" pitchFamily="18" charset="0"/>
              </a:rPr>
              <a:t> M</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Member    </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Asvitha</a:t>
            </a:r>
            <a:r>
              <a:rPr lang="en-IN" sz="1600" dirty="0" smtClean="0">
                <a:latin typeface="Times New Roman" panose="02020603050405020304" pitchFamily="18" charset="0"/>
                <a:cs typeface="Times New Roman" panose="02020603050405020304" pitchFamily="18" charset="0"/>
              </a:rPr>
              <a:t> K</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Member    </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Barkavi</a:t>
            </a:r>
            <a:r>
              <a:rPr lang="en-IN" sz="1600" dirty="0" smtClean="0">
                <a:latin typeface="Times New Roman" panose="02020603050405020304" pitchFamily="18" charset="0"/>
                <a:cs typeface="Times New Roman" panose="02020603050405020304" pitchFamily="18" charset="0"/>
              </a:rPr>
              <a:t> R</a:t>
            </a:r>
            <a:endParaRPr lang="en-IN" sz="1600" dirty="0">
              <a:latin typeface="Times New Roman" panose="02020603050405020304" pitchFamily="18" charset="0"/>
              <a:cs typeface="Times New Roman" panose="02020603050405020304" pitchFamily="18" charset="0"/>
            </a:endParaRPr>
          </a:p>
          <a:p>
            <a:pPr algn="l"/>
            <a:r>
              <a:rPr lang="en-IN" sz="1600" b="1" dirty="0">
                <a:latin typeface="Times New Roman" panose="02020603050405020304" pitchFamily="18" charset="0"/>
                <a:cs typeface="Times New Roman" panose="02020603050405020304" pitchFamily="18" charset="0"/>
              </a:rPr>
              <a:t>              Team Member    </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Eshaswetha</a:t>
            </a:r>
            <a:r>
              <a:rPr lang="en-IN" sz="1600" dirty="0" smtClean="0">
                <a:latin typeface="Times New Roman" panose="02020603050405020304" pitchFamily="18" charset="0"/>
                <a:cs typeface="Times New Roman" panose="02020603050405020304" pitchFamily="18" charset="0"/>
              </a:rPr>
              <a:t> E</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7216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689B8FC-FBBD-AE6A-04DD-BB27A4E004C6}"/>
              </a:ext>
            </a:extLst>
          </p:cNvPr>
          <p:cNvGraphicFramePr>
            <a:graphicFrameLocks noGrp="1"/>
          </p:cNvGraphicFramePr>
          <p:nvPr>
            <p:ph idx="1"/>
            <p:extLst>
              <p:ext uri="{D42A27DB-BD31-4B8C-83A1-F6EECF244321}">
                <p14:modId xmlns:p14="http://schemas.microsoft.com/office/powerpoint/2010/main" xmlns="" val="3514760941"/>
              </p:ext>
            </p:extLst>
          </p:nvPr>
        </p:nvGraphicFramePr>
        <p:xfrm>
          <a:off x="380996" y="273789"/>
          <a:ext cx="11475723" cy="6483023"/>
        </p:xfrm>
        <a:graphic>
          <a:graphicData uri="http://schemas.openxmlformats.org/drawingml/2006/table">
            <a:tbl>
              <a:tblPr firstRow="1" bandRow="1">
                <a:tableStyleId>{5940675A-B579-460E-94D1-54222C63F5DA}</a:tableStyleId>
              </a:tblPr>
              <a:tblGrid>
                <a:gridCol w="956984">
                  <a:extLst>
                    <a:ext uri="{9D8B030D-6E8A-4147-A177-3AD203B41FA5}">
                      <a16:colId xmlns:a16="http://schemas.microsoft.com/office/drawing/2014/main" xmlns="" val="3735196923"/>
                    </a:ext>
                  </a:extLst>
                </a:gridCol>
                <a:gridCol w="2034150">
                  <a:extLst>
                    <a:ext uri="{9D8B030D-6E8A-4147-A177-3AD203B41FA5}">
                      <a16:colId xmlns:a16="http://schemas.microsoft.com/office/drawing/2014/main" xmlns="" val="1542376097"/>
                    </a:ext>
                  </a:extLst>
                </a:gridCol>
                <a:gridCol w="2025661">
                  <a:extLst>
                    <a:ext uri="{9D8B030D-6E8A-4147-A177-3AD203B41FA5}">
                      <a16:colId xmlns:a16="http://schemas.microsoft.com/office/drawing/2014/main" xmlns="" val="97313804"/>
                    </a:ext>
                  </a:extLst>
                </a:gridCol>
                <a:gridCol w="2132520">
                  <a:extLst>
                    <a:ext uri="{9D8B030D-6E8A-4147-A177-3AD203B41FA5}">
                      <a16:colId xmlns:a16="http://schemas.microsoft.com/office/drawing/2014/main" xmlns="" val="3912210627"/>
                    </a:ext>
                  </a:extLst>
                </a:gridCol>
                <a:gridCol w="1959018">
                  <a:extLst>
                    <a:ext uri="{9D8B030D-6E8A-4147-A177-3AD203B41FA5}">
                      <a16:colId xmlns:a16="http://schemas.microsoft.com/office/drawing/2014/main" xmlns="" val="1363735208"/>
                    </a:ext>
                  </a:extLst>
                </a:gridCol>
                <a:gridCol w="2367390">
                  <a:extLst>
                    <a:ext uri="{9D8B030D-6E8A-4147-A177-3AD203B41FA5}">
                      <a16:colId xmlns:a16="http://schemas.microsoft.com/office/drawing/2014/main" xmlns="" val="2401886736"/>
                    </a:ext>
                  </a:extLst>
                </a:gridCol>
              </a:tblGrid>
              <a:tr h="691823">
                <a:tc>
                  <a:txBody>
                    <a:bodyPr/>
                    <a:lstStyle/>
                    <a:p>
                      <a:pPr algn="ctr"/>
                      <a:r>
                        <a:rPr lang="en-IN" sz="1800" b="1" dirty="0" err="1">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a:latin typeface="Times New Roman" panose="02020603050405020304" pitchFamily="18" charset="0"/>
                          <a:cs typeface="Times New Roman" panose="02020603050405020304" pitchFamily="18" charset="0"/>
                        </a:rPr>
                        <a:t>TOOLS USED/</a:t>
                      </a:r>
                    </a:p>
                    <a:p>
                      <a:pPr algn="ctr"/>
                      <a:r>
                        <a:rPr lang="en-IN" sz="18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8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18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xmlns="" val="875995052"/>
                  </a:ext>
                </a:extLst>
              </a:tr>
              <a:tr h="2863782">
                <a:tc>
                  <a:txBody>
                    <a:bodyPr/>
                    <a:lstStyle/>
                    <a:p>
                      <a:r>
                        <a:rPr lang="en-US" sz="1600" dirty="0">
                          <a:latin typeface="Times New Roman" panose="02020603050405020304" pitchFamily="18" charset="0"/>
                          <a:cs typeface="Times New Roman" panose="02020603050405020304" pitchFamily="18" charset="0"/>
                        </a:rPr>
                        <a:t>       1</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latin typeface="Times New Roman" pitchFamily="18" charset="0"/>
                          <a:ea typeface="+mn-ea"/>
                          <a:cs typeface="Times New Roman" pitchFamily="18" charset="0"/>
                        </a:rPr>
                        <a:t>Job Recommendation based on Job Seeker Skills: An Empirical Study</a:t>
                      </a:r>
                    </a:p>
                  </a:txBody>
                  <a:tcPr/>
                </a:tc>
                <a:tc>
                  <a:txBody>
                    <a:bodyPr/>
                    <a:lstStyle/>
                    <a:p>
                      <a:r>
                        <a:rPr lang="en-US" sz="1600" dirty="0" smtClean="0">
                          <a:latin typeface="Times New Roman" pitchFamily="18" charset="0"/>
                          <a:cs typeface="Times New Roman" pitchFamily="18" charset="0"/>
                        </a:rPr>
                        <a:t>In this paper, we proposed a framework for job recommendation task. It allows the use of a variety of text processing and recommendation methods according to the preferences of the job recommender system designer.</a:t>
                      </a:r>
                      <a:endParaRPr lang="en-IN" sz="16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Collaborative Filtering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Content-based Filtering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Knowledge-Based Approach.</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Hybrid Approach.</a:t>
                      </a:r>
                      <a:endParaRPr lang="en-IN"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anose="02020603050405020304" pitchFamily="18" charset="0"/>
                          <a:cs typeface="Times New Roman" panose="02020603050405020304" pitchFamily="18" charset="0"/>
                        </a:rPr>
                        <a:t>Machine Learning</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anose="02020603050405020304" pitchFamily="18" charset="0"/>
                          <a:cs typeface="Times New Roman" panose="02020603050405020304" pitchFamily="18" charset="0"/>
                        </a:rPr>
                        <a:t>Word2vec model</a:t>
                      </a:r>
                    </a:p>
                    <a:p>
                      <a:pPr marL="285750" indent="-28575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Word2vec is a predictive model which is used for learning vector representations of words.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30787252"/>
                  </a:ext>
                </a:extLst>
              </a:tr>
              <a:tr h="2632365">
                <a:tc>
                  <a:txBody>
                    <a:bodyPr/>
                    <a:lstStyle/>
                    <a:p>
                      <a:pPr algn="ctr"/>
                      <a:r>
                        <a:rPr lang="en-US" sz="1600" dirty="0">
                          <a:latin typeface="Times New Roman" panose="02020603050405020304" pitchFamily="18" charset="0"/>
                          <a:cs typeface="Times New Roman" panose="02020603050405020304" pitchFamily="18" charset="0"/>
                        </a:rPr>
                        <a:t> 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tx1"/>
                          </a:solidFill>
                          <a:effectLst/>
                          <a:latin typeface="Times New Roman" pitchFamily="18" charset="0"/>
                          <a:ea typeface="+mn-ea"/>
                          <a:cs typeface="Times New Roman" pitchFamily="18" charset="0"/>
                        </a:rPr>
                        <a:t> A survey of job recommender systems</a:t>
                      </a:r>
                      <a:endParaRPr lang="en-US" sz="1600" b="0" i="0" kern="1200" dirty="0">
                        <a:solidFill>
                          <a:schemeClr val="tx1"/>
                        </a:solidFill>
                        <a:effectLst/>
                        <a:latin typeface="Times New Roman" pitchFamily="18" charset="0"/>
                        <a:ea typeface="+mn-ea"/>
                        <a:cs typeface="Times New Roman"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Internet-based recruiting platforms become a primary recruitment channel in most companies. In order to improve the e-recruiting functionality, many recommender system approaches have been proposed.</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Collaborative filtering approach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Model-based CF methods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Content-based filtering approach</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Knowledge-based approach</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Data mining </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Machine learning techniques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They work well for complex objects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29836655"/>
                  </a:ext>
                </a:extLst>
              </a:tr>
            </a:tbl>
          </a:graphicData>
        </a:graphic>
      </p:graphicFrame>
    </p:spTree>
    <p:extLst>
      <p:ext uri="{BB962C8B-B14F-4D97-AF65-F5344CB8AC3E}">
        <p14:creationId xmlns:p14="http://schemas.microsoft.com/office/powerpoint/2010/main" xmlns="" val="41793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689B8FC-FBBD-AE6A-04DD-BB27A4E004C6}"/>
              </a:ext>
            </a:extLst>
          </p:cNvPr>
          <p:cNvGraphicFramePr>
            <a:graphicFrameLocks noGrp="1"/>
          </p:cNvGraphicFramePr>
          <p:nvPr>
            <p:ph idx="1"/>
            <p:extLst>
              <p:ext uri="{D42A27DB-BD31-4B8C-83A1-F6EECF244321}">
                <p14:modId xmlns:p14="http://schemas.microsoft.com/office/powerpoint/2010/main" xmlns="" val="2204517479"/>
              </p:ext>
            </p:extLst>
          </p:nvPr>
        </p:nvGraphicFramePr>
        <p:xfrm>
          <a:off x="213361" y="243841"/>
          <a:ext cx="11719558" cy="6461760"/>
        </p:xfrm>
        <a:graphic>
          <a:graphicData uri="http://schemas.openxmlformats.org/drawingml/2006/table">
            <a:tbl>
              <a:tblPr firstRow="1" bandRow="1">
                <a:tableStyleId>{5940675A-B579-460E-94D1-54222C63F5DA}</a:tableStyleId>
              </a:tblPr>
              <a:tblGrid>
                <a:gridCol w="912803">
                  <a:extLst>
                    <a:ext uri="{9D8B030D-6E8A-4147-A177-3AD203B41FA5}">
                      <a16:colId xmlns:a16="http://schemas.microsoft.com/office/drawing/2014/main" xmlns="" val="3735196923"/>
                    </a:ext>
                  </a:extLst>
                </a:gridCol>
                <a:gridCol w="2808980">
                  <a:extLst>
                    <a:ext uri="{9D8B030D-6E8A-4147-A177-3AD203B41FA5}">
                      <a16:colId xmlns:a16="http://schemas.microsoft.com/office/drawing/2014/main" xmlns="" val="1542376097"/>
                    </a:ext>
                  </a:extLst>
                </a:gridCol>
                <a:gridCol w="1999444">
                  <a:extLst>
                    <a:ext uri="{9D8B030D-6E8A-4147-A177-3AD203B41FA5}">
                      <a16:colId xmlns:a16="http://schemas.microsoft.com/office/drawing/2014/main" xmlns="" val="97313804"/>
                    </a:ext>
                  </a:extLst>
                </a:gridCol>
                <a:gridCol w="2263181">
                  <a:extLst>
                    <a:ext uri="{9D8B030D-6E8A-4147-A177-3AD203B41FA5}">
                      <a16:colId xmlns:a16="http://schemas.microsoft.com/office/drawing/2014/main" xmlns="" val="3912210627"/>
                    </a:ext>
                  </a:extLst>
                </a:gridCol>
                <a:gridCol w="1735706">
                  <a:extLst>
                    <a:ext uri="{9D8B030D-6E8A-4147-A177-3AD203B41FA5}">
                      <a16:colId xmlns:a16="http://schemas.microsoft.com/office/drawing/2014/main" xmlns="" val="1363735208"/>
                    </a:ext>
                  </a:extLst>
                </a:gridCol>
                <a:gridCol w="1999444">
                  <a:extLst>
                    <a:ext uri="{9D8B030D-6E8A-4147-A177-3AD203B41FA5}">
                      <a16:colId xmlns:a16="http://schemas.microsoft.com/office/drawing/2014/main" xmlns="" val="2401886736"/>
                    </a:ext>
                  </a:extLst>
                </a:gridCol>
              </a:tblGrid>
              <a:tr h="879886">
                <a:tc>
                  <a:txBody>
                    <a:bodyPr/>
                    <a:lstStyle/>
                    <a:p>
                      <a:pPr algn="ctr"/>
                      <a:r>
                        <a:rPr lang="en-IN" sz="1800" b="1" smtClean="0">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a:latin typeface="Times New Roman" panose="02020603050405020304" pitchFamily="18" charset="0"/>
                          <a:cs typeface="Times New Roman" panose="02020603050405020304" pitchFamily="18" charset="0"/>
                        </a:rPr>
                        <a:t>TOOLS USED/</a:t>
                      </a:r>
                    </a:p>
                    <a:p>
                      <a:pPr algn="ctr"/>
                      <a:r>
                        <a:rPr lang="en-IN" sz="18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8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18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xmlns="" val="875995052"/>
                  </a:ext>
                </a:extLst>
              </a:tr>
              <a:tr h="2668988">
                <a:tc>
                  <a:txBody>
                    <a:bodyPr/>
                    <a:lstStyle/>
                    <a:p>
                      <a:pPr algn="ctr"/>
                      <a:r>
                        <a:rPr lang="en-US" sz="1600" dirty="0"/>
                        <a:t>3</a:t>
                      </a:r>
                      <a:endParaRPr lang="en-IN" sz="1600" dirty="0"/>
                    </a:p>
                  </a:txBody>
                  <a:tcPr/>
                </a:tc>
                <a:tc>
                  <a:txBody>
                    <a:bodyPr/>
                    <a:lstStyle/>
                    <a:p>
                      <a:r>
                        <a:rPr lang="en-IN" sz="1600" dirty="0" smtClean="0">
                          <a:latin typeface="Times New Roman" panose="02020603050405020304" pitchFamily="18" charset="0"/>
                          <a:cs typeface="Times New Roman" panose="02020603050405020304" pitchFamily="18" charset="0"/>
                        </a:rPr>
                        <a:t>Job</a:t>
                      </a:r>
                      <a:r>
                        <a:rPr lang="en-IN" sz="1600" baseline="0" dirty="0" smtClean="0">
                          <a:latin typeface="Times New Roman" panose="02020603050405020304" pitchFamily="18" charset="0"/>
                          <a:cs typeface="Times New Roman" panose="02020603050405020304" pitchFamily="18" charset="0"/>
                        </a:rPr>
                        <a:t> Recommendation:</a:t>
                      </a:r>
                    </a:p>
                    <a:p>
                      <a:r>
                        <a:rPr lang="en-IN" sz="1600" baseline="0" dirty="0" smtClean="0">
                          <a:latin typeface="Times New Roman" panose="02020603050405020304" pitchFamily="18" charset="0"/>
                          <a:cs typeface="Times New Roman" panose="02020603050405020304" pitchFamily="18" charset="0"/>
                        </a:rPr>
                        <a:t>Leveraging Progression of Job Applications</a:t>
                      </a:r>
                      <a:r>
                        <a:rPr lang="en-IN" sz="1600" baseline="0" dirty="0">
                          <a:latin typeface="Times New Roman" panose="02020603050405020304" pitchFamily="18" charset="0"/>
                          <a:cs typeface="Times New Roman" panose="02020603050405020304" pitchFamily="18" charset="0"/>
                        </a:rPr>
                        <a:t>.</a:t>
                      </a:r>
                      <a:endParaRPr lang="en-IN"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In</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this paper, we introduce a methodology </a:t>
                      </a:r>
                    </a:p>
                    <a:p>
                      <a:r>
                        <a:rPr lang="en-US" sz="1600" dirty="0" smtClean="0">
                          <a:latin typeface="Times New Roman" panose="02020603050405020304" pitchFamily="18" charset="0"/>
                          <a:cs typeface="Times New Roman" panose="02020603050405020304" pitchFamily="18" charset="0"/>
                        </a:rPr>
                        <a:t>where we leverage the progression of job selection by candidates using machine learning.</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Machine Learning algorithms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Tree-based</a:t>
                      </a:r>
                      <a:r>
                        <a:rPr lang="en-US" sz="1600" baseline="0" dirty="0" smtClean="0">
                          <a:latin typeface="Times New Roman" panose="02020603050405020304" pitchFamily="18" charset="0"/>
                          <a:cs typeface="Times New Roman" panose="02020603050405020304" pitchFamily="18" charset="0"/>
                        </a:rPr>
                        <a:t> approaches.</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Bi-LSTM model.</a:t>
                      </a:r>
                    </a:p>
                  </a:txBody>
                  <a:tcP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Machine Learning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Deep</a:t>
                      </a:r>
                      <a:r>
                        <a:rPr lang="en-US" sz="1600" baseline="0" dirty="0" smtClean="0">
                          <a:latin typeface="Times New Roman" panose="02020603050405020304" pitchFamily="18" charset="0"/>
                          <a:cs typeface="Times New Roman" panose="02020603050405020304" pitchFamily="18" charset="0"/>
                        </a:rPr>
                        <a:t> neural networks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Bi-LSTM model can</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leverage both past as well as future candidate-job interactions  to learn some of the latent job preferences of candidates and predict if they will likely interact with given jobs.</a:t>
                      </a:r>
                      <a:endParaRPr lang="en-IN"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30787252"/>
                  </a:ext>
                </a:extLst>
              </a:tr>
              <a:tr h="2745245">
                <a:tc>
                  <a:txBody>
                    <a:bodyPr/>
                    <a:lstStyle/>
                    <a:p>
                      <a:pPr algn="ctr"/>
                      <a:r>
                        <a:rPr lang="en-US" sz="1600" dirty="0"/>
                        <a:t>4</a:t>
                      </a:r>
                      <a:endParaRPr lang="en-IN" sz="1600" dirty="0"/>
                    </a:p>
                  </a:txBody>
                  <a:tcPr/>
                </a:tc>
                <a:tc>
                  <a:txBody>
                    <a:bodyPr/>
                    <a:lstStyle/>
                    <a:p>
                      <a:r>
                        <a:rPr lang="en-US" sz="1600" b="0" i="0" kern="1200" dirty="0" smtClean="0">
                          <a:solidFill>
                            <a:schemeClr val="tx1"/>
                          </a:solidFill>
                          <a:effectLst/>
                          <a:latin typeface="Times New Roman" pitchFamily="18" charset="0"/>
                          <a:ea typeface="+mn-ea"/>
                          <a:cs typeface="Times New Roman" pitchFamily="18" charset="0"/>
                        </a:rPr>
                        <a:t>Job Recommendation Systems for</a:t>
                      </a:r>
                      <a:r>
                        <a:rPr lang="en-US" sz="1600" b="0" i="0" kern="1200" baseline="0" dirty="0" smtClean="0">
                          <a:solidFill>
                            <a:schemeClr val="tx1"/>
                          </a:solidFill>
                          <a:effectLst/>
                          <a:latin typeface="Times New Roman" pitchFamily="18" charset="0"/>
                          <a:ea typeface="+mn-ea"/>
                          <a:cs typeface="Times New Roman" pitchFamily="18" charset="0"/>
                        </a:rPr>
                        <a:t> </a:t>
                      </a:r>
                      <a:r>
                        <a:rPr lang="en-US" sz="1600" b="0" i="0" kern="1200" dirty="0" smtClean="0">
                          <a:solidFill>
                            <a:schemeClr val="tx1"/>
                          </a:solidFill>
                          <a:effectLst/>
                          <a:latin typeface="Times New Roman" pitchFamily="18" charset="0"/>
                          <a:ea typeface="+mn-ea"/>
                          <a:cs typeface="Times New Roman" pitchFamily="18" charset="0"/>
                        </a:rPr>
                        <a:t>Enhancing </a:t>
                      </a:r>
                    </a:p>
                    <a:p>
                      <a:r>
                        <a:rPr lang="en-US" sz="1600" b="0" i="0" kern="1200" dirty="0" smtClean="0">
                          <a:solidFill>
                            <a:schemeClr val="tx1"/>
                          </a:solidFill>
                          <a:effectLst/>
                          <a:latin typeface="Times New Roman" pitchFamily="18" charset="0"/>
                          <a:ea typeface="+mn-ea"/>
                          <a:cs typeface="Times New Roman" pitchFamily="18" charset="0"/>
                        </a:rPr>
                        <a:t>E-recruitment Process.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Recommender  system  technology  aims  to  help  users  in finding items that match their preferences</a:t>
                      </a:r>
                      <a:r>
                        <a:rPr lang="en-US" sz="1600" baseline="0" dirty="0" smtClean="0">
                          <a:latin typeface="Times New Roman" panose="02020603050405020304" pitchFamily="18" charset="0"/>
                          <a:cs typeface="Times New Roman" panose="02020603050405020304" pitchFamily="18" charset="0"/>
                        </a:rPr>
                        <a:t> and</a:t>
                      </a:r>
                      <a:r>
                        <a:rPr lang="en-US" sz="1600" dirty="0" smtClean="0">
                          <a:latin typeface="Times New Roman" panose="02020603050405020304" pitchFamily="18" charset="0"/>
                          <a:cs typeface="Times New Roman" panose="02020603050405020304" pitchFamily="18" charset="0"/>
                        </a:rPr>
                        <a:t> it successfully</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deals with problems related  to  information overload  efficiently.</a:t>
                      </a:r>
                      <a:endParaRPr lang="en-IN"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Collaborative Filtering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Content-based Filtering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Knowledge-Based Approach.</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Hybrid Approach.</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anose="02020603050405020304" pitchFamily="18" charset="0"/>
                          <a:cs typeface="Times New Roman" panose="02020603050405020304" pitchFamily="18" charset="0"/>
                        </a:rPr>
                        <a:t>Machine Learning</a:t>
                      </a:r>
                    </a:p>
                    <a:p>
                      <a:pPr marL="285750" indent="-285750">
                        <a:buFont typeface="Arial" panose="020B0604020202020204" pitchFamily="34" charset="0"/>
                        <a:buNone/>
                      </a:pP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By</a:t>
                      </a:r>
                      <a:r>
                        <a:rPr lang="en-US" sz="1600" baseline="0" dirty="0" smtClean="0">
                          <a:latin typeface="Times New Roman" panose="02020603050405020304" pitchFamily="18" charset="0"/>
                          <a:cs typeface="Times New Roman" panose="02020603050405020304" pitchFamily="18" charset="0"/>
                        </a:rPr>
                        <a:t> combining all these approaches  the </a:t>
                      </a:r>
                      <a:r>
                        <a:rPr lang="en-US" sz="1600" b="0" i="0" kern="1200" baseline="0" dirty="0" smtClean="0">
                          <a:solidFill>
                            <a:schemeClr val="tx1"/>
                          </a:solidFill>
                          <a:effectLst/>
                          <a:latin typeface="Times New Roman" pitchFamily="18" charset="0"/>
                          <a:ea typeface="+mn-ea"/>
                          <a:cs typeface="Times New Roman" pitchFamily="18" charset="0"/>
                        </a:rPr>
                        <a:t>r</a:t>
                      </a:r>
                      <a:r>
                        <a:rPr lang="en-US" sz="1600" b="0" i="0" kern="1200" dirty="0" smtClean="0">
                          <a:solidFill>
                            <a:schemeClr val="tx1"/>
                          </a:solidFill>
                          <a:effectLst/>
                          <a:latin typeface="Times New Roman" pitchFamily="18" charset="0"/>
                          <a:ea typeface="+mn-ea"/>
                          <a:cs typeface="Times New Roman" pitchFamily="18" charset="0"/>
                        </a:rPr>
                        <a:t>ecommendation systems can perform better and overcome challenges.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29836655"/>
                  </a:ext>
                </a:extLst>
              </a:tr>
            </a:tbl>
          </a:graphicData>
        </a:graphic>
      </p:graphicFrame>
    </p:spTree>
    <p:extLst>
      <p:ext uri="{BB962C8B-B14F-4D97-AF65-F5344CB8AC3E}">
        <p14:creationId xmlns:p14="http://schemas.microsoft.com/office/powerpoint/2010/main" xmlns="" val="8991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689B8FC-FBBD-AE6A-04DD-BB27A4E004C6}"/>
              </a:ext>
            </a:extLst>
          </p:cNvPr>
          <p:cNvGraphicFramePr>
            <a:graphicFrameLocks noGrp="1"/>
          </p:cNvGraphicFramePr>
          <p:nvPr>
            <p:ph idx="1"/>
            <p:extLst>
              <p:ext uri="{D42A27DB-BD31-4B8C-83A1-F6EECF244321}">
                <p14:modId xmlns:p14="http://schemas.microsoft.com/office/powerpoint/2010/main" xmlns="" val="2323573077"/>
              </p:ext>
            </p:extLst>
          </p:nvPr>
        </p:nvGraphicFramePr>
        <p:xfrm>
          <a:off x="228601" y="118736"/>
          <a:ext cx="11734798" cy="6419224"/>
        </p:xfrm>
        <a:graphic>
          <a:graphicData uri="http://schemas.openxmlformats.org/drawingml/2006/table">
            <a:tbl>
              <a:tblPr firstRow="1" bandRow="1">
                <a:tableStyleId>{5940675A-B579-460E-94D1-54222C63F5DA}</a:tableStyleId>
              </a:tblPr>
              <a:tblGrid>
                <a:gridCol w="925839">
                  <a:extLst>
                    <a:ext uri="{9D8B030D-6E8A-4147-A177-3AD203B41FA5}">
                      <a16:colId xmlns:a16="http://schemas.microsoft.com/office/drawing/2014/main" xmlns="" val="3735196923"/>
                    </a:ext>
                  </a:extLst>
                </a:gridCol>
                <a:gridCol w="2881475">
                  <a:extLst>
                    <a:ext uri="{9D8B030D-6E8A-4147-A177-3AD203B41FA5}">
                      <a16:colId xmlns:a16="http://schemas.microsoft.com/office/drawing/2014/main" xmlns="" val="1542376097"/>
                    </a:ext>
                  </a:extLst>
                </a:gridCol>
                <a:gridCol w="1981871">
                  <a:extLst>
                    <a:ext uri="{9D8B030D-6E8A-4147-A177-3AD203B41FA5}">
                      <a16:colId xmlns:a16="http://schemas.microsoft.com/office/drawing/2014/main" xmlns="" val="97313804"/>
                    </a:ext>
                  </a:extLst>
                </a:gridCol>
                <a:gridCol w="1981871">
                  <a:extLst>
                    <a:ext uri="{9D8B030D-6E8A-4147-A177-3AD203B41FA5}">
                      <a16:colId xmlns:a16="http://schemas.microsoft.com/office/drawing/2014/main" xmlns="" val="3912210627"/>
                    </a:ext>
                  </a:extLst>
                </a:gridCol>
                <a:gridCol w="1981871">
                  <a:extLst>
                    <a:ext uri="{9D8B030D-6E8A-4147-A177-3AD203B41FA5}">
                      <a16:colId xmlns:a16="http://schemas.microsoft.com/office/drawing/2014/main" xmlns="" val="1363735208"/>
                    </a:ext>
                  </a:extLst>
                </a:gridCol>
                <a:gridCol w="1981871">
                  <a:extLst>
                    <a:ext uri="{9D8B030D-6E8A-4147-A177-3AD203B41FA5}">
                      <a16:colId xmlns:a16="http://schemas.microsoft.com/office/drawing/2014/main" xmlns="" val="2401886736"/>
                    </a:ext>
                  </a:extLst>
                </a:gridCol>
              </a:tblGrid>
              <a:tr h="960742">
                <a:tc>
                  <a:txBody>
                    <a:bodyPr/>
                    <a:lstStyle/>
                    <a:p>
                      <a:pPr algn="ctr"/>
                      <a:r>
                        <a:rPr lang="en-IN" sz="1800" b="1" dirty="0" err="1">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a:latin typeface="Times New Roman" panose="02020603050405020304" pitchFamily="18" charset="0"/>
                          <a:cs typeface="Times New Roman" panose="02020603050405020304" pitchFamily="18" charset="0"/>
                        </a:rPr>
                        <a:t>TOOLS USED/</a:t>
                      </a:r>
                    </a:p>
                    <a:p>
                      <a:pPr algn="ctr"/>
                      <a:r>
                        <a:rPr lang="en-IN" sz="18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8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18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xmlns="" val="875995052"/>
                  </a:ext>
                </a:extLst>
              </a:tr>
              <a:tr h="3416322">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Job Recommendation From Semantic Similarity of LinkedIn Users’ Skills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itchFamily="18" charset="0"/>
                          <a:cs typeface="Times New Roman" pitchFamily="18" charset="0"/>
                        </a:rPr>
                        <a:t>Job recommendation systems have been proposed in order to automate and simplify  task, also increasing its effectiveness. Our work aims to find out relationships between jobs and people skills making use of data from LinkedIn users’ public profiles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itchFamily="18" charset="0"/>
                          <a:cs typeface="Times New Roman" pitchFamily="18" charset="0"/>
                        </a:rPr>
                        <a:t>Latent Semantic</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Analysis (LSA)</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itchFamily="18" charset="0"/>
                          <a:cs typeface="Times New Roman" pitchFamily="18" charset="0"/>
                        </a:rPr>
                        <a:t>Hierarchical clustering</a:t>
                      </a:r>
                    </a:p>
                  </a:txBody>
                  <a:tcPr/>
                </a:tc>
                <a:tc>
                  <a:txBody>
                    <a:bodyPr/>
                    <a:lstStyle/>
                    <a:p>
                      <a:pPr>
                        <a:buFont typeface="Arial" pitchFamily="34" charset="0"/>
                        <a:buChar char="•"/>
                      </a:pPr>
                      <a:r>
                        <a:rPr lang="en-US" dirty="0" smtClean="0"/>
                        <a:t> </a:t>
                      </a:r>
                      <a:r>
                        <a:rPr lang="en-US" sz="1600" dirty="0" smtClean="0">
                          <a:latin typeface="Times New Roman" pitchFamily="18" charset="0"/>
                          <a:cs typeface="Times New Roman" pitchFamily="18" charset="0"/>
                        </a:rPr>
                        <a:t>Natural language processing(NLP)</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 accuracy grows as the number of recommendations to be returned is raised</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530787252"/>
                  </a:ext>
                </a:extLst>
              </a:tr>
              <a:tr h="1962776">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Job Recommendation based on Job Profile Clustering and Job Seeker Behavior</a:t>
                      </a:r>
                      <a:endParaRPr lang="en-IN" sz="1600" dirty="0" smtClean="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itchFamily="18" charset="0"/>
                          <a:cs typeface="Times New Roman" pitchFamily="18" charset="0"/>
                        </a:rPr>
                        <a:t> job offers are collected from job search websites then they are prepared to extract meaningful attributes such as job titles and technical</a:t>
                      </a:r>
                      <a:r>
                        <a:rPr lang="en-US" sz="1600" baseline="0" dirty="0" smtClean="0">
                          <a:latin typeface="Times New Roman" pitchFamily="18" charset="0"/>
                          <a:cs typeface="Times New Roman" pitchFamily="18" charset="0"/>
                        </a:rPr>
                        <a:t> skills.</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K-means clustering</a:t>
                      </a:r>
                    </a:p>
                    <a:p>
                      <a:pPr>
                        <a:buFont typeface="Arial" pitchFamily="34" charset="0"/>
                        <a:buChar char="•"/>
                      </a:pPr>
                      <a:r>
                        <a:rPr lang="en-US" sz="1600" dirty="0" smtClean="0">
                          <a:latin typeface="Times New Roman" pitchFamily="18" charset="0"/>
                          <a:cs typeface="Times New Roman" pitchFamily="18" charset="0"/>
                        </a:rPr>
                        <a:t>Content based filtering</a:t>
                      </a:r>
                    </a:p>
                    <a:p>
                      <a:pPr>
                        <a:buFont typeface="Arial" pitchFamily="34" charset="0"/>
                        <a:buChar char="•"/>
                      </a:pPr>
                      <a:r>
                        <a:rPr lang="en-US" sz="1600" dirty="0" smtClean="0">
                          <a:latin typeface="Times New Roman" pitchFamily="18" charset="0"/>
                          <a:cs typeface="Times New Roman" pitchFamily="18" charset="0"/>
                        </a:rPr>
                        <a:t> Collaborative filtering recommendation</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Data mining</a:t>
                      </a:r>
                      <a:r>
                        <a:rPr lang="en-US" sz="1600" baseline="0" dirty="0" smtClean="0">
                          <a:latin typeface="Times New Roman" pitchFamily="18" charset="0"/>
                          <a:cs typeface="Times New Roman" pitchFamily="18" charset="0"/>
                        </a:rPr>
                        <a:t> </a:t>
                      </a:r>
                    </a:p>
                    <a:p>
                      <a:pPr>
                        <a:buFont typeface="Arial" pitchFamily="34" charset="0"/>
                        <a:buChar char="•"/>
                      </a:pPr>
                      <a:r>
                        <a:rPr lang="en-US" sz="1600" dirty="0" smtClean="0">
                          <a:latin typeface="Times New Roman" pitchFamily="18" charset="0"/>
                          <a:cs typeface="Times New Roman" pitchFamily="18" charset="0"/>
                        </a:rPr>
                        <a:t>Natural language processing(NLP)</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Cluster analysis approach helps to identify groups of job offers according to the degree of similarity, or dissimilarity between their features.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2629836655"/>
                  </a:ext>
                </a:extLst>
              </a:tr>
            </a:tbl>
          </a:graphicData>
        </a:graphic>
      </p:graphicFrame>
    </p:spTree>
    <p:extLst>
      <p:ext uri="{BB962C8B-B14F-4D97-AF65-F5344CB8AC3E}">
        <p14:creationId xmlns:p14="http://schemas.microsoft.com/office/powerpoint/2010/main" xmlns="" val="14712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A6263-E35B-7BC2-F424-A54070259D21}"/>
              </a:ext>
            </a:extLst>
          </p:cNvPr>
          <p:cNvSpPr>
            <a:spLocks noGrp="1"/>
          </p:cNvSpPr>
          <p:nvPr>
            <p:ph type="title"/>
          </p:nvPr>
        </p:nvSpPr>
        <p:spPr>
          <a:xfrm>
            <a:off x="966275" y="2615570"/>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37701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528</Words>
  <Application>Microsoft Office PowerPoint</Application>
  <PresentationFormat>Custom</PresentationFormat>
  <Paragraphs>89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Literature Survey</vt:lpstr>
      <vt:lpstr>Slide 2</vt:lpstr>
      <vt:lpstr>Slide 3</vt:lpstr>
      <vt:lpstr>Slide 4</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Esakkiappan P</cp:lastModifiedBy>
  <cp:revision>32</cp:revision>
  <dcterms:created xsi:type="dcterms:W3CDTF">2022-09-10T08:59:08Z</dcterms:created>
  <dcterms:modified xsi:type="dcterms:W3CDTF">2022-09-12T18:31:11Z</dcterms:modified>
</cp:coreProperties>
</file>