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9" r:id="rId2"/>
    <p:sldId id="258" r:id="rId3"/>
    <p:sldId id="261" r:id="rId4"/>
    <p:sldId id="262" r:id="rId5"/>
    <p:sldId id="263" r:id="rId6"/>
    <p:sldId id="266"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64"/>
    <p:restoredTop sz="96327"/>
  </p:normalViewPr>
  <p:slideViewPr>
    <p:cSldViewPr snapToGrid="0">
      <p:cViewPr>
        <p:scale>
          <a:sx n="118" d="100"/>
          <a:sy n="118" d="100"/>
        </p:scale>
        <p:origin x="2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7AD7-3A5E-A9BC-1A0A-EF0C45C74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2832D0-62A2-09E9-42D2-D5CD03CAF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E3BCA-B737-9EBE-1EBC-E71E18768A59}"/>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5" name="Footer Placeholder 4">
            <a:extLst>
              <a:ext uri="{FF2B5EF4-FFF2-40B4-BE49-F238E27FC236}">
                <a16:creationId xmlns:a16="http://schemas.microsoft.com/office/drawing/2014/main" id="{F9B0C154-FBF5-A477-7254-155347073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72D579-9861-A6D3-4BA2-752C1F025FC3}"/>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352403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36F4-D2AB-2FF3-1BC3-165A43C4BD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BCC26-DDC9-E250-BE14-BF851F945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50D07-7A0C-0727-8E7E-10395F315DB2}"/>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5" name="Footer Placeholder 4">
            <a:extLst>
              <a:ext uri="{FF2B5EF4-FFF2-40B4-BE49-F238E27FC236}">
                <a16:creationId xmlns:a16="http://schemas.microsoft.com/office/drawing/2014/main" id="{035179E0-20CD-C549-92F5-EBD27BD26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4DE60-CCF5-C15F-7158-EAAF6E689F4E}"/>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956624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1DCA5-FA47-9F4A-CA5B-D021C63021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E676CE-FA2A-3EB9-625C-DCDD45F54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E61F5-726B-CFB4-4013-AAC577B8596C}"/>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5" name="Footer Placeholder 4">
            <a:extLst>
              <a:ext uri="{FF2B5EF4-FFF2-40B4-BE49-F238E27FC236}">
                <a16:creationId xmlns:a16="http://schemas.microsoft.com/office/drawing/2014/main" id="{7C23B17D-5394-0D61-C718-EFB35C1B9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F9F3E-3C23-141A-FD1D-E67A4598CBDB}"/>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135417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42C9-52BD-BD49-FFA9-0C705174CA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B8B63-B0ED-5E3C-6A8C-7D375373EF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669AC-F86B-5D4A-485A-2F855C07F43F}"/>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5" name="Footer Placeholder 4">
            <a:extLst>
              <a:ext uri="{FF2B5EF4-FFF2-40B4-BE49-F238E27FC236}">
                <a16:creationId xmlns:a16="http://schemas.microsoft.com/office/drawing/2014/main" id="{E81E7BBC-9A05-9E96-8EFE-45C8CD3D1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CCCDB-0DAA-B218-EDD2-17CA05DBE3DA}"/>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116094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D664-1290-4148-A4E2-470F1D94A0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51A807-8830-2E56-001F-4AA408BD76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CF4D57-898F-16B3-01B5-C319F8C28DDE}"/>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5" name="Footer Placeholder 4">
            <a:extLst>
              <a:ext uri="{FF2B5EF4-FFF2-40B4-BE49-F238E27FC236}">
                <a16:creationId xmlns:a16="http://schemas.microsoft.com/office/drawing/2014/main" id="{06535E3C-CD00-C1F8-5754-38102BF2A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C7C9E-1EF8-3A7A-DE83-DD95CF53A3B0}"/>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413442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18C4-8785-AF5B-F431-03309E8B31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1F464-BF3E-0748-3A81-8640509556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6DBD8-52B7-9D0F-27BA-EDB7BAC506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E65EEF-17C5-46A1-E5CF-9F8557D04D64}"/>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6" name="Footer Placeholder 5">
            <a:extLst>
              <a:ext uri="{FF2B5EF4-FFF2-40B4-BE49-F238E27FC236}">
                <a16:creationId xmlns:a16="http://schemas.microsoft.com/office/drawing/2014/main" id="{D7AEC5FC-BC7D-3C83-C41A-79979E1D92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048222-6F10-8ADE-163F-648FF6395314}"/>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3634166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395A-DCF2-92D8-2247-1538DC69D0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43F40-6C5E-2D0E-6603-36DB77100C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D3BCA-EC69-F0A5-D122-4896EAADB6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12AEFF-8292-D1DA-B437-9D50C03A2F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748F6-26A0-5150-485C-5C83016B54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AC797F-F87C-D450-D28C-33F3BB7579B8}"/>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8" name="Footer Placeholder 7">
            <a:extLst>
              <a:ext uri="{FF2B5EF4-FFF2-40B4-BE49-F238E27FC236}">
                <a16:creationId xmlns:a16="http://schemas.microsoft.com/office/drawing/2014/main" id="{CB9F2450-FC64-1ABB-F6E6-9B6C23AEF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B9DD04-0FE8-800D-1433-6C8DC0BB82F9}"/>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3015309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B81-94BB-81C4-6491-01EEBEB317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EF3AA-35F4-D593-47BE-AC9A05B5CDB2}"/>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4" name="Footer Placeholder 3">
            <a:extLst>
              <a:ext uri="{FF2B5EF4-FFF2-40B4-BE49-F238E27FC236}">
                <a16:creationId xmlns:a16="http://schemas.microsoft.com/office/drawing/2014/main" id="{C1DD426F-8EBC-CE03-A632-4B908C908D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9F3F08-6456-9B56-CF74-470D0A57FF1D}"/>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02761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FD474-7AD6-CA7A-6BD2-B7BE08B5876E}"/>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3" name="Footer Placeholder 2">
            <a:extLst>
              <a:ext uri="{FF2B5EF4-FFF2-40B4-BE49-F238E27FC236}">
                <a16:creationId xmlns:a16="http://schemas.microsoft.com/office/drawing/2014/main" id="{4DB70CD2-EDB6-01DD-1197-69149C98B3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49EDF5-E314-1F08-6C2E-02533B3C9793}"/>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74700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A1B3-E85D-4F9C-A2BF-EDB5E8B11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2B217F-C73A-2FD1-2811-2DC3337196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E8A6D5-531F-3B32-E36F-837509068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FA85D-9838-AB60-02EE-D679B2D106B8}"/>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6" name="Footer Placeholder 5">
            <a:extLst>
              <a:ext uri="{FF2B5EF4-FFF2-40B4-BE49-F238E27FC236}">
                <a16:creationId xmlns:a16="http://schemas.microsoft.com/office/drawing/2014/main" id="{F5DD58F4-E68E-8C5E-C705-3FFEEC2AD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E37C8-4871-9797-3BCD-34E05914ECF6}"/>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284686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CE63-3A2F-20A9-10B8-4F9A18EF6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5D57C9-35BD-86C6-6149-6AAE05B0CA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86F9A-63C5-08B9-363B-2AB1472DD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B5FAD2-DE3D-2725-25BE-B9A00F1E0828}"/>
              </a:ext>
            </a:extLst>
          </p:cNvPr>
          <p:cNvSpPr>
            <a:spLocks noGrp="1"/>
          </p:cNvSpPr>
          <p:nvPr>
            <p:ph type="dt" sz="half" idx="10"/>
          </p:nvPr>
        </p:nvSpPr>
        <p:spPr/>
        <p:txBody>
          <a:bodyPr/>
          <a:lstStyle/>
          <a:p>
            <a:fld id="{85B7FB0B-E3B1-0A40-BF2D-F19EB63BEB78}" type="datetimeFigureOut">
              <a:rPr lang="en-US" smtClean="0"/>
              <a:t>10/16/22</a:t>
            </a:fld>
            <a:endParaRPr lang="en-US"/>
          </a:p>
        </p:txBody>
      </p:sp>
      <p:sp>
        <p:nvSpPr>
          <p:cNvPr id="6" name="Footer Placeholder 5">
            <a:extLst>
              <a:ext uri="{FF2B5EF4-FFF2-40B4-BE49-F238E27FC236}">
                <a16:creationId xmlns:a16="http://schemas.microsoft.com/office/drawing/2014/main" id="{F14FD76A-3FF2-6942-5809-51F9FBC19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68E22A-CA0D-0C47-8480-2D4E7DC87681}"/>
              </a:ext>
            </a:extLst>
          </p:cNvPr>
          <p:cNvSpPr>
            <a:spLocks noGrp="1"/>
          </p:cNvSpPr>
          <p:nvPr>
            <p:ph type="sldNum" sz="quarter" idx="12"/>
          </p:nvPr>
        </p:nvSpPr>
        <p:spPr/>
        <p:txBody>
          <a:bodyPr/>
          <a:lstStyle/>
          <a:p>
            <a:fld id="{2B954233-B349-2341-A559-09245A630B0F}" type="slidenum">
              <a:rPr lang="en-US" smtClean="0"/>
              <a:t>‹#›</a:t>
            </a:fld>
            <a:endParaRPr lang="en-US"/>
          </a:p>
        </p:txBody>
      </p:sp>
    </p:spTree>
    <p:extLst>
      <p:ext uri="{BB962C8B-B14F-4D97-AF65-F5344CB8AC3E}">
        <p14:creationId xmlns:p14="http://schemas.microsoft.com/office/powerpoint/2010/main" val="1194512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915EF1-59E3-6AC7-FB79-21EC85976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144ADC-69DD-9472-9765-9CA2F5895B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E0991-7795-0E2A-988F-AC4A9946A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7FB0B-E3B1-0A40-BF2D-F19EB63BEB78}" type="datetimeFigureOut">
              <a:rPr lang="en-US" smtClean="0"/>
              <a:t>10/16/22</a:t>
            </a:fld>
            <a:endParaRPr lang="en-US"/>
          </a:p>
        </p:txBody>
      </p:sp>
      <p:sp>
        <p:nvSpPr>
          <p:cNvPr id="5" name="Footer Placeholder 4">
            <a:extLst>
              <a:ext uri="{FF2B5EF4-FFF2-40B4-BE49-F238E27FC236}">
                <a16:creationId xmlns:a16="http://schemas.microsoft.com/office/drawing/2014/main" id="{BAABD02F-9443-BAA6-0906-F9217D6CE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0091A1-844F-234C-93F4-A75B13E00B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954233-B349-2341-A559-09245A630B0F}" type="slidenum">
              <a:rPr lang="en-US" smtClean="0"/>
              <a:t>‹#›</a:t>
            </a:fld>
            <a:endParaRPr lang="en-US"/>
          </a:p>
        </p:txBody>
      </p:sp>
    </p:spTree>
    <p:extLst>
      <p:ext uri="{BB962C8B-B14F-4D97-AF65-F5344CB8AC3E}">
        <p14:creationId xmlns:p14="http://schemas.microsoft.com/office/powerpoint/2010/main" val="2588426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DA06B4A-92DD-A103-2D4F-0DF91A6F39F2}"/>
              </a:ext>
            </a:extLst>
          </p:cNvPr>
          <p:cNvPicPr>
            <a:picLocks noChangeAspect="1"/>
          </p:cNvPicPr>
          <p:nvPr/>
        </p:nvPicPr>
        <p:blipFill>
          <a:blip r:embed="rId2">
            <a:alphaModFix amt="14000"/>
          </a:blip>
          <a:stretch>
            <a:fillRect/>
          </a:stretch>
        </p:blipFill>
        <p:spPr>
          <a:xfrm>
            <a:off x="15442" y="0"/>
            <a:ext cx="12191982" cy="6848581"/>
          </a:xfrm>
          <a:prstGeom prst="rect">
            <a:avLst/>
          </a:prstGeom>
        </p:spPr>
      </p:pic>
      <p:sp>
        <p:nvSpPr>
          <p:cNvPr id="2" name="Title 1">
            <a:extLst>
              <a:ext uri="{FF2B5EF4-FFF2-40B4-BE49-F238E27FC236}">
                <a16:creationId xmlns:a16="http://schemas.microsoft.com/office/drawing/2014/main" id="{5719338D-0120-16AF-4991-6E12EDB2099B}"/>
              </a:ext>
            </a:extLst>
          </p:cNvPr>
          <p:cNvSpPr>
            <a:spLocks noGrp="1"/>
          </p:cNvSpPr>
          <p:nvPr>
            <p:ph type="ctrTitle"/>
          </p:nvPr>
        </p:nvSpPr>
        <p:spPr>
          <a:xfrm>
            <a:off x="15442" y="-1"/>
            <a:ext cx="12191982" cy="3796493"/>
          </a:xfrm>
        </p:spPr>
        <p:txBody>
          <a:bodyPr>
            <a:normAutofit/>
          </a:bodyPr>
          <a:lstStyle/>
          <a:p>
            <a:r>
              <a:rPr lang="en-US" dirty="0">
                <a:solidFill>
                  <a:srgbClr val="FFFFFF"/>
                </a:solidFill>
                <a:latin typeface="Avenir Medium" panose="02000503020000020003" pitchFamily="2" charset="0"/>
              </a:rPr>
              <a:t>MLB Player Valuation </a:t>
            </a:r>
            <a:br>
              <a:rPr lang="en-US" dirty="0">
                <a:solidFill>
                  <a:srgbClr val="FFFFFF"/>
                </a:solidFill>
                <a:latin typeface="Avenir Medium" panose="02000503020000020003" pitchFamily="2" charset="0"/>
              </a:rPr>
            </a:br>
            <a:r>
              <a:rPr lang="en-US" dirty="0">
                <a:solidFill>
                  <a:srgbClr val="FFFFFF"/>
                </a:solidFill>
                <a:latin typeface="Avenir Medium" panose="02000503020000020003" pitchFamily="2" charset="0"/>
              </a:rPr>
              <a:t>Salary Predictions</a:t>
            </a:r>
          </a:p>
        </p:txBody>
      </p:sp>
      <p:sp>
        <p:nvSpPr>
          <p:cNvPr id="3" name="Subtitle 2">
            <a:extLst>
              <a:ext uri="{FF2B5EF4-FFF2-40B4-BE49-F238E27FC236}">
                <a16:creationId xmlns:a16="http://schemas.microsoft.com/office/drawing/2014/main" id="{4ABEE35A-0743-FF27-249F-5ABBD5A01526}"/>
              </a:ext>
            </a:extLst>
          </p:cNvPr>
          <p:cNvSpPr>
            <a:spLocks noGrp="1"/>
          </p:cNvSpPr>
          <p:nvPr>
            <p:ph type="subTitle" idx="1"/>
          </p:nvPr>
        </p:nvSpPr>
        <p:spPr>
          <a:xfrm>
            <a:off x="2501819" y="4968749"/>
            <a:ext cx="7084171" cy="645456"/>
          </a:xfrm>
        </p:spPr>
        <p:txBody>
          <a:bodyPr>
            <a:noAutofit/>
          </a:bodyPr>
          <a:lstStyle/>
          <a:p>
            <a:r>
              <a:rPr lang="en-US" sz="1600" b="1" dirty="0">
                <a:solidFill>
                  <a:srgbClr val="FFFFFF"/>
                </a:solidFill>
                <a:latin typeface="Avenir Book" panose="02000503020000020003" pitchFamily="2" charset="0"/>
              </a:rPr>
              <a:t>Team 40</a:t>
            </a:r>
          </a:p>
          <a:p>
            <a:r>
              <a:rPr lang="en-US" sz="1600" b="1" dirty="0">
                <a:solidFill>
                  <a:srgbClr val="FFFFFF"/>
                </a:solidFill>
                <a:latin typeface="Avenir Book" panose="02000503020000020003" pitchFamily="2" charset="0"/>
              </a:rPr>
              <a:t>Aayush Chordia, </a:t>
            </a:r>
            <a:r>
              <a:rPr lang="en-US" sz="1600" b="1" dirty="0" err="1">
                <a:solidFill>
                  <a:srgbClr val="FFFFFF"/>
                </a:solidFill>
                <a:latin typeface="Avenir Book" panose="02000503020000020003" pitchFamily="2" charset="0"/>
              </a:rPr>
              <a:t>Haoyang</a:t>
            </a:r>
            <a:r>
              <a:rPr lang="en-US" sz="1600" b="1" dirty="0">
                <a:solidFill>
                  <a:srgbClr val="FFFFFF"/>
                </a:solidFill>
                <a:latin typeface="Avenir Book" panose="02000503020000020003" pitchFamily="2" charset="0"/>
              </a:rPr>
              <a:t> Dong, Deepika Karan, Ethan Shear, Anh </a:t>
            </a:r>
            <a:r>
              <a:rPr lang="en-US" sz="1600" b="1" dirty="0" err="1">
                <a:solidFill>
                  <a:srgbClr val="FFFFFF"/>
                </a:solidFill>
                <a:latin typeface="Avenir Book" panose="02000503020000020003" pitchFamily="2" charset="0"/>
              </a:rPr>
              <a:t>Tuong</a:t>
            </a:r>
            <a:endParaRPr lang="en-US" sz="1600" b="1" dirty="0">
              <a:solidFill>
                <a:srgbClr val="FFFFFF"/>
              </a:solidFill>
              <a:latin typeface="Avenir Book" panose="02000503020000020003" pitchFamily="2" charset="0"/>
            </a:endParaRPr>
          </a:p>
        </p:txBody>
      </p:sp>
      <p:cxnSp>
        <p:nvCxnSpPr>
          <p:cNvPr id="6" name="Straight Connector 5">
            <a:extLst>
              <a:ext uri="{FF2B5EF4-FFF2-40B4-BE49-F238E27FC236}">
                <a16:creationId xmlns:a16="http://schemas.microsoft.com/office/drawing/2014/main" id="{A4F86D8D-B37F-8C3E-4090-FDAB529EBB01}"/>
              </a:ext>
            </a:extLst>
          </p:cNvPr>
          <p:cNvCxnSpPr>
            <a:cxnSpLocks/>
          </p:cNvCxnSpPr>
          <p:nvPr/>
        </p:nvCxnSpPr>
        <p:spPr>
          <a:xfrm>
            <a:off x="3063433" y="4250802"/>
            <a:ext cx="6065134" cy="0"/>
          </a:xfrm>
          <a:prstGeom prst="line">
            <a:avLst/>
          </a:prstGeom>
          <a:ln w="19050">
            <a:solidFill>
              <a:schemeClr val="bg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26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accent2"/>
                </a:solidFill>
                <a:latin typeface="Avenir Medium" panose="02000503020000020003" pitchFamily="2" charset="0"/>
                <a:cs typeface="Baghdad" pitchFamily="2" charset="-78"/>
              </a:rPr>
              <a:t>Business Use Case</a:t>
            </a:r>
            <a:r>
              <a:rPr lang="en-US" sz="1200" b="1" dirty="0">
                <a:solidFill>
                  <a:schemeClr val="bg1"/>
                </a:solidFill>
                <a:latin typeface="Avenir Medium" panose="02000503020000020003" pitchFamily="2" charset="0"/>
                <a:cs typeface="Baghdad" pitchFamily="2" charset="-78"/>
              </a:rPr>
              <a:t>	Data Understanding	    EDA	         Modeling &amp; Evaluation	Deployment		Potential Drawbacks</a:t>
            </a:r>
          </a:p>
        </p:txBody>
      </p:sp>
      <p:sp>
        <p:nvSpPr>
          <p:cNvPr id="6" name="Title 1">
            <a:extLst>
              <a:ext uri="{FF2B5EF4-FFF2-40B4-BE49-F238E27FC236}">
                <a16:creationId xmlns:a16="http://schemas.microsoft.com/office/drawing/2014/main" id="{6780F708-25AF-6A80-B635-E324CB7F5098}"/>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u="none" strike="noStrike" dirty="0">
                <a:solidFill>
                  <a:srgbClr val="0E101A"/>
                </a:solidFill>
                <a:effectLst/>
                <a:latin typeface="Avenir" panose="02000503020000020003" pitchFamily="2" charset="0"/>
                <a:cs typeface="Baghdad" pitchFamily="2" charset="-78"/>
              </a:rPr>
              <a:t>MLB front offices' primary responsibility is to build as talented a roster as possible within </a:t>
            </a:r>
            <a:r>
              <a:rPr lang="en-US" sz="2400" dirty="0">
                <a:solidFill>
                  <a:srgbClr val="0E101A"/>
                </a:solidFill>
                <a:effectLst/>
                <a:latin typeface="Avenir" panose="02000503020000020003" pitchFamily="2" charset="0"/>
                <a:cs typeface="Baghdad" pitchFamily="2" charset="-78"/>
              </a:rPr>
              <a:t>strict</a:t>
            </a:r>
            <a:r>
              <a:rPr lang="en-US" sz="2400" u="none" strike="noStrike" dirty="0">
                <a:solidFill>
                  <a:srgbClr val="0E101A"/>
                </a:solidFill>
                <a:effectLst/>
                <a:latin typeface="Avenir" panose="02000503020000020003" pitchFamily="2" charset="0"/>
                <a:cs typeface="Baghdad" pitchFamily="2" charset="-78"/>
              </a:rPr>
              <a:t> budgetary constraints.</a:t>
            </a:r>
            <a:endParaRPr lang="en-US" sz="2400" dirty="0">
              <a:latin typeface="Avenir" panose="02000503020000020003" pitchFamily="2" charset="0"/>
              <a:cs typeface="Baghdad" pitchFamily="2" charset="-78"/>
            </a:endParaRPr>
          </a:p>
        </p:txBody>
      </p:sp>
      <p:sp>
        <p:nvSpPr>
          <p:cNvPr id="18" name="Content Placeholder 17">
            <a:extLst>
              <a:ext uri="{FF2B5EF4-FFF2-40B4-BE49-F238E27FC236}">
                <a16:creationId xmlns:a16="http://schemas.microsoft.com/office/drawing/2014/main" id="{0BC51FA6-C4E7-FDB6-D00F-7D3C73DE3CD8}"/>
              </a:ext>
            </a:extLst>
          </p:cNvPr>
          <p:cNvSpPr>
            <a:spLocks noGrp="1"/>
          </p:cNvSpPr>
          <p:nvPr>
            <p:ph idx="1"/>
          </p:nvPr>
        </p:nvSpPr>
        <p:spPr>
          <a:xfrm>
            <a:off x="253423" y="1169279"/>
            <a:ext cx="5200320" cy="5219088"/>
          </a:xfrm>
        </p:spPr>
        <p:txBody>
          <a:bodyPr>
            <a:normAutofit fontScale="92500" lnSpcReduction="20000"/>
          </a:bodyPr>
          <a:lstStyle/>
          <a:p>
            <a:pPr marL="0" indent="0">
              <a:lnSpc>
                <a:spcPct val="150000"/>
              </a:lnSpc>
              <a:buNone/>
            </a:pPr>
            <a:r>
              <a:rPr lang="en-US" sz="1600" dirty="0">
                <a:latin typeface="Avenir Book" panose="02000503020000020003" pitchFamily="2" charset="0"/>
              </a:rPr>
              <a:t>The current state of baseball:</a:t>
            </a:r>
          </a:p>
          <a:p>
            <a:pPr>
              <a:lnSpc>
                <a:spcPct val="150000"/>
              </a:lnSpc>
            </a:pPr>
            <a:r>
              <a:rPr lang="en-US" sz="1600" dirty="0">
                <a:latin typeface="Avenir Book" panose="02000503020000020003" pitchFamily="2" charset="0"/>
              </a:rPr>
              <a:t>Player contracts reach record highs for average annual value (AAV) each offseason</a:t>
            </a:r>
          </a:p>
          <a:p>
            <a:pPr>
              <a:lnSpc>
                <a:spcPct val="150000"/>
              </a:lnSpc>
            </a:pPr>
            <a:r>
              <a:rPr lang="en-US" sz="1600" dirty="0">
                <a:latin typeface="Avenir Book" panose="02000503020000020003" pitchFamily="2" charset="0"/>
              </a:rPr>
              <a:t>Small market teams (~40M-70M) payroll must find ways to compete with large market teams (~200M+)</a:t>
            </a:r>
          </a:p>
          <a:p>
            <a:pPr>
              <a:lnSpc>
                <a:spcPct val="150000"/>
              </a:lnSpc>
            </a:pPr>
            <a:r>
              <a:rPr lang="en-US" sz="1600" dirty="0">
                <a:latin typeface="Avenir Book" panose="02000503020000020003" pitchFamily="2" charset="0"/>
              </a:rPr>
              <a:t>Data science and analytics have become the primary tool used to drive strategic decision making in scouting, player development, roster construction, and more</a:t>
            </a:r>
          </a:p>
          <a:p>
            <a:pPr>
              <a:lnSpc>
                <a:spcPct val="150000"/>
              </a:lnSpc>
            </a:pPr>
            <a:endParaRPr lang="en-US" sz="1600" dirty="0">
              <a:latin typeface="Avenir Book" panose="02000503020000020003" pitchFamily="2" charset="0"/>
            </a:endParaRPr>
          </a:p>
          <a:p>
            <a:pPr marL="0" indent="0">
              <a:lnSpc>
                <a:spcPct val="150000"/>
              </a:lnSpc>
              <a:buNone/>
            </a:pPr>
            <a:r>
              <a:rPr lang="en-US" sz="1600" dirty="0">
                <a:latin typeface="Avenir Book" panose="02000503020000020003" pitchFamily="2" charset="0"/>
              </a:rPr>
              <a:t>The current state of the Giants:</a:t>
            </a:r>
          </a:p>
          <a:p>
            <a:pPr>
              <a:lnSpc>
                <a:spcPct val="150000"/>
              </a:lnSpc>
            </a:pPr>
            <a:r>
              <a:rPr lang="en-US" sz="1600" dirty="0">
                <a:latin typeface="Avenir Book" panose="02000503020000020003" pitchFamily="2" charset="0"/>
              </a:rPr>
              <a:t>Won their division in 2021, missed playoffs in 2022</a:t>
            </a:r>
          </a:p>
          <a:p>
            <a:pPr>
              <a:lnSpc>
                <a:spcPct val="150000"/>
              </a:lnSpc>
            </a:pPr>
            <a:r>
              <a:rPr lang="en-US" sz="1600" dirty="0">
                <a:latin typeface="Avenir Book" panose="02000503020000020003" pitchFamily="2" charset="0"/>
              </a:rPr>
              <a:t>Aging stars and a new front office</a:t>
            </a:r>
          </a:p>
          <a:p>
            <a:pPr>
              <a:lnSpc>
                <a:spcPct val="150000"/>
              </a:lnSpc>
            </a:pPr>
            <a:r>
              <a:rPr lang="en-US" sz="1600" dirty="0">
                <a:latin typeface="Avenir Book" panose="02000503020000020003" pitchFamily="2" charset="0"/>
              </a:rPr>
              <a:t>Top 10 baseball market size and payroll</a:t>
            </a:r>
          </a:p>
        </p:txBody>
      </p:sp>
      <p:pic>
        <p:nvPicPr>
          <p:cNvPr id="2056" name="Picture 8" descr="Here We Are, Again': The Giants Stick to a Formula That Works - The New  York Times">
            <a:extLst>
              <a:ext uri="{FF2B5EF4-FFF2-40B4-BE49-F238E27FC236}">
                <a16:creationId xmlns:a16="http://schemas.microsoft.com/office/drawing/2014/main" id="{3BB46C8F-2444-6B6E-7767-31A92DBD46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79" t="4802" r="24550" b="9206"/>
          <a:stretch/>
        </p:blipFill>
        <p:spPr bwMode="auto">
          <a:xfrm>
            <a:off x="5613977" y="1169279"/>
            <a:ext cx="6324600" cy="521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187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27119-2FE5-0938-CC5E-DC52B5CC467B}"/>
              </a:ext>
            </a:extLst>
          </p:cNvPr>
          <p:cNvSpPr>
            <a:spLocks noGrp="1"/>
          </p:cNvSpPr>
          <p:nvPr>
            <p:ph idx="1"/>
          </p:nvPr>
        </p:nvSpPr>
        <p:spPr>
          <a:xfrm>
            <a:off x="118073" y="4716655"/>
            <a:ext cx="5879955" cy="1793002"/>
          </a:xfrm>
        </p:spPr>
        <p:txBody>
          <a:bodyPr>
            <a:normAutofit/>
          </a:bodyPr>
          <a:lstStyle/>
          <a:p>
            <a:pPr marL="0" indent="0">
              <a:buNone/>
            </a:pPr>
            <a:r>
              <a:rPr lang="en-US" sz="1600" dirty="0">
                <a:latin typeface="Avenir Book" panose="02000503020000020003" pitchFamily="2" charset="0"/>
              </a:rPr>
              <a:t>We acquired data used in our modeling from three primary sources: </a:t>
            </a:r>
          </a:p>
          <a:p>
            <a:r>
              <a:rPr lang="en-US" sz="1600" dirty="0">
                <a:latin typeface="Avenir Book" panose="02000503020000020003" pitchFamily="2" charset="0"/>
              </a:rPr>
              <a:t>Lahman database (Batting, Fielding, Salaries, Awards)</a:t>
            </a:r>
          </a:p>
          <a:p>
            <a:r>
              <a:rPr lang="en-US" sz="1600" dirty="0">
                <a:latin typeface="Avenir Book" panose="02000503020000020003" pitchFamily="2" charset="0"/>
              </a:rPr>
              <a:t>Federal Reserve Bank of Minneapolis (Inflation Adjustment)</a:t>
            </a:r>
          </a:p>
          <a:p>
            <a:r>
              <a:rPr lang="en-US" sz="1600" dirty="0">
                <a:latin typeface="Avenir Book" panose="02000503020000020003" pitchFamily="2" charset="0"/>
              </a:rPr>
              <a:t>Statista &amp; Forbes (MLB Team Valuations)</a:t>
            </a:r>
          </a:p>
        </p:txBody>
      </p:sp>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a:t>
            </a:r>
            <a:r>
              <a:rPr lang="en-US" sz="1200" b="1" dirty="0">
                <a:solidFill>
                  <a:schemeClr val="accent2"/>
                </a:solidFill>
                <a:latin typeface="Avenir Medium" panose="02000503020000020003" pitchFamily="2" charset="0"/>
                <a:cs typeface="Baghdad" pitchFamily="2" charset="-78"/>
              </a:rPr>
              <a:t>Data Understanding</a:t>
            </a:r>
            <a:r>
              <a:rPr lang="en-US" sz="1200" b="1" dirty="0">
                <a:solidFill>
                  <a:schemeClr val="bg1"/>
                </a:solidFill>
                <a:latin typeface="Avenir Medium" panose="02000503020000020003" pitchFamily="2" charset="0"/>
                <a:cs typeface="Baghdad" pitchFamily="2" charset="-78"/>
              </a:rPr>
              <a:t>	    EDA	         Modeling &amp; Evaluation	Deployment		Potential Drawbacks</a:t>
            </a:r>
          </a:p>
        </p:txBody>
      </p:sp>
      <p:sp>
        <p:nvSpPr>
          <p:cNvPr id="5" name="Title 1">
            <a:extLst>
              <a:ext uri="{FF2B5EF4-FFF2-40B4-BE49-F238E27FC236}">
                <a16:creationId xmlns:a16="http://schemas.microsoft.com/office/drawing/2014/main" id="{DDB4354A-7533-2840-E278-E9936782DBF0}"/>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0E101A"/>
                </a:solidFill>
                <a:latin typeface="Avenir" panose="02000503020000020003" pitchFamily="2" charset="0"/>
                <a:cs typeface="Baghdad" pitchFamily="2" charset="-78"/>
              </a:rPr>
              <a:t>Both the variables and salaries used in player valuations have changed throughout </a:t>
            </a:r>
          </a:p>
          <a:p>
            <a:pPr algn="ctr"/>
            <a:r>
              <a:rPr lang="en-US" sz="2400" dirty="0">
                <a:solidFill>
                  <a:srgbClr val="0E101A"/>
                </a:solidFill>
                <a:latin typeface="Avenir" panose="02000503020000020003" pitchFamily="2" charset="0"/>
                <a:cs typeface="Baghdad" pitchFamily="2" charset="-78"/>
              </a:rPr>
              <a:t>time, so our data required several standardization procedures.</a:t>
            </a:r>
            <a:endParaRPr lang="en-US" sz="2400" dirty="0">
              <a:latin typeface="Avenir" panose="02000503020000020003" pitchFamily="2" charset="0"/>
              <a:cs typeface="Baghdad" pitchFamily="2" charset="-78"/>
            </a:endParaRPr>
          </a:p>
        </p:txBody>
      </p:sp>
      <p:pic>
        <p:nvPicPr>
          <p:cNvPr id="8" name="Picture 7" descr="Chart, histogram&#10;&#10;Description automatically generated">
            <a:extLst>
              <a:ext uri="{FF2B5EF4-FFF2-40B4-BE49-F238E27FC236}">
                <a16:creationId xmlns:a16="http://schemas.microsoft.com/office/drawing/2014/main" id="{F13DB686-33E8-BFA6-8E83-54F06D53B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73" y="1023139"/>
            <a:ext cx="5879955" cy="3642570"/>
          </a:xfrm>
          <a:prstGeom prst="rect">
            <a:avLst/>
          </a:prstGeom>
        </p:spPr>
      </p:pic>
      <p:pic>
        <p:nvPicPr>
          <p:cNvPr id="9" name="Picture 8" descr="Chart, histogram&#10;&#10;Description automatically generated">
            <a:extLst>
              <a:ext uri="{FF2B5EF4-FFF2-40B4-BE49-F238E27FC236}">
                <a16:creationId xmlns:a16="http://schemas.microsoft.com/office/drawing/2014/main" id="{AA0F5916-1B6F-E76E-0EB3-F1E3106FE5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7517" y="1026792"/>
            <a:ext cx="5879956" cy="3623770"/>
          </a:xfrm>
          <a:prstGeom prst="rect">
            <a:avLst/>
          </a:prstGeom>
          <a:noFill/>
          <a:ln>
            <a:noFill/>
          </a:ln>
        </p:spPr>
      </p:pic>
      <p:sp>
        <p:nvSpPr>
          <p:cNvPr id="10" name="Content Placeholder 2">
            <a:extLst>
              <a:ext uri="{FF2B5EF4-FFF2-40B4-BE49-F238E27FC236}">
                <a16:creationId xmlns:a16="http://schemas.microsoft.com/office/drawing/2014/main" id="{DA0F3E6E-C870-9EFA-E7F0-DF3A7E66E92C}"/>
              </a:ext>
            </a:extLst>
          </p:cNvPr>
          <p:cNvSpPr txBox="1">
            <a:spLocks/>
          </p:cNvSpPr>
          <p:nvPr/>
        </p:nvSpPr>
        <p:spPr>
          <a:xfrm>
            <a:off x="6192303" y="4650881"/>
            <a:ext cx="5879955" cy="1793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dirty="0">
                <a:latin typeface="Avenir Book" panose="02000503020000020003" pitchFamily="2" charset="0"/>
              </a:rPr>
              <a:t>The exponential growth in team valuations and salaries required the standardization of salaries and the implementation of a proxy variable to account for different baseball market budget constraints</a:t>
            </a:r>
          </a:p>
        </p:txBody>
      </p:sp>
    </p:spTree>
    <p:extLst>
      <p:ext uri="{BB962C8B-B14F-4D97-AF65-F5344CB8AC3E}">
        <p14:creationId xmlns:p14="http://schemas.microsoft.com/office/powerpoint/2010/main" val="335399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27119-2FE5-0938-CC5E-DC52B5CC467B}"/>
              </a:ext>
            </a:extLst>
          </p:cNvPr>
          <p:cNvSpPr>
            <a:spLocks noGrp="1"/>
          </p:cNvSpPr>
          <p:nvPr>
            <p:ph idx="1"/>
          </p:nvPr>
        </p:nvSpPr>
        <p:spPr>
          <a:xfrm>
            <a:off x="347532" y="1371978"/>
            <a:ext cx="4173210" cy="4733664"/>
          </a:xfrm>
        </p:spPr>
        <p:txBody>
          <a:bodyPr>
            <a:normAutofit fontScale="92500" lnSpcReduction="10000"/>
          </a:bodyPr>
          <a:lstStyle/>
          <a:p>
            <a:pPr marL="0" indent="0">
              <a:lnSpc>
                <a:spcPct val="150000"/>
              </a:lnSpc>
              <a:buNone/>
            </a:pPr>
            <a:r>
              <a:rPr lang="en-US" sz="1800" dirty="0">
                <a:latin typeface="Avenir Book" panose="02000503020000020003" pitchFamily="2" charset="0"/>
              </a:rPr>
              <a:t>Baseball is a game driven by stats, and there are several widely used metrics to value players</a:t>
            </a:r>
          </a:p>
          <a:p>
            <a:pPr marL="0" indent="0">
              <a:lnSpc>
                <a:spcPct val="150000"/>
              </a:lnSpc>
              <a:buNone/>
            </a:pPr>
            <a:endParaRPr lang="en-US" sz="1800" dirty="0">
              <a:latin typeface="Avenir Book" panose="02000503020000020003" pitchFamily="2" charset="0"/>
            </a:endParaRPr>
          </a:p>
          <a:p>
            <a:pPr marL="0" indent="0">
              <a:lnSpc>
                <a:spcPct val="150000"/>
              </a:lnSpc>
              <a:buNone/>
            </a:pPr>
            <a:r>
              <a:rPr lang="en-US" sz="1800" dirty="0">
                <a:latin typeface="Avenir Book" panose="02000503020000020003" pitchFamily="2" charset="0"/>
              </a:rPr>
              <a:t>Key Model Attributes:</a:t>
            </a:r>
          </a:p>
          <a:p>
            <a:pPr>
              <a:lnSpc>
                <a:spcPct val="150000"/>
              </a:lnSpc>
            </a:pPr>
            <a:r>
              <a:rPr lang="en-US" sz="1800" dirty="0">
                <a:latin typeface="Avenir Book" panose="02000503020000020003" pitchFamily="2" charset="0"/>
              </a:rPr>
              <a:t>Homeruns</a:t>
            </a:r>
          </a:p>
          <a:p>
            <a:pPr>
              <a:lnSpc>
                <a:spcPct val="150000"/>
              </a:lnSpc>
            </a:pPr>
            <a:r>
              <a:rPr lang="en-US" sz="1800" dirty="0">
                <a:latin typeface="Avenir Book" panose="02000503020000020003" pitchFamily="2" charset="0"/>
              </a:rPr>
              <a:t>Hits</a:t>
            </a:r>
          </a:p>
          <a:p>
            <a:pPr>
              <a:lnSpc>
                <a:spcPct val="150000"/>
              </a:lnSpc>
            </a:pPr>
            <a:r>
              <a:rPr lang="en-US" sz="1800" dirty="0">
                <a:latin typeface="Avenir Book" panose="02000503020000020003" pitchFamily="2" charset="0"/>
              </a:rPr>
              <a:t>K / BB Ratio</a:t>
            </a:r>
          </a:p>
          <a:p>
            <a:pPr>
              <a:lnSpc>
                <a:spcPct val="150000"/>
              </a:lnSpc>
            </a:pPr>
            <a:r>
              <a:rPr lang="en-US" sz="1800" dirty="0">
                <a:latin typeface="Avenir Book" panose="02000503020000020003" pitchFamily="2" charset="0"/>
              </a:rPr>
              <a:t>OPS</a:t>
            </a:r>
          </a:p>
          <a:p>
            <a:pPr>
              <a:lnSpc>
                <a:spcPct val="150000"/>
              </a:lnSpc>
            </a:pPr>
            <a:r>
              <a:rPr lang="en-US" sz="1800" dirty="0">
                <a:solidFill>
                  <a:schemeClr val="accent2"/>
                </a:solidFill>
                <a:latin typeface="Avenir Book" panose="02000503020000020003" pitchFamily="2" charset="0"/>
              </a:rPr>
              <a:t>Years Since Debut</a:t>
            </a:r>
          </a:p>
        </p:txBody>
      </p:sp>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a:t>
            </a:r>
            <a:r>
              <a:rPr lang="en-US" sz="1200" b="1" dirty="0">
                <a:solidFill>
                  <a:schemeClr val="accent2"/>
                </a:solidFill>
                <a:latin typeface="Avenir Medium" panose="02000503020000020003" pitchFamily="2" charset="0"/>
                <a:cs typeface="Baghdad" pitchFamily="2" charset="-78"/>
              </a:rPr>
              <a:t>Data Understanding</a:t>
            </a:r>
            <a:r>
              <a:rPr lang="en-US" sz="1200" b="1" dirty="0">
                <a:solidFill>
                  <a:schemeClr val="bg1"/>
                </a:solidFill>
                <a:latin typeface="Avenir Medium" panose="02000503020000020003" pitchFamily="2" charset="0"/>
                <a:cs typeface="Baghdad" pitchFamily="2" charset="-78"/>
              </a:rPr>
              <a:t>	    </a:t>
            </a:r>
            <a:r>
              <a:rPr lang="en-US" sz="1200" b="1" dirty="0">
                <a:solidFill>
                  <a:schemeClr val="accent2"/>
                </a:solidFill>
                <a:latin typeface="Avenir Medium" panose="02000503020000020003" pitchFamily="2" charset="0"/>
                <a:cs typeface="Baghdad" pitchFamily="2" charset="-78"/>
              </a:rPr>
              <a:t>EDA</a:t>
            </a:r>
            <a:r>
              <a:rPr lang="en-US" sz="1200" b="1" dirty="0">
                <a:solidFill>
                  <a:schemeClr val="bg1"/>
                </a:solidFill>
                <a:latin typeface="Avenir Medium" panose="02000503020000020003" pitchFamily="2" charset="0"/>
                <a:cs typeface="Baghdad" pitchFamily="2" charset="-78"/>
              </a:rPr>
              <a:t>	         Modeling &amp; Evaluation	Deployment		Potential Drawbacks</a:t>
            </a:r>
          </a:p>
        </p:txBody>
      </p:sp>
      <p:sp>
        <p:nvSpPr>
          <p:cNvPr id="5" name="Title 1">
            <a:extLst>
              <a:ext uri="{FF2B5EF4-FFF2-40B4-BE49-F238E27FC236}">
                <a16:creationId xmlns:a16="http://schemas.microsoft.com/office/drawing/2014/main" id="{10EF3CF6-8528-B78C-6587-B98CB73A0E85}"/>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We chose to apply our model to hitters only to avoid confounding variables, and chose our variables based on several correlation matrices.</a:t>
            </a:r>
          </a:p>
        </p:txBody>
      </p:sp>
      <p:pic>
        <p:nvPicPr>
          <p:cNvPr id="10" name="Picture 9" descr="Chart&#10;&#10;Description automatically generated">
            <a:extLst>
              <a:ext uri="{FF2B5EF4-FFF2-40B4-BE49-F238E27FC236}">
                <a16:creationId xmlns:a16="http://schemas.microsoft.com/office/drawing/2014/main" id="{8AEE171F-2163-1B07-8148-45A8FDEF60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0742" y="1166339"/>
            <a:ext cx="7671258" cy="4733663"/>
          </a:xfrm>
          <a:prstGeom prst="rect">
            <a:avLst/>
          </a:prstGeom>
          <a:noFill/>
          <a:ln>
            <a:noFill/>
          </a:ln>
        </p:spPr>
      </p:pic>
    </p:spTree>
    <p:extLst>
      <p:ext uri="{BB962C8B-B14F-4D97-AF65-F5344CB8AC3E}">
        <p14:creationId xmlns:p14="http://schemas.microsoft.com/office/powerpoint/2010/main" val="115973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27119-2FE5-0938-CC5E-DC52B5CC467B}"/>
              </a:ext>
            </a:extLst>
          </p:cNvPr>
          <p:cNvSpPr>
            <a:spLocks noGrp="1"/>
          </p:cNvSpPr>
          <p:nvPr>
            <p:ph idx="1"/>
          </p:nvPr>
        </p:nvSpPr>
        <p:spPr>
          <a:xfrm>
            <a:off x="364067" y="1366194"/>
            <a:ext cx="3696303" cy="4733664"/>
          </a:xfrm>
        </p:spPr>
        <p:txBody>
          <a:bodyPr>
            <a:normAutofit fontScale="92500"/>
          </a:bodyPr>
          <a:lstStyle/>
          <a:p>
            <a:pPr marL="0" indent="0">
              <a:lnSpc>
                <a:spcPct val="150000"/>
              </a:lnSpc>
              <a:buNone/>
            </a:pPr>
            <a:r>
              <a:rPr lang="en-US" sz="1800" dirty="0">
                <a:latin typeface="Avenir Book" panose="02000503020000020003" pitchFamily="2" charset="0"/>
              </a:rPr>
              <a:t>We used several different modeling techniques but chose Random Forest due to:</a:t>
            </a:r>
          </a:p>
          <a:p>
            <a:pPr>
              <a:lnSpc>
                <a:spcPct val="150000"/>
              </a:lnSpc>
            </a:pPr>
            <a:r>
              <a:rPr lang="en-US" sz="1800" dirty="0">
                <a:latin typeface="Avenir Book" panose="02000503020000020003" pitchFamily="2" charset="0"/>
              </a:rPr>
              <a:t>Non-linear relationships between features and observations</a:t>
            </a:r>
          </a:p>
          <a:p>
            <a:pPr>
              <a:lnSpc>
                <a:spcPct val="150000"/>
              </a:lnSpc>
            </a:pPr>
            <a:r>
              <a:rPr lang="en-US" sz="1800" dirty="0">
                <a:latin typeface="Avenir Book" panose="02000503020000020003" pitchFamily="2" charset="0"/>
              </a:rPr>
              <a:t>Uneven scale between standard and advanced metrics</a:t>
            </a:r>
          </a:p>
          <a:p>
            <a:pPr>
              <a:lnSpc>
                <a:spcPct val="150000"/>
              </a:lnSpc>
            </a:pPr>
            <a:endParaRPr lang="en-US" sz="1800" dirty="0">
              <a:latin typeface="Avenir Book" panose="02000503020000020003" pitchFamily="2" charset="0"/>
            </a:endParaRPr>
          </a:p>
          <a:p>
            <a:pPr marL="0" indent="0">
              <a:lnSpc>
                <a:spcPct val="150000"/>
              </a:lnSpc>
              <a:buNone/>
            </a:pPr>
            <a:r>
              <a:rPr lang="en-US" sz="1800" dirty="0">
                <a:latin typeface="Avenir Book" panose="02000503020000020003" pitchFamily="2" charset="0"/>
              </a:rPr>
              <a:t>Model performance tested using K-Fold Cross-Validation</a:t>
            </a:r>
          </a:p>
        </p:txBody>
      </p:sp>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Data Understanding	    EDA	         </a:t>
            </a:r>
            <a:r>
              <a:rPr lang="en-US" sz="1200" b="1" dirty="0">
                <a:solidFill>
                  <a:schemeClr val="accent2"/>
                </a:solidFill>
                <a:latin typeface="Avenir Medium" panose="02000503020000020003" pitchFamily="2" charset="0"/>
                <a:cs typeface="Baghdad" pitchFamily="2" charset="-78"/>
              </a:rPr>
              <a:t>Modeling &amp; Evaluation</a:t>
            </a:r>
            <a:r>
              <a:rPr lang="en-US" sz="1200" b="1" dirty="0">
                <a:solidFill>
                  <a:schemeClr val="bg1"/>
                </a:solidFill>
                <a:latin typeface="Avenir Medium" panose="02000503020000020003" pitchFamily="2" charset="0"/>
                <a:cs typeface="Baghdad" pitchFamily="2" charset="-78"/>
              </a:rPr>
              <a:t>	Deployment		Potential Drawbacks</a:t>
            </a:r>
          </a:p>
        </p:txBody>
      </p:sp>
      <p:sp>
        <p:nvSpPr>
          <p:cNvPr id="5" name="Title 1">
            <a:extLst>
              <a:ext uri="{FF2B5EF4-FFF2-40B4-BE49-F238E27FC236}">
                <a16:creationId xmlns:a16="http://schemas.microsoft.com/office/drawing/2014/main" id="{2AA1350A-E315-DD8D-1DE6-C16685170CFF}"/>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The most accurate predictions were found using ensemble learning through a </a:t>
            </a:r>
          </a:p>
          <a:p>
            <a:pPr algn="ctr"/>
            <a:r>
              <a:rPr lang="en-US" sz="2400" dirty="0">
                <a:latin typeface="Avenir" panose="02000503020000020003" pitchFamily="2" charset="0"/>
                <a:cs typeface="Baghdad" pitchFamily="2" charset="-78"/>
              </a:rPr>
              <a:t>Random Forest model.</a:t>
            </a:r>
          </a:p>
        </p:txBody>
      </p:sp>
      <p:pic>
        <p:nvPicPr>
          <p:cNvPr id="1026" name="Picture 2">
            <a:extLst>
              <a:ext uri="{FF2B5EF4-FFF2-40B4-BE49-F238E27FC236}">
                <a16:creationId xmlns:a16="http://schemas.microsoft.com/office/drawing/2014/main" id="{691C0DCB-C164-15BB-E0A5-09967AB49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370" y="1288276"/>
            <a:ext cx="7924800" cy="488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481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D6AA037F-4E18-D48F-2DD4-EFBC61125234}"/>
              </a:ext>
            </a:extLst>
          </p:cNvPr>
          <p:cNvPicPr>
            <a:picLocks noGrp="1" noChangeAspect="1"/>
          </p:cNvPicPr>
          <p:nvPr>
            <p:ph idx="1"/>
          </p:nvPr>
        </p:nvPicPr>
        <p:blipFill>
          <a:blip r:embed="rId2"/>
          <a:stretch>
            <a:fillRect/>
          </a:stretch>
        </p:blipFill>
        <p:spPr>
          <a:xfrm>
            <a:off x="7748520" y="1149917"/>
            <a:ext cx="4203994" cy="5254993"/>
          </a:xfrm>
        </p:spPr>
      </p:pic>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Data Understanding	    EDA	         Modeling &amp; Evaluation	</a:t>
            </a:r>
            <a:r>
              <a:rPr lang="en-US" sz="1200" b="1" dirty="0">
                <a:solidFill>
                  <a:schemeClr val="accent2"/>
                </a:solidFill>
                <a:latin typeface="Avenir Medium" panose="02000503020000020003" pitchFamily="2" charset="0"/>
                <a:cs typeface="Baghdad" pitchFamily="2" charset="-78"/>
              </a:rPr>
              <a:t>Deployment</a:t>
            </a:r>
            <a:r>
              <a:rPr lang="en-US" sz="1200" b="1" dirty="0">
                <a:solidFill>
                  <a:schemeClr val="bg1"/>
                </a:solidFill>
                <a:latin typeface="Avenir Medium" panose="02000503020000020003" pitchFamily="2" charset="0"/>
                <a:cs typeface="Baghdad" pitchFamily="2" charset="-78"/>
              </a:rPr>
              <a:t>		Potential Drawbacks</a:t>
            </a:r>
          </a:p>
        </p:txBody>
      </p:sp>
      <p:sp>
        <p:nvSpPr>
          <p:cNvPr id="5" name="Title 1">
            <a:extLst>
              <a:ext uri="{FF2B5EF4-FFF2-40B4-BE49-F238E27FC236}">
                <a16:creationId xmlns:a16="http://schemas.microsoft.com/office/drawing/2014/main" id="{793B333C-8645-EF57-09E8-AB9DCF0B2635}"/>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The San Francisco Giants have several aging stars on their roster and should consider trading them for prospects to improve their championship outlook.</a:t>
            </a:r>
          </a:p>
        </p:txBody>
      </p:sp>
      <p:sp>
        <p:nvSpPr>
          <p:cNvPr id="9" name="Content Placeholder 2">
            <a:extLst>
              <a:ext uri="{FF2B5EF4-FFF2-40B4-BE49-F238E27FC236}">
                <a16:creationId xmlns:a16="http://schemas.microsoft.com/office/drawing/2014/main" id="{D8AE91B8-4A4A-1B61-9801-AB0761996939}"/>
              </a:ext>
            </a:extLst>
          </p:cNvPr>
          <p:cNvSpPr txBox="1">
            <a:spLocks/>
          </p:cNvSpPr>
          <p:nvPr/>
        </p:nvSpPr>
        <p:spPr>
          <a:xfrm>
            <a:off x="239486" y="1224312"/>
            <a:ext cx="7509034" cy="267277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600" dirty="0">
                <a:latin typeface="Avenir Book" panose="02000503020000020003" pitchFamily="2" charset="0"/>
              </a:rPr>
              <a:t>We applied our model to hitters on the 2021 San Francisco Giants:</a:t>
            </a:r>
          </a:p>
          <a:p>
            <a:pPr>
              <a:lnSpc>
                <a:spcPct val="150000"/>
              </a:lnSpc>
            </a:pPr>
            <a:r>
              <a:rPr lang="en-US" sz="1600" dirty="0">
                <a:latin typeface="Avenir Book" panose="02000503020000020003" pitchFamily="2" charset="0"/>
              </a:rPr>
              <a:t>The aging stars were overvalued, while utilityman Wilmer Flores was among those undervalued by the model. The predicted salary outperformed his actual salary by 1.4 million; consequently, he received an extension the following offseason </a:t>
            </a:r>
          </a:p>
          <a:p>
            <a:pPr>
              <a:lnSpc>
                <a:spcPct val="150000"/>
              </a:lnSpc>
            </a:pPr>
            <a:r>
              <a:rPr lang="en-US" sz="1600" dirty="0">
                <a:latin typeface="Avenir Book" panose="02000503020000020003" pitchFamily="2" charset="0"/>
              </a:rPr>
              <a:t>Longoria, Posey, and Belt hit more extra base hits and played in more games than some teammates, yet the model accounted for their age and decline over the last decade and deemed them the three most overvalued and by a combined $30 million</a:t>
            </a:r>
          </a:p>
        </p:txBody>
      </p:sp>
      <p:pic>
        <p:nvPicPr>
          <p:cNvPr id="11" name="Picture 10" descr="A picture containing graphical user interface&#10;&#10;Description automatically generated">
            <a:extLst>
              <a:ext uri="{FF2B5EF4-FFF2-40B4-BE49-F238E27FC236}">
                <a16:creationId xmlns:a16="http://schemas.microsoft.com/office/drawing/2014/main" id="{A689E1B1-0983-342C-2D9D-7738C7149870}"/>
              </a:ext>
            </a:extLst>
          </p:cNvPr>
          <p:cNvPicPr>
            <a:picLocks noChangeAspect="1"/>
          </p:cNvPicPr>
          <p:nvPr/>
        </p:nvPicPr>
        <p:blipFill>
          <a:blip r:embed="rId3"/>
          <a:stretch>
            <a:fillRect/>
          </a:stretch>
        </p:blipFill>
        <p:spPr>
          <a:xfrm>
            <a:off x="2576826" y="3897086"/>
            <a:ext cx="4170763" cy="1170214"/>
          </a:xfrm>
          <a:prstGeom prst="rect">
            <a:avLst/>
          </a:prstGeom>
        </p:spPr>
      </p:pic>
      <p:pic>
        <p:nvPicPr>
          <p:cNvPr id="13" name="Picture 12" descr="A black screen with white text&#10;&#10;Description automatically generated with low confidence">
            <a:extLst>
              <a:ext uri="{FF2B5EF4-FFF2-40B4-BE49-F238E27FC236}">
                <a16:creationId xmlns:a16="http://schemas.microsoft.com/office/drawing/2014/main" id="{528F5CFA-50EE-83FA-0729-CFD0FD616803}"/>
              </a:ext>
            </a:extLst>
          </p:cNvPr>
          <p:cNvPicPr>
            <a:picLocks noChangeAspect="1"/>
          </p:cNvPicPr>
          <p:nvPr/>
        </p:nvPicPr>
        <p:blipFill>
          <a:blip r:embed="rId4"/>
          <a:stretch>
            <a:fillRect/>
          </a:stretch>
        </p:blipFill>
        <p:spPr>
          <a:xfrm>
            <a:off x="2576826" y="5216089"/>
            <a:ext cx="4165833" cy="1086739"/>
          </a:xfrm>
          <a:prstGeom prst="rect">
            <a:avLst/>
          </a:prstGeom>
        </p:spPr>
      </p:pic>
      <p:sp>
        <p:nvSpPr>
          <p:cNvPr id="14" name="TextBox 13">
            <a:extLst>
              <a:ext uri="{FF2B5EF4-FFF2-40B4-BE49-F238E27FC236}">
                <a16:creationId xmlns:a16="http://schemas.microsoft.com/office/drawing/2014/main" id="{24747976-768F-C77A-8D01-140440C5B96F}"/>
              </a:ext>
            </a:extLst>
          </p:cNvPr>
          <p:cNvSpPr txBox="1"/>
          <p:nvPr/>
        </p:nvSpPr>
        <p:spPr>
          <a:xfrm>
            <a:off x="607884" y="4326280"/>
            <a:ext cx="1731564" cy="369332"/>
          </a:xfrm>
          <a:prstGeom prst="rect">
            <a:avLst/>
          </a:prstGeom>
          <a:noFill/>
        </p:spPr>
        <p:txBody>
          <a:bodyPr wrap="none" rtlCol="0">
            <a:spAutoFit/>
          </a:bodyPr>
          <a:lstStyle/>
          <a:p>
            <a:r>
              <a:rPr lang="en-US" dirty="0">
                <a:latin typeface="Avenir Book" panose="02000503020000020003" pitchFamily="2" charset="0"/>
              </a:rPr>
              <a:t>Overvalued </a:t>
            </a:r>
            <a:r>
              <a:rPr lang="en-US" dirty="0">
                <a:latin typeface="Avenir Book" panose="02000503020000020003" pitchFamily="2" charset="0"/>
                <a:sym typeface="Wingdings" pitchFamily="2" charset="2"/>
              </a:rPr>
              <a:t> </a:t>
            </a:r>
            <a:endParaRPr lang="en-US" dirty="0">
              <a:latin typeface="Avenir Book" panose="02000503020000020003" pitchFamily="2" charset="0"/>
            </a:endParaRPr>
          </a:p>
        </p:txBody>
      </p:sp>
      <p:sp>
        <p:nvSpPr>
          <p:cNvPr id="15" name="TextBox 14">
            <a:extLst>
              <a:ext uri="{FF2B5EF4-FFF2-40B4-BE49-F238E27FC236}">
                <a16:creationId xmlns:a16="http://schemas.microsoft.com/office/drawing/2014/main" id="{1850F1C9-BB89-27FF-730B-5F4231D5871D}"/>
              </a:ext>
            </a:extLst>
          </p:cNvPr>
          <p:cNvSpPr txBox="1"/>
          <p:nvPr/>
        </p:nvSpPr>
        <p:spPr>
          <a:xfrm>
            <a:off x="541733" y="5461614"/>
            <a:ext cx="1792478" cy="369332"/>
          </a:xfrm>
          <a:prstGeom prst="rect">
            <a:avLst/>
          </a:prstGeom>
          <a:noFill/>
        </p:spPr>
        <p:txBody>
          <a:bodyPr wrap="none" rtlCol="0">
            <a:spAutoFit/>
          </a:bodyPr>
          <a:lstStyle/>
          <a:p>
            <a:r>
              <a:rPr lang="en-US" dirty="0">
                <a:latin typeface="Avenir Book" panose="02000503020000020003" pitchFamily="2" charset="0"/>
              </a:rPr>
              <a:t>Undervalued </a:t>
            </a:r>
            <a:r>
              <a:rPr lang="en-US" dirty="0">
                <a:latin typeface="Avenir Book" panose="02000503020000020003" pitchFamily="2" charset="0"/>
                <a:sym typeface="Wingdings" pitchFamily="2" charset="2"/>
              </a:rPr>
              <a:t></a:t>
            </a:r>
            <a:endParaRPr lang="en-US" dirty="0">
              <a:latin typeface="Avenir Book" panose="02000503020000020003" pitchFamily="2" charset="0"/>
            </a:endParaRPr>
          </a:p>
        </p:txBody>
      </p:sp>
    </p:spTree>
    <p:extLst>
      <p:ext uri="{BB962C8B-B14F-4D97-AF65-F5344CB8AC3E}">
        <p14:creationId xmlns:p14="http://schemas.microsoft.com/office/powerpoint/2010/main" val="900806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CDF4C2-65D7-68B1-025A-E2EA8F4E8CA0}"/>
              </a:ext>
            </a:extLst>
          </p:cNvPr>
          <p:cNvSpPr txBox="1">
            <a:spLocks/>
          </p:cNvSpPr>
          <p:nvPr/>
        </p:nvSpPr>
        <p:spPr>
          <a:xfrm>
            <a:off x="0" y="6596948"/>
            <a:ext cx="12192000" cy="282222"/>
          </a:xfrm>
          <a:prstGeom prst="rect">
            <a:avLst/>
          </a:prstGeom>
          <a:solidFill>
            <a:schemeClr val="tx1"/>
          </a:solidFill>
          <a:ln>
            <a:solidFill>
              <a:schemeClr val="accent2"/>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b="1" dirty="0">
                <a:solidFill>
                  <a:schemeClr val="bg1"/>
                </a:solidFill>
                <a:latin typeface="Avenir Medium" panose="02000503020000020003" pitchFamily="2" charset="0"/>
                <a:cs typeface="Baghdad" pitchFamily="2" charset="-78"/>
              </a:rPr>
              <a:t>Business Use Case	Data Understanding	    EDA	         Modeling &amp; Evaluation	Deployment		</a:t>
            </a:r>
            <a:r>
              <a:rPr lang="en-US" sz="1200" b="1" dirty="0">
                <a:solidFill>
                  <a:schemeClr val="accent2"/>
                </a:solidFill>
                <a:latin typeface="Avenir Medium" panose="02000503020000020003" pitchFamily="2" charset="0"/>
                <a:cs typeface="Baghdad" pitchFamily="2" charset="-78"/>
              </a:rPr>
              <a:t>Potential Drawbacks</a:t>
            </a:r>
          </a:p>
        </p:txBody>
      </p:sp>
      <p:sp>
        <p:nvSpPr>
          <p:cNvPr id="5" name="Title 1">
            <a:extLst>
              <a:ext uri="{FF2B5EF4-FFF2-40B4-BE49-F238E27FC236}">
                <a16:creationId xmlns:a16="http://schemas.microsoft.com/office/drawing/2014/main" id="{FCA1791A-06CC-EDE5-8851-A56DE9E1358A}"/>
              </a:ext>
            </a:extLst>
          </p:cNvPr>
          <p:cNvSpPr txBox="1">
            <a:spLocks/>
          </p:cNvSpPr>
          <p:nvPr/>
        </p:nvSpPr>
        <p:spPr>
          <a:xfrm>
            <a:off x="0" y="1"/>
            <a:ext cx="12192000" cy="960698"/>
          </a:xfrm>
          <a:prstGeom prst="rect">
            <a:avLst/>
          </a:prstGeom>
          <a:solidFill>
            <a:schemeClr val="bg1">
              <a:lumMod val="85000"/>
            </a:schemeClr>
          </a:solidFill>
          <a:ln>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latin typeface="Avenir" panose="02000503020000020003" pitchFamily="2" charset="0"/>
                <a:cs typeface="Baghdad" pitchFamily="2" charset="-78"/>
              </a:rPr>
              <a:t>Drawbacks in our model's effectiveness come from using past performance as a predictor of future value and the importance of marketability in contract negotiations. </a:t>
            </a:r>
          </a:p>
        </p:txBody>
      </p:sp>
      <p:sp>
        <p:nvSpPr>
          <p:cNvPr id="9" name="Content Placeholder 2">
            <a:extLst>
              <a:ext uri="{FF2B5EF4-FFF2-40B4-BE49-F238E27FC236}">
                <a16:creationId xmlns:a16="http://schemas.microsoft.com/office/drawing/2014/main" id="{D8D31581-8EBF-2ABC-42D3-A64CA98F9C0E}"/>
              </a:ext>
            </a:extLst>
          </p:cNvPr>
          <p:cNvSpPr txBox="1">
            <a:spLocks/>
          </p:cNvSpPr>
          <p:nvPr/>
        </p:nvSpPr>
        <p:spPr>
          <a:xfrm>
            <a:off x="6281058" y="1232385"/>
            <a:ext cx="5558292" cy="48992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Avenir Book" panose="02000503020000020003" pitchFamily="2" charset="0"/>
              </a:rPr>
              <a:t>The variables used to build are model are largely performance based and could have limited effectiveness given how quickly performance may drop-off</a:t>
            </a:r>
          </a:p>
          <a:p>
            <a:pPr marL="0" indent="0">
              <a:lnSpc>
                <a:spcPct val="150000"/>
              </a:lnSpc>
              <a:buFont typeface="Arial" panose="020B0604020202020204" pitchFamily="34" charset="0"/>
              <a:buNone/>
            </a:pPr>
            <a:endParaRPr lang="en-US" sz="1800" dirty="0">
              <a:latin typeface="Avenir Book" panose="02000503020000020003" pitchFamily="2" charset="0"/>
            </a:endParaRPr>
          </a:p>
          <a:p>
            <a:pPr marL="0" indent="0">
              <a:lnSpc>
                <a:spcPct val="150000"/>
              </a:lnSpc>
              <a:buFont typeface="Arial" panose="020B0604020202020204" pitchFamily="34" charset="0"/>
              <a:buNone/>
            </a:pPr>
            <a:r>
              <a:rPr lang="en-US" sz="1800" dirty="0">
                <a:latin typeface="Avenir Book" panose="02000503020000020003" pitchFamily="2" charset="0"/>
              </a:rPr>
              <a:t>Some possible issues that could be considered in a later model include:</a:t>
            </a:r>
          </a:p>
          <a:p>
            <a:pPr>
              <a:lnSpc>
                <a:spcPct val="150000"/>
              </a:lnSpc>
            </a:pPr>
            <a:r>
              <a:rPr lang="en-US" sz="1800" dirty="0">
                <a:latin typeface="Avenir Book" panose="02000503020000020003" pitchFamily="2" charset="0"/>
              </a:rPr>
              <a:t>Team dynamics, relationships, chemistry</a:t>
            </a:r>
          </a:p>
          <a:p>
            <a:pPr>
              <a:lnSpc>
                <a:spcPct val="150000"/>
              </a:lnSpc>
            </a:pPr>
            <a:r>
              <a:rPr lang="en-US" sz="1800" dirty="0">
                <a:latin typeface="Avenir Book" panose="02000503020000020003" pitchFamily="2" charset="0"/>
              </a:rPr>
              <a:t>Player brand value, marketability, endorsements</a:t>
            </a:r>
          </a:p>
          <a:p>
            <a:pPr>
              <a:lnSpc>
                <a:spcPct val="150000"/>
              </a:lnSpc>
            </a:pPr>
            <a:r>
              <a:rPr lang="en-US" sz="1800" dirty="0">
                <a:latin typeface="Avenir Book" panose="02000503020000020003" pitchFamily="2" charset="0"/>
              </a:rPr>
              <a:t> Bio-mechanic data and ball-flight data</a:t>
            </a:r>
          </a:p>
        </p:txBody>
      </p:sp>
      <p:pic>
        <p:nvPicPr>
          <p:cNvPr id="10" name="Picture 9">
            <a:extLst>
              <a:ext uri="{FF2B5EF4-FFF2-40B4-BE49-F238E27FC236}">
                <a16:creationId xmlns:a16="http://schemas.microsoft.com/office/drawing/2014/main" id="{9C96B572-1E28-A679-9ED6-8DF6C00B79D2}"/>
              </a:ext>
            </a:extLst>
          </p:cNvPr>
          <p:cNvPicPr>
            <a:picLocks noChangeAspect="1"/>
          </p:cNvPicPr>
          <p:nvPr/>
        </p:nvPicPr>
        <p:blipFill rotWithShape="1">
          <a:blip r:embed="rId2"/>
          <a:srcRect l="18612" r="14677"/>
          <a:stretch/>
        </p:blipFill>
        <p:spPr>
          <a:xfrm>
            <a:off x="446313" y="1238161"/>
            <a:ext cx="5257801" cy="4899232"/>
          </a:xfrm>
          <a:prstGeom prst="rect">
            <a:avLst/>
          </a:prstGeom>
        </p:spPr>
      </p:pic>
    </p:spTree>
    <p:extLst>
      <p:ext uri="{BB962C8B-B14F-4D97-AF65-F5344CB8AC3E}">
        <p14:creationId xmlns:p14="http://schemas.microsoft.com/office/powerpoint/2010/main" val="62760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1DACA2-92F7-BEBE-6943-C0CC4AC37ADD}"/>
              </a:ext>
            </a:extLst>
          </p:cNvPr>
          <p:cNvPicPr>
            <a:picLocks noChangeAspect="1"/>
          </p:cNvPicPr>
          <p:nvPr/>
        </p:nvPicPr>
        <p:blipFill rotWithShape="1">
          <a:blip r:embed="rId2">
            <a:alphaModFix amt="35000"/>
          </a:blip>
          <a:srcRect t="6189"/>
          <a:stretch/>
        </p:blipFill>
        <p:spPr>
          <a:xfrm>
            <a:off x="-1" y="-1"/>
            <a:ext cx="12191999" cy="6857999"/>
          </a:xfrm>
          <a:prstGeom prst="rect">
            <a:avLst/>
          </a:prstGeom>
        </p:spPr>
      </p:pic>
      <p:sp>
        <p:nvSpPr>
          <p:cNvPr id="2" name="Title 1">
            <a:extLst>
              <a:ext uri="{FF2B5EF4-FFF2-40B4-BE49-F238E27FC236}">
                <a16:creationId xmlns:a16="http://schemas.microsoft.com/office/drawing/2014/main" id="{31C2E6FC-8207-58DC-44FA-37762A87DCDA}"/>
              </a:ext>
            </a:extLst>
          </p:cNvPr>
          <p:cNvSpPr>
            <a:spLocks noGrp="1"/>
          </p:cNvSpPr>
          <p:nvPr>
            <p:ph type="ctrTitle"/>
          </p:nvPr>
        </p:nvSpPr>
        <p:spPr>
          <a:xfrm>
            <a:off x="1524000" y="1122362"/>
            <a:ext cx="9144000" cy="2900518"/>
          </a:xfrm>
        </p:spPr>
        <p:txBody>
          <a:bodyPr>
            <a:normAutofit/>
          </a:bodyPr>
          <a:lstStyle/>
          <a:p>
            <a:r>
              <a:rPr lang="en-US">
                <a:solidFill>
                  <a:srgbClr val="FFFFFF"/>
                </a:solidFill>
                <a:latin typeface="Avenir Medium" panose="02000503020000020003" pitchFamily="2" charset="0"/>
              </a:rPr>
              <a:t>Thank you</a:t>
            </a:r>
          </a:p>
        </p:txBody>
      </p:sp>
    </p:spTree>
    <p:extLst>
      <p:ext uri="{BB962C8B-B14F-4D97-AF65-F5344CB8AC3E}">
        <p14:creationId xmlns:p14="http://schemas.microsoft.com/office/powerpoint/2010/main" val="278530001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658</Words>
  <Application>Microsoft Macintosh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vt:lpstr>
      <vt:lpstr>Avenir Book</vt:lpstr>
      <vt:lpstr>Avenir Medium</vt:lpstr>
      <vt:lpstr>Calibri</vt:lpstr>
      <vt:lpstr>Calibri Light</vt:lpstr>
      <vt:lpstr>Office Theme</vt:lpstr>
      <vt:lpstr>MLB Player Valuation  Salary Predictions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MLB Player Valuation  Salary Predictions</dc:title>
  <dc:creator>Shear, Ethan</dc:creator>
  <cp:lastModifiedBy>Shear, Ethan</cp:lastModifiedBy>
  <cp:revision>6</cp:revision>
  <dcterms:created xsi:type="dcterms:W3CDTF">2022-10-17T01:17:14Z</dcterms:created>
  <dcterms:modified xsi:type="dcterms:W3CDTF">2022-10-17T03:35:49Z</dcterms:modified>
</cp:coreProperties>
</file>