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6405"/>
  </p:normalViewPr>
  <p:slideViewPr>
    <p:cSldViewPr snapToGrid="0" snapToObjects="1">
      <p:cViewPr varScale="1">
        <p:scale>
          <a:sx n="122" d="100"/>
          <a:sy n="122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96BA-0424-714D-92A6-23E98A236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6075D-E16C-7040-8E18-C738EA462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451A-33A5-B044-B297-9C9DA821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A2F6-7BC7-4849-B6B3-98A087E3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DBC4-AC7D-4644-96D6-0DF26323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6FEF-543E-A24F-BC11-20CFDF7A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234F2-0DD2-8E4F-881D-03826D3B3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D489-9A75-4542-AC8F-34A0441D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3F55-2F3D-9E43-8575-371C0AF1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3E8A-0BA2-3F44-AD63-3A4FEB02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818AE-09CD-FA4C-BCA1-593BFF70E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E211A-4133-5A4E-8B9E-AC8DD67E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FB74-90D8-9645-A164-E5C3663B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E692-744B-6B46-82AE-C7FD9AAA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1C10-A9B7-534D-BC5F-4612E2BD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BB0D-031B-7A4E-898C-49F5D78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89FD-7259-D140-8C07-B5A3C876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963E-A196-CE4D-AC7C-2A8EDFA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45A3-6ACC-F546-865C-69FF08C6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5C7E-0EF9-7F41-B906-DB5F784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D689-0B97-2949-9F6D-F7889B24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2482-8F27-9D4A-ADCF-9869B933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B46D-41B1-0E4C-9C87-AEC4A52F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FF8D-C007-514E-A9E2-01C1D0F6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3AB4-C8BD-7E4B-A05F-56C6113E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59D0-542A-0F4C-A491-6EBD9E47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D907-AC50-4D48-B0E6-289F3DEE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324B8-5D25-DE4D-BC18-F10D683E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C6467-1033-1C4D-82E2-5A0EC7A7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AF7C-DF1F-2749-8857-0A0CC420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977AF-AB0F-7D44-BE55-8503F815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A715-D4F4-EE4F-AF35-E993B725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10ED-95F9-A84C-916E-5F0C7CAD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5FF94-4249-C148-A303-53B53F08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FEF75-3BF5-FF4A-BE70-8C0ECC6AE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56077-B2BF-FA44-9146-AC3293289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5FBE4-D180-4E43-A9DE-3FEA1AB9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B5BC8-F094-C043-BD25-1AC09AB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6974-275B-7E49-97BD-051E1E58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3B2E-46B8-5148-B18D-E1436EA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530A4-0A68-C347-8004-29A1F075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D2168-D609-B441-A8F6-1F755DD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C65D6-260A-D64D-A624-E0F61AB2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4A16-462B-ED41-9D89-C7D8CA10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C63C4-FA2B-4142-B3EE-52FF511F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65EF-FAA0-7C4E-8BCB-EAED0F21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5733-906E-7B4B-A7C1-EC98EF59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6A24-3855-374C-9D53-68710B66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47746-89EF-4344-AE80-2F1F0C83E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ED31-01FB-414B-8237-7C2A2B6D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1A5A-5442-1C4D-83D0-AD2B525E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3E52-4C42-CD40-9078-41290F92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FD9-1BB1-7A4D-9883-C6D2CC0A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3BF45-4D31-B740-84CE-B9E47B957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AAAA2-1CC5-9345-87B0-1A9D475F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2B45-8D88-3F46-8D0F-FB25269E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EE688-F57A-4A48-AC2B-1F995AD3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6B8C-5F71-7944-A5DB-E539E8A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3D418-B10F-EB45-B6CD-B2E0A6B6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7861-08F3-7142-AD75-F14D6FB3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0178-26AA-5D42-B2AC-171B218EB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1899-FEDC-DC43-A10B-65EC114D77FA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CAF2-95C5-C144-A33F-9EF63BA4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A29B-D674-0C45-9F5F-B9D9F3AE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8BFB-0407-BD42-A96F-C7EA3D4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5AE2D6-6B04-A24A-9BE5-E2892ECA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15439"/>
              </p:ext>
            </p:extLst>
          </p:nvPr>
        </p:nvGraphicFramePr>
        <p:xfrm>
          <a:off x="2983292" y="1602239"/>
          <a:ext cx="6934355" cy="2407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871">
                  <a:extLst>
                    <a:ext uri="{9D8B030D-6E8A-4147-A177-3AD203B41FA5}">
                      <a16:colId xmlns:a16="http://schemas.microsoft.com/office/drawing/2014/main" val="3483840778"/>
                    </a:ext>
                  </a:extLst>
                </a:gridCol>
                <a:gridCol w="1165677">
                  <a:extLst>
                    <a:ext uri="{9D8B030D-6E8A-4147-A177-3AD203B41FA5}">
                      <a16:colId xmlns:a16="http://schemas.microsoft.com/office/drawing/2014/main" val="142073269"/>
                    </a:ext>
                  </a:extLst>
                </a:gridCol>
                <a:gridCol w="1608065">
                  <a:extLst>
                    <a:ext uri="{9D8B030D-6E8A-4147-A177-3AD203B41FA5}">
                      <a16:colId xmlns:a16="http://schemas.microsoft.com/office/drawing/2014/main" val="4234252778"/>
                    </a:ext>
                  </a:extLst>
                </a:gridCol>
                <a:gridCol w="1386871">
                  <a:extLst>
                    <a:ext uri="{9D8B030D-6E8A-4147-A177-3AD203B41FA5}">
                      <a16:colId xmlns:a16="http://schemas.microsoft.com/office/drawing/2014/main" val="2437244437"/>
                    </a:ext>
                  </a:extLst>
                </a:gridCol>
                <a:gridCol w="1386871">
                  <a:extLst>
                    <a:ext uri="{9D8B030D-6E8A-4147-A177-3AD203B41FA5}">
                      <a16:colId xmlns:a16="http://schemas.microsoft.com/office/drawing/2014/main" val="4764983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(UTC)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Satellite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Successful methane Retrieval?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7197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21/10/17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18:22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plume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924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21/10/19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18:25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6887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21/10/21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18:11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Landsat-8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3947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21/10/22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18:35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913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21/10/24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18:25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73833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21/10/27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18:35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40508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21/10/28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18:16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Landsat-8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Clipping issue*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1886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21/10/29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18:25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plume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3147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21/11/1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18:35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45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21/11/3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18:25</a:t>
                      </a:r>
                      <a:endParaRPr lang="en-US" sz="12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Sentinel-2</a:t>
                      </a:r>
                      <a:endParaRPr 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plume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9845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D4D6B5-BFC3-294B-8D91-A3E740D81CCE}"/>
              </a:ext>
            </a:extLst>
          </p:cNvPr>
          <p:cNvSpPr txBox="1"/>
          <p:nvPr/>
        </p:nvSpPr>
        <p:spPr>
          <a:xfrm>
            <a:off x="3417908" y="4065380"/>
            <a:ext cx="6065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*Not enough observations around the location to perform a retrieval. See image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F3EA6-94A9-704B-9C1A-3FEEBA7C7207}"/>
              </a:ext>
            </a:extLst>
          </p:cNvPr>
          <p:cNvSpPr txBox="1"/>
          <p:nvPr/>
        </p:nvSpPr>
        <p:spPr>
          <a:xfrm>
            <a:off x="3704642" y="623053"/>
            <a:ext cx="514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Stanford Gas Release Experiment</a:t>
            </a:r>
          </a:p>
          <a:p>
            <a:r>
              <a:rPr lang="en-US" dirty="0"/>
              <a:t>Methane Detection using Multispectral Instruments</a:t>
            </a:r>
          </a:p>
          <a:p>
            <a:pPr algn="ctr"/>
            <a:r>
              <a:rPr lang="en-US" dirty="0"/>
              <a:t>  Contribution from SRON, Leiden, The Netherlands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23DFB-8425-7544-AF97-A6C51B1D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81" y="4211727"/>
            <a:ext cx="2406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5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57DFBF6-F070-E842-9B26-DADC17AEB1BD}"/>
              </a:ext>
            </a:extLst>
          </p:cNvPr>
          <p:cNvGraphicFramePr>
            <a:graphicFrameLocks noGrp="1"/>
          </p:cNvGraphicFramePr>
          <p:nvPr/>
        </p:nvGraphicFramePr>
        <p:xfrm>
          <a:off x="1068019" y="168512"/>
          <a:ext cx="10541200" cy="215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50">
                  <a:extLst>
                    <a:ext uri="{9D8B030D-6E8A-4147-A177-3AD203B41FA5}">
                      <a16:colId xmlns:a16="http://schemas.microsoft.com/office/drawing/2014/main" val="2969469123"/>
                    </a:ext>
                  </a:extLst>
                </a:gridCol>
                <a:gridCol w="1317650">
                  <a:extLst>
                    <a:ext uri="{9D8B030D-6E8A-4147-A177-3AD203B41FA5}">
                      <a16:colId xmlns:a16="http://schemas.microsoft.com/office/drawing/2014/main" val="1247962981"/>
                    </a:ext>
                  </a:extLst>
                </a:gridCol>
                <a:gridCol w="1317650">
                  <a:extLst>
                    <a:ext uri="{9D8B030D-6E8A-4147-A177-3AD203B41FA5}">
                      <a16:colId xmlns:a16="http://schemas.microsoft.com/office/drawing/2014/main" val="1225357208"/>
                    </a:ext>
                  </a:extLst>
                </a:gridCol>
                <a:gridCol w="1317650">
                  <a:extLst>
                    <a:ext uri="{9D8B030D-6E8A-4147-A177-3AD203B41FA5}">
                      <a16:colId xmlns:a16="http://schemas.microsoft.com/office/drawing/2014/main" val="451069819"/>
                    </a:ext>
                  </a:extLst>
                </a:gridCol>
                <a:gridCol w="1317650">
                  <a:extLst>
                    <a:ext uri="{9D8B030D-6E8A-4147-A177-3AD203B41FA5}">
                      <a16:colId xmlns:a16="http://schemas.microsoft.com/office/drawing/2014/main" val="4268479754"/>
                    </a:ext>
                  </a:extLst>
                </a:gridCol>
                <a:gridCol w="1317650">
                  <a:extLst>
                    <a:ext uri="{9D8B030D-6E8A-4147-A177-3AD203B41FA5}">
                      <a16:colId xmlns:a16="http://schemas.microsoft.com/office/drawing/2014/main" val="4250880850"/>
                    </a:ext>
                  </a:extLst>
                </a:gridCol>
                <a:gridCol w="1317650">
                  <a:extLst>
                    <a:ext uri="{9D8B030D-6E8A-4147-A177-3AD203B41FA5}">
                      <a16:colId xmlns:a16="http://schemas.microsoft.com/office/drawing/2014/main" val="2059062716"/>
                    </a:ext>
                  </a:extLst>
                </a:gridCol>
                <a:gridCol w="1317650">
                  <a:extLst>
                    <a:ext uri="{9D8B030D-6E8A-4147-A177-3AD203B41FA5}">
                      <a16:colId xmlns:a16="http://schemas.microsoft.com/office/drawing/2014/main" val="3195237081"/>
                    </a:ext>
                  </a:extLst>
                </a:gridCol>
              </a:tblGrid>
              <a:tr h="650414">
                <a:tc>
                  <a:txBody>
                    <a:bodyPr/>
                    <a:lstStyle/>
                    <a:p>
                      <a:r>
                        <a:rPr lang="en-US" sz="1200" dirty="0"/>
                        <a:t>Date (satellite)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Plume length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FacilityEmissionRate</a:t>
                      </a:r>
                      <a:r>
                        <a:rPr lang="en-US" sz="1200" dirty="0"/>
                        <a:t> (kg/</a:t>
                      </a:r>
                      <a:r>
                        <a:rPr lang="en-US" sz="1200" dirty="0" err="1"/>
                        <a:t>hr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FacilityEmissionRateLower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(kg/</a:t>
                      </a:r>
                      <a:r>
                        <a:rPr lang="en-US" sz="1200" dirty="0" err="1"/>
                        <a:t>hr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FacilityEmissionRateUpper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(kg/</a:t>
                      </a:r>
                      <a:r>
                        <a:rPr lang="en-US" sz="1200" dirty="0" err="1"/>
                        <a:t>hr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UncertaintyType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Windspeed (m/s) [min-max*]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 Direction</a:t>
                      </a:r>
                    </a:p>
                    <a:p>
                      <a:r>
                        <a:rPr lang="en-US" sz="1200" dirty="0"/>
                        <a:t>(azimuth degree)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55223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2021-10-19 (S2)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Min/max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  [0.8-2.9]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72481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2021-10-22 (S2)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Min/max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 [0.6-3.2]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22935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2021-10-27 (S2)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Min/max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 [2.6-4.4]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09123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2021-10-21 (L8)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Min/max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2.2 [1.7-2.4]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5503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BD96EAD-0F13-454B-B32A-454CCA649812}"/>
              </a:ext>
            </a:extLst>
          </p:cNvPr>
          <p:cNvGrpSpPr/>
          <p:nvPr/>
        </p:nvGrpSpPr>
        <p:grpSpPr>
          <a:xfrm>
            <a:off x="339506" y="2778157"/>
            <a:ext cx="11365843" cy="3159818"/>
            <a:chOff x="234172" y="3407651"/>
            <a:chExt cx="11365843" cy="31598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DF83B6-251B-3A48-A54E-F36AFFBD3A0C}"/>
                </a:ext>
              </a:extLst>
            </p:cNvPr>
            <p:cNvGrpSpPr/>
            <p:nvPr/>
          </p:nvGrpSpPr>
          <p:grpSpPr>
            <a:xfrm>
              <a:off x="234172" y="3407651"/>
              <a:ext cx="2786592" cy="3126637"/>
              <a:chOff x="1563934" y="1576950"/>
              <a:chExt cx="2786592" cy="31266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27A988D-7539-CD4B-BA6E-9259006CD8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38" r="2053" b="904"/>
              <a:stretch/>
            </p:blipFill>
            <p:spPr>
              <a:xfrm>
                <a:off x="1563934" y="1938707"/>
                <a:ext cx="2786592" cy="276488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E9ABF3-5112-644E-AB2B-F8B453D4A4D9}"/>
                  </a:ext>
                </a:extLst>
              </p:cNvPr>
              <p:cNvSpPr/>
              <p:nvPr/>
            </p:nvSpPr>
            <p:spPr>
              <a:xfrm>
                <a:off x="2160782" y="1576950"/>
                <a:ext cx="167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2021-10-19 (S2)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B5086A-E6F5-EC44-969C-629F6CC03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98" r="818" b="2030"/>
            <a:stretch/>
          </p:blipFill>
          <p:spPr>
            <a:xfrm>
              <a:off x="3082759" y="3781390"/>
              <a:ext cx="2786592" cy="27648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61FFF5-5C44-4E41-ACA4-285D798C7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4" t="2375" r="2641" b="471"/>
            <a:stretch/>
          </p:blipFill>
          <p:spPr>
            <a:xfrm>
              <a:off x="5931346" y="3760370"/>
              <a:ext cx="2792481" cy="27904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4E87C1-731E-9941-9BD5-83EC063B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9" t="1720" r="4265"/>
            <a:stretch/>
          </p:blipFill>
          <p:spPr>
            <a:xfrm>
              <a:off x="8798293" y="3776983"/>
              <a:ext cx="2801722" cy="279048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B87F58-DBC8-DC42-A0D1-743C766AA09C}"/>
                </a:ext>
              </a:extLst>
            </p:cNvPr>
            <p:cNvSpPr/>
            <p:nvPr/>
          </p:nvSpPr>
          <p:spPr>
            <a:xfrm>
              <a:off x="6429507" y="3419683"/>
              <a:ext cx="1678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2021-10-27 (S2)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B565E5-B1D2-ED49-94C8-9412FF72D0F2}"/>
                </a:ext>
              </a:extLst>
            </p:cNvPr>
            <p:cNvSpPr/>
            <p:nvPr/>
          </p:nvSpPr>
          <p:spPr>
            <a:xfrm>
              <a:off x="3580224" y="3429000"/>
              <a:ext cx="1678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2021-10-22 (S2)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A2FCA-FB15-1242-BEF2-1E7D445B1663}"/>
                </a:ext>
              </a:extLst>
            </p:cNvPr>
            <p:cNvSpPr/>
            <p:nvPr/>
          </p:nvSpPr>
          <p:spPr>
            <a:xfrm>
              <a:off x="9506965" y="3419683"/>
              <a:ext cx="16706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2021-10-21 (L8)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C22787-5583-0C45-99B2-1302A0FE8AC1}"/>
              </a:ext>
            </a:extLst>
          </p:cNvPr>
          <p:cNvSpPr txBox="1"/>
          <p:nvPr/>
        </p:nvSpPr>
        <p:spPr>
          <a:xfrm>
            <a:off x="2924752" y="2272008"/>
            <a:ext cx="652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*Wind data are taken from ERA5 and </a:t>
            </a:r>
            <a:r>
              <a:rPr lang="en-US" sz="1200" dirty="0">
                <a:solidFill>
                  <a:srgbClr val="0070C0"/>
                </a:solidFill>
              </a:rPr>
              <a:t>GEOS-FP</a:t>
            </a:r>
            <a:r>
              <a:rPr lang="en-US" sz="1200" dirty="0"/>
              <a:t> reanalysis at 1700, </a:t>
            </a:r>
            <a:r>
              <a:rPr lang="en-US" sz="1200" dirty="0">
                <a:solidFill>
                  <a:srgbClr val="0070C0"/>
                </a:solidFill>
              </a:rPr>
              <a:t>1730</a:t>
            </a:r>
            <a:r>
              <a:rPr lang="en-US" sz="1200" dirty="0"/>
              <a:t>,  1800, </a:t>
            </a:r>
            <a:r>
              <a:rPr lang="en-US" sz="1200" dirty="0">
                <a:solidFill>
                  <a:srgbClr val="0070C0"/>
                </a:solidFill>
              </a:rPr>
              <a:t>1830</a:t>
            </a:r>
            <a:r>
              <a:rPr lang="en-US" sz="1200" dirty="0"/>
              <a:t>, 1900, </a:t>
            </a:r>
            <a:r>
              <a:rPr lang="en-US" sz="1200" dirty="0">
                <a:solidFill>
                  <a:srgbClr val="0070C0"/>
                </a:solidFill>
              </a:rPr>
              <a:t>1930</a:t>
            </a:r>
            <a:r>
              <a:rPr lang="en-US" sz="1200" dirty="0"/>
              <a:t> UTC.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06A2B-9E65-3D4B-B397-4BF2EF02E142}"/>
              </a:ext>
            </a:extLst>
          </p:cNvPr>
          <p:cNvSpPr txBox="1"/>
          <p:nvPr/>
        </p:nvSpPr>
        <p:spPr>
          <a:xfrm>
            <a:off x="3782674" y="2489555"/>
            <a:ext cx="462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Gas release location: latitude= 33.6306, longitude-114.4895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CA9D7-6702-7948-8AF9-B051D8D798F5}"/>
              </a:ext>
            </a:extLst>
          </p:cNvPr>
          <p:cNvSpPr txBox="1"/>
          <p:nvPr/>
        </p:nvSpPr>
        <p:spPr>
          <a:xfrm>
            <a:off x="5849864" y="6043030"/>
            <a:ext cx="58554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Background image credit : Esri, NASA, NGA, USGS, FEMA | County of Riverside, California State Parks, Esri, HERE, Garmin, </a:t>
            </a:r>
            <a:r>
              <a:rPr lang="en-US" sz="900" dirty="0" err="1"/>
              <a:t>SafeGraph</a:t>
            </a:r>
            <a:r>
              <a:rPr lang="en-US" sz="900" dirty="0"/>
              <a:t>, </a:t>
            </a:r>
            <a:r>
              <a:rPr lang="en-US" sz="900" dirty="0" err="1"/>
              <a:t>GeoTechnologies</a:t>
            </a:r>
            <a:r>
              <a:rPr lang="en-US" sz="900" dirty="0"/>
              <a:t>, Inc., METI/NASA, USGS, Bureau of Land Management, EPA, NPS, US Census Bureau, USDA | Maxar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F8958-B592-584C-9AB4-DB6E192DD5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921"/>
          <a:stretch/>
        </p:blipFill>
        <p:spPr>
          <a:xfrm>
            <a:off x="995095" y="5980637"/>
            <a:ext cx="4369128" cy="8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310</Words>
  <Application>Microsoft Macintosh PowerPoint</Application>
  <PresentationFormat>Widescreen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Pandey</dc:creator>
  <cp:lastModifiedBy>Sudhanshu Pandey</cp:lastModifiedBy>
  <cp:revision>15</cp:revision>
  <dcterms:created xsi:type="dcterms:W3CDTF">2022-02-25T04:12:09Z</dcterms:created>
  <dcterms:modified xsi:type="dcterms:W3CDTF">2022-02-25T06:49:18Z</dcterms:modified>
</cp:coreProperties>
</file>