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0" r:id="rId3"/>
    <p:sldId id="265" r:id="rId4"/>
    <p:sldId id="26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p:restoredTop sz="96405"/>
  </p:normalViewPr>
  <p:slideViewPr>
    <p:cSldViewPr snapToGrid="0" snapToObjects="1">
      <p:cViewPr varScale="1">
        <p:scale>
          <a:sx n="131" d="100"/>
          <a:sy n="131" d="100"/>
        </p:scale>
        <p:origin x="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96BA-0424-714D-92A6-23E98A236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76075D-E16C-7040-8E18-C738EA462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0B451A-33A5-B044-B297-9C9DA8214513}"/>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5" name="Footer Placeholder 4">
            <a:extLst>
              <a:ext uri="{FF2B5EF4-FFF2-40B4-BE49-F238E27FC236}">
                <a16:creationId xmlns:a16="http://schemas.microsoft.com/office/drawing/2014/main" id="{6567A2F6-7BC7-4849-B6B3-98A087E36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6DBC4-AC7D-4644-96D6-0DF2632345FB}"/>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7263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FEF-543E-A24F-BC11-20CFDF7A1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9234F2-0DD2-8E4F-881D-03826D3B3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8D489-9A75-4542-AC8F-34A0441D82D7}"/>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5" name="Footer Placeholder 4">
            <a:extLst>
              <a:ext uri="{FF2B5EF4-FFF2-40B4-BE49-F238E27FC236}">
                <a16:creationId xmlns:a16="http://schemas.microsoft.com/office/drawing/2014/main" id="{44623F55-2F3D-9E43-8575-371C0AF11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A3E8A-0BA2-3F44-AD63-3A4FEB02B8B4}"/>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311849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818AE-09CD-FA4C-BCA1-593BFF70E9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E211A-4133-5A4E-8B9E-AC8DD67E1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FB74-90D8-9645-A164-E5C3663B6B03}"/>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5" name="Footer Placeholder 4">
            <a:extLst>
              <a:ext uri="{FF2B5EF4-FFF2-40B4-BE49-F238E27FC236}">
                <a16:creationId xmlns:a16="http://schemas.microsoft.com/office/drawing/2014/main" id="{4C28E692-744B-6B46-82AE-C7FD9AAA0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E1C10-A9B7-534D-BC5F-4612E2BDE909}"/>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42374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BB0D-031B-7A4E-898C-49F5D78DC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689FD-7259-D140-8C07-B5A3C8763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0963E-A196-CE4D-AC7C-2A8EDFA76A17}"/>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5" name="Footer Placeholder 4">
            <a:extLst>
              <a:ext uri="{FF2B5EF4-FFF2-40B4-BE49-F238E27FC236}">
                <a16:creationId xmlns:a16="http://schemas.microsoft.com/office/drawing/2014/main" id="{F0F545A3-6ACC-F546-865C-69FF08C6D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75C7E-0EF9-7F41-B906-DB5F784A1539}"/>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258130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D689-0B97-2949-9F6D-F7889B2443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A12482-8F27-9D4A-ADCF-9869B933B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EB46D-41B1-0E4C-9C87-AEC4A52FFDFA}"/>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5" name="Footer Placeholder 4">
            <a:extLst>
              <a:ext uri="{FF2B5EF4-FFF2-40B4-BE49-F238E27FC236}">
                <a16:creationId xmlns:a16="http://schemas.microsoft.com/office/drawing/2014/main" id="{CE47FF8D-C007-514E-A9E2-01C1D0F6E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93AB4-C8BD-7E4B-A05F-56C6113EAFED}"/>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198351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59D0-542A-0F4C-A491-6EBD9E478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5D907-AC50-4D48-B0E6-289F3DEE4E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324B8-5D25-DE4D-BC18-F10D683E2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3C6467-1033-1C4D-82E2-5A0EC7A73269}"/>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6" name="Footer Placeholder 5">
            <a:extLst>
              <a:ext uri="{FF2B5EF4-FFF2-40B4-BE49-F238E27FC236}">
                <a16:creationId xmlns:a16="http://schemas.microsoft.com/office/drawing/2014/main" id="{8E00AF7C-DF1F-2749-8857-0A0CC4200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977AF-AB0F-7D44-BE55-8503F8157079}"/>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397575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A715-D4F4-EE4F-AF35-E993B72543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910ED-95F9-A84C-916E-5F0C7CAD87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35FF94-4249-C148-A303-53B53F081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FEF75-3BF5-FF4A-BE70-8C0ECC6AE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56077-B2BF-FA44-9146-AC3293289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55FBE4-D180-4E43-A9DE-3FEA1AB9B5DD}"/>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8" name="Footer Placeholder 7">
            <a:extLst>
              <a:ext uri="{FF2B5EF4-FFF2-40B4-BE49-F238E27FC236}">
                <a16:creationId xmlns:a16="http://schemas.microsoft.com/office/drawing/2014/main" id="{738B5BC8-F094-C043-BD25-1AC09AB0D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6974-275B-7E49-97BD-051E1E588F21}"/>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282011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3B2E-46B8-5148-B18D-E1436EA0C5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6530A4-0A68-C347-8004-29A1F075DAE2}"/>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4" name="Footer Placeholder 3">
            <a:extLst>
              <a:ext uri="{FF2B5EF4-FFF2-40B4-BE49-F238E27FC236}">
                <a16:creationId xmlns:a16="http://schemas.microsoft.com/office/drawing/2014/main" id="{D9FD2168-D609-B441-A8F6-1F755DD47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CC65D6-260A-D64D-A624-E0F61AB28466}"/>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377238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944A16-462B-ED41-9D89-C7D8CA107B91}"/>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3" name="Footer Placeholder 2">
            <a:extLst>
              <a:ext uri="{FF2B5EF4-FFF2-40B4-BE49-F238E27FC236}">
                <a16:creationId xmlns:a16="http://schemas.microsoft.com/office/drawing/2014/main" id="{805C63C4-FA2B-4142-B3EE-52FF511F5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065EF-FAA0-7C4E-8BCB-EAED0F218F5F}"/>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91508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5733-906E-7B4B-A7C1-EC98EF59F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9A6A24-3855-374C-9D53-68710B663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147746-89EF-4344-AE80-2F1F0C83E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ED31-01FB-414B-8237-7C2A2B6D2508}"/>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6" name="Footer Placeholder 5">
            <a:extLst>
              <a:ext uri="{FF2B5EF4-FFF2-40B4-BE49-F238E27FC236}">
                <a16:creationId xmlns:a16="http://schemas.microsoft.com/office/drawing/2014/main" id="{32881A5A-5442-1C4D-83D0-AD2B525E7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13E52-4C42-CD40-9078-41290F92550C}"/>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194524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DFD9-1BB1-7A4D-9883-C6D2CC0A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F3BF45-4D31-B740-84CE-B9E47B957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AAAA2-1CC5-9345-87B0-1A9D475F3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F2B45-8D88-3F46-8D0F-FB25269EEE5D}"/>
              </a:ext>
            </a:extLst>
          </p:cNvPr>
          <p:cNvSpPr>
            <a:spLocks noGrp="1"/>
          </p:cNvSpPr>
          <p:nvPr>
            <p:ph type="dt" sz="half" idx="10"/>
          </p:nvPr>
        </p:nvSpPr>
        <p:spPr/>
        <p:txBody>
          <a:bodyPr/>
          <a:lstStyle/>
          <a:p>
            <a:fld id="{81B51899-FEDC-DC43-A10B-65EC114D77FA}" type="datetimeFigureOut">
              <a:rPr lang="en-US" smtClean="0"/>
              <a:t>2/28/22</a:t>
            </a:fld>
            <a:endParaRPr lang="en-US"/>
          </a:p>
        </p:txBody>
      </p:sp>
      <p:sp>
        <p:nvSpPr>
          <p:cNvPr id="6" name="Footer Placeholder 5">
            <a:extLst>
              <a:ext uri="{FF2B5EF4-FFF2-40B4-BE49-F238E27FC236}">
                <a16:creationId xmlns:a16="http://schemas.microsoft.com/office/drawing/2014/main" id="{ADBEE688-F57A-4A48-AC2B-1F995AD3B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56B8C-5F71-7944-A5DB-E539E8A2B761}"/>
              </a:ext>
            </a:extLst>
          </p:cNvPr>
          <p:cNvSpPr>
            <a:spLocks noGrp="1"/>
          </p:cNvSpPr>
          <p:nvPr>
            <p:ph type="sldNum" sz="quarter" idx="12"/>
          </p:nvPr>
        </p:nvSpPr>
        <p:spPr/>
        <p:txBody>
          <a:bodyPr/>
          <a:lstStyle/>
          <a:p>
            <a:fld id="{B3CC8BFB-0407-BD42-A96F-C7EA3D465782}" type="slidenum">
              <a:rPr lang="en-US" smtClean="0"/>
              <a:t>‹#›</a:t>
            </a:fld>
            <a:endParaRPr lang="en-US"/>
          </a:p>
        </p:txBody>
      </p:sp>
    </p:spTree>
    <p:extLst>
      <p:ext uri="{BB962C8B-B14F-4D97-AF65-F5344CB8AC3E}">
        <p14:creationId xmlns:p14="http://schemas.microsoft.com/office/powerpoint/2010/main" val="209723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3D418-B10F-EB45-B6CD-B2E0A6B66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427861-08F3-7142-AD75-F14D6FB32E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50178-26AA-5D42-B2AC-171B218EB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51899-FEDC-DC43-A10B-65EC114D77FA}" type="datetimeFigureOut">
              <a:rPr lang="en-US" smtClean="0"/>
              <a:t>2/28/22</a:t>
            </a:fld>
            <a:endParaRPr lang="en-US"/>
          </a:p>
        </p:txBody>
      </p:sp>
      <p:sp>
        <p:nvSpPr>
          <p:cNvPr id="5" name="Footer Placeholder 4">
            <a:extLst>
              <a:ext uri="{FF2B5EF4-FFF2-40B4-BE49-F238E27FC236}">
                <a16:creationId xmlns:a16="http://schemas.microsoft.com/office/drawing/2014/main" id="{A04CCAF2-95C5-C144-A33F-9EF63BA44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19A29B-D674-0C45-9F5F-B9D9F3AE7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C8BFB-0407-BD42-A96F-C7EA3D465782}" type="slidenum">
              <a:rPr lang="en-US" smtClean="0"/>
              <a:t>‹#›</a:t>
            </a:fld>
            <a:endParaRPr lang="en-US"/>
          </a:p>
        </p:txBody>
      </p:sp>
    </p:spTree>
    <p:extLst>
      <p:ext uri="{BB962C8B-B14F-4D97-AF65-F5344CB8AC3E}">
        <p14:creationId xmlns:p14="http://schemas.microsoft.com/office/powerpoint/2010/main" val="2663892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andsat.gsfc.nasa.gov/satellites/landsat-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F5AE2D6-6B04-A24A-9BE5-E2892ECA0F1F}"/>
              </a:ext>
            </a:extLst>
          </p:cNvPr>
          <p:cNvGraphicFramePr>
            <a:graphicFrameLocks noGrp="1"/>
          </p:cNvGraphicFramePr>
          <p:nvPr>
            <p:extLst>
              <p:ext uri="{D42A27DB-BD31-4B8C-83A1-F6EECF244321}">
                <p14:modId xmlns:p14="http://schemas.microsoft.com/office/powerpoint/2010/main" val="3009515439"/>
              </p:ext>
            </p:extLst>
          </p:nvPr>
        </p:nvGraphicFramePr>
        <p:xfrm>
          <a:off x="2983292" y="1602239"/>
          <a:ext cx="6934355" cy="2407285"/>
        </p:xfrm>
        <a:graphic>
          <a:graphicData uri="http://schemas.openxmlformats.org/drawingml/2006/table">
            <a:tbl>
              <a:tblPr>
                <a:tableStyleId>{5C22544A-7EE6-4342-B048-85BDC9FD1C3A}</a:tableStyleId>
              </a:tblPr>
              <a:tblGrid>
                <a:gridCol w="1386871">
                  <a:extLst>
                    <a:ext uri="{9D8B030D-6E8A-4147-A177-3AD203B41FA5}">
                      <a16:colId xmlns:a16="http://schemas.microsoft.com/office/drawing/2014/main" val="3483840778"/>
                    </a:ext>
                  </a:extLst>
                </a:gridCol>
                <a:gridCol w="1165677">
                  <a:extLst>
                    <a:ext uri="{9D8B030D-6E8A-4147-A177-3AD203B41FA5}">
                      <a16:colId xmlns:a16="http://schemas.microsoft.com/office/drawing/2014/main" val="142073269"/>
                    </a:ext>
                  </a:extLst>
                </a:gridCol>
                <a:gridCol w="1608065">
                  <a:extLst>
                    <a:ext uri="{9D8B030D-6E8A-4147-A177-3AD203B41FA5}">
                      <a16:colId xmlns:a16="http://schemas.microsoft.com/office/drawing/2014/main" val="4234252778"/>
                    </a:ext>
                  </a:extLst>
                </a:gridCol>
                <a:gridCol w="1386871">
                  <a:extLst>
                    <a:ext uri="{9D8B030D-6E8A-4147-A177-3AD203B41FA5}">
                      <a16:colId xmlns:a16="http://schemas.microsoft.com/office/drawing/2014/main" val="2437244437"/>
                    </a:ext>
                  </a:extLst>
                </a:gridCol>
                <a:gridCol w="1386871">
                  <a:extLst>
                    <a:ext uri="{9D8B030D-6E8A-4147-A177-3AD203B41FA5}">
                      <a16:colId xmlns:a16="http://schemas.microsoft.com/office/drawing/2014/main" val="476498389"/>
                    </a:ext>
                  </a:extLst>
                </a:gridCol>
              </a:tblGrid>
              <a:tr h="203200">
                <a:tc>
                  <a:txBody>
                    <a:bodyPr/>
                    <a:lstStyle/>
                    <a:p>
                      <a:pPr algn="ctr" fontAlgn="ctr"/>
                      <a:r>
                        <a:rPr lang="en-US" sz="1200" b="1" i="0" u="none" strike="noStrike" dirty="0">
                          <a:solidFill>
                            <a:srgbClr val="000000"/>
                          </a:solidFill>
                          <a:effectLst/>
                          <a:latin typeface="Calibri" panose="020F0502020204030204" pitchFamily="34" charset="0"/>
                        </a:rPr>
                        <a:t>Date</a:t>
                      </a:r>
                    </a:p>
                  </a:txBody>
                  <a:tcPr marL="9525" marR="9525" marT="9525" marB="0" anchor="ctr"/>
                </a:tc>
                <a:tc>
                  <a:txBody>
                    <a:bodyPr/>
                    <a:lstStyle/>
                    <a:p>
                      <a:pPr algn="ctr" fontAlgn="ctr"/>
                      <a:r>
                        <a:rPr lang="en-US" sz="1200" b="1" i="0" u="none" strike="noStrike">
                          <a:solidFill>
                            <a:srgbClr val="000000"/>
                          </a:solidFill>
                          <a:effectLst/>
                          <a:latin typeface="Calibri" panose="020F0502020204030204" pitchFamily="34" charset="0"/>
                        </a:rPr>
                        <a:t>Time (UTC)</a:t>
                      </a:r>
                    </a:p>
                  </a:txBody>
                  <a:tcPr marL="9525" marR="9525" marT="9525" marB="0" anchor="ctr"/>
                </a:tc>
                <a:tc>
                  <a:txBody>
                    <a:bodyPr/>
                    <a:lstStyle/>
                    <a:p>
                      <a:pPr algn="ctr" fontAlgn="ctr"/>
                      <a:r>
                        <a:rPr lang="en-US" sz="1200" b="1" i="0" u="none" strike="noStrike" dirty="0">
                          <a:solidFill>
                            <a:srgbClr val="000000"/>
                          </a:solidFill>
                          <a:effectLst/>
                          <a:latin typeface="Calibri" panose="020F0502020204030204" pitchFamily="34" charset="0"/>
                        </a:rPr>
                        <a:t>Satellite</a:t>
                      </a:r>
                    </a:p>
                  </a:txBody>
                  <a:tcPr marL="9525" marR="9525" marT="9525" marB="0" anchor="ctr"/>
                </a:tc>
                <a:tc>
                  <a:txBody>
                    <a:bodyPr/>
                    <a:lstStyle/>
                    <a:p>
                      <a:pPr algn="ctr" fontAlgn="b"/>
                      <a:r>
                        <a:rPr lang="en-US" sz="1200" b="1" i="0" u="none" strike="noStrike" dirty="0">
                          <a:solidFill>
                            <a:schemeClr val="tx1"/>
                          </a:solidFill>
                          <a:effectLst/>
                          <a:latin typeface="Calibri" panose="020F0502020204030204" pitchFamily="34" charset="0"/>
                        </a:rPr>
                        <a:t>Successful methane Retrieval? </a:t>
                      </a:r>
                    </a:p>
                  </a:txBody>
                  <a:tcPr marL="9525" marR="9525" marT="9525" marB="0" anchor="b"/>
                </a:tc>
                <a:tc>
                  <a:txBody>
                    <a:bodyPr/>
                    <a:lstStyle/>
                    <a:p>
                      <a:pPr algn="ctr" fontAlgn="b"/>
                      <a:r>
                        <a:rPr lang="en-US" sz="1200" b="1" i="0" u="none" strike="noStrike" dirty="0">
                          <a:solidFill>
                            <a:schemeClr val="tx1"/>
                          </a:solidFill>
                          <a:effectLst/>
                          <a:latin typeface="Calibri" panose="020F0502020204030204" pitchFamily="34" charset="0"/>
                        </a:rPr>
                        <a:t>Assessment</a:t>
                      </a:r>
                    </a:p>
                  </a:txBody>
                  <a:tcPr marL="9525" marR="9525" marT="9525" marB="0" anchor="b"/>
                </a:tc>
                <a:extLst>
                  <a:ext uri="{0D108BD9-81ED-4DB2-BD59-A6C34878D82A}">
                    <a16:rowId xmlns:a16="http://schemas.microsoft.com/office/drawing/2014/main" val="562719782"/>
                  </a:ext>
                </a:extLst>
              </a:tr>
              <a:tr h="203200">
                <a:tc>
                  <a:txBody>
                    <a:bodyPr/>
                    <a:lstStyle/>
                    <a:p>
                      <a:pPr algn="ctr" fontAlgn="b"/>
                      <a:r>
                        <a:rPr lang="en-US" sz="1200" u="none" strike="noStrike">
                          <a:effectLst/>
                        </a:rPr>
                        <a:t>21/10/17</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18:22</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No plume</a:t>
                      </a:r>
                    </a:p>
                  </a:txBody>
                  <a:tcPr marL="9525" marR="9525" marT="9525" marB="0" anchor="b"/>
                </a:tc>
                <a:extLst>
                  <a:ext uri="{0D108BD9-81ED-4DB2-BD59-A6C34878D82A}">
                    <a16:rowId xmlns:a16="http://schemas.microsoft.com/office/drawing/2014/main" val="1628924728"/>
                  </a:ext>
                </a:extLst>
              </a:tr>
              <a:tr h="203200">
                <a:tc>
                  <a:txBody>
                    <a:bodyPr/>
                    <a:lstStyle/>
                    <a:p>
                      <a:pPr algn="ctr" fontAlgn="b"/>
                      <a:r>
                        <a:rPr lang="en-US" sz="1200" u="none" strike="noStrike">
                          <a:effectLst/>
                        </a:rPr>
                        <a:t>21/10/19</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18:25</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Plume</a:t>
                      </a:r>
                    </a:p>
                  </a:txBody>
                  <a:tcPr marL="9525" marR="9525" marT="9525" marB="0" anchor="b"/>
                </a:tc>
                <a:extLst>
                  <a:ext uri="{0D108BD9-81ED-4DB2-BD59-A6C34878D82A}">
                    <a16:rowId xmlns:a16="http://schemas.microsoft.com/office/drawing/2014/main" val="2026887127"/>
                  </a:ext>
                </a:extLst>
              </a:tr>
              <a:tr h="203200">
                <a:tc>
                  <a:txBody>
                    <a:bodyPr/>
                    <a:lstStyle/>
                    <a:p>
                      <a:pPr algn="ctr" fontAlgn="b"/>
                      <a:r>
                        <a:rPr lang="en-US" sz="1200" u="none" strike="noStrike" dirty="0">
                          <a:effectLst/>
                        </a:rPr>
                        <a:t>21/10/21</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18:11</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Landsat-8</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Plume</a:t>
                      </a:r>
                    </a:p>
                  </a:txBody>
                  <a:tcPr marL="9525" marR="9525" marT="9525" marB="0" anchor="b"/>
                </a:tc>
                <a:extLst>
                  <a:ext uri="{0D108BD9-81ED-4DB2-BD59-A6C34878D82A}">
                    <a16:rowId xmlns:a16="http://schemas.microsoft.com/office/drawing/2014/main" val="1273947607"/>
                  </a:ext>
                </a:extLst>
              </a:tr>
              <a:tr h="203200">
                <a:tc>
                  <a:txBody>
                    <a:bodyPr/>
                    <a:lstStyle/>
                    <a:p>
                      <a:pPr algn="ctr" fontAlgn="b"/>
                      <a:r>
                        <a:rPr lang="en-US" sz="1200" u="none" strike="noStrike">
                          <a:effectLst/>
                        </a:rPr>
                        <a:t>21/10/22</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18:35</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Plume</a:t>
                      </a:r>
                    </a:p>
                  </a:txBody>
                  <a:tcPr marL="9525" marR="9525" marT="9525" marB="0" anchor="b"/>
                </a:tc>
                <a:extLst>
                  <a:ext uri="{0D108BD9-81ED-4DB2-BD59-A6C34878D82A}">
                    <a16:rowId xmlns:a16="http://schemas.microsoft.com/office/drawing/2014/main" val="283691308"/>
                  </a:ext>
                </a:extLst>
              </a:tr>
              <a:tr h="203200">
                <a:tc>
                  <a:txBody>
                    <a:bodyPr/>
                    <a:lstStyle/>
                    <a:p>
                      <a:pPr algn="ctr" fontAlgn="b"/>
                      <a:r>
                        <a:rPr lang="en-US" sz="1200" u="none" strike="noStrike">
                          <a:effectLst/>
                        </a:rPr>
                        <a:t>21/10/24</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18:25</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N</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Cloudy</a:t>
                      </a:r>
                    </a:p>
                  </a:txBody>
                  <a:tcPr marL="9525" marR="9525" marT="9525" marB="0" anchor="b"/>
                </a:tc>
                <a:extLst>
                  <a:ext uri="{0D108BD9-81ED-4DB2-BD59-A6C34878D82A}">
                    <a16:rowId xmlns:a16="http://schemas.microsoft.com/office/drawing/2014/main" val="2337383321"/>
                  </a:ext>
                </a:extLst>
              </a:tr>
              <a:tr h="203200">
                <a:tc>
                  <a:txBody>
                    <a:bodyPr/>
                    <a:lstStyle/>
                    <a:p>
                      <a:pPr algn="ctr" fontAlgn="b"/>
                      <a:r>
                        <a:rPr lang="en-US" sz="1200" u="none" strike="noStrike">
                          <a:effectLst/>
                        </a:rPr>
                        <a:t>21/10/27</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18:35</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Plume</a:t>
                      </a:r>
                    </a:p>
                  </a:txBody>
                  <a:tcPr marL="9525" marR="9525" marT="9525" marB="0" anchor="b"/>
                </a:tc>
                <a:extLst>
                  <a:ext uri="{0D108BD9-81ED-4DB2-BD59-A6C34878D82A}">
                    <a16:rowId xmlns:a16="http://schemas.microsoft.com/office/drawing/2014/main" val="4044050867"/>
                  </a:ext>
                </a:extLst>
              </a:tr>
              <a:tr h="203200">
                <a:tc>
                  <a:txBody>
                    <a:bodyPr/>
                    <a:lstStyle/>
                    <a:p>
                      <a:pPr algn="ctr" fontAlgn="b"/>
                      <a:r>
                        <a:rPr lang="en-US" sz="1200" u="none" strike="noStrike">
                          <a:effectLst/>
                        </a:rPr>
                        <a:t>21/10/28</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18:16</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Landsat-8</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N</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Clipping issue*</a:t>
                      </a:r>
                    </a:p>
                  </a:txBody>
                  <a:tcPr marL="9525" marR="9525" marT="9525" marB="0" anchor="b"/>
                </a:tc>
                <a:extLst>
                  <a:ext uri="{0D108BD9-81ED-4DB2-BD59-A6C34878D82A}">
                    <a16:rowId xmlns:a16="http://schemas.microsoft.com/office/drawing/2014/main" val="1405188655"/>
                  </a:ext>
                </a:extLst>
              </a:tr>
              <a:tr h="203200">
                <a:tc>
                  <a:txBody>
                    <a:bodyPr/>
                    <a:lstStyle/>
                    <a:p>
                      <a:pPr algn="ctr" fontAlgn="b"/>
                      <a:r>
                        <a:rPr lang="en-US" sz="1200" u="none" strike="noStrike">
                          <a:effectLst/>
                        </a:rPr>
                        <a:t>21/10/29</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18:25</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No plume</a:t>
                      </a:r>
                    </a:p>
                  </a:txBody>
                  <a:tcPr marL="9525" marR="9525" marT="9525" marB="0" anchor="b"/>
                </a:tc>
                <a:extLst>
                  <a:ext uri="{0D108BD9-81ED-4DB2-BD59-A6C34878D82A}">
                    <a16:rowId xmlns:a16="http://schemas.microsoft.com/office/drawing/2014/main" val="1758314792"/>
                  </a:ext>
                </a:extLst>
              </a:tr>
              <a:tr h="203200">
                <a:tc>
                  <a:txBody>
                    <a:bodyPr/>
                    <a:lstStyle/>
                    <a:p>
                      <a:pPr algn="ctr" fontAlgn="b"/>
                      <a:r>
                        <a:rPr lang="en-US" sz="1200" u="none" strike="noStrike">
                          <a:effectLst/>
                        </a:rPr>
                        <a:t>21/11/1</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18:35</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N</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Cloudy</a:t>
                      </a:r>
                    </a:p>
                  </a:txBody>
                  <a:tcPr marL="9525" marR="9525" marT="9525" marB="0" anchor="b"/>
                </a:tc>
                <a:extLst>
                  <a:ext uri="{0D108BD9-81ED-4DB2-BD59-A6C34878D82A}">
                    <a16:rowId xmlns:a16="http://schemas.microsoft.com/office/drawing/2014/main" val="3130455314"/>
                  </a:ext>
                </a:extLst>
              </a:tr>
              <a:tr h="203200">
                <a:tc>
                  <a:txBody>
                    <a:bodyPr/>
                    <a:lstStyle/>
                    <a:p>
                      <a:pPr algn="ctr" fontAlgn="b"/>
                      <a:r>
                        <a:rPr lang="en-US" sz="1200" u="none" strike="noStrike">
                          <a:effectLst/>
                        </a:rPr>
                        <a:t>21/11/3</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18:25</a:t>
                      </a:r>
                      <a:endParaRPr lang="en-US" sz="12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Sentinel-2</a:t>
                      </a:r>
                      <a:endParaRPr lang="en-US" sz="1200" b="0" i="0" u="none" strike="noStrike" dirty="0">
                        <a:solidFill>
                          <a:srgbClr val="9C0006"/>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Y</a:t>
                      </a:r>
                    </a:p>
                  </a:txBody>
                  <a:tcPr marL="9525" marR="9525" marT="9525" marB="0" anchor="b"/>
                </a:tc>
                <a:tc>
                  <a:txBody>
                    <a:bodyPr/>
                    <a:lstStyle/>
                    <a:p>
                      <a:pPr algn="ctr" fontAlgn="b"/>
                      <a:r>
                        <a:rPr lang="en-US" sz="1200" b="0" i="0" u="none" strike="noStrike" dirty="0">
                          <a:solidFill>
                            <a:schemeClr val="tx1"/>
                          </a:solidFill>
                          <a:effectLst/>
                          <a:latin typeface="Calibri" panose="020F0502020204030204" pitchFamily="34" charset="0"/>
                        </a:rPr>
                        <a:t>No plume</a:t>
                      </a:r>
                    </a:p>
                  </a:txBody>
                  <a:tcPr marL="9525" marR="9525" marT="9525" marB="0" anchor="b"/>
                </a:tc>
                <a:extLst>
                  <a:ext uri="{0D108BD9-81ED-4DB2-BD59-A6C34878D82A}">
                    <a16:rowId xmlns:a16="http://schemas.microsoft.com/office/drawing/2014/main" val="922984571"/>
                  </a:ext>
                </a:extLst>
              </a:tr>
            </a:tbl>
          </a:graphicData>
        </a:graphic>
      </p:graphicFrame>
      <p:sp>
        <p:nvSpPr>
          <p:cNvPr id="5" name="TextBox 4">
            <a:extLst>
              <a:ext uri="{FF2B5EF4-FFF2-40B4-BE49-F238E27FC236}">
                <a16:creationId xmlns:a16="http://schemas.microsoft.com/office/drawing/2014/main" id="{43D4D6B5-BFC3-294B-8D91-A3E740D81CCE}"/>
              </a:ext>
            </a:extLst>
          </p:cNvPr>
          <p:cNvSpPr txBox="1"/>
          <p:nvPr/>
        </p:nvSpPr>
        <p:spPr>
          <a:xfrm>
            <a:off x="3417908" y="4065380"/>
            <a:ext cx="6065122" cy="307777"/>
          </a:xfrm>
          <a:prstGeom prst="rect">
            <a:avLst/>
          </a:prstGeom>
          <a:noFill/>
        </p:spPr>
        <p:txBody>
          <a:bodyPr wrap="none" rtlCol="0">
            <a:spAutoFit/>
          </a:bodyPr>
          <a:lstStyle/>
          <a:p>
            <a:r>
              <a:rPr lang="en-US" sz="1400" dirty="0"/>
              <a:t>*Not enough observations around the location to perform a retrieval. See image </a:t>
            </a:r>
          </a:p>
        </p:txBody>
      </p:sp>
      <p:sp>
        <p:nvSpPr>
          <p:cNvPr id="6" name="TextBox 5">
            <a:extLst>
              <a:ext uri="{FF2B5EF4-FFF2-40B4-BE49-F238E27FC236}">
                <a16:creationId xmlns:a16="http://schemas.microsoft.com/office/drawing/2014/main" id="{E2EF3EA6-94A9-704B-9C1A-3FEEBA7C7207}"/>
              </a:ext>
            </a:extLst>
          </p:cNvPr>
          <p:cNvSpPr txBox="1"/>
          <p:nvPr/>
        </p:nvSpPr>
        <p:spPr>
          <a:xfrm>
            <a:off x="3704642" y="623053"/>
            <a:ext cx="5143076" cy="923330"/>
          </a:xfrm>
          <a:prstGeom prst="rect">
            <a:avLst/>
          </a:prstGeom>
          <a:noFill/>
        </p:spPr>
        <p:txBody>
          <a:bodyPr wrap="none" rtlCol="0">
            <a:spAutoFit/>
          </a:bodyPr>
          <a:lstStyle/>
          <a:p>
            <a:pPr algn="ctr"/>
            <a:r>
              <a:rPr lang="en-US" b="1" dirty="0"/>
              <a:t>Stanford Gas Release Experiment</a:t>
            </a:r>
          </a:p>
          <a:p>
            <a:r>
              <a:rPr lang="en-US" dirty="0"/>
              <a:t>Methane Detection using Multispectral Instruments</a:t>
            </a:r>
          </a:p>
          <a:p>
            <a:pPr algn="ctr"/>
            <a:r>
              <a:rPr lang="en-US" dirty="0"/>
              <a:t>  Contribution from SRON, Leiden, The Netherlands</a:t>
            </a:r>
          </a:p>
        </p:txBody>
      </p:sp>
      <p:pic>
        <p:nvPicPr>
          <p:cNvPr id="7" name="Picture 6">
            <a:extLst>
              <a:ext uri="{FF2B5EF4-FFF2-40B4-BE49-F238E27FC236}">
                <a16:creationId xmlns:a16="http://schemas.microsoft.com/office/drawing/2014/main" id="{3BE23DFB-8425-7544-AF97-A6C51B1D60AF}"/>
              </a:ext>
            </a:extLst>
          </p:cNvPr>
          <p:cNvPicPr>
            <a:picLocks noChangeAspect="1"/>
          </p:cNvPicPr>
          <p:nvPr/>
        </p:nvPicPr>
        <p:blipFill>
          <a:blip r:embed="rId2"/>
          <a:stretch>
            <a:fillRect/>
          </a:stretch>
        </p:blipFill>
        <p:spPr>
          <a:xfrm>
            <a:off x="9599981" y="4211727"/>
            <a:ext cx="2406650" cy="2533650"/>
          </a:xfrm>
          <a:prstGeom prst="rect">
            <a:avLst/>
          </a:prstGeom>
        </p:spPr>
      </p:pic>
    </p:spTree>
    <p:extLst>
      <p:ext uri="{BB962C8B-B14F-4D97-AF65-F5344CB8AC3E}">
        <p14:creationId xmlns:p14="http://schemas.microsoft.com/office/powerpoint/2010/main" val="402305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57DFBF6-F070-E842-9B26-DADC17AEB1BD}"/>
              </a:ext>
            </a:extLst>
          </p:cNvPr>
          <p:cNvGraphicFramePr>
            <a:graphicFrameLocks noGrp="1"/>
          </p:cNvGraphicFramePr>
          <p:nvPr/>
        </p:nvGraphicFramePr>
        <p:xfrm>
          <a:off x="1068019" y="168512"/>
          <a:ext cx="10541200" cy="2157722"/>
        </p:xfrm>
        <a:graphic>
          <a:graphicData uri="http://schemas.openxmlformats.org/drawingml/2006/table">
            <a:tbl>
              <a:tblPr firstRow="1" bandRow="1">
                <a:tableStyleId>{5C22544A-7EE6-4342-B048-85BDC9FD1C3A}</a:tableStyleId>
              </a:tblPr>
              <a:tblGrid>
                <a:gridCol w="1317650">
                  <a:extLst>
                    <a:ext uri="{9D8B030D-6E8A-4147-A177-3AD203B41FA5}">
                      <a16:colId xmlns:a16="http://schemas.microsoft.com/office/drawing/2014/main" val="2969469123"/>
                    </a:ext>
                  </a:extLst>
                </a:gridCol>
                <a:gridCol w="1317650">
                  <a:extLst>
                    <a:ext uri="{9D8B030D-6E8A-4147-A177-3AD203B41FA5}">
                      <a16:colId xmlns:a16="http://schemas.microsoft.com/office/drawing/2014/main" val="1247962981"/>
                    </a:ext>
                  </a:extLst>
                </a:gridCol>
                <a:gridCol w="1317650">
                  <a:extLst>
                    <a:ext uri="{9D8B030D-6E8A-4147-A177-3AD203B41FA5}">
                      <a16:colId xmlns:a16="http://schemas.microsoft.com/office/drawing/2014/main" val="1225357208"/>
                    </a:ext>
                  </a:extLst>
                </a:gridCol>
                <a:gridCol w="1317650">
                  <a:extLst>
                    <a:ext uri="{9D8B030D-6E8A-4147-A177-3AD203B41FA5}">
                      <a16:colId xmlns:a16="http://schemas.microsoft.com/office/drawing/2014/main" val="451069819"/>
                    </a:ext>
                  </a:extLst>
                </a:gridCol>
                <a:gridCol w="1317650">
                  <a:extLst>
                    <a:ext uri="{9D8B030D-6E8A-4147-A177-3AD203B41FA5}">
                      <a16:colId xmlns:a16="http://schemas.microsoft.com/office/drawing/2014/main" val="4268479754"/>
                    </a:ext>
                  </a:extLst>
                </a:gridCol>
                <a:gridCol w="1317650">
                  <a:extLst>
                    <a:ext uri="{9D8B030D-6E8A-4147-A177-3AD203B41FA5}">
                      <a16:colId xmlns:a16="http://schemas.microsoft.com/office/drawing/2014/main" val="4250880850"/>
                    </a:ext>
                  </a:extLst>
                </a:gridCol>
                <a:gridCol w="1317650">
                  <a:extLst>
                    <a:ext uri="{9D8B030D-6E8A-4147-A177-3AD203B41FA5}">
                      <a16:colId xmlns:a16="http://schemas.microsoft.com/office/drawing/2014/main" val="2059062716"/>
                    </a:ext>
                  </a:extLst>
                </a:gridCol>
                <a:gridCol w="1317650">
                  <a:extLst>
                    <a:ext uri="{9D8B030D-6E8A-4147-A177-3AD203B41FA5}">
                      <a16:colId xmlns:a16="http://schemas.microsoft.com/office/drawing/2014/main" val="3195237081"/>
                    </a:ext>
                  </a:extLst>
                </a:gridCol>
              </a:tblGrid>
              <a:tr h="650414">
                <a:tc>
                  <a:txBody>
                    <a:bodyPr/>
                    <a:lstStyle/>
                    <a:p>
                      <a:r>
                        <a:rPr lang="en-US" sz="1200" dirty="0"/>
                        <a:t>Date (satellite)</a:t>
                      </a:r>
                    </a:p>
                  </a:txBody>
                  <a:tcPr/>
                </a:tc>
                <a:tc>
                  <a:txBody>
                    <a:bodyPr/>
                    <a:lstStyle/>
                    <a:p>
                      <a:r>
                        <a:rPr lang="en-US" sz="1200" dirty="0"/>
                        <a:t>Plume length (m)</a:t>
                      </a:r>
                    </a:p>
                  </a:txBody>
                  <a:tcPr/>
                </a:tc>
                <a:tc>
                  <a:txBody>
                    <a:bodyPr/>
                    <a:lstStyle/>
                    <a:p>
                      <a:r>
                        <a:rPr lang="en-US" sz="1200" dirty="0" err="1"/>
                        <a:t>FacilityEmissionRate</a:t>
                      </a:r>
                      <a:r>
                        <a:rPr lang="en-US" sz="1200" dirty="0"/>
                        <a:t> (kg/</a:t>
                      </a:r>
                      <a:r>
                        <a:rPr lang="en-US" sz="1200" dirty="0" err="1"/>
                        <a:t>hr</a:t>
                      </a:r>
                      <a:r>
                        <a:rPr lang="en-US" sz="1200" dirty="0"/>
                        <a:t>)</a:t>
                      </a:r>
                    </a:p>
                  </a:txBody>
                  <a:tcPr/>
                </a:tc>
                <a:tc>
                  <a:txBody>
                    <a:bodyPr/>
                    <a:lstStyle/>
                    <a:p>
                      <a:r>
                        <a:rPr lang="en-US" sz="1200" dirty="0" err="1"/>
                        <a:t>FacilityEmissionRateLower</a:t>
                      </a:r>
                      <a:endParaRPr lang="en-US" sz="1200" dirty="0"/>
                    </a:p>
                    <a:p>
                      <a:r>
                        <a:rPr lang="en-US" sz="1200" dirty="0"/>
                        <a:t>(kg/</a:t>
                      </a:r>
                      <a:r>
                        <a:rPr lang="en-US" sz="1200" dirty="0" err="1"/>
                        <a:t>hr</a:t>
                      </a:r>
                      <a:r>
                        <a:rPr lang="en-US" sz="1200" dirty="0"/>
                        <a:t>)</a:t>
                      </a:r>
                    </a:p>
                  </a:txBody>
                  <a:tcPr/>
                </a:tc>
                <a:tc>
                  <a:txBody>
                    <a:bodyPr/>
                    <a:lstStyle/>
                    <a:p>
                      <a:r>
                        <a:rPr lang="en-US" sz="1200" dirty="0" err="1"/>
                        <a:t>FacilityEmissionRateUpper</a:t>
                      </a:r>
                      <a:endParaRPr lang="en-US" sz="1200" dirty="0"/>
                    </a:p>
                    <a:p>
                      <a:r>
                        <a:rPr lang="en-US" sz="1200" dirty="0"/>
                        <a:t>(kg/</a:t>
                      </a:r>
                      <a:r>
                        <a:rPr lang="en-US" sz="1200" dirty="0" err="1"/>
                        <a:t>hr</a:t>
                      </a:r>
                      <a:r>
                        <a:rPr lang="en-US" sz="1200" dirty="0"/>
                        <a:t>)</a:t>
                      </a:r>
                    </a:p>
                  </a:txBody>
                  <a:tcPr/>
                </a:tc>
                <a:tc>
                  <a:txBody>
                    <a:bodyPr/>
                    <a:lstStyle/>
                    <a:p>
                      <a:r>
                        <a:rPr lang="en-US" sz="1200" dirty="0" err="1"/>
                        <a:t>UncertaintyType</a:t>
                      </a:r>
                      <a:endParaRPr lang="en-US" sz="1200" dirty="0"/>
                    </a:p>
                  </a:txBody>
                  <a:tcPr/>
                </a:tc>
                <a:tc>
                  <a:txBody>
                    <a:bodyPr/>
                    <a:lstStyle/>
                    <a:p>
                      <a:r>
                        <a:rPr lang="en-US" sz="1200" dirty="0"/>
                        <a:t>Windspeed (m/s) [min-max*]</a:t>
                      </a:r>
                    </a:p>
                  </a:txBody>
                  <a:tcPr/>
                </a:tc>
                <a:tc>
                  <a:txBody>
                    <a:bodyPr/>
                    <a:lstStyle/>
                    <a:p>
                      <a:r>
                        <a:rPr lang="en-US" sz="1200" dirty="0"/>
                        <a:t>Wind Direction</a:t>
                      </a:r>
                    </a:p>
                    <a:p>
                      <a:r>
                        <a:rPr lang="en-US" sz="1200" dirty="0"/>
                        <a:t>(azimuth degree) </a:t>
                      </a:r>
                    </a:p>
                  </a:txBody>
                  <a:tcPr/>
                </a:tc>
                <a:extLst>
                  <a:ext uri="{0D108BD9-81ED-4DB2-BD59-A6C34878D82A}">
                    <a16:rowId xmlns:a16="http://schemas.microsoft.com/office/drawing/2014/main" val="1334355223"/>
                  </a:ext>
                </a:extLst>
              </a:tr>
              <a:tr h="376827">
                <a:tc>
                  <a:txBody>
                    <a:bodyPr/>
                    <a:lstStyle/>
                    <a:p>
                      <a:r>
                        <a:rPr lang="en-US" sz="1200" dirty="0">
                          <a:solidFill>
                            <a:schemeClr val="tx1"/>
                          </a:solidFill>
                        </a:rPr>
                        <a:t>2021-10-19 (S2)</a:t>
                      </a:r>
                    </a:p>
                  </a:txBody>
                  <a:tcPr/>
                </a:tc>
                <a:tc>
                  <a:txBody>
                    <a:bodyPr/>
                    <a:lstStyle/>
                    <a:p>
                      <a:r>
                        <a:rPr lang="en-US" sz="1200" dirty="0"/>
                        <a:t>340 </a:t>
                      </a:r>
                    </a:p>
                  </a:txBody>
                  <a:tcPr/>
                </a:tc>
                <a:tc>
                  <a:txBody>
                    <a:bodyPr/>
                    <a:lstStyle/>
                    <a:p>
                      <a:r>
                        <a:rPr lang="en-US" sz="1200" dirty="0"/>
                        <a:t>3760</a:t>
                      </a:r>
                    </a:p>
                  </a:txBody>
                  <a:tcPr/>
                </a:tc>
                <a:tc>
                  <a:txBody>
                    <a:bodyPr/>
                    <a:lstStyle/>
                    <a:p>
                      <a:r>
                        <a:rPr lang="en-US" sz="1200" dirty="0"/>
                        <a:t>1970</a:t>
                      </a:r>
                    </a:p>
                  </a:txBody>
                  <a:tcPr/>
                </a:tc>
                <a:tc>
                  <a:txBody>
                    <a:bodyPr/>
                    <a:lstStyle/>
                    <a:p>
                      <a:r>
                        <a:rPr lang="en-US" sz="1200" dirty="0"/>
                        <a:t>6260</a:t>
                      </a:r>
                    </a:p>
                  </a:txBody>
                  <a:tcPr/>
                </a:tc>
                <a:tc>
                  <a:txBody>
                    <a:bodyPr/>
                    <a:lstStyle/>
                    <a:p>
                      <a:r>
                        <a:rPr lang="en-US" sz="1200" dirty="0"/>
                        <a:t>Min/max</a:t>
                      </a:r>
                    </a:p>
                  </a:txBody>
                  <a:tcPr/>
                </a:tc>
                <a:tc>
                  <a:txBody>
                    <a:bodyPr/>
                    <a:lstStyle/>
                    <a:p>
                      <a:r>
                        <a:rPr lang="en-US" sz="1200" dirty="0"/>
                        <a:t>1.8  [0.8-2.9]</a:t>
                      </a:r>
                    </a:p>
                  </a:txBody>
                  <a:tcPr/>
                </a:tc>
                <a:tc>
                  <a:txBody>
                    <a:bodyPr/>
                    <a:lstStyle/>
                    <a:p>
                      <a:r>
                        <a:rPr lang="en-US" sz="1200" dirty="0"/>
                        <a:t>175</a:t>
                      </a:r>
                    </a:p>
                  </a:txBody>
                  <a:tcPr/>
                </a:tc>
                <a:extLst>
                  <a:ext uri="{0D108BD9-81ED-4DB2-BD59-A6C34878D82A}">
                    <a16:rowId xmlns:a16="http://schemas.microsoft.com/office/drawing/2014/main" val="4101472481"/>
                  </a:ext>
                </a:extLst>
              </a:tr>
              <a:tr h="376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2021-10-22 (S2)</a:t>
                      </a:r>
                    </a:p>
                  </a:txBody>
                  <a:tcPr/>
                </a:tc>
                <a:tc>
                  <a:txBody>
                    <a:bodyPr/>
                    <a:lstStyle/>
                    <a:p>
                      <a:r>
                        <a:rPr lang="en-US" sz="1200" dirty="0"/>
                        <a:t>330</a:t>
                      </a:r>
                    </a:p>
                  </a:txBody>
                  <a:tcPr/>
                </a:tc>
                <a:tc>
                  <a:txBody>
                    <a:bodyPr/>
                    <a:lstStyle/>
                    <a:p>
                      <a:r>
                        <a:rPr lang="en-US" sz="1200" dirty="0"/>
                        <a:t>1160</a:t>
                      </a:r>
                    </a:p>
                  </a:txBody>
                  <a:tcPr/>
                </a:tc>
                <a:tc>
                  <a:txBody>
                    <a:bodyPr/>
                    <a:lstStyle/>
                    <a:p>
                      <a:r>
                        <a:rPr lang="en-US" sz="1200" dirty="0"/>
                        <a:t>570</a:t>
                      </a:r>
                    </a:p>
                  </a:txBody>
                  <a:tcPr/>
                </a:tc>
                <a:tc>
                  <a:txBody>
                    <a:bodyPr/>
                    <a:lstStyle/>
                    <a:p>
                      <a:r>
                        <a:rPr lang="en-US" sz="1200" dirty="0"/>
                        <a:t>2590</a:t>
                      </a:r>
                    </a:p>
                  </a:txBody>
                  <a:tcPr/>
                </a:tc>
                <a:tc>
                  <a:txBody>
                    <a:bodyPr/>
                    <a:lstStyle/>
                    <a:p>
                      <a:r>
                        <a:rPr lang="en-US" sz="1200" dirty="0"/>
                        <a:t>Min/max</a:t>
                      </a:r>
                    </a:p>
                  </a:txBody>
                  <a:tcPr/>
                </a:tc>
                <a:tc>
                  <a:txBody>
                    <a:bodyPr/>
                    <a:lstStyle/>
                    <a:p>
                      <a:r>
                        <a:rPr lang="en-US" sz="1200" dirty="0"/>
                        <a:t>1.4 [0.6-3.2]</a:t>
                      </a:r>
                    </a:p>
                  </a:txBody>
                  <a:tcPr/>
                </a:tc>
                <a:tc>
                  <a:txBody>
                    <a:bodyPr/>
                    <a:lstStyle/>
                    <a:p>
                      <a:r>
                        <a:rPr lang="en-US" sz="1200" dirty="0"/>
                        <a:t>92</a:t>
                      </a:r>
                    </a:p>
                  </a:txBody>
                  <a:tcPr/>
                </a:tc>
                <a:extLst>
                  <a:ext uri="{0D108BD9-81ED-4DB2-BD59-A6C34878D82A}">
                    <a16:rowId xmlns:a16="http://schemas.microsoft.com/office/drawing/2014/main" val="3623622935"/>
                  </a:ext>
                </a:extLst>
              </a:tr>
              <a:tr h="376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2021-10-27 (S2)</a:t>
                      </a:r>
                    </a:p>
                  </a:txBody>
                  <a:tcPr/>
                </a:tc>
                <a:tc>
                  <a:txBody>
                    <a:bodyPr/>
                    <a:lstStyle/>
                    <a:p>
                      <a:r>
                        <a:rPr lang="en-US" sz="1200" dirty="0"/>
                        <a:t>260</a:t>
                      </a:r>
                    </a:p>
                  </a:txBody>
                  <a:tcPr/>
                </a:tc>
                <a:tc>
                  <a:txBody>
                    <a:bodyPr/>
                    <a:lstStyle/>
                    <a:p>
                      <a:r>
                        <a:rPr lang="en-US" sz="1200" dirty="0"/>
                        <a:t>2250</a:t>
                      </a:r>
                    </a:p>
                  </a:txBody>
                  <a:tcPr/>
                </a:tc>
                <a:tc>
                  <a:txBody>
                    <a:bodyPr/>
                    <a:lstStyle/>
                    <a:p>
                      <a:r>
                        <a:rPr lang="en-US" sz="1200" dirty="0"/>
                        <a:t>1440</a:t>
                      </a:r>
                    </a:p>
                  </a:txBody>
                  <a:tcPr/>
                </a:tc>
                <a:tc>
                  <a:txBody>
                    <a:bodyPr/>
                    <a:lstStyle/>
                    <a:p>
                      <a:r>
                        <a:rPr lang="en-US" sz="1200" dirty="0"/>
                        <a:t>2870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Min/max</a:t>
                      </a:r>
                    </a:p>
                  </a:txBody>
                  <a:tcPr/>
                </a:tc>
                <a:tc>
                  <a:txBody>
                    <a:bodyPr/>
                    <a:lstStyle/>
                    <a:p>
                      <a:r>
                        <a:rPr lang="en-US" sz="1200" dirty="0"/>
                        <a:t>3.8 [2.6-4.4]</a:t>
                      </a:r>
                    </a:p>
                  </a:txBody>
                  <a:tcPr/>
                </a:tc>
                <a:tc>
                  <a:txBody>
                    <a:bodyPr/>
                    <a:lstStyle/>
                    <a:p>
                      <a:r>
                        <a:rPr lang="en-US" sz="1200" dirty="0"/>
                        <a:t>184</a:t>
                      </a:r>
                    </a:p>
                  </a:txBody>
                  <a:tcPr/>
                </a:tc>
                <a:extLst>
                  <a:ext uri="{0D108BD9-81ED-4DB2-BD59-A6C34878D82A}">
                    <a16:rowId xmlns:a16="http://schemas.microsoft.com/office/drawing/2014/main" val="2392609123"/>
                  </a:ext>
                </a:extLst>
              </a:tr>
              <a:tr h="376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2021-10-21 (L8)</a:t>
                      </a:r>
                    </a:p>
                  </a:txBody>
                  <a:tcPr/>
                </a:tc>
                <a:tc>
                  <a:txBody>
                    <a:bodyPr/>
                    <a:lstStyle/>
                    <a:p>
                      <a:r>
                        <a:rPr lang="en-US" sz="1200" dirty="0"/>
                        <a:t>490</a:t>
                      </a:r>
                    </a:p>
                  </a:txBody>
                  <a:tcPr/>
                </a:tc>
                <a:tc>
                  <a:txBody>
                    <a:bodyPr/>
                    <a:lstStyle/>
                    <a:p>
                      <a:r>
                        <a:rPr lang="en-US" sz="1200" dirty="0"/>
                        <a:t>1810</a:t>
                      </a:r>
                    </a:p>
                  </a:txBody>
                  <a:tcPr/>
                </a:tc>
                <a:tc>
                  <a:txBody>
                    <a:bodyPr/>
                    <a:lstStyle/>
                    <a:p>
                      <a:r>
                        <a:rPr lang="en-US" sz="1200" dirty="0"/>
                        <a:t>1418</a:t>
                      </a:r>
                    </a:p>
                  </a:txBody>
                  <a:tcPr/>
                </a:tc>
                <a:tc>
                  <a:txBody>
                    <a:bodyPr/>
                    <a:lstStyle/>
                    <a:p>
                      <a:r>
                        <a:rPr lang="en-US" sz="1200" dirty="0"/>
                        <a:t>2110</a:t>
                      </a:r>
                    </a:p>
                  </a:txBody>
                  <a:tcPr/>
                </a:tc>
                <a:tc>
                  <a:txBody>
                    <a:bodyPr/>
                    <a:lstStyle/>
                    <a:p>
                      <a:r>
                        <a:rPr lang="en-US" sz="1200" dirty="0"/>
                        <a:t>Min/max</a:t>
                      </a:r>
                    </a:p>
                  </a:txBody>
                  <a:tcPr/>
                </a:tc>
                <a:tc>
                  <a:txBody>
                    <a:bodyPr/>
                    <a:lstStyle/>
                    <a:p>
                      <a:r>
                        <a:rPr lang="en-US" sz="1200" dirty="0"/>
                        <a:t>2.2 [1.7-2.4]</a:t>
                      </a:r>
                    </a:p>
                  </a:txBody>
                  <a:tcPr/>
                </a:tc>
                <a:tc>
                  <a:txBody>
                    <a:bodyPr/>
                    <a:lstStyle/>
                    <a:p>
                      <a:r>
                        <a:rPr lang="en-US" sz="1200" dirty="0"/>
                        <a:t>186</a:t>
                      </a:r>
                    </a:p>
                  </a:txBody>
                  <a:tcPr/>
                </a:tc>
                <a:extLst>
                  <a:ext uri="{0D108BD9-81ED-4DB2-BD59-A6C34878D82A}">
                    <a16:rowId xmlns:a16="http://schemas.microsoft.com/office/drawing/2014/main" val="1866255036"/>
                  </a:ext>
                </a:extLst>
              </a:tr>
            </a:tbl>
          </a:graphicData>
        </a:graphic>
      </p:graphicFrame>
      <p:grpSp>
        <p:nvGrpSpPr>
          <p:cNvPr id="7" name="Group 6">
            <a:extLst>
              <a:ext uri="{FF2B5EF4-FFF2-40B4-BE49-F238E27FC236}">
                <a16:creationId xmlns:a16="http://schemas.microsoft.com/office/drawing/2014/main" id="{9BD96EAD-0F13-454B-B32A-454CCA649812}"/>
              </a:ext>
            </a:extLst>
          </p:cNvPr>
          <p:cNvGrpSpPr/>
          <p:nvPr/>
        </p:nvGrpSpPr>
        <p:grpSpPr>
          <a:xfrm>
            <a:off x="339506" y="2778157"/>
            <a:ext cx="11365843" cy="3159818"/>
            <a:chOff x="234172" y="3407651"/>
            <a:chExt cx="11365843" cy="3159818"/>
          </a:xfrm>
        </p:grpSpPr>
        <p:grpSp>
          <p:nvGrpSpPr>
            <p:cNvPr id="9" name="Group 8">
              <a:extLst>
                <a:ext uri="{FF2B5EF4-FFF2-40B4-BE49-F238E27FC236}">
                  <a16:creationId xmlns:a16="http://schemas.microsoft.com/office/drawing/2014/main" id="{5FDF83B6-251B-3A48-A54E-F36AFFBD3A0C}"/>
                </a:ext>
              </a:extLst>
            </p:cNvPr>
            <p:cNvGrpSpPr/>
            <p:nvPr/>
          </p:nvGrpSpPr>
          <p:grpSpPr>
            <a:xfrm>
              <a:off x="234172" y="3407651"/>
              <a:ext cx="2786592" cy="3126637"/>
              <a:chOff x="1563934" y="1576950"/>
              <a:chExt cx="2786592" cy="3126637"/>
            </a:xfrm>
          </p:grpSpPr>
          <p:pic>
            <p:nvPicPr>
              <p:cNvPr id="4" name="Picture 3">
                <a:extLst>
                  <a:ext uri="{FF2B5EF4-FFF2-40B4-BE49-F238E27FC236}">
                    <a16:creationId xmlns:a16="http://schemas.microsoft.com/office/drawing/2014/main" id="{C27A988D-7539-CD4B-BA6E-9259006CD860}"/>
                  </a:ext>
                </a:extLst>
              </p:cNvPr>
              <p:cNvPicPr>
                <a:picLocks noChangeAspect="1"/>
              </p:cNvPicPr>
              <p:nvPr/>
            </p:nvPicPr>
            <p:blipFill rotWithShape="1">
              <a:blip r:embed="rId2"/>
              <a:srcRect t="1538" r="2053" b="904"/>
              <a:stretch/>
            </p:blipFill>
            <p:spPr>
              <a:xfrm>
                <a:off x="1563934" y="1938707"/>
                <a:ext cx="2786592" cy="2764880"/>
              </a:xfrm>
              <a:prstGeom prst="rect">
                <a:avLst/>
              </a:prstGeom>
            </p:spPr>
          </p:pic>
          <p:sp>
            <p:nvSpPr>
              <p:cNvPr id="5" name="Rectangle 4">
                <a:extLst>
                  <a:ext uri="{FF2B5EF4-FFF2-40B4-BE49-F238E27FC236}">
                    <a16:creationId xmlns:a16="http://schemas.microsoft.com/office/drawing/2014/main" id="{0FE9ABF3-5112-644E-AB2B-F8B453D4A4D9}"/>
                  </a:ext>
                </a:extLst>
              </p:cNvPr>
              <p:cNvSpPr/>
              <p:nvPr/>
            </p:nvSpPr>
            <p:spPr>
              <a:xfrm>
                <a:off x="2160782" y="1576950"/>
                <a:ext cx="1678665" cy="369332"/>
              </a:xfrm>
              <a:prstGeom prst="rect">
                <a:avLst/>
              </a:prstGeom>
            </p:spPr>
            <p:txBody>
              <a:bodyPr wrap="none">
                <a:spAutoFit/>
              </a:bodyPr>
              <a:lstStyle/>
              <a:p>
                <a:r>
                  <a:rPr lang="en-US" dirty="0"/>
                  <a:t>2021-10-19 (S2)</a:t>
                </a:r>
              </a:p>
            </p:txBody>
          </p:sp>
        </p:grpSp>
        <p:pic>
          <p:nvPicPr>
            <p:cNvPr id="11" name="Picture 10">
              <a:extLst>
                <a:ext uri="{FF2B5EF4-FFF2-40B4-BE49-F238E27FC236}">
                  <a16:creationId xmlns:a16="http://schemas.microsoft.com/office/drawing/2014/main" id="{ABB5086A-E6F5-EC44-969C-629F6CC03858}"/>
                </a:ext>
              </a:extLst>
            </p:cNvPr>
            <p:cNvPicPr>
              <a:picLocks noChangeAspect="1"/>
            </p:cNvPicPr>
            <p:nvPr/>
          </p:nvPicPr>
          <p:blipFill rotWithShape="1">
            <a:blip r:embed="rId3"/>
            <a:srcRect l="1198" r="818" b="2030"/>
            <a:stretch/>
          </p:blipFill>
          <p:spPr>
            <a:xfrm>
              <a:off x="3082759" y="3781390"/>
              <a:ext cx="2786592" cy="2764880"/>
            </a:xfrm>
            <a:prstGeom prst="rect">
              <a:avLst/>
            </a:prstGeom>
          </p:spPr>
        </p:pic>
        <p:pic>
          <p:nvPicPr>
            <p:cNvPr id="12" name="Picture 11">
              <a:extLst>
                <a:ext uri="{FF2B5EF4-FFF2-40B4-BE49-F238E27FC236}">
                  <a16:creationId xmlns:a16="http://schemas.microsoft.com/office/drawing/2014/main" id="{3361FFF5-5C44-4E41-ACA4-285D798C7623}"/>
                </a:ext>
              </a:extLst>
            </p:cNvPr>
            <p:cNvPicPr>
              <a:picLocks noChangeAspect="1"/>
            </p:cNvPicPr>
            <p:nvPr/>
          </p:nvPicPr>
          <p:blipFill rotWithShape="1">
            <a:blip r:embed="rId4"/>
            <a:srcRect l="504" t="2375" r="2641" b="471"/>
            <a:stretch/>
          </p:blipFill>
          <p:spPr>
            <a:xfrm>
              <a:off x="5931346" y="3760370"/>
              <a:ext cx="2792481" cy="2790486"/>
            </a:xfrm>
            <a:prstGeom prst="rect">
              <a:avLst/>
            </a:prstGeom>
          </p:spPr>
        </p:pic>
        <p:pic>
          <p:nvPicPr>
            <p:cNvPr id="13" name="Picture 12">
              <a:extLst>
                <a:ext uri="{FF2B5EF4-FFF2-40B4-BE49-F238E27FC236}">
                  <a16:creationId xmlns:a16="http://schemas.microsoft.com/office/drawing/2014/main" id="{E34E87C1-731E-9941-9BD5-83EC063BBE6D}"/>
                </a:ext>
              </a:extLst>
            </p:cNvPr>
            <p:cNvPicPr>
              <a:picLocks noChangeAspect="1"/>
            </p:cNvPicPr>
            <p:nvPr/>
          </p:nvPicPr>
          <p:blipFill rotWithShape="1">
            <a:blip r:embed="rId5"/>
            <a:srcRect l="1429" t="1720" r="4265"/>
            <a:stretch/>
          </p:blipFill>
          <p:spPr>
            <a:xfrm>
              <a:off x="8798293" y="3776983"/>
              <a:ext cx="2801722" cy="2790486"/>
            </a:xfrm>
            <a:prstGeom prst="rect">
              <a:avLst/>
            </a:prstGeom>
          </p:spPr>
        </p:pic>
        <p:sp>
          <p:nvSpPr>
            <p:cNvPr id="14" name="Rectangle 13">
              <a:extLst>
                <a:ext uri="{FF2B5EF4-FFF2-40B4-BE49-F238E27FC236}">
                  <a16:creationId xmlns:a16="http://schemas.microsoft.com/office/drawing/2014/main" id="{13B87F58-DBC8-DC42-A0D1-743C766AA09C}"/>
                </a:ext>
              </a:extLst>
            </p:cNvPr>
            <p:cNvSpPr/>
            <p:nvPr/>
          </p:nvSpPr>
          <p:spPr>
            <a:xfrm>
              <a:off x="6429507" y="3419683"/>
              <a:ext cx="1678665" cy="369332"/>
            </a:xfrm>
            <a:prstGeom prst="rect">
              <a:avLst/>
            </a:prstGeom>
          </p:spPr>
          <p:txBody>
            <a:bodyPr wrap="none">
              <a:spAutoFit/>
            </a:bodyPr>
            <a:lstStyle/>
            <a:p>
              <a:r>
                <a:rPr lang="en-US" dirty="0"/>
                <a:t>2021-10-27 (S2)</a:t>
              </a:r>
            </a:p>
          </p:txBody>
        </p:sp>
        <p:sp>
          <p:nvSpPr>
            <p:cNvPr id="15" name="Rectangle 14">
              <a:extLst>
                <a:ext uri="{FF2B5EF4-FFF2-40B4-BE49-F238E27FC236}">
                  <a16:creationId xmlns:a16="http://schemas.microsoft.com/office/drawing/2014/main" id="{E9B565E5-B1D2-ED49-94C8-9412FF72D0F2}"/>
                </a:ext>
              </a:extLst>
            </p:cNvPr>
            <p:cNvSpPr/>
            <p:nvPr/>
          </p:nvSpPr>
          <p:spPr>
            <a:xfrm>
              <a:off x="3580224" y="3429000"/>
              <a:ext cx="1678665" cy="369332"/>
            </a:xfrm>
            <a:prstGeom prst="rect">
              <a:avLst/>
            </a:prstGeom>
          </p:spPr>
          <p:txBody>
            <a:bodyPr wrap="none">
              <a:spAutoFit/>
            </a:bodyPr>
            <a:lstStyle/>
            <a:p>
              <a:r>
                <a:rPr lang="en-US" dirty="0"/>
                <a:t>2021-10-22 (S2)</a:t>
              </a:r>
            </a:p>
          </p:txBody>
        </p:sp>
        <p:sp>
          <p:nvSpPr>
            <p:cNvPr id="16" name="Rectangle 15">
              <a:extLst>
                <a:ext uri="{FF2B5EF4-FFF2-40B4-BE49-F238E27FC236}">
                  <a16:creationId xmlns:a16="http://schemas.microsoft.com/office/drawing/2014/main" id="{DEAA2FCA-FB15-1242-BEF2-1E7D445B1663}"/>
                </a:ext>
              </a:extLst>
            </p:cNvPr>
            <p:cNvSpPr/>
            <p:nvPr/>
          </p:nvSpPr>
          <p:spPr>
            <a:xfrm>
              <a:off x="9506965" y="3419683"/>
              <a:ext cx="1670650" cy="369332"/>
            </a:xfrm>
            <a:prstGeom prst="rect">
              <a:avLst/>
            </a:prstGeom>
          </p:spPr>
          <p:txBody>
            <a:bodyPr wrap="none">
              <a:spAutoFit/>
            </a:bodyPr>
            <a:lstStyle/>
            <a:p>
              <a:r>
                <a:rPr lang="en-US" dirty="0"/>
                <a:t>2021-10-21 (L8)</a:t>
              </a:r>
            </a:p>
          </p:txBody>
        </p:sp>
      </p:grpSp>
      <p:sp>
        <p:nvSpPr>
          <p:cNvPr id="17" name="TextBox 16">
            <a:extLst>
              <a:ext uri="{FF2B5EF4-FFF2-40B4-BE49-F238E27FC236}">
                <a16:creationId xmlns:a16="http://schemas.microsoft.com/office/drawing/2014/main" id="{C8C22787-5583-0C45-99B2-1302A0FE8AC1}"/>
              </a:ext>
            </a:extLst>
          </p:cNvPr>
          <p:cNvSpPr txBox="1"/>
          <p:nvPr/>
        </p:nvSpPr>
        <p:spPr>
          <a:xfrm>
            <a:off x="2924752" y="2272008"/>
            <a:ext cx="6524415" cy="276999"/>
          </a:xfrm>
          <a:prstGeom prst="rect">
            <a:avLst/>
          </a:prstGeom>
          <a:noFill/>
        </p:spPr>
        <p:txBody>
          <a:bodyPr wrap="none" rtlCol="0">
            <a:spAutoFit/>
          </a:bodyPr>
          <a:lstStyle/>
          <a:p>
            <a:r>
              <a:rPr lang="en-US" sz="1200" dirty="0"/>
              <a:t>*Wind data are taken from ERA5 and </a:t>
            </a:r>
            <a:r>
              <a:rPr lang="en-US" sz="1200" dirty="0">
                <a:solidFill>
                  <a:srgbClr val="0070C0"/>
                </a:solidFill>
              </a:rPr>
              <a:t>GEOS-FP</a:t>
            </a:r>
            <a:r>
              <a:rPr lang="en-US" sz="1200" dirty="0"/>
              <a:t> reanalysis at 1700, </a:t>
            </a:r>
            <a:r>
              <a:rPr lang="en-US" sz="1200" dirty="0">
                <a:solidFill>
                  <a:srgbClr val="0070C0"/>
                </a:solidFill>
              </a:rPr>
              <a:t>1730</a:t>
            </a:r>
            <a:r>
              <a:rPr lang="en-US" sz="1200" dirty="0"/>
              <a:t>,  1800, </a:t>
            </a:r>
            <a:r>
              <a:rPr lang="en-US" sz="1200" dirty="0">
                <a:solidFill>
                  <a:srgbClr val="0070C0"/>
                </a:solidFill>
              </a:rPr>
              <a:t>1830</a:t>
            </a:r>
            <a:r>
              <a:rPr lang="en-US" sz="1200" dirty="0"/>
              <a:t>, 1900, </a:t>
            </a:r>
            <a:r>
              <a:rPr lang="en-US" sz="1200" dirty="0">
                <a:solidFill>
                  <a:srgbClr val="0070C0"/>
                </a:solidFill>
              </a:rPr>
              <a:t>1930</a:t>
            </a:r>
            <a:r>
              <a:rPr lang="en-US" sz="1200" dirty="0"/>
              <a:t> UTC.</a:t>
            </a:r>
          </a:p>
        </p:txBody>
      </p:sp>
      <p:sp>
        <p:nvSpPr>
          <p:cNvPr id="19" name="TextBox 18">
            <a:extLst>
              <a:ext uri="{FF2B5EF4-FFF2-40B4-BE49-F238E27FC236}">
                <a16:creationId xmlns:a16="http://schemas.microsoft.com/office/drawing/2014/main" id="{F1B06A2B-9E65-3D4B-B397-4BF2EF02E142}"/>
              </a:ext>
            </a:extLst>
          </p:cNvPr>
          <p:cNvSpPr txBox="1"/>
          <p:nvPr/>
        </p:nvSpPr>
        <p:spPr>
          <a:xfrm>
            <a:off x="3782674" y="2489555"/>
            <a:ext cx="4626651" cy="307777"/>
          </a:xfrm>
          <a:prstGeom prst="rect">
            <a:avLst/>
          </a:prstGeom>
          <a:noFill/>
        </p:spPr>
        <p:txBody>
          <a:bodyPr wrap="none" rtlCol="0">
            <a:spAutoFit/>
          </a:bodyPr>
          <a:lstStyle/>
          <a:p>
            <a:r>
              <a:rPr lang="en-US" sz="1400" dirty="0"/>
              <a:t>Gas release location: latitude= 33.6306, longitude-114.4895 </a:t>
            </a:r>
          </a:p>
        </p:txBody>
      </p:sp>
      <p:sp>
        <p:nvSpPr>
          <p:cNvPr id="2" name="TextBox 1">
            <a:extLst>
              <a:ext uri="{FF2B5EF4-FFF2-40B4-BE49-F238E27FC236}">
                <a16:creationId xmlns:a16="http://schemas.microsoft.com/office/drawing/2014/main" id="{AB0CA9D7-6702-7948-8AF9-B051D8D798F5}"/>
              </a:ext>
            </a:extLst>
          </p:cNvPr>
          <p:cNvSpPr txBox="1"/>
          <p:nvPr/>
        </p:nvSpPr>
        <p:spPr>
          <a:xfrm>
            <a:off x="5849864" y="6043030"/>
            <a:ext cx="5855485" cy="507831"/>
          </a:xfrm>
          <a:prstGeom prst="rect">
            <a:avLst/>
          </a:prstGeom>
          <a:noFill/>
        </p:spPr>
        <p:txBody>
          <a:bodyPr wrap="square" rtlCol="0">
            <a:spAutoFit/>
          </a:bodyPr>
          <a:lstStyle/>
          <a:p>
            <a:r>
              <a:rPr lang="en-US" sz="900" dirty="0"/>
              <a:t>Background image credit : Esri, NASA, NGA, USGS, FEMA | County of Riverside, California State Parks, Esri, HERE, Garmin, </a:t>
            </a:r>
            <a:r>
              <a:rPr lang="en-US" sz="900" dirty="0" err="1"/>
              <a:t>SafeGraph</a:t>
            </a:r>
            <a:r>
              <a:rPr lang="en-US" sz="900" dirty="0"/>
              <a:t>, </a:t>
            </a:r>
            <a:r>
              <a:rPr lang="en-US" sz="900" dirty="0" err="1"/>
              <a:t>GeoTechnologies</a:t>
            </a:r>
            <a:r>
              <a:rPr lang="en-US" sz="900" dirty="0"/>
              <a:t>, Inc., METI/NASA, USGS, Bureau of Land Management, EPA, NPS, US Census Bureau, USDA | Maxar</a:t>
            </a:r>
          </a:p>
        </p:txBody>
      </p:sp>
      <p:pic>
        <p:nvPicPr>
          <p:cNvPr id="6" name="Picture 5">
            <a:extLst>
              <a:ext uri="{FF2B5EF4-FFF2-40B4-BE49-F238E27FC236}">
                <a16:creationId xmlns:a16="http://schemas.microsoft.com/office/drawing/2014/main" id="{B48F8958-B592-584C-9AB4-DB6E192DD55F}"/>
              </a:ext>
            </a:extLst>
          </p:cNvPr>
          <p:cNvPicPr>
            <a:picLocks noChangeAspect="1"/>
          </p:cNvPicPr>
          <p:nvPr/>
        </p:nvPicPr>
        <p:blipFill rotWithShape="1">
          <a:blip r:embed="rId6"/>
          <a:srcRect t="72921"/>
          <a:stretch/>
        </p:blipFill>
        <p:spPr>
          <a:xfrm>
            <a:off x="995095" y="5980637"/>
            <a:ext cx="4369128" cy="826550"/>
          </a:xfrm>
          <a:prstGeom prst="rect">
            <a:avLst/>
          </a:prstGeom>
        </p:spPr>
      </p:pic>
      <p:sp>
        <p:nvSpPr>
          <p:cNvPr id="18" name="TextBox 17">
            <a:extLst>
              <a:ext uri="{FF2B5EF4-FFF2-40B4-BE49-F238E27FC236}">
                <a16:creationId xmlns:a16="http://schemas.microsoft.com/office/drawing/2014/main" id="{7861E90E-44C7-D543-8C7A-FB81F8A05D15}"/>
              </a:ext>
            </a:extLst>
          </p:cNvPr>
          <p:cNvSpPr txBox="1"/>
          <p:nvPr/>
        </p:nvSpPr>
        <p:spPr>
          <a:xfrm>
            <a:off x="3737266" y="-208210"/>
            <a:ext cx="4620304" cy="369332"/>
          </a:xfrm>
          <a:prstGeom prst="rect">
            <a:avLst/>
          </a:prstGeom>
          <a:noFill/>
        </p:spPr>
        <p:txBody>
          <a:bodyPr wrap="none" rtlCol="0">
            <a:spAutoFit/>
          </a:bodyPr>
          <a:lstStyle/>
          <a:p>
            <a:r>
              <a:rPr lang="en-US" b="1" dirty="0"/>
              <a:t>Emission estimates using reanalysis wind data</a:t>
            </a:r>
          </a:p>
        </p:txBody>
      </p:sp>
    </p:spTree>
    <p:extLst>
      <p:ext uri="{BB962C8B-B14F-4D97-AF65-F5344CB8AC3E}">
        <p14:creationId xmlns:p14="http://schemas.microsoft.com/office/powerpoint/2010/main" val="357468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07FA3EE6-F49D-DA40-B7F1-D58F8CEA852A}"/>
              </a:ext>
            </a:extLst>
          </p:cNvPr>
          <p:cNvGraphicFramePr>
            <a:graphicFrameLocks noGrp="1"/>
          </p:cNvGraphicFramePr>
          <p:nvPr>
            <p:extLst>
              <p:ext uri="{D42A27DB-BD31-4B8C-83A1-F6EECF244321}">
                <p14:modId xmlns:p14="http://schemas.microsoft.com/office/powerpoint/2010/main" val="1356491422"/>
              </p:ext>
            </p:extLst>
          </p:nvPr>
        </p:nvGraphicFramePr>
        <p:xfrm>
          <a:off x="1351546" y="378741"/>
          <a:ext cx="10541200" cy="2157722"/>
        </p:xfrm>
        <a:graphic>
          <a:graphicData uri="http://schemas.openxmlformats.org/drawingml/2006/table">
            <a:tbl>
              <a:tblPr firstRow="1" bandRow="1">
                <a:tableStyleId>{21E4AEA4-8DFA-4A89-87EB-49C32662AFE0}</a:tableStyleId>
              </a:tblPr>
              <a:tblGrid>
                <a:gridCol w="1317650">
                  <a:extLst>
                    <a:ext uri="{9D8B030D-6E8A-4147-A177-3AD203B41FA5}">
                      <a16:colId xmlns:a16="http://schemas.microsoft.com/office/drawing/2014/main" val="2969469123"/>
                    </a:ext>
                  </a:extLst>
                </a:gridCol>
                <a:gridCol w="1317650">
                  <a:extLst>
                    <a:ext uri="{9D8B030D-6E8A-4147-A177-3AD203B41FA5}">
                      <a16:colId xmlns:a16="http://schemas.microsoft.com/office/drawing/2014/main" val="1247962981"/>
                    </a:ext>
                  </a:extLst>
                </a:gridCol>
                <a:gridCol w="1317650">
                  <a:extLst>
                    <a:ext uri="{9D8B030D-6E8A-4147-A177-3AD203B41FA5}">
                      <a16:colId xmlns:a16="http://schemas.microsoft.com/office/drawing/2014/main" val="1225357208"/>
                    </a:ext>
                  </a:extLst>
                </a:gridCol>
                <a:gridCol w="1317650">
                  <a:extLst>
                    <a:ext uri="{9D8B030D-6E8A-4147-A177-3AD203B41FA5}">
                      <a16:colId xmlns:a16="http://schemas.microsoft.com/office/drawing/2014/main" val="451069819"/>
                    </a:ext>
                  </a:extLst>
                </a:gridCol>
                <a:gridCol w="1317650">
                  <a:extLst>
                    <a:ext uri="{9D8B030D-6E8A-4147-A177-3AD203B41FA5}">
                      <a16:colId xmlns:a16="http://schemas.microsoft.com/office/drawing/2014/main" val="4268479754"/>
                    </a:ext>
                  </a:extLst>
                </a:gridCol>
                <a:gridCol w="1317650">
                  <a:extLst>
                    <a:ext uri="{9D8B030D-6E8A-4147-A177-3AD203B41FA5}">
                      <a16:colId xmlns:a16="http://schemas.microsoft.com/office/drawing/2014/main" val="4250880850"/>
                    </a:ext>
                  </a:extLst>
                </a:gridCol>
                <a:gridCol w="1317650">
                  <a:extLst>
                    <a:ext uri="{9D8B030D-6E8A-4147-A177-3AD203B41FA5}">
                      <a16:colId xmlns:a16="http://schemas.microsoft.com/office/drawing/2014/main" val="2059062716"/>
                    </a:ext>
                  </a:extLst>
                </a:gridCol>
                <a:gridCol w="1317650">
                  <a:extLst>
                    <a:ext uri="{9D8B030D-6E8A-4147-A177-3AD203B41FA5}">
                      <a16:colId xmlns:a16="http://schemas.microsoft.com/office/drawing/2014/main" val="3195237081"/>
                    </a:ext>
                  </a:extLst>
                </a:gridCol>
              </a:tblGrid>
              <a:tr h="650414">
                <a:tc>
                  <a:txBody>
                    <a:bodyPr/>
                    <a:lstStyle/>
                    <a:p>
                      <a:r>
                        <a:rPr lang="en-US" sz="1200" dirty="0"/>
                        <a:t>Date (satellite)</a:t>
                      </a:r>
                    </a:p>
                  </a:txBody>
                  <a:tcPr/>
                </a:tc>
                <a:tc>
                  <a:txBody>
                    <a:bodyPr/>
                    <a:lstStyle/>
                    <a:p>
                      <a:r>
                        <a:rPr lang="en-US" sz="1200" dirty="0"/>
                        <a:t>Plume length (m)</a:t>
                      </a:r>
                    </a:p>
                  </a:txBody>
                  <a:tcPr/>
                </a:tc>
                <a:tc>
                  <a:txBody>
                    <a:bodyPr/>
                    <a:lstStyle/>
                    <a:p>
                      <a:r>
                        <a:rPr lang="en-US" sz="1200" dirty="0" err="1"/>
                        <a:t>FacilityEmissionRate</a:t>
                      </a:r>
                      <a:r>
                        <a:rPr lang="en-US" sz="1200" dirty="0"/>
                        <a:t> (kg/</a:t>
                      </a:r>
                      <a:r>
                        <a:rPr lang="en-US" sz="1200" dirty="0" err="1"/>
                        <a:t>hr</a:t>
                      </a:r>
                      <a:r>
                        <a:rPr lang="en-US" sz="1200" dirty="0"/>
                        <a:t>)</a:t>
                      </a:r>
                    </a:p>
                  </a:txBody>
                  <a:tcPr/>
                </a:tc>
                <a:tc>
                  <a:txBody>
                    <a:bodyPr/>
                    <a:lstStyle/>
                    <a:p>
                      <a:r>
                        <a:rPr lang="en-US" sz="1200" dirty="0" err="1"/>
                        <a:t>FacilityEmissionRateLower</a:t>
                      </a:r>
                      <a:endParaRPr lang="en-US" sz="1200" dirty="0"/>
                    </a:p>
                    <a:p>
                      <a:r>
                        <a:rPr lang="en-US" sz="1200" dirty="0"/>
                        <a:t>(kg/</a:t>
                      </a:r>
                      <a:r>
                        <a:rPr lang="en-US" sz="1200" dirty="0" err="1"/>
                        <a:t>hr</a:t>
                      </a:r>
                      <a:r>
                        <a:rPr lang="en-US" sz="1200" dirty="0"/>
                        <a:t>)</a:t>
                      </a:r>
                    </a:p>
                  </a:txBody>
                  <a:tcPr/>
                </a:tc>
                <a:tc>
                  <a:txBody>
                    <a:bodyPr/>
                    <a:lstStyle/>
                    <a:p>
                      <a:r>
                        <a:rPr lang="en-US" sz="1200" dirty="0" err="1"/>
                        <a:t>FacilityEmissionRateUpper</a:t>
                      </a:r>
                      <a:endParaRPr lang="en-US" sz="1200" dirty="0"/>
                    </a:p>
                    <a:p>
                      <a:r>
                        <a:rPr lang="en-US" sz="1200" dirty="0"/>
                        <a:t>(kg/</a:t>
                      </a:r>
                      <a:r>
                        <a:rPr lang="en-US" sz="1200" dirty="0" err="1"/>
                        <a:t>hr</a:t>
                      </a:r>
                      <a:r>
                        <a:rPr lang="en-US" sz="1200" dirty="0"/>
                        <a:t>)</a:t>
                      </a:r>
                    </a:p>
                  </a:txBody>
                  <a:tcPr/>
                </a:tc>
                <a:tc>
                  <a:txBody>
                    <a:bodyPr/>
                    <a:lstStyle/>
                    <a:p>
                      <a:r>
                        <a:rPr lang="en-US" sz="1200" dirty="0" err="1"/>
                        <a:t>UncertaintyType</a:t>
                      </a:r>
                      <a:endParaRPr lang="en-US" sz="1200" dirty="0"/>
                    </a:p>
                  </a:txBody>
                  <a:tcPr/>
                </a:tc>
                <a:tc>
                  <a:txBody>
                    <a:bodyPr/>
                    <a:lstStyle/>
                    <a:p>
                      <a:r>
                        <a:rPr lang="en-US" sz="1200" dirty="0"/>
                        <a:t>Windspeed (m/s) [Min-Max]*</a:t>
                      </a:r>
                    </a:p>
                  </a:txBody>
                  <a:tcPr/>
                </a:tc>
                <a:tc>
                  <a:txBody>
                    <a:bodyPr/>
                    <a:lstStyle/>
                    <a:p>
                      <a:r>
                        <a:rPr lang="en-US" sz="1200" dirty="0"/>
                        <a:t>Wind Direction</a:t>
                      </a:r>
                    </a:p>
                    <a:p>
                      <a:r>
                        <a:rPr lang="en-US" sz="1200" dirty="0"/>
                        <a:t>(azimuth wind vector) </a:t>
                      </a:r>
                    </a:p>
                  </a:txBody>
                  <a:tcPr/>
                </a:tc>
                <a:extLst>
                  <a:ext uri="{0D108BD9-81ED-4DB2-BD59-A6C34878D82A}">
                    <a16:rowId xmlns:a16="http://schemas.microsoft.com/office/drawing/2014/main" val="1334355223"/>
                  </a:ext>
                </a:extLst>
              </a:tr>
              <a:tr h="376827">
                <a:tc>
                  <a:txBody>
                    <a:bodyPr/>
                    <a:lstStyle/>
                    <a:p>
                      <a:r>
                        <a:rPr lang="en-US" sz="1200" dirty="0">
                          <a:solidFill>
                            <a:schemeClr val="tx1"/>
                          </a:solidFill>
                        </a:rPr>
                        <a:t>2021-10-19 (S2)</a:t>
                      </a:r>
                    </a:p>
                  </a:txBody>
                  <a:tcPr/>
                </a:tc>
                <a:tc>
                  <a:txBody>
                    <a:bodyPr/>
                    <a:lstStyle/>
                    <a:p>
                      <a:r>
                        <a:rPr lang="en-US" sz="1200" dirty="0"/>
                        <a:t>340 </a:t>
                      </a:r>
                    </a:p>
                  </a:txBody>
                  <a:tcPr/>
                </a:tc>
                <a:tc>
                  <a:txBody>
                    <a:bodyPr/>
                    <a:lstStyle/>
                    <a:p>
                      <a:r>
                        <a:rPr lang="en-US" sz="1200" dirty="0"/>
                        <a:t>4680</a:t>
                      </a:r>
                    </a:p>
                  </a:txBody>
                  <a:tcPr/>
                </a:tc>
                <a:tc>
                  <a:txBody>
                    <a:bodyPr/>
                    <a:lstStyle/>
                    <a:p>
                      <a:r>
                        <a:rPr lang="en-US" sz="1200" dirty="0"/>
                        <a:t>3410</a:t>
                      </a:r>
                    </a:p>
                  </a:txBody>
                  <a:tcPr/>
                </a:tc>
                <a:tc>
                  <a:txBody>
                    <a:bodyPr/>
                    <a:lstStyle/>
                    <a:p>
                      <a:r>
                        <a:rPr lang="en-US" sz="1200" dirty="0"/>
                        <a:t>6000</a:t>
                      </a:r>
                    </a:p>
                  </a:txBody>
                  <a:tcPr/>
                </a:tc>
                <a:tc>
                  <a:txBody>
                    <a:bodyPr/>
                    <a:lstStyle/>
                    <a:p>
                      <a:r>
                        <a:rPr lang="en-US" sz="1200" dirty="0"/>
                        <a:t>Min/max</a:t>
                      </a:r>
                    </a:p>
                  </a:txBody>
                  <a:tcPr/>
                </a:tc>
                <a:tc>
                  <a:txBody>
                    <a:bodyPr/>
                    <a:lstStyle/>
                    <a:p>
                      <a:r>
                        <a:rPr lang="en-US" sz="1200" dirty="0"/>
                        <a:t>2.6 [1.7-3.4]  </a:t>
                      </a:r>
                    </a:p>
                  </a:txBody>
                  <a:tcPr/>
                </a:tc>
                <a:tc>
                  <a:txBody>
                    <a:bodyPr/>
                    <a:lstStyle/>
                    <a:p>
                      <a:r>
                        <a:rPr lang="en-US" sz="1200" dirty="0"/>
                        <a:t>197</a:t>
                      </a:r>
                    </a:p>
                  </a:txBody>
                  <a:tcPr/>
                </a:tc>
                <a:extLst>
                  <a:ext uri="{0D108BD9-81ED-4DB2-BD59-A6C34878D82A}">
                    <a16:rowId xmlns:a16="http://schemas.microsoft.com/office/drawing/2014/main" val="4101472481"/>
                  </a:ext>
                </a:extLst>
              </a:tr>
              <a:tr h="376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2021-10-22 (S2)</a:t>
                      </a:r>
                    </a:p>
                  </a:txBody>
                  <a:tcPr/>
                </a:tc>
                <a:tc>
                  <a:txBody>
                    <a:bodyPr/>
                    <a:lstStyle/>
                    <a:p>
                      <a:r>
                        <a:rPr lang="en-US" sz="1200" dirty="0"/>
                        <a:t>330</a:t>
                      </a:r>
                    </a:p>
                  </a:txBody>
                  <a:tcPr/>
                </a:tc>
                <a:tc>
                  <a:txBody>
                    <a:bodyPr/>
                    <a:lstStyle/>
                    <a:p>
                      <a:r>
                        <a:rPr lang="en-US" sz="1200" dirty="0"/>
                        <a:t>1500</a:t>
                      </a:r>
                    </a:p>
                  </a:txBody>
                  <a:tcPr/>
                </a:tc>
                <a:tc>
                  <a:txBody>
                    <a:bodyPr/>
                    <a:lstStyle/>
                    <a:p>
                      <a:r>
                        <a:rPr lang="en-US" sz="1200" dirty="0"/>
                        <a:t>1203</a:t>
                      </a:r>
                    </a:p>
                  </a:txBody>
                  <a:tcPr/>
                </a:tc>
                <a:tc>
                  <a:txBody>
                    <a:bodyPr/>
                    <a:lstStyle/>
                    <a:p>
                      <a:r>
                        <a:rPr lang="en-US" sz="1200" dirty="0"/>
                        <a:t>1790</a:t>
                      </a:r>
                    </a:p>
                  </a:txBody>
                  <a:tcPr/>
                </a:tc>
                <a:tc>
                  <a:txBody>
                    <a:bodyPr/>
                    <a:lstStyle/>
                    <a:p>
                      <a:r>
                        <a:rPr lang="en-US" sz="1200" dirty="0"/>
                        <a:t>Min/max</a:t>
                      </a:r>
                    </a:p>
                  </a:txBody>
                  <a:tcPr/>
                </a:tc>
                <a:tc>
                  <a:txBody>
                    <a:bodyPr/>
                    <a:lstStyle/>
                    <a:p>
                      <a:r>
                        <a:rPr lang="en-US" sz="1200" dirty="0"/>
                        <a:t>1.9 [1.4-2.3]</a:t>
                      </a:r>
                    </a:p>
                  </a:txBody>
                  <a:tcPr/>
                </a:tc>
                <a:tc>
                  <a:txBody>
                    <a:bodyPr/>
                    <a:lstStyle/>
                    <a:p>
                      <a:r>
                        <a:rPr lang="en-US" sz="1200" dirty="0"/>
                        <a:t>113</a:t>
                      </a:r>
                    </a:p>
                  </a:txBody>
                  <a:tcPr/>
                </a:tc>
                <a:extLst>
                  <a:ext uri="{0D108BD9-81ED-4DB2-BD59-A6C34878D82A}">
                    <a16:rowId xmlns:a16="http://schemas.microsoft.com/office/drawing/2014/main" val="3623622935"/>
                  </a:ext>
                </a:extLst>
              </a:tr>
              <a:tr h="376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2021-10-27 (S2)</a:t>
                      </a:r>
                    </a:p>
                  </a:txBody>
                  <a:tcPr/>
                </a:tc>
                <a:tc>
                  <a:txBody>
                    <a:bodyPr/>
                    <a:lstStyle/>
                    <a:p>
                      <a:r>
                        <a:rPr lang="en-US" sz="1200" dirty="0"/>
                        <a:t>260</a:t>
                      </a:r>
                    </a:p>
                  </a:txBody>
                  <a:tcPr/>
                </a:tc>
                <a:tc>
                  <a:txBody>
                    <a:bodyPr/>
                    <a:lstStyle/>
                    <a:p>
                      <a:r>
                        <a:rPr lang="en-US" sz="1200" dirty="0"/>
                        <a:t>2380</a:t>
                      </a:r>
                    </a:p>
                  </a:txBody>
                  <a:tcPr/>
                </a:tc>
                <a:tc>
                  <a:txBody>
                    <a:bodyPr/>
                    <a:lstStyle/>
                    <a:p>
                      <a:r>
                        <a:rPr lang="en-US" sz="1200" dirty="0"/>
                        <a:t>1940</a:t>
                      </a:r>
                    </a:p>
                  </a:txBody>
                  <a:tcPr/>
                </a:tc>
                <a:tc>
                  <a:txBody>
                    <a:bodyPr/>
                    <a:lstStyle/>
                    <a:p>
                      <a:r>
                        <a:rPr lang="en-US" sz="1200" dirty="0"/>
                        <a:t>2840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Min/max</a:t>
                      </a:r>
                    </a:p>
                  </a:txBody>
                  <a:tcPr/>
                </a:tc>
                <a:tc>
                  <a:txBody>
                    <a:bodyPr/>
                    <a:lstStyle/>
                    <a:p>
                      <a:r>
                        <a:rPr lang="en-US" sz="1200" dirty="0"/>
                        <a:t>4.2 [3.9-4.4] </a:t>
                      </a:r>
                    </a:p>
                  </a:txBody>
                  <a:tcPr/>
                </a:tc>
                <a:tc>
                  <a:txBody>
                    <a:bodyPr/>
                    <a:lstStyle/>
                    <a:p>
                      <a:r>
                        <a:rPr lang="en-US" sz="1200" dirty="0"/>
                        <a:t>221</a:t>
                      </a:r>
                    </a:p>
                  </a:txBody>
                  <a:tcPr/>
                </a:tc>
                <a:extLst>
                  <a:ext uri="{0D108BD9-81ED-4DB2-BD59-A6C34878D82A}">
                    <a16:rowId xmlns:a16="http://schemas.microsoft.com/office/drawing/2014/main" val="2392609123"/>
                  </a:ext>
                </a:extLst>
              </a:tr>
              <a:tr h="376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2021-10-21 (L8)</a:t>
                      </a:r>
                    </a:p>
                  </a:txBody>
                  <a:tcPr/>
                </a:tc>
                <a:tc>
                  <a:txBody>
                    <a:bodyPr/>
                    <a:lstStyle/>
                    <a:p>
                      <a:r>
                        <a:rPr lang="en-US" sz="1200" dirty="0"/>
                        <a:t>490</a:t>
                      </a:r>
                    </a:p>
                  </a:txBody>
                  <a:tcPr/>
                </a:tc>
                <a:tc>
                  <a:txBody>
                    <a:bodyPr/>
                    <a:lstStyle/>
                    <a:p>
                      <a:r>
                        <a:rPr lang="en-US" sz="1200" dirty="0"/>
                        <a:t>2780</a:t>
                      </a:r>
                    </a:p>
                  </a:txBody>
                  <a:tcPr/>
                </a:tc>
                <a:tc>
                  <a:txBody>
                    <a:bodyPr/>
                    <a:lstStyle/>
                    <a:p>
                      <a:r>
                        <a:rPr lang="en-US" sz="1200" dirty="0"/>
                        <a:t>2450</a:t>
                      </a:r>
                    </a:p>
                  </a:txBody>
                  <a:tcPr/>
                </a:tc>
                <a:tc>
                  <a:txBody>
                    <a:bodyPr/>
                    <a:lstStyle/>
                    <a:p>
                      <a:r>
                        <a:rPr lang="en-US" sz="1200" dirty="0"/>
                        <a:t>3170</a:t>
                      </a:r>
                    </a:p>
                  </a:txBody>
                  <a:tcPr/>
                </a:tc>
                <a:tc>
                  <a:txBody>
                    <a:bodyPr/>
                    <a:lstStyle/>
                    <a:p>
                      <a:r>
                        <a:rPr lang="en-US" sz="1200" dirty="0"/>
                        <a:t>Min/max</a:t>
                      </a:r>
                    </a:p>
                  </a:txBody>
                  <a:tcPr/>
                </a:tc>
                <a:tc>
                  <a:txBody>
                    <a:bodyPr/>
                    <a:lstStyle/>
                    <a:p>
                      <a:r>
                        <a:rPr lang="en-US" sz="1200" dirty="0"/>
                        <a:t>4.1 [3.9-4.4] </a:t>
                      </a:r>
                    </a:p>
                  </a:txBody>
                  <a:tcPr/>
                </a:tc>
                <a:tc>
                  <a:txBody>
                    <a:bodyPr/>
                    <a:lstStyle/>
                    <a:p>
                      <a:r>
                        <a:rPr lang="en-US" sz="1200" dirty="0"/>
                        <a:t>221</a:t>
                      </a:r>
                    </a:p>
                  </a:txBody>
                  <a:tcPr/>
                </a:tc>
                <a:extLst>
                  <a:ext uri="{0D108BD9-81ED-4DB2-BD59-A6C34878D82A}">
                    <a16:rowId xmlns:a16="http://schemas.microsoft.com/office/drawing/2014/main" val="1866255036"/>
                  </a:ext>
                </a:extLst>
              </a:tr>
            </a:tbl>
          </a:graphicData>
        </a:graphic>
      </p:graphicFrame>
      <p:sp>
        <p:nvSpPr>
          <p:cNvPr id="5" name="TextBox 4">
            <a:extLst>
              <a:ext uri="{FF2B5EF4-FFF2-40B4-BE49-F238E27FC236}">
                <a16:creationId xmlns:a16="http://schemas.microsoft.com/office/drawing/2014/main" id="{C3B08C4D-68E4-4C47-B358-80DDFCAD8139}"/>
              </a:ext>
            </a:extLst>
          </p:cNvPr>
          <p:cNvSpPr txBox="1"/>
          <p:nvPr/>
        </p:nvSpPr>
        <p:spPr>
          <a:xfrm>
            <a:off x="4573264" y="2615321"/>
            <a:ext cx="4698722" cy="261610"/>
          </a:xfrm>
          <a:prstGeom prst="rect">
            <a:avLst/>
          </a:prstGeom>
          <a:noFill/>
        </p:spPr>
        <p:txBody>
          <a:bodyPr wrap="none" rtlCol="0">
            <a:spAutoFit/>
          </a:bodyPr>
          <a:lstStyle/>
          <a:p>
            <a:r>
              <a:rPr lang="en-US" sz="1100" dirty="0"/>
              <a:t>*1-minute average during the 3 minutes preceding the satellite overpass time. </a:t>
            </a:r>
          </a:p>
        </p:txBody>
      </p:sp>
      <p:sp>
        <p:nvSpPr>
          <p:cNvPr id="6" name="TextBox 5">
            <a:extLst>
              <a:ext uri="{FF2B5EF4-FFF2-40B4-BE49-F238E27FC236}">
                <a16:creationId xmlns:a16="http://schemas.microsoft.com/office/drawing/2014/main" id="{6956A7FA-B543-E04C-BED7-BBF739219B3B}"/>
              </a:ext>
            </a:extLst>
          </p:cNvPr>
          <p:cNvSpPr txBox="1"/>
          <p:nvPr/>
        </p:nvSpPr>
        <p:spPr>
          <a:xfrm>
            <a:off x="3825538" y="0"/>
            <a:ext cx="4540923" cy="369332"/>
          </a:xfrm>
          <a:prstGeom prst="rect">
            <a:avLst/>
          </a:prstGeom>
          <a:noFill/>
        </p:spPr>
        <p:txBody>
          <a:bodyPr wrap="none" rtlCol="0">
            <a:spAutoFit/>
          </a:bodyPr>
          <a:lstStyle/>
          <a:p>
            <a:r>
              <a:rPr lang="en-US" b="1" dirty="0"/>
              <a:t>Emission estimates using measured wind data</a:t>
            </a:r>
          </a:p>
        </p:txBody>
      </p:sp>
    </p:spTree>
    <p:extLst>
      <p:ext uri="{BB962C8B-B14F-4D97-AF65-F5344CB8AC3E}">
        <p14:creationId xmlns:p14="http://schemas.microsoft.com/office/powerpoint/2010/main" val="408690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B530AA2-60CD-824E-84F4-4E0E76800318}"/>
              </a:ext>
            </a:extLst>
          </p:cNvPr>
          <p:cNvGraphicFramePr>
            <a:graphicFrameLocks noGrp="1"/>
          </p:cNvGraphicFramePr>
          <p:nvPr/>
        </p:nvGraphicFramePr>
        <p:xfrm>
          <a:off x="265688" y="621373"/>
          <a:ext cx="11660623" cy="11188390"/>
        </p:xfrm>
        <a:graphic>
          <a:graphicData uri="http://schemas.openxmlformats.org/drawingml/2006/table">
            <a:tbl>
              <a:tblPr>
                <a:tableStyleId>{5C22544A-7EE6-4342-B048-85BDC9FD1C3A}</a:tableStyleId>
              </a:tblPr>
              <a:tblGrid>
                <a:gridCol w="3962478">
                  <a:extLst>
                    <a:ext uri="{9D8B030D-6E8A-4147-A177-3AD203B41FA5}">
                      <a16:colId xmlns:a16="http://schemas.microsoft.com/office/drawing/2014/main" val="990447434"/>
                    </a:ext>
                  </a:extLst>
                </a:gridCol>
                <a:gridCol w="7698145">
                  <a:extLst>
                    <a:ext uri="{9D8B030D-6E8A-4147-A177-3AD203B41FA5}">
                      <a16:colId xmlns:a16="http://schemas.microsoft.com/office/drawing/2014/main" val="2108114051"/>
                    </a:ext>
                  </a:extLst>
                </a:gridCol>
              </a:tblGrid>
              <a:tr h="546215">
                <a:tc>
                  <a:txBody>
                    <a:bodyPr/>
                    <a:lstStyle/>
                    <a:p>
                      <a:pPr algn="l" fontAlgn="t"/>
                      <a:r>
                        <a:rPr lang="en-US" sz="1100" u="none" strike="noStrike" dirty="0">
                          <a:effectLst/>
                        </a:rPr>
                        <a:t>(1) Please provide a detailed description of system configuration and primary components including the sensor and deployment platform. Additionally, the location (latitude, longitude, height) of auxiliary components such as meteorological station or any other equipment installed at or near the Test Center must be recorded.</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r>
                        <a:rPr lang="en-US" sz="1000" kern="1200" dirty="0" err="1">
                          <a:solidFill>
                            <a:schemeClr val="dk1"/>
                          </a:solidFill>
                          <a:effectLst/>
                          <a:latin typeface="+mn-lt"/>
                          <a:ea typeface="+mn-ea"/>
                          <a:cs typeface="+mn-cs"/>
                        </a:rPr>
                        <a:t>Varon</a:t>
                      </a:r>
                      <a:r>
                        <a:rPr lang="en-US" sz="1000" kern="1200" dirty="0">
                          <a:solidFill>
                            <a:schemeClr val="dk1"/>
                          </a:solidFill>
                          <a:effectLst/>
                          <a:latin typeface="+mn-lt"/>
                          <a:ea typeface="+mn-ea"/>
                          <a:cs typeface="+mn-cs"/>
                        </a:rPr>
                        <a:t> et al. (2021) showed that the measurements from shortwave infrared (SWIR) bands of multispectral satellites instruments (MSI) can be used to detect methane plumes from large point sources and quantify source rates. Here, we use the Sentinel -2 and Landsat-8 MSI to detect and quantify methane plumes.</a:t>
                      </a:r>
                    </a:p>
                    <a:p>
                      <a:r>
                        <a:rPr lang="en-US" sz="1000" b="1" kern="1200" dirty="0">
                          <a:solidFill>
                            <a:schemeClr val="dk1"/>
                          </a:solidFill>
                          <a:effectLst/>
                          <a:latin typeface="+mn-lt"/>
                          <a:ea typeface="+mn-ea"/>
                          <a:cs typeface="+mn-cs"/>
                        </a:rPr>
                        <a:t>Sentinel-2: </a:t>
                      </a:r>
                      <a:r>
                        <a:rPr lang="en-US" sz="1000" kern="1200" dirty="0">
                          <a:solidFill>
                            <a:schemeClr val="dk1"/>
                          </a:solidFill>
                          <a:effectLst/>
                          <a:latin typeface="+mn-lt"/>
                          <a:ea typeface="+mn-ea"/>
                          <a:cs typeface="+mn-cs"/>
                        </a:rPr>
                        <a:t>Sentinel-2 is a European Earth observation mission. It comprises two multispectral satellites (MSI) positioned 180 degree out of phase in the same sun-synchronous orbit, with an equator-crossing time of 10:30 am (local solar time). Sentinel-2A was launched in June 2015 and Sentinel-2B in March 2017. Each satellite carries an MSI that continuously sweeps the Earth’s surface in 13 spectral bands from the visible to the SWIR at 10–60m pixel resolution over a 290 km cross-track swath (</a:t>
                      </a:r>
                      <a:r>
                        <a:rPr lang="en-US" sz="1000" kern="1200" dirty="0" err="1">
                          <a:solidFill>
                            <a:schemeClr val="dk1"/>
                          </a:solidFill>
                          <a:effectLst/>
                          <a:latin typeface="+mn-lt"/>
                          <a:ea typeface="+mn-ea"/>
                          <a:cs typeface="+mn-cs"/>
                        </a:rPr>
                        <a:t>Drusch</a:t>
                      </a:r>
                      <a:r>
                        <a:rPr lang="en-US" sz="1000" kern="1200" dirty="0">
                          <a:solidFill>
                            <a:schemeClr val="dk1"/>
                          </a:solidFill>
                          <a:effectLst/>
                          <a:latin typeface="+mn-lt"/>
                          <a:ea typeface="+mn-ea"/>
                          <a:cs typeface="+mn-cs"/>
                        </a:rPr>
                        <a:t> et al., 2012). The twin satellite configuration enables full global coverage every 5 d and 2–3 d revisit rates at midlatitudes. </a:t>
                      </a:r>
                    </a:p>
                    <a:p>
                      <a:r>
                        <a:rPr lang="en-US" sz="1000" b="1" kern="1200" dirty="0">
                          <a:solidFill>
                            <a:schemeClr val="dk1"/>
                          </a:solidFill>
                          <a:effectLst/>
                          <a:latin typeface="+mn-lt"/>
                          <a:ea typeface="+mn-ea"/>
                          <a:cs typeface="+mn-cs"/>
                        </a:rPr>
                        <a:t>Landsat-8: </a:t>
                      </a:r>
                      <a:r>
                        <a:rPr lang="en-US" sz="1000" kern="1200" dirty="0">
                          <a:solidFill>
                            <a:schemeClr val="dk1"/>
                          </a:solidFill>
                          <a:effectLst/>
                          <a:latin typeface="+mn-lt"/>
                          <a:ea typeface="+mn-ea"/>
                          <a:cs typeface="+mn-cs"/>
                        </a:rPr>
                        <a:t>Landsat 8 (</a:t>
                      </a:r>
                      <a:r>
                        <a:rPr lang="en-US" sz="1000" kern="1200" dirty="0">
                          <a:solidFill>
                            <a:schemeClr val="dk1"/>
                          </a:solidFill>
                          <a:effectLst/>
                          <a:latin typeface="+mn-lt"/>
                          <a:ea typeface="+mn-ea"/>
                          <a:cs typeface="+mn-cs"/>
                          <a:hlinkClick r:id="rId2"/>
                        </a:rPr>
                        <a:t>https://landsat.gsfc.nasa.gov/satellites/landsat-8/</a:t>
                      </a:r>
                      <a:r>
                        <a:rPr lang="en-US" sz="1000" kern="1200" dirty="0">
                          <a:solidFill>
                            <a:schemeClr val="dk1"/>
                          </a:solidFill>
                          <a:effectLst/>
                          <a:latin typeface="+mn-lt"/>
                          <a:ea typeface="+mn-ea"/>
                          <a:cs typeface="+mn-cs"/>
                        </a:rPr>
                        <a:t>, last access: 28 Feb 2022 ) is an American Earth observation MSI launched on 11 February 2013. It is the eighth satellite in the Landsat program. The Landsat mission is a collaboration between NASA and the United States Geological Survey (USGS). Landsat-8 has a 16-day repeat cycle with an equator-crossing time of 10:00 am (local solar time). The Operational Land Imager (OLI) onboard the satellite measures 9 spectral bands at 30-meter spatial resolution.</a:t>
                      </a:r>
                    </a:p>
                    <a:p>
                      <a:r>
                        <a:rPr lang="en-US" sz="1000" b="1" kern="1200" dirty="0">
                          <a:solidFill>
                            <a:schemeClr val="dk1"/>
                          </a:solidFill>
                          <a:effectLst/>
                          <a:latin typeface="+mn-lt"/>
                          <a:ea typeface="+mn-ea"/>
                          <a:cs typeface="+mn-cs"/>
                        </a:rPr>
                        <a:t>Methane retrievals</a:t>
                      </a:r>
                      <a:r>
                        <a:rPr lang="en-US" sz="1000" kern="1200" dirty="0">
                          <a:solidFill>
                            <a:schemeClr val="dk1"/>
                          </a:solidFill>
                          <a:effectLst/>
                          <a:latin typeface="+mn-lt"/>
                          <a:ea typeface="+mn-ea"/>
                          <a:cs typeface="+mn-cs"/>
                        </a:rPr>
                        <a:t>: We retrieve methane observations from SWIR-band observations of Sentinel-2 (band 11 at 1560–1660 nm and band 12 at 2090–2290 nm) at 20 m pixel resolution. Similarly, We retrieve methane observations from the SWIR bands of Landsat-8 (Band 6 at 1570 - 1650 nm and Band 7 at 2110 - 2290 nm) at 30 m pixel resolution. We use the multi-band–multi-pass (MBMP) method (</a:t>
                      </a:r>
                      <a:r>
                        <a:rPr lang="en-US" sz="1000" kern="1200" dirty="0" err="1">
                          <a:solidFill>
                            <a:schemeClr val="dk1"/>
                          </a:solidFill>
                          <a:effectLst/>
                          <a:latin typeface="+mn-lt"/>
                          <a:ea typeface="+mn-ea"/>
                          <a:cs typeface="+mn-cs"/>
                        </a:rPr>
                        <a:t>Varon</a:t>
                      </a:r>
                      <a:r>
                        <a:rPr lang="en-US" sz="1000" kern="1200" dirty="0">
                          <a:solidFill>
                            <a:schemeClr val="dk1"/>
                          </a:solidFill>
                          <a:effectLst/>
                          <a:latin typeface="+mn-lt"/>
                          <a:ea typeface="+mn-ea"/>
                          <a:cs typeface="+mn-cs"/>
                        </a:rPr>
                        <a:t> et al., 2021) to retrieve methane column enhancements. A more detailed description of our retrieval method is given in Pandey et al. (in prep).</a:t>
                      </a:r>
                    </a:p>
                    <a:p>
                      <a:r>
                        <a:rPr lang="en-US" sz="1000" b="1" kern="1200" dirty="0">
                          <a:solidFill>
                            <a:schemeClr val="dk1"/>
                          </a:solidFill>
                          <a:effectLst/>
                          <a:latin typeface="+mn-lt"/>
                          <a:ea typeface="+mn-ea"/>
                          <a:cs typeface="+mn-cs"/>
                        </a:rPr>
                        <a:t>Plume detection: </a:t>
                      </a:r>
                      <a:r>
                        <a:rPr lang="en-US" sz="1000" kern="1200" dirty="0">
                          <a:solidFill>
                            <a:schemeClr val="dk1"/>
                          </a:solidFill>
                          <a:effectLst/>
                          <a:latin typeface="+mn-lt"/>
                          <a:ea typeface="+mn-ea"/>
                          <a:cs typeface="+mn-cs"/>
                        </a:rPr>
                        <a:t>We first mask the methane retrievals over a scene with a 95 percentile filter. Thereafter, a 3x3 median pixel is applied to remove the isolated pixels. We further discard the albedo artefacts from methane retrieval data using the corresponding RGB band images. The RBG bands are not sensitive to atmospheric methane and therefore can be used as a proxy for albedo artefacts.  </a:t>
                      </a:r>
                    </a:p>
                    <a:p>
                      <a:r>
                        <a:rPr lang="en-US" sz="1000" b="1" kern="1200" dirty="0">
                          <a:solidFill>
                            <a:schemeClr val="dk1"/>
                          </a:solidFill>
                          <a:effectLst/>
                          <a:latin typeface="+mn-lt"/>
                          <a:ea typeface="+mn-ea"/>
                          <a:cs typeface="+mn-cs"/>
                        </a:rPr>
                        <a:t>Emission rate quantification:  </a:t>
                      </a:r>
                      <a:r>
                        <a:rPr lang="en-US" sz="1000" kern="1200" dirty="0">
                          <a:solidFill>
                            <a:schemeClr val="dk1"/>
                          </a:solidFill>
                          <a:effectLst/>
                          <a:latin typeface="+mn-lt"/>
                          <a:ea typeface="+mn-ea"/>
                          <a:cs typeface="+mn-cs"/>
                        </a:rPr>
                        <a:t>We perform it using the integrated mass enhancement method (IME, </a:t>
                      </a:r>
                      <a:r>
                        <a:rPr lang="en-US" sz="1000" kern="1200" dirty="0" err="1">
                          <a:solidFill>
                            <a:schemeClr val="dk1"/>
                          </a:solidFill>
                          <a:effectLst/>
                          <a:latin typeface="+mn-lt"/>
                          <a:ea typeface="+mn-ea"/>
                          <a:cs typeface="+mn-cs"/>
                        </a:rPr>
                        <a:t>Varon</a:t>
                      </a:r>
                      <a:r>
                        <a:rPr lang="en-US" sz="1000" kern="1200" dirty="0">
                          <a:solidFill>
                            <a:schemeClr val="dk1"/>
                          </a:solidFill>
                          <a:effectLst/>
                          <a:latin typeface="+mn-lt"/>
                          <a:ea typeface="+mn-ea"/>
                          <a:cs typeface="+mn-cs"/>
                        </a:rPr>
                        <a:t> et al., 2021, AMT) using (a) hourly ERA5 and GEOS-FP 10-m wind data, or (b) measured wind data. </a:t>
                      </a:r>
                    </a:p>
                  </a:txBody>
                  <a:tcPr marL="2198" marR="2198" marT="2198" marB="0"/>
                </a:tc>
                <a:extLst>
                  <a:ext uri="{0D108BD9-81ED-4DB2-BD59-A6C34878D82A}">
                    <a16:rowId xmlns:a16="http://schemas.microsoft.com/office/drawing/2014/main" val="3708459768"/>
                  </a:ext>
                </a:extLst>
              </a:tr>
              <a:tr h="546215">
                <a:tc>
                  <a:txBody>
                    <a:bodyPr/>
                    <a:lstStyle/>
                    <a:p>
                      <a:pPr algn="l" fontAlgn="t"/>
                      <a:r>
                        <a:rPr lang="en-US" sz="1100" u="none" strike="noStrike" dirty="0">
                          <a:effectLst/>
                        </a:rPr>
                        <a:t>(2) Please record the model number of each primary component in (1), if applicable.</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N/A</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2621606826"/>
                  </a:ext>
                </a:extLst>
              </a:tr>
              <a:tr h="546215">
                <a:tc>
                  <a:txBody>
                    <a:bodyPr/>
                    <a:lstStyle/>
                    <a:p>
                      <a:pPr algn="l" fontAlgn="t"/>
                      <a:r>
                        <a:rPr lang="en-US" sz="1100" u="none" strike="noStrike" dirty="0">
                          <a:effectLst/>
                        </a:rPr>
                        <a:t>(3) Please record the software revision installed on the components in (1), including performer-specific software components, revisions, or customizations</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N/A</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1637411318"/>
                  </a:ext>
                </a:extLst>
              </a:tr>
              <a:tr h="546215">
                <a:tc>
                  <a:txBody>
                    <a:bodyPr/>
                    <a:lstStyle/>
                    <a:p>
                      <a:pPr algn="l" fontAlgn="t"/>
                      <a:r>
                        <a:rPr lang="en-US" sz="1100" u="none" strike="noStrike" dirty="0">
                          <a:effectLst/>
                        </a:rPr>
                        <a:t>(4) Please record the revision number of any software analytics installed offsite. For example software to convert concentration maps to mass emission quantification estimates during the experiments.</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N/A</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1381931651"/>
                  </a:ext>
                </a:extLst>
              </a:tr>
              <a:tr h="554271">
                <a:tc>
                  <a:txBody>
                    <a:bodyPr/>
                    <a:lstStyle/>
                    <a:p>
                      <a:pPr algn="l" fontAlgn="t"/>
                      <a:r>
                        <a:rPr lang="en-US" sz="1100" u="none" strike="noStrike" dirty="0">
                          <a:effectLst/>
                        </a:rPr>
                        <a:t>(5) Please describe the expected flight path for testing and how this compares with typical field deployments. For example, a technology deployed in pre-set surveys should have pre-set flight lines (e.g., racetrack or figure-8 formation). A technology that conducts multiple passes for each emission, potentially at different angles of approach, should operate as it would in a field deployment.</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N/A</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1376933045"/>
                  </a:ext>
                </a:extLst>
              </a:tr>
              <a:tr h="546215">
                <a:tc>
                  <a:txBody>
                    <a:bodyPr/>
                    <a:lstStyle/>
                    <a:p>
                      <a:pPr algn="l" fontAlgn="t"/>
                      <a:r>
                        <a:rPr lang="en-US" sz="1100" u="none" strike="noStrike" dirty="0">
                          <a:effectLst/>
                        </a:rPr>
                        <a:t>(6) Please define a single survey measurement, as reported in the field. For example, is it a single overflight with hyperspectral imagery or an ensemble of plume transects? Each survey measurement may be composed of multiple subsidiary measurements (e.g., individual plume transects). </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Single overflight with MSI satellite imagery.</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3962575662"/>
                  </a:ext>
                </a:extLst>
              </a:tr>
              <a:tr h="546215">
                <a:tc>
                  <a:txBody>
                    <a:bodyPr/>
                    <a:lstStyle/>
                    <a:p>
                      <a:pPr algn="l" fontAlgn="t"/>
                      <a:r>
                        <a:rPr lang="en-US" sz="1100" u="none" strike="noStrike" dirty="0">
                          <a:effectLst/>
                        </a:rPr>
                        <a:t>(7) Please estimate the expected survey time (possibly a function of emission size). </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1647351262"/>
                  </a:ext>
                </a:extLst>
              </a:tr>
              <a:tr h="546215">
                <a:tc>
                  <a:txBody>
                    <a:bodyPr/>
                    <a:lstStyle/>
                    <a:p>
                      <a:pPr algn="l" fontAlgn="t"/>
                      <a:r>
                        <a:rPr lang="en-US" sz="1100" u="none" strike="noStrike" dirty="0">
                          <a:effectLst/>
                        </a:rPr>
                        <a:t>(8) Please specify the flight altitude. </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Sentinel-2: 786 km</a:t>
                      </a:r>
                    </a:p>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Landsat-8: 705 km</a:t>
                      </a:r>
                    </a:p>
                    <a:p>
                      <a:pPr marL="0" marR="0" indent="0" algn="l" defTabSz="914400" rtl="0" eaLnBrk="1" fontAlgn="t"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2526522363"/>
                  </a:ext>
                </a:extLst>
              </a:tr>
              <a:tr h="630630">
                <a:tc>
                  <a:txBody>
                    <a:bodyPr/>
                    <a:lstStyle/>
                    <a:p>
                      <a:pPr algn="l" fontAlgn="t"/>
                      <a:r>
                        <a:rPr lang="en-US" sz="1100" u="none" strike="noStrike">
                          <a:effectLst/>
                        </a:rPr>
                        <a:t>(9) Please provide the confidence level at which emission detection data are reported. (e.g., 95% CI, +/- 1 sigma)</a:t>
                      </a:r>
                      <a:endParaRPr lang="en-US" sz="1100" b="0" i="0" u="none" strike="noStrike">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Min/Max values. </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3586801413"/>
                  </a:ext>
                </a:extLst>
              </a:tr>
              <a:tr h="546215">
                <a:tc>
                  <a:txBody>
                    <a:bodyPr/>
                    <a:lstStyle/>
                    <a:p>
                      <a:pPr algn="l" fontAlgn="t"/>
                      <a:r>
                        <a:rPr lang="en-US" sz="1100" u="none" strike="noStrike" dirty="0">
                          <a:effectLst/>
                        </a:rPr>
                        <a:t>(10) Please record the number of personnel participating in the surveys and their roles. Any remote personnel participating in the survey in any fashion should be documented as part of the survey team in this section.  Names of individual personnel are not required.</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2281903191"/>
                  </a:ext>
                </a:extLst>
              </a:tr>
              <a:tr h="546215">
                <a:tc>
                  <a:txBody>
                    <a:bodyPr/>
                    <a:lstStyle/>
                    <a:p>
                      <a:pPr algn="l" fontAlgn="t"/>
                      <a:r>
                        <a:rPr lang="en-US" sz="1100" u="none" strike="noStrike">
                          <a:effectLst/>
                        </a:rPr>
                        <a:t>(11) For hyperspectral technologies, describe how plume length is determined for quantification.</a:t>
                      </a:r>
                      <a:endParaRPr lang="en-US" sz="1100" b="0" i="0" u="none" strike="noStrike">
                        <a:solidFill>
                          <a:srgbClr val="000000"/>
                        </a:solidFill>
                        <a:effectLst/>
                        <a:latin typeface="Calibri" panose="020F0502020204030204" pitchFamily="34" charset="0"/>
                      </a:endParaRPr>
                    </a:p>
                  </a:txBody>
                  <a:tcPr marL="2198" marR="2198" marT="2198" marB="0"/>
                </a:tc>
                <a:tc>
                  <a:txBody>
                    <a:bodyPr/>
                    <a:lstStyle/>
                    <a:p>
                      <a:pPr algn="l" fontAlgn="t"/>
                      <a:r>
                        <a:rPr lang="en-US" sz="1100" u="none" strike="noStrike" dirty="0">
                          <a:effectLst/>
                        </a:rPr>
                        <a:t> The length of plume is measured along the elongated plume direction.</a:t>
                      </a:r>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1580626427"/>
                  </a:ext>
                </a:extLst>
              </a:tr>
              <a:tr h="546215">
                <a:tc>
                  <a:txBody>
                    <a:bodyPr/>
                    <a:lstStyle/>
                    <a:p>
                      <a:pPr algn="l" fontAlgn="t"/>
                      <a:r>
                        <a:rPr lang="en-US" sz="1100" u="none" strike="noStrike" dirty="0">
                          <a:effectLst/>
                        </a:rPr>
                        <a:t>(12) If wind speed is used in computing total emission rate, please describe how the wind estimate is obtained, including the precise instrument or wind reanalysis product used.</a:t>
                      </a:r>
                      <a:endParaRPr lang="en-US" sz="1100" b="0" i="0" u="none" strike="noStrike" dirty="0">
                        <a:solidFill>
                          <a:srgbClr val="000000"/>
                        </a:solidFill>
                        <a:effectLst/>
                        <a:latin typeface="Calibri" panose="020F0502020204030204" pitchFamily="34" charset="0"/>
                      </a:endParaRPr>
                    </a:p>
                  </a:txBody>
                  <a:tcPr marL="2198" marR="2198" marT="2198" marB="0"/>
                </a:tc>
                <a:tc>
                  <a:txBody>
                    <a:bodyPr/>
                    <a:lstStyle/>
                    <a:p>
                      <a:r>
                        <a:rPr lang="en-US" sz="1000" b="1" kern="1200" dirty="0">
                          <a:solidFill>
                            <a:schemeClr val="dk1"/>
                          </a:solidFill>
                          <a:effectLst/>
                          <a:latin typeface="+mn-lt"/>
                          <a:ea typeface="+mn-ea"/>
                          <a:cs typeface="+mn-cs"/>
                        </a:rPr>
                        <a:t>1st stage submission</a:t>
                      </a:r>
                      <a:r>
                        <a:rPr lang="en-US" sz="1000" kern="1200" dirty="0">
                          <a:solidFill>
                            <a:schemeClr val="dk1"/>
                          </a:solidFill>
                          <a:effectLst/>
                          <a:latin typeface="+mn-lt"/>
                          <a:ea typeface="+mn-ea"/>
                          <a:cs typeface="+mn-cs"/>
                        </a:rPr>
                        <a:t>: The overpass times of the four observed plumes are within 1800–1900 UTC hours. We account for errors in wind data by using two reanalysis models at multiple time instances. we use 10-m wind data between 1700–1930 UTC hours from the ERA5 (at 1700, 1800 and 1900) and GEOS-FP (at 1730, 1730 and 1930 ) meteorological reanalysis. </a:t>
                      </a:r>
                    </a:p>
                    <a:p>
                      <a:br>
                        <a:rPr lang="en-US" sz="1000" kern="1200" dirty="0">
                          <a:solidFill>
                            <a:schemeClr val="dk1"/>
                          </a:solidFill>
                          <a:effectLst/>
                          <a:latin typeface="+mn-lt"/>
                          <a:ea typeface="+mn-ea"/>
                          <a:cs typeface="+mn-cs"/>
                        </a:rPr>
                      </a:br>
                      <a:endParaRPr lang="en-US" sz="1000" kern="1200" dirty="0">
                        <a:solidFill>
                          <a:schemeClr val="dk1"/>
                        </a:solidFill>
                        <a:effectLst/>
                        <a:latin typeface="+mn-lt"/>
                        <a:ea typeface="+mn-ea"/>
                        <a:cs typeface="+mn-cs"/>
                      </a:endParaRPr>
                    </a:p>
                    <a:p>
                      <a:r>
                        <a:rPr lang="en-US" sz="1000" b="1" kern="1200" dirty="0">
                          <a:solidFill>
                            <a:schemeClr val="dk1"/>
                          </a:solidFill>
                          <a:effectLst/>
                          <a:latin typeface="+mn-lt"/>
                          <a:ea typeface="+mn-ea"/>
                          <a:cs typeface="+mn-cs"/>
                        </a:rPr>
                        <a:t>2nd stage submission</a:t>
                      </a:r>
                      <a:r>
                        <a:rPr lang="en-US" sz="1000" kern="1200" dirty="0">
                          <a:solidFill>
                            <a:schemeClr val="dk1"/>
                          </a:solidFill>
                          <a:effectLst/>
                          <a:latin typeface="+mn-lt"/>
                          <a:ea typeface="+mn-ea"/>
                          <a:cs typeface="+mn-cs"/>
                        </a:rPr>
                        <a:t>: The gas release team provided wind measurements at 1-second resolution. We use the minute-average wind data during the preceding 3 minutes of the satellite overpass for emission quantification. The choice of 3 minutes is based on the winds speeds at the overpass time and the observed plume length. </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100" u="none" strike="noStrike" dirty="0">
                        <a:effectLst/>
                      </a:endParaRPr>
                    </a:p>
                    <a:p>
                      <a:pPr algn="l" fontAlgn="t"/>
                      <a:endParaRPr lang="en-US" sz="1100" b="0" i="0" u="none" strike="noStrike" dirty="0">
                        <a:solidFill>
                          <a:srgbClr val="000000"/>
                        </a:solidFill>
                        <a:effectLst/>
                        <a:latin typeface="Calibri" panose="020F0502020204030204" pitchFamily="34" charset="0"/>
                      </a:endParaRPr>
                    </a:p>
                  </a:txBody>
                  <a:tcPr marL="2198" marR="2198" marT="2198" marB="0"/>
                </a:tc>
                <a:extLst>
                  <a:ext uri="{0D108BD9-81ED-4DB2-BD59-A6C34878D82A}">
                    <a16:rowId xmlns:a16="http://schemas.microsoft.com/office/drawing/2014/main" val="1863709926"/>
                  </a:ext>
                </a:extLst>
              </a:tr>
            </a:tbl>
          </a:graphicData>
        </a:graphic>
      </p:graphicFrame>
      <p:sp>
        <p:nvSpPr>
          <p:cNvPr id="5" name="TextBox 4">
            <a:extLst>
              <a:ext uri="{FF2B5EF4-FFF2-40B4-BE49-F238E27FC236}">
                <a16:creationId xmlns:a16="http://schemas.microsoft.com/office/drawing/2014/main" id="{BCA8B693-C9C5-0344-98A1-D59AA456EFE8}"/>
              </a:ext>
            </a:extLst>
          </p:cNvPr>
          <p:cNvSpPr txBox="1"/>
          <p:nvPr/>
        </p:nvSpPr>
        <p:spPr>
          <a:xfrm>
            <a:off x="5300268" y="252041"/>
            <a:ext cx="1591461" cy="369332"/>
          </a:xfrm>
          <a:prstGeom prst="rect">
            <a:avLst/>
          </a:prstGeom>
          <a:noFill/>
        </p:spPr>
        <p:txBody>
          <a:bodyPr wrap="none" rtlCol="0">
            <a:spAutoFit/>
          </a:bodyPr>
          <a:lstStyle/>
          <a:p>
            <a:r>
              <a:rPr lang="en-US" b="1" dirty="0"/>
              <a:t>Performer Info</a:t>
            </a:r>
          </a:p>
        </p:txBody>
      </p:sp>
    </p:spTree>
    <p:extLst>
      <p:ext uri="{BB962C8B-B14F-4D97-AF65-F5344CB8AC3E}">
        <p14:creationId xmlns:p14="http://schemas.microsoft.com/office/powerpoint/2010/main" val="2185796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1520</Words>
  <Application>Microsoft Macintosh PowerPoint</Application>
  <PresentationFormat>Widescreen</PresentationFormat>
  <Paragraphs>187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Sudhanshu Pandey</dc:creator>
  <cp:lastModifiedBy>Sudhanshu Pandey</cp:lastModifiedBy>
  <cp:revision>18</cp:revision>
  <dcterms:created xsi:type="dcterms:W3CDTF">2022-02-25T04:12:09Z</dcterms:created>
  <dcterms:modified xsi:type="dcterms:W3CDTF">2022-03-01T01:04:15Z</dcterms:modified>
</cp:coreProperties>
</file>