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2"/>
  </p:notesMasterIdLst>
  <p:sldIdLst>
    <p:sldId id="256" r:id="rId2"/>
    <p:sldId id="292" r:id="rId3"/>
    <p:sldId id="293" r:id="rId4"/>
    <p:sldId id="294" r:id="rId5"/>
    <p:sldId id="295" r:id="rId6"/>
    <p:sldId id="296" r:id="rId7"/>
    <p:sldId id="297" r:id="rId8"/>
    <p:sldId id="298" r:id="rId9"/>
    <p:sldId id="299" r:id="rId10"/>
    <p:sldId id="290" r:id="rId11"/>
    <p:sldId id="258" r:id="rId12"/>
    <p:sldId id="291" r:id="rId13"/>
    <p:sldId id="259" r:id="rId14"/>
    <p:sldId id="260" r:id="rId15"/>
    <p:sldId id="309" r:id="rId16"/>
    <p:sldId id="289" r:id="rId17"/>
    <p:sldId id="262" r:id="rId18"/>
    <p:sldId id="263" r:id="rId19"/>
    <p:sldId id="281" r:id="rId20"/>
    <p:sldId id="282" r:id="rId21"/>
    <p:sldId id="283" r:id="rId22"/>
    <p:sldId id="287" r:id="rId23"/>
    <p:sldId id="285" r:id="rId24"/>
    <p:sldId id="288" r:id="rId25"/>
    <p:sldId id="286" r:id="rId26"/>
    <p:sldId id="308" r:id="rId27"/>
    <p:sldId id="266" r:id="rId28"/>
    <p:sldId id="267" r:id="rId29"/>
    <p:sldId id="300" r:id="rId30"/>
    <p:sldId id="268" r:id="rId31"/>
    <p:sldId id="301" r:id="rId32"/>
    <p:sldId id="302" r:id="rId33"/>
    <p:sldId id="314" r:id="rId34"/>
    <p:sldId id="306" r:id="rId35"/>
    <p:sldId id="304" r:id="rId36"/>
    <p:sldId id="305" r:id="rId37"/>
    <p:sldId id="307" r:id="rId38"/>
    <p:sldId id="270" r:id="rId39"/>
    <p:sldId id="271" r:id="rId40"/>
    <p:sldId id="272" r:id="rId41"/>
    <p:sldId id="273" r:id="rId42"/>
    <p:sldId id="274" r:id="rId43"/>
    <p:sldId id="276" r:id="rId44"/>
    <p:sldId id="277" r:id="rId45"/>
    <p:sldId id="310" r:id="rId46"/>
    <p:sldId id="311" r:id="rId47"/>
    <p:sldId id="312" r:id="rId48"/>
    <p:sldId id="278" r:id="rId49"/>
    <p:sldId id="313" r:id="rId50"/>
    <p:sldId id="279" r:id="rId51"/>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7" autoAdjust="0"/>
    <p:restoredTop sz="86510" autoAdjust="0"/>
  </p:normalViewPr>
  <p:slideViewPr>
    <p:cSldViewPr>
      <p:cViewPr varScale="1">
        <p:scale>
          <a:sx n="47" d="100"/>
          <a:sy n="47" d="100"/>
        </p:scale>
        <p:origin x="907" y="53"/>
      </p:cViewPr>
      <p:guideLst>
        <p:guide orient="horz" pos="2880"/>
        <p:guide pos="2160"/>
      </p:guideLst>
    </p:cSldViewPr>
  </p:slideViewPr>
  <p:outlineViewPr>
    <p:cViewPr>
      <p:scale>
        <a:sx n="33" d="100"/>
        <a:sy n="33" d="100"/>
      </p:scale>
      <p:origin x="0" y="-1049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A2A4A84F-B405-483B-82D8-6D12141A7AF1}" type="datetimeFigureOut">
              <a:rPr lang="en-US" smtClean="0"/>
              <a:t>10/23/2019</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66D53608-A982-4834-B98A-D4D30989C8CF}" type="slidenum">
              <a:rPr lang="en-US" smtClean="0"/>
              <a:t>‹#›</a:t>
            </a:fld>
            <a:endParaRPr lang="en-US"/>
          </a:p>
        </p:txBody>
      </p:sp>
    </p:spTree>
    <p:extLst>
      <p:ext uri="{BB962C8B-B14F-4D97-AF65-F5344CB8AC3E}">
        <p14:creationId xmlns:p14="http://schemas.microsoft.com/office/powerpoint/2010/main" val="71034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Slide Number Placeholder 3"/>
          <p:cNvSpPr>
            <a:spLocks noGrp="1"/>
          </p:cNvSpPr>
          <p:nvPr>
            <p:ph type="sldNum" sz="quarter" idx="5"/>
          </p:nvPr>
        </p:nvSpPr>
        <p:spPr>
          <a:noFill/>
        </p:spPr>
        <p:txBody>
          <a:bodyPr/>
          <a:lstStyle/>
          <a:p>
            <a:fld id="{7E2D442A-C30E-844E-A9FE-2F7FFAD0F629}" type="slidenum">
              <a:rPr lang="en-US"/>
              <a:pPr/>
              <a:t>2</a:t>
            </a:fld>
            <a:endParaRPr lang="en-US"/>
          </a:p>
        </p:txBody>
      </p:sp>
    </p:spTree>
    <p:extLst>
      <p:ext uri="{BB962C8B-B14F-4D97-AF65-F5344CB8AC3E}">
        <p14:creationId xmlns:p14="http://schemas.microsoft.com/office/powerpoint/2010/main" val="778108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E27AF2-2F30-A940-B0F3-840A072272B0}" type="slidenum">
              <a:rPr lang="en-US" smtClean="0"/>
              <a:pPr/>
              <a:t>23</a:t>
            </a:fld>
            <a:endParaRPr lang="en-US"/>
          </a:p>
        </p:txBody>
      </p:sp>
    </p:spTree>
    <p:extLst>
      <p:ext uri="{BB962C8B-B14F-4D97-AF65-F5344CB8AC3E}">
        <p14:creationId xmlns:p14="http://schemas.microsoft.com/office/powerpoint/2010/main" val="1547718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E27AF2-2F30-A940-B0F3-840A072272B0}" type="slidenum">
              <a:rPr lang="en-US" smtClean="0"/>
              <a:pPr/>
              <a:t>25</a:t>
            </a:fld>
            <a:endParaRPr lang="en-US"/>
          </a:p>
        </p:txBody>
      </p:sp>
    </p:spTree>
    <p:extLst>
      <p:ext uri="{BB962C8B-B14F-4D97-AF65-F5344CB8AC3E}">
        <p14:creationId xmlns:p14="http://schemas.microsoft.com/office/powerpoint/2010/main" val="4050557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E27AF2-2F30-A940-B0F3-840A072272B0}" type="slidenum">
              <a:rPr lang="en-US" smtClean="0"/>
              <a:pPr/>
              <a:t>26</a:t>
            </a:fld>
            <a:endParaRPr lang="en-US"/>
          </a:p>
        </p:txBody>
      </p:sp>
    </p:spTree>
    <p:extLst>
      <p:ext uri="{BB962C8B-B14F-4D97-AF65-F5344CB8AC3E}">
        <p14:creationId xmlns:p14="http://schemas.microsoft.com/office/powerpoint/2010/main" val="1847798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Slide Number Placeholder 3"/>
          <p:cNvSpPr>
            <a:spLocks noGrp="1"/>
          </p:cNvSpPr>
          <p:nvPr>
            <p:ph type="sldNum" sz="quarter" idx="5"/>
          </p:nvPr>
        </p:nvSpPr>
        <p:spPr>
          <a:noFill/>
        </p:spPr>
        <p:txBody>
          <a:bodyPr/>
          <a:lstStyle/>
          <a:p>
            <a:fld id="{E1A4BF28-64DC-6E4D-B073-23D762CCFE92}" type="slidenum">
              <a:rPr lang="en-US"/>
              <a:pPr/>
              <a:t>3</a:t>
            </a:fld>
            <a:endParaRPr lang="en-US"/>
          </a:p>
        </p:txBody>
      </p:sp>
    </p:spTree>
    <p:extLst>
      <p:ext uri="{BB962C8B-B14F-4D97-AF65-F5344CB8AC3E}">
        <p14:creationId xmlns:p14="http://schemas.microsoft.com/office/powerpoint/2010/main" val="1383169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Slide Number Placeholder 3"/>
          <p:cNvSpPr>
            <a:spLocks noGrp="1"/>
          </p:cNvSpPr>
          <p:nvPr>
            <p:ph type="sldNum" sz="quarter" idx="5"/>
          </p:nvPr>
        </p:nvSpPr>
        <p:spPr>
          <a:noFill/>
        </p:spPr>
        <p:txBody>
          <a:bodyPr/>
          <a:lstStyle/>
          <a:p>
            <a:fld id="{FFB0CAF0-71FB-D14D-AE27-FDF8ECFF66F6}" type="slidenum">
              <a:rPr lang="en-US"/>
              <a:pPr/>
              <a:t>4</a:t>
            </a:fld>
            <a:endParaRPr lang="en-US"/>
          </a:p>
        </p:txBody>
      </p:sp>
    </p:spTree>
    <p:extLst>
      <p:ext uri="{BB962C8B-B14F-4D97-AF65-F5344CB8AC3E}">
        <p14:creationId xmlns:p14="http://schemas.microsoft.com/office/powerpoint/2010/main" val="3176287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Slide Number Placeholder 3"/>
          <p:cNvSpPr>
            <a:spLocks noGrp="1"/>
          </p:cNvSpPr>
          <p:nvPr>
            <p:ph type="sldNum" sz="quarter" idx="5"/>
          </p:nvPr>
        </p:nvSpPr>
        <p:spPr>
          <a:noFill/>
        </p:spPr>
        <p:txBody>
          <a:bodyPr/>
          <a:lstStyle/>
          <a:p>
            <a:fld id="{94D0A286-0A51-D648-A716-4FFC5FC32D79}" type="slidenum">
              <a:rPr lang="en-US"/>
              <a:pPr/>
              <a:t>5</a:t>
            </a:fld>
            <a:endParaRPr lang="en-US"/>
          </a:p>
        </p:txBody>
      </p:sp>
    </p:spTree>
    <p:extLst>
      <p:ext uri="{BB962C8B-B14F-4D97-AF65-F5344CB8AC3E}">
        <p14:creationId xmlns:p14="http://schemas.microsoft.com/office/powerpoint/2010/main" val="2969077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Slide Number Placeholder 3"/>
          <p:cNvSpPr>
            <a:spLocks noGrp="1"/>
          </p:cNvSpPr>
          <p:nvPr>
            <p:ph type="sldNum" sz="quarter" idx="5"/>
          </p:nvPr>
        </p:nvSpPr>
        <p:spPr>
          <a:noFill/>
        </p:spPr>
        <p:txBody>
          <a:bodyPr/>
          <a:lstStyle/>
          <a:p>
            <a:fld id="{CF7F9CA9-893E-4343-9F9D-E7C45B61B7AE}" type="slidenum">
              <a:rPr lang="en-US"/>
              <a:pPr/>
              <a:t>6</a:t>
            </a:fld>
            <a:endParaRPr lang="en-US"/>
          </a:p>
        </p:txBody>
      </p:sp>
    </p:spTree>
    <p:extLst>
      <p:ext uri="{BB962C8B-B14F-4D97-AF65-F5344CB8AC3E}">
        <p14:creationId xmlns:p14="http://schemas.microsoft.com/office/powerpoint/2010/main" val="1515190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a:defRPr sz="1600" b="1">
                <a:solidFill>
                  <a:schemeClr val="tx1"/>
                </a:solidFill>
                <a:latin typeface="Arial" charset="0"/>
                <a:ea typeface="ＭＳ Ｐゴシック" charset="0"/>
              </a:defRPr>
            </a:lvl1pPr>
            <a:lvl2pPr marL="742950" indent="-285750" defTabSz="965200">
              <a:defRPr sz="1600" b="1">
                <a:solidFill>
                  <a:schemeClr val="tx1"/>
                </a:solidFill>
                <a:latin typeface="Arial" charset="0"/>
                <a:ea typeface="ＭＳ Ｐゴシック" charset="0"/>
              </a:defRPr>
            </a:lvl2pPr>
            <a:lvl3pPr marL="1143000" indent="-228600" defTabSz="965200">
              <a:defRPr sz="1600" b="1">
                <a:solidFill>
                  <a:schemeClr val="tx1"/>
                </a:solidFill>
                <a:latin typeface="Arial" charset="0"/>
                <a:ea typeface="ＭＳ Ｐゴシック" charset="0"/>
              </a:defRPr>
            </a:lvl3pPr>
            <a:lvl4pPr marL="1600200" indent="-228600" defTabSz="965200">
              <a:defRPr sz="1600" b="1">
                <a:solidFill>
                  <a:schemeClr val="tx1"/>
                </a:solidFill>
                <a:latin typeface="Arial" charset="0"/>
                <a:ea typeface="ＭＳ Ｐゴシック" charset="0"/>
              </a:defRPr>
            </a:lvl4pPr>
            <a:lvl5pPr marL="2057400" indent="-228600" defTabSz="965200">
              <a:defRPr sz="1600" b="1">
                <a:solidFill>
                  <a:schemeClr val="tx1"/>
                </a:solidFill>
                <a:latin typeface="Arial" charset="0"/>
                <a:ea typeface="ＭＳ Ｐゴシック" charset="0"/>
              </a:defRPr>
            </a:lvl5pPr>
            <a:lvl6pPr marL="2514600" indent="-228600" algn="ctr" defTabSz="965200" eaLnBrk="0" fontAlgn="base" hangingPunct="0">
              <a:spcBef>
                <a:spcPct val="0"/>
              </a:spcBef>
              <a:spcAft>
                <a:spcPct val="0"/>
              </a:spcAft>
              <a:defRPr sz="1600" b="1">
                <a:solidFill>
                  <a:schemeClr val="tx1"/>
                </a:solidFill>
                <a:latin typeface="Arial" charset="0"/>
                <a:ea typeface="ＭＳ Ｐゴシック" charset="0"/>
              </a:defRPr>
            </a:lvl6pPr>
            <a:lvl7pPr marL="2971800" indent="-228600" algn="ctr" defTabSz="965200" eaLnBrk="0" fontAlgn="base" hangingPunct="0">
              <a:spcBef>
                <a:spcPct val="0"/>
              </a:spcBef>
              <a:spcAft>
                <a:spcPct val="0"/>
              </a:spcAft>
              <a:defRPr sz="1600" b="1">
                <a:solidFill>
                  <a:schemeClr val="tx1"/>
                </a:solidFill>
                <a:latin typeface="Arial" charset="0"/>
                <a:ea typeface="ＭＳ Ｐゴシック" charset="0"/>
              </a:defRPr>
            </a:lvl7pPr>
            <a:lvl8pPr marL="3429000" indent="-228600" algn="ctr" defTabSz="965200" eaLnBrk="0" fontAlgn="base" hangingPunct="0">
              <a:spcBef>
                <a:spcPct val="0"/>
              </a:spcBef>
              <a:spcAft>
                <a:spcPct val="0"/>
              </a:spcAft>
              <a:defRPr sz="1600" b="1">
                <a:solidFill>
                  <a:schemeClr val="tx1"/>
                </a:solidFill>
                <a:latin typeface="Arial" charset="0"/>
                <a:ea typeface="ＭＳ Ｐゴシック" charset="0"/>
              </a:defRPr>
            </a:lvl8pPr>
            <a:lvl9pPr marL="3886200" indent="-228600" algn="ctr" defTabSz="965200" eaLnBrk="0" fontAlgn="base" hangingPunct="0">
              <a:spcBef>
                <a:spcPct val="0"/>
              </a:spcBef>
              <a:spcAft>
                <a:spcPct val="0"/>
              </a:spcAft>
              <a:defRPr sz="1600" b="1">
                <a:solidFill>
                  <a:schemeClr val="tx1"/>
                </a:solidFill>
                <a:latin typeface="Arial" charset="0"/>
                <a:ea typeface="ＭＳ Ｐゴシック" charset="0"/>
              </a:defRPr>
            </a:lvl9pPr>
          </a:lstStyle>
          <a:p>
            <a:fld id="{E1DB6BB4-AC52-254D-99AC-76388B677399}" type="slidenum">
              <a:rPr lang="en-US" sz="1000" b="0">
                <a:latin typeface="Times New Roman" charset="0"/>
              </a:rPr>
              <a:pPr/>
              <a:t>7</a:t>
            </a:fld>
            <a:endParaRPr lang="en-US" sz="1000" b="0">
              <a:latin typeface="Times New Roman" charset="0"/>
            </a:endParaRPr>
          </a:p>
        </p:txBody>
      </p:sp>
    </p:spTree>
    <p:extLst>
      <p:ext uri="{BB962C8B-B14F-4D97-AF65-F5344CB8AC3E}">
        <p14:creationId xmlns:p14="http://schemas.microsoft.com/office/powerpoint/2010/main" val="3334753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a:defRPr sz="1600" b="1">
                <a:solidFill>
                  <a:schemeClr val="tx1"/>
                </a:solidFill>
                <a:latin typeface="Arial" charset="0"/>
                <a:ea typeface="ＭＳ Ｐゴシック" charset="0"/>
              </a:defRPr>
            </a:lvl1pPr>
            <a:lvl2pPr marL="742950" indent="-285750" defTabSz="965200">
              <a:defRPr sz="1600" b="1">
                <a:solidFill>
                  <a:schemeClr val="tx1"/>
                </a:solidFill>
                <a:latin typeface="Arial" charset="0"/>
                <a:ea typeface="ＭＳ Ｐゴシック" charset="0"/>
              </a:defRPr>
            </a:lvl2pPr>
            <a:lvl3pPr marL="1143000" indent="-228600" defTabSz="965200">
              <a:defRPr sz="1600" b="1">
                <a:solidFill>
                  <a:schemeClr val="tx1"/>
                </a:solidFill>
                <a:latin typeface="Arial" charset="0"/>
                <a:ea typeface="ＭＳ Ｐゴシック" charset="0"/>
              </a:defRPr>
            </a:lvl3pPr>
            <a:lvl4pPr marL="1600200" indent="-228600" defTabSz="965200">
              <a:defRPr sz="1600" b="1">
                <a:solidFill>
                  <a:schemeClr val="tx1"/>
                </a:solidFill>
                <a:latin typeface="Arial" charset="0"/>
                <a:ea typeface="ＭＳ Ｐゴシック" charset="0"/>
              </a:defRPr>
            </a:lvl4pPr>
            <a:lvl5pPr marL="2057400" indent="-228600" defTabSz="965200">
              <a:defRPr sz="1600" b="1">
                <a:solidFill>
                  <a:schemeClr val="tx1"/>
                </a:solidFill>
                <a:latin typeface="Arial" charset="0"/>
                <a:ea typeface="ＭＳ Ｐゴシック" charset="0"/>
              </a:defRPr>
            </a:lvl5pPr>
            <a:lvl6pPr marL="2514600" indent="-228600" algn="ctr" defTabSz="965200" eaLnBrk="0" fontAlgn="base" hangingPunct="0">
              <a:spcBef>
                <a:spcPct val="0"/>
              </a:spcBef>
              <a:spcAft>
                <a:spcPct val="0"/>
              </a:spcAft>
              <a:defRPr sz="1600" b="1">
                <a:solidFill>
                  <a:schemeClr val="tx1"/>
                </a:solidFill>
                <a:latin typeface="Arial" charset="0"/>
                <a:ea typeface="ＭＳ Ｐゴシック" charset="0"/>
              </a:defRPr>
            </a:lvl6pPr>
            <a:lvl7pPr marL="2971800" indent="-228600" algn="ctr" defTabSz="965200" eaLnBrk="0" fontAlgn="base" hangingPunct="0">
              <a:spcBef>
                <a:spcPct val="0"/>
              </a:spcBef>
              <a:spcAft>
                <a:spcPct val="0"/>
              </a:spcAft>
              <a:defRPr sz="1600" b="1">
                <a:solidFill>
                  <a:schemeClr val="tx1"/>
                </a:solidFill>
                <a:latin typeface="Arial" charset="0"/>
                <a:ea typeface="ＭＳ Ｐゴシック" charset="0"/>
              </a:defRPr>
            </a:lvl7pPr>
            <a:lvl8pPr marL="3429000" indent="-228600" algn="ctr" defTabSz="965200" eaLnBrk="0" fontAlgn="base" hangingPunct="0">
              <a:spcBef>
                <a:spcPct val="0"/>
              </a:spcBef>
              <a:spcAft>
                <a:spcPct val="0"/>
              </a:spcAft>
              <a:defRPr sz="1600" b="1">
                <a:solidFill>
                  <a:schemeClr val="tx1"/>
                </a:solidFill>
                <a:latin typeface="Arial" charset="0"/>
                <a:ea typeface="ＭＳ Ｐゴシック" charset="0"/>
              </a:defRPr>
            </a:lvl8pPr>
            <a:lvl9pPr marL="3886200" indent="-228600" algn="ctr" defTabSz="965200" eaLnBrk="0" fontAlgn="base" hangingPunct="0">
              <a:spcBef>
                <a:spcPct val="0"/>
              </a:spcBef>
              <a:spcAft>
                <a:spcPct val="0"/>
              </a:spcAft>
              <a:defRPr sz="1600" b="1">
                <a:solidFill>
                  <a:schemeClr val="tx1"/>
                </a:solidFill>
                <a:latin typeface="Arial" charset="0"/>
                <a:ea typeface="ＭＳ Ｐゴシック" charset="0"/>
              </a:defRPr>
            </a:lvl9pPr>
          </a:lstStyle>
          <a:p>
            <a:fld id="{55DDF9F1-E0C9-744D-9111-C2AE0088B7AB}" type="slidenum">
              <a:rPr lang="en-US" sz="1000" b="0">
                <a:latin typeface="Times New Roman" charset="0"/>
              </a:rPr>
              <a:pPr/>
              <a:t>8</a:t>
            </a:fld>
            <a:endParaRPr lang="en-US" sz="1000" b="0">
              <a:latin typeface="Times New Roman" charset="0"/>
            </a:endParaRPr>
          </a:p>
        </p:txBody>
      </p:sp>
    </p:spTree>
    <p:extLst>
      <p:ext uri="{BB962C8B-B14F-4D97-AF65-F5344CB8AC3E}">
        <p14:creationId xmlns:p14="http://schemas.microsoft.com/office/powerpoint/2010/main" val="323803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a:defRPr sz="1600" b="1">
                <a:solidFill>
                  <a:schemeClr val="tx1"/>
                </a:solidFill>
                <a:latin typeface="Arial" charset="0"/>
                <a:ea typeface="ＭＳ Ｐゴシック" charset="0"/>
              </a:defRPr>
            </a:lvl1pPr>
            <a:lvl2pPr marL="742950" indent="-285750" defTabSz="965200">
              <a:defRPr sz="1600" b="1">
                <a:solidFill>
                  <a:schemeClr val="tx1"/>
                </a:solidFill>
                <a:latin typeface="Arial" charset="0"/>
                <a:ea typeface="ＭＳ Ｐゴシック" charset="0"/>
              </a:defRPr>
            </a:lvl2pPr>
            <a:lvl3pPr marL="1143000" indent="-228600" defTabSz="965200">
              <a:defRPr sz="1600" b="1">
                <a:solidFill>
                  <a:schemeClr val="tx1"/>
                </a:solidFill>
                <a:latin typeface="Arial" charset="0"/>
                <a:ea typeface="ＭＳ Ｐゴシック" charset="0"/>
              </a:defRPr>
            </a:lvl3pPr>
            <a:lvl4pPr marL="1600200" indent="-228600" defTabSz="965200">
              <a:defRPr sz="1600" b="1">
                <a:solidFill>
                  <a:schemeClr val="tx1"/>
                </a:solidFill>
                <a:latin typeface="Arial" charset="0"/>
                <a:ea typeface="ＭＳ Ｐゴシック" charset="0"/>
              </a:defRPr>
            </a:lvl4pPr>
            <a:lvl5pPr marL="2057400" indent="-228600" defTabSz="965200">
              <a:defRPr sz="1600" b="1">
                <a:solidFill>
                  <a:schemeClr val="tx1"/>
                </a:solidFill>
                <a:latin typeface="Arial" charset="0"/>
                <a:ea typeface="ＭＳ Ｐゴシック" charset="0"/>
              </a:defRPr>
            </a:lvl5pPr>
            <a:lvl6pPr marL="2514600" indent="-228600" algn="ctr" defTabSz="965200" eaLnBrk="0" fontAlgn="base" hangingPunct="0">
              <a:spcBef>
                <a:spcPct val="0"/>
              </a:spcBef>
              <a:spcAft>
                <a:spcPct val="0"/>
              </a:spcAft>
              <a:defRPr sz="1600" b="1">
                <a:solidFill>
                  <a:schemeClr val="tx1"/>
                </a:solidFill>
                <a:latin typeface="Arial" charset="0"/>
                <a:ea typeface="ＭＳ Ｐゴシック" charset="0"/>
              </a:defRPr>
            </a:lvl6pPr>
            <a:lvl7pPr marL="2971800" indent="-228600" algn="ctr" defTabSz="965200" eaLnBrk="0" fontAlgn="base" hangingPunct="0">
              <a:spcBef>
                <a:spcPct val="0"/>
              </a:spcBef>
              <a:spcAft>
                <a:spcPct val="0"/>
              </a:spcAft>
              <a:defRPr sz="1600" b="1">
                <a:solidFill>
                  <a:schemeClr val="tx1"/>
                </a:solidFill>
                <a:latin typeface="Arial" charset="0"/>
                <a:ea typeface="ＭＳ Ｐゴシック" charset="0"/>
              </a:defRPr>
            </a:lvl7pPr>
            <a:lvl8pPr marL="3429000" indent="-228600" algn="ctr" defTabSz="965200" eaLnBrk="0" fontAlgn="base" hangingPunct="0">
              <a:spcBef>
                <a:spcPct val="0"/>
              </a:spcBef>
              <a:spcAft>
                <a:spcPct val="0"/>
              </a:spcAft>
              <a:defRPr sz="1600" b="1">
                <a:solidFill>
                  <a:schemeClr val="tx1"/>
                </a:solidFill>
                <a:latin typeface="Arial" charset="0"/>
                <a:ea typeface="ＭＳ Ｐゴシック" charset="0"/>
              </a:defRPr>
            </a:lvl8pPr>
            <a:lvl9pPr marL="3886200" indent="-228600" algn="ctr" defTabSz="965200" eaLnBrk="0" fontAlgn="base" hangingPunct="0">
              <a:spcBef>
                <a:spcPct val="0"/>
              </a:spcBef>
              <a:spcAft>
                <a:spcPct val="0"/>
              </a:spcAft>
              <a:defRPr sz="1600" b="1">
                <a:solidFill>
                  <a:schemeClr val="tx1"/>
                </a:solidFill>
                <a:latin typeface="Arial" charset="0"/>
                <a:ea typeface="ＭＳ Ｐゴシック" charset="0"/>
              </a:defRPr>
            </a:lvl9pPr>
          </a:lstStyle>
          <a:p>
            <a:fld id="{2598D4FF-1649-2741-B1B1-7A1FF9F513FE}" type="slidenum">
              <a:rPr lang="en-US" sz="1000" b="0">
                <a:latin typeface="Times New Roman" charset="0"/>
              </a:rPr>
              <a:pPr/>
              <a:t>9</a:t>
            </a:fld>
            <a:endParaRPr lang="en-US" sz="1000" b="0">
              <a:latin typeface="Times New Roman" charset="0"/>
            </a:endParaRPr>
          </a:p>
        </p:txBody>
      </p:sp>
    </p:spTree>
    <p:extLst>
      <p:ext uri="{BB962C8B-B14F-4D97-AF65-F5344CB8AC3E}">
        <p14:creationId xmlns:p14="http://schemas.microsoft.com/office/powerpoint/2010/main" val="24352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E27AF2-2F30-A940-B0F3-840A072272B0}" type="slidenum">
              <a:rPr lang="en-US" smtClean="0"/>
              <a:pPr/>
              <a:t>21</a:t>
            </a:fld>
            <a:endParaRPr lang="en-US"/>
          </a:p>
        </p:txBody>
      </p:sp>
    </p:spTree>
    <p:extLst>
      <p:ext uri="{BB962C8B-B14F-4D97-AF65-F5344CB8AC3E}">
        <p14:creationId xmlns:p14="http://schemas.microsoft.com/office/powerpoint/2010/main" val="2228425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1550" y="1646133"/>
            <a:ext cx="5829300" cy="3501813"/>
          </a:xfrm>
        </p:spPr>
        <p:txBody>
          <a:bodyPr anchor="b"/>
          <a:lstStyle>
            <a:lvl1pPr algn="ctr">
              <a:defRPr sz="3825"/>
            </a:lvl1pPr>
          </a:lstStyle>
          <a:p>
            <a:r>
              <a:rPr lang="en-US"/>
              <a:t>Click to edit Master title style</a:t>
            </a:r>
          </a:p>
        </p:txBody>
      </p:sp>
      <p:sp>
        <p:nvSpPr>
          <p:cNvPr id="3" name="Subtitle 2"/>
          <p:cNvSpPr>
            <a:spLocks noGrp="1"/>
          </p:cNvSpPr>
          <p:nvPr>
            <p:ph type="subTitle" idx="1"/>
          </p:nvPr>
        </p:nvSpPr>
        <p:spPr>
          <a:xfrm>
            <a:off x="971550" y="5282989"/>
            <a:ext cx="5829300" cy="2428451"/>
          </a:xfrm>
        </p:spPr>
        <p:txBody>
          <a:bodyPr/>
          <a:lstStyle>
            <a:lvl1pPr marL="0" indent="0" algn="ctr">
              <a:buNone/>
              <a:defRPr sz="1530"/>
            </a:lvl1pPr>
            <a:lvl2pPr marL="291465" indent="0" algn="ctr">
              <a:buNone/>
              <a:defRPr sz="1275"/>
            </a:lvl2pPr>
            <a:lvl3pPr marL="582930" indent="0" algn="ctr">
              <a:buNone/>
              <a:defRPr sz="1148"/>
            </a:lvl3pPr>
            <a:lvl4pPr marL="874395" indent="0" algn="ctr">
              <a:buNone/>
              <a:defRPr sz="1020"/>
            </a:lvl4pPr>
            <a:lvl5pPr marL="1165860" indent="0" algn="ctr">
              <a:buNone/>
              <a:defRPr sz="1020"/>
            </a:lvl5pPr>
            <a:lvl6pPr marL="1457325" indent="0" algn="ctr">
              <a:buNone/>
              <a:defRPr sz="1020"/>
            </a:lvl6pPr>
            <a:lvl7pPr marL="1748790" indent="0" algn="ctr">
              <a:buNone/>
              <a:defRPr sz="1020"/>
            </a:lvl7pPr>
            <a:lvl8pPr marL="2040255" indent="0" algn="ctr">
              <a:buNone/>
              <a:defRPr sz="1020"/>
            </a:lvl8pPr>
            <a:lvl9pPr marL="2331720" indent="0" algn="ctr">
              <a:buNone/>
              <a:defRPr sz="1020"/>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ts val="1235"/>
              </a:lnSpc>
              <a:spcBef>
                <a:spcPts val="55"/>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3341713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ts val="1235"/>
              </a:lnSpc>
              <a:spcBef>
                <a:spcPts val="55"/>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3768369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ts val="1235"/>
              </a:lnSpc>
              <a:spcBef>
                <a:spcPts val="55"/>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433449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ts val="1235"/>
              </a:lnSpc>
              <a:spcBef>
                <a:spcPts val="55"/>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3502478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4" y="2507617"/>
            <a:ext cx="6703695" cy="4184014"/>
          </a:xfrm>
        </p:spPr>
        <p:txBody>
          <a:bodyPr anchor="b"/>
          <a:lstStyle>
            <a:lvl1pPr>
              <a:defRPr sz="3825"/>
            </a:lvl1pPr>
          </a:lstStyle>
          <a:p>
            <a:r>
              <a:rPr lang="en-US"/>
              <a:t>Click to edit Master title style</a:t>
            </a:r>
          </a:p>
        </p:txBody>
      </p:sp>
      <p:sp>
        <p:nvSpPr>
          <p:cNvPr id="3" name="Text Placeholder 2"/>
          <p:cNvSpPr>
            <a:spLocks noGrp="1"/>
          </p:cNvSpPr>
          <p:nvPr>
            <p:ph type="body" idx="1"/>
          </p:nvPr>
        </p:nvSpPr>
        <p:spPr>
          <a:xfrm>
            <a:off x="530304" y="6731213"/>
            <a:ext cx="6703695" cy="2200274"/>
          </a:xfrm>
        </p:spPr>
        <p:txBody>
          <a:bodyPr/>
          <a:lstStyle>
            <a:lvl1pPr marL="0" indent="0">
              <a:buNone/>
              <a:defRPr sz="1530">
                <a:solidFill>
                  <a:schemeClr val="tx1">
                    <a:tint val="75000"/>
                  </a:schemeClr>
                </a:solidFill>
              </a:defRPr>
            </a:lvl1pPr>
            <a:lvl2pPr marL="291465" indent="0">
              <a:buNone/>
              <a:defRPr sz="1275">
                <a:solidFill>
                  <a:schemeClr val="tx1">
                    <a:tint val="75000"/>
                  </a:schemeClr>
                </a:solidFill>
              </a:defRPr>
            </a:lvl2pPr>
            <a:lvl3pPr marL="582930" indent="0">
              <a:buNone/>
              <a:defRPr sz="1148">
                <a:solidFill>
                  <a:schemeClr val="tx1">
                    <a:tint val="75000"/>
                  </a:schemeClr>
                </a:solidFill>
              </a:defRPr>
            </a:lvl3pPr>
            <a:lvl4pPr marL="874395" indent="0">
              <a:buNone/>
              <a:defRPr sz="1020">
                <a:solidFill>
                  <a:schemeClr val="tx1">
                    <a:tint val="75000"/>
                  </a:schemeClr>
                </a:solidFill>
              </a:defRPr>
            </a:lvl4pPr>
            <a:lvl5pPr marL="1165860" indent="0">
              <a:buNone/>
              <a:defRPr sz="1020">
                <a:solidFill>
                  <a:schemeClr val="tx1">
                    <a:tint val="75000"/>
                  </a:schemeClr>
                </a:solidFill>
              </a:defRPr>
            </a:lvl5pPr>
            <a:lvl6pPr marL="1457325" indent="0">
              <a:buNone/>
              <a:defRPr sz="1020">
                <a:solidFill>
                  <a:schemeClr val="tx1">
                    <a:tint val="75000"/>
                  </a:schemeClr>
                </a:solidFill>
              </a:defRPr>
            </a:lvl6pPr>
            <a:lvl7pPr marL="1748790" indent="0">
              <a:buNone/>
              <a:defRPr sz="1020">
                <a:solidFill>
                  <a:schemeClr val="tx1">
                    <a:tint val="75000"/>
                  </a:schemeClr>
                </a:solidFill>
              </a:defRPr>
            </a:lvl7pPr>
            <a:lvl8pPr marL="2040255" indent="0">
              <a:buNone/>
              <a:defRPr sz="1020">
                <a:solidFill>
                  <a:schemeClr val="tx1">
                    <a:tint val="75000"/>
                  </a:schemeClr>
                </a:solidFill>
              </a:defRPr>
            </a:lvl8pPr>
            <a:lvl9pPr marL="2331720" indent="0">
              <a:buNone/>
              <a:defRPr sz="10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ts val="1235"/>
              </a:lnSpc>
              <a:spcBef>
                <a:spcPts val="55"/>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828831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353"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34778"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25400">
              <a:lnSpc>
                <a:spcPts val="1235"/>
              </a:lnSpc>
              <a:spcBef>
                <a:spcPts val="55"/>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2947691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7"/>
            <a:ext cx="6703695" cy="1944159"/>
          </a:xfrm>
        </p:spPr>
        <p:txBody>
          <a:bodyPr/>
          <a:lstStyle/>
          <a:p>
            <a:r>
              <a:rPr lang="en-US"/>
              <a:t>Click to edit Master title style</a:t>
            </a:r>
          </a:p>
        </p:txBody>
      </p:sp>
      <p:sp>
        <p:nvSpPr>
          <p:cNvPr id="3" name="Text Placeholder 2"/>
          <p:cNvSpPr>
            <a:spLocks noGrp="1"/>
          </p:cNvSpPr>
          <p:nvPr>
            <p:ph type="body" idx="1"/>
          </p:nvPr>
        </p:nvSpPr>
        <p:spPr>
          <a:xfrm>
            <a:off x="535365" y="2465706"/>
            <a:ext cx="3288089" cy="1208404"/>
          </a:xfrm>
        </p:spPr>
        <p:txBody>
          <a:bodyPr anchor="b"/>
          <a:lstStyle>
            <a:lvl1pPr marL="0" indent="0">
              <a:buNone/>
              <a:defRPr sz="1530" b="1"/>
            </a:lvl1pPr>
            <a:lvl2pPr marL="291465" indent="0">
              <a:buNone/>
              <a:defRPr sz="1275" b="1"/>
            </a:lvl2pPr>
            <a:lvl3pPr marL="582930" indent="0">
              <a:buNone/>
              <a:defRPr sz="1148" b="1"/>
            </a:lvl3pPr>
            <a:lvl4pPr marL="874395" indent="0">
              <a:buNone/>
              <a:defRPr sz="1020" b="1"/>
            </a:lvl4pPr>
            <a:lvl5pPr marL="1165860" indent="0">
              <a:buNone/>
              <a:defRPr sz="1020" b="1"/>
            </a:lvl5pPr>
            <a:lvl6pPr marL="1457325" indent="0">
              <a:buNone/>
              <a:defRPr sz="1020" b="1"/>
            </a:lvl6pPr>
            <a:lvl7pPr marL="1748790" indent="0">
              <a:buNone/>
              <a:defRPr sz="1020" b="1"/>
            </a:lvl7pPr>
            <a:lvl8pPr marL="2040255" indent="0">
              <a:buNone/>
              <a:defRPr sz="1020" b="1"/>
            </a:lvl8pPr>
            <a:lvl9pPr marL="2331720" indent="0">
              <a:buNone/>
              <a:defRPr sz="1020" b="1"/>
            </a:lvl9pPr>
          </a:lstStyle>
          <a:p>
            <a:pPr lvl="0"/>
            <a:r>
              <a:rPr lang="en-US"/>
              <a:t>Edit Master text styles</a:t>
            </a:r>
          </a:p>
        </p:txBody>
      </p:sp>
      <p:sp>
        <p:nvSpPr>
          <p:cNvPr id="4" name="Content Placeholder 3"/>
          <p:cNvSpPr>
            <a:spLocks noGrp="1"/>
          </p:cNvSpPr>
          <p:nvPr>
            <p:ph sz="half" idx="2"/>
          </p:nvPr>
        </p:nvSpPr>
        <p:spPr>
          <a:xfrm>
            <a:off x="535365" y="3674110"/>
            <a:ext cx="3288089"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1530" b="1"/>
            </a:lvl1pPr>
            <a:lvl2pPr marL="291465" indent="0">
              <a:buNone/>
              <a:defRPr sz="1275" b="1"/>
            </a:lvl2pPr>
            <a:lvl3pPr marL="582930" indent="0">
              <a:buNone/>
              <a:defRPr sz="1148" b="1"/>
            </a:lvl3pPr>
            <a:lvl4pPr marL="874395" indent="0">
              <a:buNone/>
              <a:defRPr sz="1020" b="1"/>
            </a:lvl4pPr>
            <a:lvl5pPr marL="1165860" indent="0">
              <a:buNone/>
              <a:defRPr sz="1020" b="1"/>
            </a:lvl5pPr>
            <a:lvl6pPr marL="1457325" indent="0">
              <a:buNone/>
              <a:defRPr sz="1020" b="1"/>
            </a:lvl6pPr>
            <a:lvl7pPr marL="1748790" indent="0">
              <a:buNone/>
              <a:defRPr sz="1020" b="1"/>
            </a:lvl7pPr>
            <a:lvl8pPr marL="2040255" indent="0">
              <a:buNone/>
              <a:defRPr sz="1020" b="1"/>
            </a:lvl8pPr>
            <a:lvl9pPr marL="2331720" indent="0">
              <a:buNone/>
              <a:defRPr sz="1020" b="1"/>
            </a:lvl9pPr>
          </a:lstStyle>
          <a:p>
            <a:pPr lvl="0"/>
            <a:r>
              <a:rPr lang="en-US"/>
              <a:t>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10/23/2019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25400">
              <a:lnSpc>
                <a:spcPts val="1235"/>
              </a:lnSpc>
              <a:spcBef>
                <a:spcPts val="55"/>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2368985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10/23/2019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25400">
              <a:lnSpc>
                <a:spcPts val="1235"/>
              </a:lnSpc>
              <a:spcBef>
                <a:spcPts val="55"/>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574804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25400">
              <a:lnSpc>
                <a:spcPts val="1235"/>
              </a:lnSpc>
              <a:spcBef>
                <a:spcPts val="55"/>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186435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040"/>
            </a:lvl1pPr>
          </a:lstStyle>
          <a:p>
            <a:r>
              <a:rPr lang="en-US"/>
              <a:t>Click to edit Master title style</a:t>
            </a:r>
          </a:p>
        </p:txBody>
      </p:sp>
      <p:sp>
        <p:nvSpPr>
          <p:cNvPr id="3" name="Content Placeholder 2"/>
          <p:cNvSpPr>
            <a:spLocks noGrp="1"/>
          </p:cNvSpPr>
          <p:nvPr>
            <p:ph idx="1"/>
          </p:nvPr>
        </p:nvSpPr>
        <p:spPr>
          <a:xfrm>
            <a:off x="3304282" y="1448224"/>
            <a:ext cx="3934778" cy="7147983"/>
          </a:xfrm>
        </p:spPr>
        <p:txBody>
          <a:bodyPr/>
          <a:lstStyle>
            <a:lvl1pPr>
              <a:defRPr sz="2040"/>
            </a:lvl1pPr>
            <a:lvl2pPr>
              <a:defRPr sz="1785"/>
            </a:lvl2pPr>
            <a:lvl3pPr>
              <a:defRPr sz="1530"/>
            </a:lvl3pPr>
            <a:lvl4pPr>
              <a:defRPr sz="1275"/>
            </a:lvl4pPr>
            <a:lvl5pPr>
              <a:defRPr sz="1275"/>
            </a:lvl5pPr>
            <a:lvl6pPr>
              <a:defRPr sz="1275"/>
            </a:lvl6pPr>
            <a:lvl7pPr>
              <a:defRPr sz="1275"/>
            </a:lvl7pPr>
            <a:lvl8pPr>
              <a:defRPr sz="1275"/>
            </a:lvl8pPr>
            <a:lvl9pPr>
              <a:defRPr sz="12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020"/>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25400">
              <a:lnSpc>
                <a:spcPts val="1235"/>
              </a:lnSpc>
              <a:spcBef>
                <a:spcPts val="55"/>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308521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040"/>
            </a:lvl1pPr>
          </a:lstStyle>
          <a:p>
            <a:r>
              <a:rPr lang="en-US"/>
              <a:t>Click to edit Master title style</a:t>
            </a:r>
          </a:p>
        </p:txBody>
      </p:sp>
      <p:sp>
        <p:nvSpPr>
          <p:cNvPr id="3" name="Picture Placeholder 2"/>
          <p:cNvSpPr>
            <a:spLocks noGrp="1"/>
          </p:cNvSpPr>
          <p:nvPr>
            <p:ph type="pic" idx="1"/>
          </p:nvPr>
        </p:nvSpPr>
        <p:spPr>
          <a:xfrm>
            <a:off x="3304282" y="1448224"/>
            <a:ext cx="3934778" cy="7147983"/>
          </a:xfrm>
        </p:spPr>
        <p:txBody>
          <a:bodyPr/>
          <a:lstStyle>
            <a:lvl1pPr marL="0" indent="0">
              <a:buNone/>
              <a:defRPr sz="2040"/>
            </a:lvl1pPr>
            <a:lvl2pPr marL="291465" indent="0">
              <a:buNone/>
              <a:defRPr sz="1785"/>
            </a:lvl2pPr>
            <a:lvl3pPr marL="582930" indent="0">
              <a:buNone/>
              <a:defRPr sz="1530"/>
            </a:lvl3pPr>
            <a:lvl4pPr marL="874395" indent="0">
              <a:buNone/>
              <a:defRPr sz="1275"/>
            </a:lvl4pPr>
            <a:lvl5pPr marL="1165860" indent="0">
              <a:buNone/>
              <a:defRPr sz="1275"/>
            </a:lvl5pPr>
            <a:lvl6pPr marL="1457325" indent="0">
              <a:buNone/>
              <a:defRPr sz="1275"/>
            </a:lvl6pPr>
            <a:lvl7pPr marL="1748790" indent="0">
              <a:buNone/>
              <a:defRPr sz="1275"/>
            </a:lvl7pPr>
            <a:lvl8pPr marL="2040255" indent="0">
              <a:buNone/>
              <a:defRPr sz="1275"/>
            </a:lvl8pPr>
            <a:lvl9pPr marL="2331720" indent="0">
              <a:buNone/>
              <a:defRPr sz="1275"/>
            </a:lvl9pPr>
          </a:lstStyle>
          <a:p>
            <a:endParaRPr lang="en-US"/>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020"/>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25400">
              <a:lnSpc>
                <a:spcPts val="1235"/>
              </a:lnSpc>
              <a:spcBef>
                <a:spcPts val="55"/>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1421895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7"/>
            <a:ext cx="6703695" cy="194415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34353" y="9322647"/>
            <a:ext cx="1748790" cy="535517"/>
          </a:xfrm>
          <a:prstGeom prst="rect">
            <a:avLst/>
          </a:prstGeom>
        </p:spPr>
        <p:txBody>
          <a:bodyPr vert="horz" lIns="91440" tIns="45720" rIns="91440" bIns="45720" rtlCol="0" anchor="ctr"/>
          <a:lstStyle>
            <a:lvl1pPr algn="l">
              <a:defRPr sz="765">
                <a:solidFill>
                  <a:schemeClr val="tx1">
                    <a:tint val="75000"/>
                  </a:schemeClr>
                </a:solidFill>
              </a:defRPr>
            </a:lvl1pPr>
          </a:lstStyle>
          <a:p>
            <a:fld id="{1D8BD707-D9CF-40AE-B4C6-C98DA3205C09}" type="datetimeFigureOut">
              <a:rPr lang="en-US" smtClean="0"/>
              <a:t>10/23/2019</a:t>
            </a:fld>
            <a:endParaRPr lang="en-US"/>
          </a:p>
        </p:txBody>
      </p:sp>
      <p:sp>
        <p:nvSpPr>
          <p:cNvPr id="5" name="Footer Placeholder 4"/>
          <p:cNvSpPr>
            <a:spLocks noGrp="1"/>
          </p:cNvSpPr>
          <p:nvPr>
            <p:ph type="ftr" sz="quarter" idx="3"/>
          </p:nvPr>
        </p:nvSpPr>
        <p:spPr>
          <a:xfrm>
            <a:off x="2574608" y="9322647"/>
            <a:ext cx="2623185" cy="535517"/>
          </a:xfrm>
          <a:prstGeom prst="rect">
            <a:avLst/>
          </a:prstGeom>
        </p:spPr>
        <p:txBody>
          <a:bodyPr vert="horz" lIns="91440" tIns="45720" rIns="91440" bIns="45720" rtlCol="0" anchor="ctr"/>
          <a:lstStyle>
            <a:lvl1pPr algn="ctr">
              <a:defRPr sz="76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7"/>
            <a:ext cx="1748790" cy="535517"/>
          </a:xfrm>
          <a:prstGeom prst="rect">
            <a:avLst/>
          </a:prstGeom>
        </p:spPr>
        <p:txBody>
          <a:bodyPr vert="horz" lIns="91440" tIns="45720" rIns="91440" bIns="45720" rtlCol="0" anchor="ctr"/>
          <a:lstStyle>
            <a:lvl1pPr algn="r">
              <a:defRPr sz="765">
                <a:solidFill>
                  <a:schemeClr val="tx1">
                    <a:tint val="75000"/>
                  </a:schemeClr>
                </a:solidFill>
              </a:defRPr>
            </a:lvl1pPr>
          </a:lstStyle>
          <a:p>
            <a:pPr marL="25400">
              <a:lnSpc>
                <a:spcPts val="1235"/>
              </a:lnSpc>
              <a:spcBef>
                <a:spcPts val="55"/>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379838147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582930" rtl="0" eaLnBrk="1" latinLnBrk="0" hangingPunct="1">
        <a:lnSpc>
          <a:spcPct val="90000"/>
        </a:lnSpc>
        <a:spcBef>
          <a:spcPct val="0"/>
        </a:spcBef>
        <a:buNone/>
        <a:defRPr sz="2805" kern="1200">
          <a:solidFill>
            <a:schemeClr val="tx1"/>
          </a:solidFill>
          <a:latin typeface="+mj-lt"/>
          <a:ea typeface="+mj-ea"/>
          <a:cs typeface="+mj-cs"/>
        </a:defRPr>
      </a:lvl1pPr>
    </p:titleStyle>
    <p:bodyStyle>
      <a:lvl1pPr marL="145733" indent="-145733" algn="l" defTabSz="582930" rtl="0" eaLnBrk="1" latinLnBrk="0" hangingPunct="1">
        <a:lnSpc>
          <a:spcPct val="90000"/>
        </a:lnSpc>
        <a:spcBef>
          <a:spcPts val="638"/>
        </a:spcBef>
        <a:buFont typeface="Arial" panose="020B0604020202020204" pitchFamily="34" charset="0"/>
        <a:buChar char="•"/>
        <a:defRPr sz="1785" kern="1200">
          <a:solidFill>
            <a:schemeClr val="tx1"/>
          </a:solidFill>
          <a:latin typeface="+mn-lt"/>
          <a:ea typeface="+mn-ea"/>
          <a:cs typeface="+mn-cs"/>
        </a:defRPr>
      </a:lvl1pPr>
      <a:lvl2pPr marL="437198" indent="-145733" algn="l" defTabSz="582930" rtl="0" eaLnBrk="1" latinLnBrk="0" hangingPunct="1">
        <a:lnSpc>
          <a:spcPct val="90000"/>
        </a:lnSpc>
        <a:spcBef>
          <a:spcPts val="319"/>
        </a:spcBef>
        <a:buFont typeface="Arial" panose="020B0604020202020204" pitchFamily="34" charset="0"/>
        <a:buChar char="•"/>
        <a:defRPr sz="1530" kern="1200">
          <a:solidFill>
            <a:schemeClr val="tx1"/>
          </a:solidFill>
          <a:latin typeface="+mn-lt"/>
          <a:ea typeface="+mn-ea"/>
          <a:cs typeface="+mn-cs"/>
        </a:defRPr>
      </a:lvl2pPr>
      <a:lvl3pPr marL="728663" indent="-145733" algn="l" defTabSz="582930" rtl="0" eaLnBrk="1" latinLnBrk="0" hangingPunct="1">
        <a:lnSpc>
          <a:spcPct val="90000"/>
        </a:lnSpc>
        <a:spcBef>
          <a:spcPts val="319"/>
        </a:spcBef>
        <a:buFont typeface="Arial" panose="020B0604020202020204" pitchFamily="34" charset="0"/>
        <a:buChar char="•"/>
        <a:defRPr sz="1275" kern="1200">
          <a:solidFill>
            <a:schemeClr val="tx1"/>
          </a:solidFill>
          <a:latin typeface="+mn-lt"/>
          <a:ea typeface="+mn-ea"/>
          <a:cs typeface="+mn-cs"/>
        </a:defRPr>
      </a:lvl3pPr>
      <a:lvl4pPr marL="1020128"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4pPr>
      <a:lvl5pPr marL="1311593"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5pPr>
      <a:lvl6pPr marL="1603058"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6pPr>
      <a:lvl7pPr marL="1894523"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7pPr>
      <a:lvl8pPr marL="2185988"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8pPr>
      <a:lvl9pPr marL="2477453"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9pPr>
    </p:bodyStyle>
    <p:otherStyle>
      <a:defPPr>
        <a:defRPr lang="en-US"/>
      </a:defPPr>
      <a:lvl1pPr marL="0" algn="l" defTabSz="582930" rtl="0" eaLnBrk="1" latinLnBrk="0" hangingPunct="1">
        <a:defRPr sz="1148" kern="1200">
          <a:solidFill>
            <a:schemeClr val="tx1"/>
          </a:solidFill>
          <a:latin typeface="+mn-lt"/>
          <a:ea typeface="+mn-ea"/>
          <a:cs typeface="+mn-cs"/>
        </a:defRPr>
      </a:lvl1pPr>
      <a:lvl2pPr marL="291465" algn="l" defTabSz="582930" rtl="0" eaLnBrk="1" latinLnBrk="0" hangingPunct="1">
        <a:defRPr sz="1148" kern="1200">
          <a:solidFill>
            <a:schemeClr val="tx1"/>
          </a:solidFill>
          <a:latin typeface="+mn-lt"/>
          <a:ea typeface="+mn-ea"/>
          <a:cs typeface="+mn-cs"/>
        </a:defRPr>
      </a:lvl2pPr>
      <a:lvl3pPr marL="582930" algn="l" defTabSz="582930" rtl="0" eaLnBrk="1" latinLnBrk="0" hangingPunct="1">
        <a:defRPr sz="1148" kern="1200">
          <a:solidFill>
            <a:schemeClr val="tx1"/>
          </a:solidFill>
          <a:latin typeface="+mn-lt"/>
          <a:ea typeface="+mn-ea"/>
          <a:cs typeface="+mn-cs"/>
        </a:defRPr>
      </a:lvl3pPr>
      <a:lvl4pPr marL="874395" algn="l" defTabSz="582930" rtl="0" eaLnBrk="1" latinLnBrk="0" hangingPunct="1">
        <a:defRPr sz="1148" kern="1200">
          <a:solidFill>
            <a:schemeClr val="tx1"/>
          </a:solidFill>
          <a:latin typeface="+mn-lt"/>
          <a:ea typeface="+mn-ea"/>
          <a:cs typeface="+mn-cs"/>
        </a:defRPr>
      </a:lvl4pPr>
      <a:lvl5pPr marL="1165860" algn="l" defTabSz="582930" rtl="0" eaLnBrk="1" latinLnBrk="0" hangingPunct="1">
        <a:defRPr sz="1148" kern="1200">
          <a:solidFill>
            <a:schemeClr val="tx1"/>
          </a:solidFill>
          <a:latin typeface="+mn-lt"/>
          <a:ea typeface="+mn-ea"/>
          <a:cs typeface="+mn-cs"/>
        </a:defRPr>
      </a:lvl5pPr>
      <a:lvl6pPr marL="1457325" algn="l" defTabSz="582930" rtl="0" eaLnBrk="1" latinLnBrk="0" hangingPunct="1">
        <a:defRPr sz="1148" kern="1200">
          <a:solidFill>
            <a:schemeClr val="tx1"/>
          </a:solidFill>
          <a:latin typeface="+mn-lt"/>
          <a:ea typeface="+mn-ea"/>
          <a:cs typeface="+mn-cs"/>
        </a:defRPr>
      </a:lvl6pPr>
      <a:lvl7pPr marL="1748790" algn="l" defTabSz="582930" rtl="0" eaLnBrk="1" latinLnBrk="0" hangingPunct="1">
        <a:defRPr sz="1148" kern="1200">
          <a:solidFill>
            <a:schemeClr val="tx1"/>
          </a:solidFill>
          <a:latin typeface="+mn-lt"/>
          <a:ea typeface="+mn-ea"/>
          <a:cs typeface="+mn-cs"/>
        </a:defRPr>
      </a:lvl7pPr>
      <a:lvl8pPr marL="2040255" algn="l" defTabSz="582930" rtl="0" eaLnBrk="1" latinLnBrk="0" hangingPunct="1">
        <a:defRPr sz="1148" kern="1200">
          <a:solidFill>
            <a:schemeClr val="tx1"/>
          </a:solidFill>
          <a:latin typeface="+mn-lt"/>
          <a:ea typeface="+mn-ea"/>
          <a:cs typeface="+mn-cs"/>
        </a:defRPr>
      </a:lvl8pPr>
      <a:lvl9pPr marL="2331720" algn="l" defTabSz="582930" rtl="0" eaLnBrk="1" latinLnBrk="0" hangingPunct="1">
        <a:defRPr sz="114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www.yahoo.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www.yahoo.com/"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hyperlink" Target="http://www.yahoo.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4400" y="2743200"/>
            <a:ext cx="5867400" cy="2049279"/>
          </a:xfrm>
          <a:prstGeom prst="rect">
            <a:avLst/>
          </a:prstGeom>
        </p:spPr>
        <p:txBody>
          <a:bodyPr vert="horz" wrap="square" lIns="0" tIns="0" rIns="0" bIns="0" rtlCol="0">
            <a:spAutoFit/>
          </a:bodyPr>
          <a:lstStyle/>
          <a:p>
            <a:pPr marL="12700" marR="5080" algn="ctr">
              <a:lnSpc>
                <a:spcPts val="2520"/>
              </a:lnSpc>
              <a:tabLst>
                <a:tab pos="1369060" algn="l"/>
              </a:tabLst>
            </a:pPr>
            <a:r>
              <a:rPr sz="3200" spc="125" dirty="0">
                <a:solidFill>
                  <a:srgbClr val="FF0000"/>
                </a:solidFill>
                <a:latin typeface="+mj-lt"/>
                <a:cs typeface="Century"/>
              </a:rPr>
              <a:t>CS</a:t>
            </a:r>
            <a:r>
              <a:rPr sz="3200" spc="254" dirty="0">
                <a:solidFill>
                  <a:srgbClr val="FF0000"/>
                </a:solidFill>
                <a:latin typeface="+mj-lt"/>
                <a:cs typeface="Century"/>
              </a:rPr>
              <a:t> </a:t>
            </a:r>
            <a:r>
              <a:rPr sz="3200" spc="40" dirty="0">
                <a:solidFill>
                  <a:srgbClr val="FF0000"/>
                </a:solidFill>
                <a:latin typeface="+mj-lt"/>
                <a:cs typeface="Century"/>
              </a:rPr>
              <a:t>1</a:t>
            </a:r>
            <a:r>
              <a:rPr lang="en-US" sz="3200" spc="40" dirty="0">
                <a:solidFill>
                  <a:srgbClr val="FF0000"/>
                </a:solidFill>
                <a:latin typeface="+mj-lt"/>
                <a:cs typeface="Century"/>
              </a:rPr>
              <a:t>18</a:t>
            </a:r>
            <a:r>
              <a:rPr sz="3200" spc="40" dirty="0">
                <a:solidFill>
                  <a:srgbClr val="FF0000"/>
                </a:solidFill>
                <a:latin typeface="+mj-lt"/>
                <a:cs typeface="Century"/>
              </a:rPr>
              <a:t>:	</a:t>
            </a:r>
            <a:r>
              <a:rPr sz="3200" spc="80" dirty="0">
                <a:solidFill>
                  <a:srgbClr val="FF0000"/>
                </a:solidFill>
                <a:latin typeface="+mj-lt"/>
                <a:cs typeface="Century"/>
              </a:rPr>
              <a:t>Data </a:t>
            </a:r>
            <a:r>
              <a:rPr sz="3200" spc="25" dirty="0">
                <a:solidFill>
                  <a:srgbClr val="FF0000"/>
                </a:solidFill>
                <a:latin typeface="+mj-lt"/>
                <a:cs typeface="Century"/>
              </a:rPr>
              <a:t>Link</a:t>
            </a:r>
            <a:r>
              <a:rPr sz="3200" spc="360" dirty="0">
                <a:solidFill>
                  <a:srgbClr val="FF0000"/>
                </a:solidFill>
                <a:latin typeface="+mj-lt"/>
                <a:cs typeface="Century"/>
              </a:rPr>
              <a:t> </a:t>
            </a:r>
            <a:r>
              <a:rPr sz="3200" spc="70" dirty="0">
                <a:solidFill>
                  <a:srgbClr val="FF0000"/>
                </a:solidFill>
                <a:latin typeface="+mj-lt"/>
                <a:cs typeface="Century"/>
              </a:rPr>
              <a:t>Intr</a:t>
            </a:r>
            <a:r>
              <a:rPr lang="en-US" sz="3200" spc="70" dirty="0">
                <a:solidFill>
                  <a:srgbClr val="FF0000"/>
                </a:solidFill>
                <a:latin typeface="+mj-lt"/>
                <a:cs typeface="Century"/>
              </a:rPr>
              <a:t>o, </a:t>
            </a:r>
            <a:r>
              <a:rPr sz="3200" spc="60" dirty="0">
                <a:solidFill>
                  <a:srgbClr val="FF0000"/>
                </a:solidFill>
                <a:latin typeface="+mj-lt"/>
                <a:cs typeface="Century"/>
              </a:rPr>
              <a:t> </a:t>
            </a:r>
            <a:r>
              <a:rPr sz="3200" spc="30" dirty="0">
                <a:solidFill>
                  <a:srgbClr val="FF0000"/>
                </a:solidFill>
                <a:latin typeface="+mj-lt"/>
                <a:cs typeface="Century"/>
              </a:rPr>
              <a:t> Framing</a:t>
            </a:r>
            <a:r>
              <a:rPr lang="en-US" sz="3200" spc="30" dirty="0">
                <a:solidFill>
                  <a:srgbClr val="FF0000"/>
                </a:solidFill>
                <a:latin typeface="+mj-lt"/>
                <a:cs typeface="Century"/>
              </a:rPr>
              <a:t> and Error Detection</a:t>
            </a:r>
            <a:endParaRPr sz="3200" dirty="0">
              <a:solidFill>
                <a:srgbClr val="FF0000"/>
              </a:solidFill>
              <a:latin typeface="+mj-lt"/>
              <a:cs typeface="Century"/>
            </a:endParaRPr>
          </a:p>
          <a:p>
            <a:pPr>
              <a:lnSpc>
                <a:spcPct val="100000"/>
              </a:lnSpc>
              <a:spcBef>
                <a:spcPts val="25"/>
              </a:spcBef>
            </a:pPr>
            <a:endParaRPr sz="2800" dirty="0">
              <a:latin typeface="+mj-lt"/>
              <a:cs typeface="Times New Roman"/>
            </a:endParaRPr>
          </a:p>
          <a:p>
            <a:pPr marL="2540" algn="ctr">
              <a:lnSpc>
                <a:spcPct val="100000"/>
              </a:lnSpc>
            </a:pPr>
            <a:r>
              <a:rPr sz="2450" spc="110" dirty="0">
                <a:solidFill>
                  <a:srgbClr val="00B050"/>
                </a:solidFill>
                <a:latin typeface="+mj-lt"/>
                <a:cs typeface="Century"/>
              </a:rPr>
              <a:t>George</a:t>
            </a:r>
            <a:r>
              <a:rPr sz="2450" spc="150" dirty="0">
                <a:solidFill>
                  <a:srgbClr val="00B050"/>
                </a:solidFill>
                <a:latin typeface="+mj-lt"/>
                <a:cs typeface="Century"/>
              </a:rPr>
              <a:t> </a:t>
            </a:r>
            <a:r>
              <a:rPr sz="2450" spc="40" dirty="0">
                <a:solidFill>
                  <a:srgbClr val="00B050"/>
                </a:solidFill>
                <a:latin typeface="+mj-lt"/>
                <a:cs typeface="Century"/>
              </a:rPr>
              <a:t>Varghese</a:t>
            </a:r>
            <a:endParaRPr sz="2450" dirty="0">
              <a:solidFill>
                <a:srgbClr val="00B050"/>
              </a:solidFill>
              <a:latin typeface="+mj-lt"/>
              <a:cs typeface="Century"/>
            </a:endParaRPr>
          </a:p>
          <a:p>
            <a:pPr marL="4445" algn="ctr">
              <a:lnSpc>
                <a:spcPct val="100000"/>
              </a:lnSpc>
              <a:spcBef>
                <a:spcPts val="1825"/>
              </a:spcBef>
            </a:pPr>
            <a:r>
              <a:rPr sz="2400" spc="55" dirty="0">
                <a:latin typeface="+mj-lt"/>
                <a:cs typeface="PMingLiU"/>
              </a:rPr>
              <a:t>October </a:t>
            </a:r>
            <a:r>
              <a:rPr lang="en-US" sz="2400" spc="55" dirty="0" smtClean="0">
                <a:latin typeface="+mj-lt"/>
                <a:cs typeface="PMingLiU"/>
              </a:rPr>
              <a:t>2018</a:t>
            </a:r>
            <a:endParaRPr sz="2400" dirty="0">
              <a:latin typeface="+mj-lt"/>
              <a:cs typeface="PMingLiU"/>
            </a:endParaRPr>
          </a:p>
        </p:txBody>
      </p:sp>
      <p:pic>
        <p:nvPicPr>
          <p:cNvPr id="3074" name="Picture 2" descr="Image result for cartoon strip">
            <a:extLst>
              <a:ext uri="{FF2B5EF4-FFF2-40B4-BE49-F238E27FC236}">
                <a16:creationId xmlns:a16="http://schemas.microsoft.com/office/drawing/2014/main" id="{17F3BD65-2259-4785-964D-3FD0847D7BF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5181600"/>
            <a:ext cx="3098800" cy="22923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bject 34"/>
          <p:cNvSpPr txBox="1"/>
          <p:nvPr/>
        </p:nvSpPr>
        <p:spPr>
          <a:xfrm>
            <a:off x="1199031" y="613244"/>
            <a:ext cx="4354302" cy="1203599"/>
          </a:xfrm>
          <a:prstGeom prst="rect">
            <a:avLst/>
          </a:prstGeom>
        </p:spPr>
        <p:txBody>
          <a:bodyPr vert="horz" wrap="square" lIns="0" tIns="0" rIns="0" bIns="0" rtlCol="0">
            <a:spAutoFit/>
          </a:bodyPr>
          <a:lstStyle/>
          <a:p>
            <a:pPr marL="316865">
              <a:lnSpc>
                <a:spcPct val="100000"/>
              </a:lnSpc>
            </a:pPr>
            <a:r>
              <a:rPr sz="2000" b="1" i="1" spc="15" dirty="0">
                <a:solidFill>
                  <a:srgbClr val="0070C0"/>
                </a:solidFill>
                <a:latin typeface="Arial"/>
                <a:cs typeface="Arial"/>
              </a:rPr>
              <a:t>PHYSICAL LAYER:</a:t>
            </a:r>
            <a:r>
              <a:rPr sz="2000" b="1" i="1" spc="-35" dirty="0">
                <a:solidFill>
                  <a:srgbClr val="0070C0"/>
                </a:solidFill>
                <a:latin typeface="Arial"/>
                <a:cs typeface="Arial"/>
              </a:rPr>
              <a:t> </a:t>
            </a:r>
            <a:r>
              <a:rPr sz="2000" b="1" i="1" spc="15" dirty="0">
                <a:solidFill>
                  <a:srgbClr val="0070C0"/>
                </a:solidFill>
                <a:latin typeface="Arial"/>
                <a:cs typeface="Arial"/>
              </a:rPr>
              <a:t>SUBLAYERS</a:t>
            </a:r>
            <a:endParaRPr sz="2000" b="1" dirty="0">
              <a:solidFill>
                <a:srgbClr val="0070C0"/>
              </a:solidFill>
              <a:latin typeface="Arial"/>
              <a:cs typeface="Arial"/>
            </a:endParaRPr>
          </a:p>
          <a:p>
            <a:pPr marL="480695" marR="341630" indent="-468630">
              <a:lnSpc>
                <a:spcPct val="132800"/>
              </a:lnSpc>
              <a:spcBef>
                <a:spcPts val="735"/>
              </a:spcBef>
              <a:tabLst>
                <a:tab pos="2624455" algn="l"/>
                <a:tab pos="3186430" algn="l"/>
              </a:tabLst>
            </a:pPr>
            <a:endParaRPr lang="en-US" sz="1650" baseline="5050" dirty="0">
              <a:latin typeface="Courier New"/>
              <a:cs typeface="Courier New"/>
            </a:endParaRPr>
          </a:p>
          <a:p>
            <a:pPr marL="480695" marR="341630" indent="-468630">
              <a:lnSpc>
                <a:spcPct val="132800"/>
              </a:lnSpc>
              <a:spcBef>
                <a:spcPts val="735"/>
              </a:spcBef>
              <a:tabLst>
                <a:tab pos="2624455" algn="l"/>
                <a:tab pos="3186430" algn="l"/>
              </a:tabLst>
            </a:pPr>
            <a:r>
              <a:rPr baseline="5050" dirty="0">
                <a:latin typeface="Courier New"/>
                <a:cs typeface="Courier New"/>
              </a:rPr>
              <a:t>Input</a:t>
            </a:r>
            <a:r>
              <a:rPr spc="30" baseline="5050" dirty="0">
                <a:latin typeface="Courier New"/>
                <a:cs typeface="Courier New"/>
              </a:rPr>
              <a:t> </a:t>
            </a:r>
            <a:r>
              <a:rPr baseline="5050" dirty="0">
                <a:latin typeface="Courier New"/>
                <a:cs typeface="Courier New"/>
              </a:rPr>
              <a:t>Stream</a:t>
            </a:r>
            <a:r>
              <a:rPr sz="1100" baseline="5050" dirty="0">
                <a:latin typeface="Courier New"/>
                <a:cs typeface="Courier New"/>
              </a:rPr>
              <a:t>	</a:t>
            </a:r>
            <a:r>
              <a:rPr sz="1100" dirty="0">
                <a:latin typeface="Courier New"/>
                <a:cs typeface="Courier New"/>
              </a:rPr>
              <a:t>Output</a:t>
            </a:r>
            <a:r>
              <a:rPr sz="1100" spc="-55" dirty="0">
                <a:latin typeface="Courier New"/>
                <a:cs typeface="Courier New"/>
              </a:rPr>
              <a:t> </a:t>
            </a:r>
            <a:r>
              <a:rPr sz="1100" dirty="0">
                <a:latin typeface="Courier New"/>
                <a:cs typeface="Courier New"/>
              </a:rPr>
              <a:t>Stream  </a:t>
            </a:r>
            <a:r>
              <a:rPr baseline="5050" dirty="0">
                <a:latin typeface="Courier New"/>
                <a:cs typeface="Courier New"/>
              </a:rPr>
              <a:t>01010000</a:t>
            </a:r>
            <a:r>
              <a:rPr sz="1100" baseline="5050" dirty="0">
                <a:latin typeface="Courier New"/>
                <a:cs typeface="Courier New"/>
              </a:rPr>
              <a:t>		</a:t>
            </a:r>
            <a:r>
              <a:rPr sz="1100" dirty="0">
                <a:latin typeface="Courier New"/>
                <a:cs typeface="Courier New"/>
              </a:rPr>
              <a:t>01010000</a:t>
            </a:r>
          </a:p>
        </p:txBody>
      </p:sp>
      <p:sp>
        <p:nvSpPr>
          <p:cNvPr id="38" name="object 38"/>
          <p:cNvSpPr txBox="1"/>
          <p:nvPr/>
        </p:nvSpPr>
        <p:spPr>
          <a:xfrm>
            <a:off x="3871439" y="8903335"/>
            <a:ext cx="120650" cy="164465"/>
          </a:xfrm>
          <a:prstGeom prst="rect">
            <a:avLst/>
          </a:prstGeom>
        </p:spPr>
        <p:txBody>
          <a:bodyPr vert="horz" wrap="square" lIns="0" tIns="6985" rIns="0" bIns="0" rtlCol="0">
            <a:spAutoFit/>
          </a:bodyPr>
          <a:lstStyle/>
          <a:p>
            <a:pPr marL="25400">
              <a:lnSpc>
                <a:spcPts val="1235"/>
              </a:lnSpc>
              <a:spcBef>
                <a:spcPts val="55"/>
              </a:spcBef>
            </a:pPr>
            <a:r>
              <a:rPr sz="1050" spc="-5" dirty="0">
                <a:latin typeface="Times New Roman"/>
                <a:cs typeface="Times New Roman"/>
              </a:rPr>
              <a:t>3</a:t>
            </a:r>
            <a:endParaRPr sz="1050">
              <a:latin typeface="Times New Roman"/>
              <a:cs typeface="Times New Roman"/>
            </a:endParaRPr>
          </a:p>
        </p:txBody>
      </p:sp>
      <p:sp>
        <p:nvSpPr>
          <p:cNvPr id="2" name="object 2"/>
          <p:cNvSpPr txBox="1"/>
          <p:nvPr/>
        </p:nvSpPr>
        <p:spPr>
          <a:xfrm>
            <a:off x="1425475" y="4759991"/>
            <a:ext cx="1137099" cy="400935"/>
          </a:xfrm>
          <a:prstGeom prst="rect">
            <a:avLst/>
          </a:prstGeom>
        </p:spPr>
        <p:txBody>
          <a:bodyPr vert="horz" wrap="square" lIns="0" tIns="0" rIns="0" bIns="0" rtlCol="0">
            <a:spAutoFit/>
          </a:bodyPr>
          <a:lstStyle/>
          <a:p>
            <a:pPr marL="12700">
              <a:lnSpc>
                <a:spcPct val="100000"/>
              </a:lnSpc>
            </a:pPr>
            <a:r>
              <a:rPr sz="1450" spc="15" dirty="0">
                <a:latin typeface="Courier New"/>
                <a:cs typeface="Courier New"/>
              </a:rPr>
              <a:t>Sublayer</a:t>
            </a:r>
            <a:endParaRPr sz="1450">
              <a:latin typeface="Courier New"/>
              <a:cs typeface="Courier New"/>
            </a:endParaRPr>
          </a:p>
        </p:txBody>
      </p:sp>
      <p:sp>
        <p:nvSpPr>
          <p:cNvPr id="3" name="object 3"/>
          <p:cNvSpPr txBox="1"/>
          <p:nvPr/>
        </p:nvSpPr>
        <p:spPr>
          <a:xfrm>
            <a:off x="1079990" y="2591468"/>
            <a:ext cx="2104845" cy="400935"/>
          </a:xfrm>
          <a:prstGeom prst="rect">
            <a:avLst/>
          </a:prstGeom>
        </p:spPr>
        <p:txBody>
          <a:bodyPr vert="horz" wrap="square" lIns="0" tIns="0" rIns="0" bIns="0" rtlCol="0">
            <a:spAutoFit/>
          </a:bodyPr>
          <a:lstStyle/>
          <a:p>
            <a:pPr marL="12700">
              <a:lnSpc>
                <a:spcPct val="100000"/>
              </a:lnSpc>
            </a:pPr>
            <a:r>
              <a:rPr sz="1450" spc="15" dirty="0">
                <a:latin typeface="Courier New"/>
                <a:cs typeface="Courier New"/>
              </a:rPr>
              <a:t>Coding</a:t>
            </a:r>
            <a:r>
              <a:rPr sz="1450" spc="-80" dirty="0">
                <a:latin typeface="Courier New"/>
                <a:cs typeface="Courier New"/>
              </a:rPr>
              <a:t> </a:t>
            </a:r>
            <a:r>
              <a:rPr sz="1450" spc="15" dirty="0">
                <a:latin typeface="Courier New"/>
                <a:cs typeface="Courier New"/>
              </a:rPr>
              <a:t>Sublayer</a:t>
            </a:r>
            <a:endParaRPr sz="1450">
              <a:latin typeface="Courier New"/>
              <a:cs typeface="Courier New"/>
            </a:endParaRPr>
          </a:p>
        </p:txBody>
      </p:sp>
      <p:sp>
        <p:nvSpPr>
          <p:cNvPr id="4" name="object 4"/>
          <p:cNvSpPr txBox="1"/>
          <p:nvPr/>
        </p:nvSpPr>
        <p:spPr>
          <a:xfrm>
            <a:off x="4534823" y="4741443"/>
            <a:ext cx="1137099" cy="400935"/>
          </a:xfrm>
          <a:prstGeom prst="rect">
            <a:avLst/>
          </a:prstGeom>
        </p:spPr>
        <p:txBody>
          <a:bodyPr vert="horz" wrap="square" lIns="0" tIns="0" rIns="0" bIns="0" rtlCol="0">
            <a:spAutoFit/>
          </a:bodyPr>
          <a:lstStyle/>
          <a:p>
            <a:pPr marL="12700">
              <a:lnSpc>
                <a:spcPct val="100000"/>
              </a:lnSpc>
            </a:pPr>
            <a:r>
              <a:rPr sz="1450" spc="15" dirty="0">
                <a:latin typeface="Courier New"/>
                <a:cs typeface="Courier New"/>
              </a:rPr>
              <a:t>Sublayer</a:t>
            </a:r>
            <a:endParaRPr sz="1450">
              <a:latin typeface="Courier New"/>
              <a:cs typeface="Courier New"/>
            </a:endParaRPr>
          </a:p>
        </p:txBody>
      </p:sp>
      <p:sp>
        <p:nvSpPr>
          <p:cNvPr id="5" name="object 5"/>
          <p:cNvSpPr txBox="1"/>
          <p:nvPr/>
        </p:nvSpPr>
        <p:spPr>
          <a:xfrm>
            <a:off x="1772177" y="5236447"/>
            <a:ext cx="1275238" cy="492443"/>
          </a:xfrm>
          <a:prstGeom prst="rect">
            <a:avLst/>
          </a:prstGeom>
        </p:spPr>
        <p:txBody>
          <a:bodyPr vert="horz" wrap="square" lIns="0" tIns="0" rIns="0" bIns="0" rtlCol="0">
            <a:spAutoFit/>
          </a:bodyPr>
          <a:lstStyle/>
          <a:p>
            <a:pPr marL="12700">
              <a:lnSpc>
                <a:spcPct val="100000"/>
              </a:lnSpc>
            </a:pPr>
            <a:r>
              <a:rPr sz="1600" dirty="0">
                <a:latin typeface="Courier New"/>
                <a:cs typeface="Courier New"/>
              </a:rPr>
              <a:t>Input</a:t>
            </a:r>
            <a:r>
              <a:rPr sz="1600" spc="-60" dirty="0">
                <a:latin typeface="Courier New"/>
                <a:cs typeface="Courier New"/>
              </a:rPr>
              <a:t> </a:t>
            </a:r>
            <a:r>
              <a:rPr sz="1600" dirty="0">
                <a:latin typeface="Courier New"/>
                <a:cs typeface="Courier New"/>
              </a:rPr>
              <a:t>Signal</a:t>
            </a:r>
          </a:p>
        </p:txBody>
      </p:sp>
      <p:sp>
        <p:nvSpPr>
          <p:cNvPr id="6" name="object 6"/>
          <p:cNvSpPr txBox="1"/>
          <p:nvPr/>
        </p:nvSpPr>
        <p:spPr>
          <a:xfrm>
            <a:off x="5326563" y="5332522"/>
            <a:ext cx="1379036" cy="492443"/>
          </a:xfrm>
          <a:prstGeom prst="rect">
            <a:avLst/>
          </a:prstGeom>
        </p:spPr>
        <p:txBody>
          <a:bodyPr vert="horz" wrap="square" lIns="0" tIns="0" rIns="0" bIns="0" rtlCol="0">
            <a:spAutoFit/>
          </a:bodyPr>
          <a:lstStyle/>
          <a:p>
            <a:pPr marL="12700">
              <a:lnSpc>
                <a:spcPct val="100000"/>
              </a:lnSpc>
            </a:pPr>
            <a:r>
              <a:rPr sz="1600" dirty="0">
                <a:latin typeface="Courier New"/>
                <a:cs typeface="Courier New"/>
              </a:rPr>
              <a:t>Output</a:t>
            </a:r>
            <a:r>
              <a:rPr sz="1600" spc="-55" dirty="0">
                <a:latin typeface="Courier New"/>
                <a:cs typeface="Courier New"/>
              </a:rPr>
              <a:t> </a:t>
            </a:r>
            <a:r>
              <a:rPr sz="1600" dirty="0">
                <a:latin typeface="Courier New"/>
                <a:cs typeface="Courier New"/>
              </a:rPr>
              <a:t>Signal</a:t>
            </a:r>
            <a:endParaRPr sz="1600">
              <a:latin typeface="Courier New"/>
              <a:cs typeface="Courier New"/>
            </a:endParaRPr>
          </a:p>
        </p:txBody>
      </p:sp>
      <p:sp>
        <p:nvSpPr>
          <p:cNvPr id="7" name="object 7"/>
          <p:cNvSpPr/>
          <p:nvPr/>
        </p:nvSpPr>
        <p:spPr>
          <a:xfrm>
            <a:off x="1066800" y="2556395"/>
            <a:ext cx="2130599" cy="631045"/>
          </a:xfrm>
          <a:custGeom>
            <a:avLst/>
            <a:gdLst/>
            <a:ahLst/>
            <a:cxnLst/>
            <a:rect l="l" t="t" r="r" b="b"/>
            <a:pathLst>
              <a:path w="1733550" h="398780">
                <a:moveTo>
                  <a:pt x="0" y="398223"/>
                </a:moveTo>
                <a:lnTo>
                  <a:pt x="1733448" y="398223"/>
                </a:lnTo>
                <a:lnTo>
                  <a:pt x="1733448" y="0"/>
                </a:lnTo>
                <a:lnTo>
                  <a:pt x="0" y="0"/>
                </a:lnTo>
                <a:lnTo>
                  <a:pt x="0" y="398223"/>
                </a:lnTo>
                <a:close/>
              </a:path>
            </a:pathLst>
          </a:custGeom>
          <a:ln w="3175">
            <a:solidFill>
              <a:srgbClr val="000000"/>
            </a:solidFill>
          </a:ln>
        </p:spPr>
        <p:txBody>
          <a:bodyPr wrap="square" lIns="0" tIns="0" rIns="0" bIns="0" rtlCol="0"/>
          <a:lstStyle/>
          <a:p>
            <a:endParaRPr/>
          </a:p>
        </p:txBody>
      </p:sp>
      <p:sp>
        <p:nvSpPr>
          <p:cNvPr id="8" name="object 8"/>
          <p:cNvSpPr/>
          <p:nvPr/>
        </p:nvSpPr>
        <p:spPr>
          <a:xfrm>
            <a:off x="1210761" y="4558072"/>
            <a:ext cx="2343659" cy="648127"/>
          </a:xfrm>
          <a:custGeom>
            <a:avLst/>
            <a:gdLst/>
            <a:ahLst/>
            <a:cxnLst/>
            <a:rect l="l" t="t" r="r" b="b"/>
            <a:pathLst>
              <a:path w="1906904" h="409575">
                <a:moveTo>
                  <a:pt x="0" y="409286"/>
                </a:moveTo>
                <a:lnTo>
                  <a:pt x="1906790" y="409286"/>
                </a:lnTo>
                <a:lnTo>
                  <a:pt x="1906790" y="0"/>
                </a:lnTo>
                <a:lnTo>
                  <a:pt x="0" y="0"/>
                </a:lnTo>
                <a:lnTo>
                  <a:pt x="0" y="409286"/>
                </a:lnTo>
                <a:close/>
              </a:path>
            </a:pathLst>
          </a:custGeom>
          <a:ln w="3175">
            <a:solidFill>
              <a:srgbClr val="000000"/>
            </a:solidFill>
          </a:ln>
        </p:spPr>
        <p:txBody>
          <a:bodyPr wrap="square" lIns="0" tIns="0" rIns="0" bIns="0" rtlCol="0"/>
          <a:lstStyle/>
          <a:p>
            <a:endParaRPr/>
          </a:p>
        </p:txBody>
      </p:sp>
      <p:sp>
        <p:nvSpPr>
          <p:cNvPr id="9" name="object 9"/>
          <p:cNvSpPr/>
          <p:nvPr/>
        </p:nvSpPr>
        <p:spPr>
          <a:xfrm>
            <a:off x="4233729" y="2408120"/>
            <a:ext cx="2130599" cy="631045"/>
          </a:xfrm>
          <a:custGeom>
            <a:avLst/>
            <a:gdLst/>
            <a:ahLst/>
            <a:cxnLst/>
            <a:rect l="l" t="t" r="r" b="b"/>
            <a:pathLst>
              <a:path w="1733550" h="398780">
                <a:moveTo>
                  <a:pt x="0" y="398223"/>
                </a:moveTo>
                <a:lnTo>
                  <a:pt x="1733448" y="398223"/>
                </a:lnTo>
                <a:lnTo>
                  <a:pt x="1733448" y="0"/>
                </a:lnTo>
                <a:lnTo>
                  <a:pt x="0" y="0"/>
                </a:lnTo>
                <a:lnTo>
                  <a:pt x="0" y="398223"/>
                </a:lnTo>
                <a:close/>
              </a:path>
            </a:pathLst>
          </a:custGeom>
          <a:ln w="3175">
            <a:solidFill>
              <a:srgbClr val="000000"/>
            </a:solidFill>
          </a:ln>
        </p:spPr>
        <p:txBody>
          <a:bodyPr wrap="square" lIns="0" tIns="0" rIns="0" bIns="0" rtlCol="0"/>
          <a:lstStyle/>
          <a:p>
            <a:endParaRPr/>
          </a:p>
        </p:txBody>
      </p:sp>
      <p:sp>
        <p:nvSpPr>
          <p:cNvPr id="10" name="object 10"/>
          <p:cNvSpPr/>
          <p:nvPr/>
        </p:nvSpPr>
        <p:spPr>
          <a:xfrm>
            <a:off x="3989015" y="4521035"/>
            <a:ext cx="2130599" cy="631045"/>
          </a:xfrm>
          <a:custGeom>
            <a:avLst/>
            <a:gdLst/>
            <a:ahLst/>
            <a:cxnLst/>
            <a:rect l="l" t="t" r="r" b="b"/>
            <a:pathLst>
              <a:path w="1733550" h="398779">
                <a:moveTo>
                  <a:pt x="0" y="398223"/>
                </a:moveTo>
                <a:lnTo>
                  <a:pt x="1733448" y="398223"/>
                </a:lnTo>
                <a:lnTo>
                  <a:pt x="1733448" y="0"/>
                </a:lnTo>
                <a:lnTo>
                  <a:pt x="0" y="0"/>
                </a:lnTo>
                <a:lnTo>
                  <a:pt x="0" y="398223"/>
                </a:lnTo>
                <a:close/>
              </a:path>
            </a:pathLst>
          </a:custGeom>
          <a:ln w="3175">
            <a:solidFill>
              <a:srgbClr val="000000"/>
            </a:solidFill>
          </a:ln>
        </p:spPr>
        <p:txBody>
          <a:bodyPr wrap="square" lIns="0" tIns="0" rIns="0" bIns="0" rtlCol="0"/>
          <a:lstStyle/>
          <a:p>
            <a:endParaRPr/>
          </a:p>
        </p:txBody>
      </p:sp>
      <p:sp>
        <p:nvSpPr>
          <p:cNvPr id="11" name="object 11"/>
          <p:cNvSpPr txBox="1"/>
          <p:nvPr/>
        </p:nvSpPr>
        <p:spPr>
          <a:xfrm>
            <a:off x="1166369" y="4500519"/>
            <a:ext cx="2519258" cy="400935"/>
          </a:xfrm>
          <a:prstGeom prst="rect">
            <a:avLst/>
          </a:prstGeom>
        </p:spPr>
        <p:txBody>
          <a:bodyPr vert="horz" wrap="square" lIns="0" tIns="0" rIns="0" bIns="0" rtlCol="0">
            <a:spAutoFit/>
          </a:bodyPr>
          <a:lstStyle/>
          <a:p>
            <a:pPr marL="12700">
              <a:lnSpc>
                <a:spcPct val="100000"/>
              </a:lnSpc>
            </a:pPr>
            <a:r>
              <a:rPr sz="1450" spc="15" dirty="0">
                <a:latin typeface="Courier New"/>
                <a:cs typeface="Courier New"/>
              </a:rPr>
              <a:t>Media</a:t>
            </a:r>
            <a:r>
              <a:rPr sz="1450" spc="-80" dirty="0">
                <a:latin typeface="Courier New"/>
                <a:cs typeface="Courier New"/>
              </a:rPr>
              <a:t> </a:t>
            </a:r>
            <a:r>
              <a:rPr sz="1450" spc="15" dirty="0">
                <a:latin typeface="Courier New"/>
                <a:cs typeface="Courier New"/>
              </a:rPr>
              <a:t>Transmission</a:t>
            </a:r>
            <a:endParaRPr sz="1450">
              <a:latin typeface="Courier New"/>
              <a:cs typeface="Courier New"/>
            </a:endParaRPr>
          </a:p>
        </p:txBody>
      </p:sp>
      <p:sp>
        <p:nvSpPr>
          <p:cNvPr id="12" name="object 12"/>
          <p:cNvSpPr txBox="1"/>
          <p:nvPr/>
        </p:nvSpPr>
        <p:spPr>
          <a:xfrm>
            <a:off x="4146556" y="4500519"/>
            <a:ext cx="2104845" cy="400935"/>
          </a:xfrm>
          <a:prstGeom prst="rect">
            <a:avLst/>
          </a:prstGeom>
        </p:spPr>
        <p:txBody>
          <a:bodyPr vert="horz" wrap="square" lIns="0" tIns="0" rIns="0" bIns="0" rtlCol="0">
            <a:spAutoFit/>
          </a:bodyPr>
          <a:lstStyle/>
          <a:p>
            <a:pPr marL="12700">
              <a:lnSpc>
                <a:spcPct val="100000"/>
              </a:lnSpc>
            </a:pPr>
            <a:r>
              <a:rPr sz="1450" spc="15" dirty="0">
                <a:latin typeface="Courier New"/>
                <a:cs typeface="Courier New"/>
              </a:rPr>
              <a:t>Media</a:t>
            </a:r>
            <a:r>
              <a:rPr sz="1450" spc="-80" dirty="0">
                <a:latin typeface="Courier New"/>
                <a:cs typeface="Courier New"/>
              </a:rPr>
              <a:t> </a:t>
            </a:r>
            <a:r>
              <a:rPr sz="1450" spc="15" dirty="0">
                <a:latin typeface="Courier New"/>
                <a:cs typeface="Courier New"/>
              </a:rPr>
              <a:t>Reception</a:t>
            </a:r>
            <a:endParaRPr sz="1450">
              <a:latin typeface="Courier New"/>
              <a:cs typeface="Courier New"/>
            </a:endParaRPr>
          </a:p>
        </p:txBody>
      </p:sp>
      <p:sp>
        <p:nvSpPr>
          <p:cNvPr id="13" name="object 13"/>
          <p:cNvSpPr txBox="1"/>
          <p:nvPr/>
        </p:nvSpPr>
        <p:spPr>
          <a:xfrm>
            <a:off x="4189339" y="2517340"/>
            <a:ext cx="2381120" cy="400935"/>
          </a:xfrm>
          <a:prstGeom prst="rect">
            <a:avLst/>
          </a:prstGeom>
        </p:spPr>
        <p:txBody>
          <a:bodyPr vert="horz" wrap="square" lIns="0" tIns="0" rIns="0" bIns="0" rtlCol="0">
            <a:spAutoFit/>
          </a:bodyPr>
          <a:lstStyle/>
          <a:p>
            <a:pPr marL="12700">
              <a:lnSpc>
                <a:spcPct val="100000"/>
              </a:lnSpc>
            </a:pPr>
            <a:r>
              <a:rPr sz="1450" spc="15" dirty="0">
                <a:latin typeface="Courier New"/>
                <a:cs typeface="Courier New"/>
              </a:rPr>
              <a:t>Decoding</a:t>
            </a:r>
            <a:r>
              <a:rPr sz="1450" spc="-80" dirty="0">
                <a:latin typeface="Courier New"/>
                <a:cs typeface="Courier New"/>
              </a:rPr>
              <a:t> </a:t>
            </a:r>
            <a:r>
              <a:rPr sz="1450" spc="15" dirty="0">
                <a:latin typeface="Courier New"/>
                <a:cs typeface="Courier New"/>
              </a:rPr>
              <a:t>Sublayer</a:t>
            </a:r>
            <a:endParaRPr sz="1450">
              <a:latin typeface="Courier New"/>
              <a:cs typeface="Courier New"/>
            </a:endParaRPr>
          </a:p>
        </p:txBody>
      </p:sp>
      <p:sp>
        <p:nvSpPr>
          <p:cNvPr id="14" name="object 14"/>
          <p:cNvSpPr/>
          <p:nvPr/>
        </p:nvSpPr>
        <p:spPr>
          <a:xfrm>
            <a:off x="2063782" y="1861747"/>
            <a:ext cx="0" cy="611953"/>
          </a:xfrm>
          <a:custGeom>
            <a:avLst/>
            <a:gdLst/>
            <a:ahLst/>
            <a:cxnLst/>
            <a:rect l="l" t="t" r="r" b="b"/>
            <a:pathLst>
              <a:path h="386714">
                <a:moveTo>
                  <a:pt x="0" y="0"/>
                </a:moveTo>
                <a:lnTo>
                  <a:pt x="0" y="386511"/>
                </a:lnTo>
              </a:path>
            </a:pathLst>
          </a:custGeom>
          <a:ln w="19050">
            <a:solidFill>
              <a:srgbClr val="000000"/>
            </a:solidFill>
          </a:ln>
        </p:spPr>
        <p:txBody>
          <a:bodyPr wrap="square" lIns="0" tIns="0" rIns="0" bIns="0" rtlCol="0"/>
          <a:lstStyle/>
          <a:p>
            <a:endParaRPr/>
          </a:p>
        </p:txBody>
      </p:sp>
      <p:sp>
        <p:nvSpPr>
          <p:cNvPr id="15" name="object 15"/>
          <p:cNvSpPr/>
          <p:nvPr/>
        </p:nvSpPr>
        <p:spPr>
          <a:xfrm>
            <a:off x="1577848" y="2371045"/>
            <a:ext cx="72581" cy="185897"/>
          </a:xfrm>
          <a:custGeom>
            <a:avLst/>
            <a:gdLst/>
            <a:ahLst/>
            <a:cxnLst/>
            <a:rect l="l" t="t" r="r" b="b"/>
            <a:pathLst>
              <a:path w="59055" h="117475">
                <a:moveTo>
                  <a:pt x="58559" y="0"/>
                </a:moveTo>
                <a:lnTo>
                  <a:pt x="29273" y="117132"/>
                </a:lnTo>
                <a:lnTo>
                  <a:pt x="0" y="0"/>
                </a:lnTo>
              </a:path>
            </a:pathLst>
          </a:custGeom>
          <a:ln w="3175">
            <a:solidFill>
              <a:srgbClr val="000000"/>
            </a:solidFill>
          </a:ln>
        </p:spPr>
        <p:txBody>
          <a:bodyPr wrap="square" lIns="0" tIns="0" rIns="0" bIns="0" rtlCol="0"/>
          <a:lstStyle/>
          <a:p>
            <a:endParaRPr/>
          </a:p>
        </p:txBody>
      </p:sp>
      <p:sp>
        <p:nvSpPr>
          <p:cNvPr id="16" name="object 16"/>
          <p:cNvSpPr/>
          <p:nvPr/>
        </p:nvSpPr>
        <p:spPr>
          <a:xfrm>
            <a:off x="4895916" y="1981827"/>
            <a:ext cx="0" cy="427061"/>
          </a:xfrm>
          <a:custGeom>
            <a:avLst/>
            <a:gdLst/>
            <a:ahLst/>
            <a:cxnLst/>
            <a:rect l="l" t="t" r="r" b="b"/>
            <a:pathLst>
              <a:path h="269875">
                <a:moveTo>
                  <a:pt x="0" y="269392"/>
                </a:moveTo>
                <a:lnTo>
                  <a:pt x="0" y="0"/>
                </a:lnTo>
              </a:path>
            </a:pathLst>
          </a:custGeom>
          <a:ln w="19050">
            <a:solidFill>
              <a:srgbClr val="000000"/>
            </a:solidFill>
          </a:ln>
        </p:spPr>
        <p:txBody>
          <a:bodyPr wrap="square" lIns="0" tIns="0" rIns="0" bIns="0" rtlCol="0"/>
          <a:lstStyle/>
          <a:p>
            <a:endParaRPr/>
          </a:p>
        </p:txBody>
      </p:sp>
      <p:sp>
        <p:nvSpPr>
          <p:cNvPr id="17" name="object 17"/>
          <p:cNvSpPr/>
          <p:nvPr/>
        </p:nvSpPr>
        <p:spPr>
          <a:xfrm>
            <a:off x="4859923" y="1981827"/>
            <a:ext cx="72581" cy="185897"/>
          </a:xfrm>
          <a:custGeom>
            <a:avLst/>
            <a:gdLst/>
            <a:ahLst/>
            <a:cxnLst/>
            <a:rect l="l" t="t" r="r" b="b"/>
            <a:pathLst>
              <a:path w="59054" h="117475">
                <a:moveTo>
                  <a:pt x="0" y="117119"/>
                </a:moveTo>
                <a:lnTo>
                  <a:pt x="29286" y="0"/>
                </a:lnTo>
                <a:lnTo>
                  <a:pt x="58559" y="117119"/>
                </a:lnTo>
              </a:path>
            </a:pathLst>
          </a:custGeom>
          <a:ln w="3175">
            <a:solidFill>
              <a:srgbClr val="000000"/>
            </a:solidFill>
          </a:ln>
        </p:spPr>
        <p:txBody>
          <a:bodyPr wrap="square" lIns="0" tIns="0" rIns="0" bIns="0" rtlCol="0"/>
          <a:lstStyle/>
          <a:p>
            <a:endParaRPr/>
          </a:p>
        </p:txBody>
      </p:sp>
      <p:sp>
        <p:nvSpPr>
          <p:cNvPr id="18" name="object 18"/>
          <p:cNvSpPr/>
          <p:nvPr/>
        </p:nvSpPr>
        <p:spPr>
          <a:xfrm>
            <a:off x="1599420" y="3186560"/>
            <a:ext cx="0" cy="1427890"/>
          </a:xfrm>
          <a:custGeom>
            <a:avLst/>
            <a:gdLst/>
            <a:ahLst/>
            <a:cxnLst/>
            <a:rect l="l" t="t" r="r" b="b"/>
            <a:pathLst>
              <a:path h="902335">
                <a:moveTo>
                  <a:pt x="0" y="0"/>
                </a:moveTo>
                <a:lnTo>
                  <a:pt x="0" y="901865"/>
                </a:lnTo>
              </a:path>
            </a:pathLst>
          </a:custGeom>
          <a:ln w="3175">
            <a:solidFill>
              <a:srgbClr val="000000"/>
            </a:solidFill>
          </a:ln>
        </p:spPr>
        <p:txBody>
          <a:bodyPr wrap="square" lIns="0" tIns="0" rIns="0" bIns="0" rtlCol="0"/>
          <a:lstStyle/>
          <a:p>
            <a:endParaRPr/>
          </a:p>
        </p:txBody>
      </p:sp>
      <p:sp>
        <p:nvSpPr>
          <p:cNvPr id="19" name="object 19"/>
          <p:cNvSpPr/>
          <p:nvPr/>
        </p:nvSpPr>
        <p:spPr>
          <a:xfrm>
            <a:off x="1563441" y="4428352"/>
            <a:ext cx="72581" cy="185897"/>
          </a:xfrm>
          <a:custGeom>
            <a:avLst/>
            <a:gdLst/>
            <a:ahLst/>
            <a:cxnLst/>
            <a:rect l="l" t="t" r="r" b="b"/>
            <a:pathLst>
              <a:path w="59055" h="117475">
                <a:moveTo>
                  <a:pt x="58559" y="0"/>
                </a:moveTo>
                <a:lnTo>
                  <a:pt x="29286" y="117119"/>
                </a:lnTo>
                <a:lnTo>
                  <a:pt x="0" y="0"/>
                </a:lnTo>
              </a:path>
            </a:pathLst>
          </a:custGeom>
          <a:ln w="3175">
            <a:solidFill>
              <a:srgbClr val="000000"/>
            </a:solidFill>
          </a:ln>
        </p:spPr>
        <p:txBody>
          <a:bodyPr wrap="square" lIns="0" tIns="0" rIns="0" bIns="0" rtlCol="0"/>
          <a:lstStyle/>
          <a:p>
            <a:endParaRPr/>
          </a:p>
        </p:txBody>
      </p:sp>
      <p:sp>
        <p:nvSpPr>
          <p:cNvPr id="20" name="object 20"/>
          <p:cNvSpPr/>
          <p:nvPr/>
        </p:nvSpPr>
        <p:spPr>
          <a:xfrm>
            <a:off x="4895916" y="3056814"/>
            <a:ext cx="0" cy="1483156"/>
          </a:xfrm>
          <a:custGeom>
            <a:avLst/>
            <a:gdLst/>
            <a:ahLst/>
            <a:cxnLst/>
            <a:rect l="l" t="t" r="r" b="b"/>
            <a:pathLst>
              <a:path h="937260">
                <a:moveTo>
                  <a:pt x="0" y="937006"/>
                </a:moveTo>
                <a:lnTo>
                  <a:pt x="0" y="0"/>
                </a:lnTo>
              </a:path>
            </a:pathLst>
          </a:custGeom>
          <a:ln w="3175">
            <a:solidFill>
              <a:srgbClr val="000000"/>
            </a:solidFill>
          </a:ln>
        </p:spPr>
        <p:txBody>
          <a:bodyPr wrap="square" lIns="0" tIns="0" rIns="0" bIns="0" rtlCol="0"/>
          <a:lstStyle/>
          <a:p>
            <a:endParaRPr/>
          </a:p>
        </p:txBody>
      </p:sp>
      <p:sp>
        <p:nvSpPr>
          <p:cNvPr id="21" name="object 21"/>
          <p:cNvSpPr/>
          <p:nvPr/>
        </p:nvSpPr>
        <p:spPr>
          <a:xfrm>
            <a:off x="4859923" y="3056814"/>
            <a:ext cx="72581" cy="185897"/>
          </a:xfrm>
          <a:custGeom>
            <a:avLst/>
            <a:gdLst/>
            <a:ahLst/>
            <a:cxnLst/>
            <a:rect l="l" t="t" r="r" b="b"/>
            <a:pathLst>
              <a:path w="59054" h="117475">
                <a:moveTo>
                  <a:pt x="0" y="117119"/>
                </a:moveTo>
                <a:lnTo>
                  <a:pt x="29286" y="0"/>
                </a:lnTo>
                <a:lnTo>
                  <a:pt x="58559" y="117119"/>
                </a:lnTo>
              </a:path>
            </a:pathLst>
          </a:custGeom>
          <a:ln w="3175">
            <a:solidFill>
              <a:srgbClr val="000000"/>
            </a:solidFill>
          </a:ln>
        </p:spPr>
        <p:txBody>
          <a:bodyPr wrap="square" lIns="0" tIns="0" rIns="0" bIns="0" rtlCol="0"/>
          <a:lstStyle/>
          <a:p>
            <a:endParaRPr/>
          </a:p>
        </p:txBody>
      </p:sp>
      <p:sp>
        <p:nvSpPr>
          <p:cNvPr id="22" name="object 22"/>
          <p:cNvSpPr/>
          <p:nvPr/>
        </p:nvSpPr>
        <p:spPr>
          <a:xfrm>
            <a:off x="1153179" y="6263259"/>
            <a:ext cx="5369422" cy="1594693"/>
          </a:xfrm>
          <a:custGeom>
            <a:avLst/>
            <a:gdLst/>
            <a:ahLst/>
            <a:cxnLst/>
            <a:rect l="l" t="t" r="r" b="b"/>
            <a:pathLst>
              <a:path w="4368800" h="1007745">
                <a:moveTo>
                  <a:pt x="0" y="1007278"/>
                </a:moveTo>
                <a:lnTo>
                  <a:pt x="4368761" y="1007278"/>
                </a:lnTo>
                <a:lnTo>
                  <a:pt x="4368761" y="0"/>
                </a:lnTo>
                <a:lnTo>
                  <a:pt x="0" y="0"/>
                </a:lnTo>
                <a:lnTo>
                  <a:pt x="0" y="1007278"/>
                </a:lnTo>
                <a:close/>
              </a:path>
            </a:pathLst>
          </a:custGeom>
          <a:ln w="3175">
            <a:solidFill>
              <a:srgbClr val="000000"/>
            </a:solidFill>
          </a:ln>
        </p:spPr>
        <p:txBody>
          <a:bodyPr wrap="square" lIns="0" tIns="0" rIns="0" bIns="0" rtlCol="0"/>
          <a:lstStyle/>
          <a:p>
            <a:endParaRPr/>
          </a:p>
        </p:txBody>
      </p:sp>
      <p:sp>
        <p:nvSpPr>
          <p:cNvPr id="23" name="object 23"/>
          <p:cNvSpPr/>
          <p:nvPr/>
        </p:nvSpPr>
        <p:spPr>
          <a:xfrm>
            <a:off x="1613826" y="5188258"/>
            <a:ext cx="0" cy="1094280"/>
          </a:xfrm>
          <a:custGeom>
            <a:avLst/>
            <a:gdLst/>
            <a:ahLst/>
            <a:cxnLst/>
            <a:rect l="l" t="t" r="r" b="b"/>
            <a:pathLst>
              <a:path h="691514">
                <a:moveTo>
                  <a:pt x="0" y="0"/>
                </a:moveTo>
                <a:lnTo>
                  <a:pt x="0" y="691045"/>
                </a:lnTo>
              </a:path>
            </a:pathLst>
          </a:custGeom>
          <a:ln w="3175">
            <a:solidFill>
              <a:srgbClr val="000000"/>
            </a:solidFill>
          </a:ln>
        </p:spPr>
        <p:txBody>
          <a:bodyPr wrap="square" lIns="0" tIns="0" rIns="0" bIns="0" rtlCol="0"/>
          <a:lstStyle/>
          <a:p>
            <a:endParaRPr/>
          </a:p>
        </p:txBody>
      </p:sp>
      <p:sp>
        <p:nvSpPr>
          <p:cNvPr id="24" name="object 24"/>
          <p:cNvSpPr/>
          <p:nvPr/>
        </p:nvSpPr>
        <p:spPr>
          <a:xfrm>
            <a:off x="1577848" y="6096440"/>
            <a:ext cx="72581" cy="185897"/>
          </a:xfrm>
          <a:custGeom>
            <a:avLst/>
            <a:gdLst/>
            <a:ahLst/>
            <a:cxnLst/>
            <a:rect l="l" t="t" r="r" b="b"/>
            <a:pathLst>
              <a:path w="59055" h="117475">
                <a:moveTo>
                  <a:pt x="58559" y="0"/>
                </a:moveTo>
                <a:lnTo>
                  <a:pt x="29273" y="117132"/>
                </a:lnTo>
                <a:lnTo>
                  <a:pt x="0" y="0"/>
                </a:lnTo>
              </a:path>
            </a:pathLst>
          </a:custGeom>
          <a:ln w="3175">
            <a:solidFill>
              <a:srgbClr val="000000"/>
            </a:solidFill>
          </a:ln>
        </p:spPr>
        <p:txBody>
          <a:bodyPr wrap="square" lIns="0" tIns="0" rIns="0" bIns="0" rtlCol="0"/>
          <a:lstStyle/>
          <a:p>
            <a:endParaRPr/>
          </a:p>
        </p:txBody>
      </p:sp>
      <p:sp>
        <p:nvSpPr>
          <p:cNvPr id="25" name="object 25"/>
          <p:cNvSpPr/>
          <p:nvPr/>
        </p:nvSpPr>
        <p:spPr>
          <a:xfrm>
            <a:off x="4852727" y="5169729"/>
            <a:ext cx="0" cy="1094280"/>
          </a:xfrm>
          <a:custGeom>
            <a:avLst/>
            <a:gdLst/>
            <a:ahLst/>
            <a:cxnLst/>
            <a:rect l="l" t="t" r="r" b="b"/>
            <a:pathLst>
              <a:path h="691514">
                <a:moveTo>
                  <a:pt x="0" y="691032"/>
                </a:moveTo>
                <a:lnTo>
                  <a:pt x="0" y="0"/>
                </a:lnTo>
              </a:path>
            </a:pathLst>
          </a:custGeom>
          <a:ln w="3175">
            <a:solidFill>
              <a:srgbClr val="000000"/>
            </a:solidFill>
          </a:ln>
        </p:spPr>
        <p:txBody>
          <a:bodyPr wrap="square" lIns="0" tIns="0" rIns="0" bIns="0" rtlCol="0"/>
          <a:lstStyle/>
          <a:p>
            <a:endParaRPr/>
          </a:p>
        </p:txBody>
      </p:sp>
      <p:sp>
        <p:nvSpPr>
          <p:cNvPr id="26" name="object 26"/>
          <p:cNvSpPr/>
          <p:nvPr/>
        </p:nvSpPr>
        <p:spPr>
          <a:xfrm>
            <a:off x="4816749" y="5169729"/>
            <a:ext cx="72581" cy="185897"/>
          </a:xfrm>
          <a:custGeom>
            <a:avLst/>
            <a:gdLst/>
            <a:ahLst/>
            <a:cxnLst/>
            <a:rect l="l" t="t" r="r" b="b"/>
            <a:pathLst>
              <a:path w="59054" h="117475">
                <a:moveTo>
                  <a:pt x="0" y="117119"/>
                </a:moveTo>
                <a:lnTo>
                  <a:pt x="29273" y="0"/>
                </a:lnTo>
                <a:lnTo>
                  <a:pt x="58559" y="117119"/>
                </a:lnTo>
              </a:path>
            </a:pathLst>
          </a:custGeom>
          <a:ln w="3175">
            <a:solidFill>
              <a:srgbClr val="000000"/>
            </a:solidFill>
          </a:ln>
        </p:spPr>
        <p:txBody>
          <a:bodyPr wrap="square" lIns="0" tIns="0" rIns="0" bIns="0" rtlCol="0"/>
          <a:lstStyle/>
          <a:p>
            <a:endParaRPr/>
          </a:p>
        </p:txBody>
      </p:sp>
      <p:sp>
        <p:nvSpPr>
          <p:cNvPr id="27" name="object 27"/>
          <p:cNvSpPr/>
          <p:nvPr/>
        </p:nvSpPr>
        <p:spPr>
          <a:xfrm>
            <a:off x="1772177" y="6059382"/>
            <a:ext cx="259106" cy="0"/>
          </a:xfrm>
          <a:custGeom>
            <a:avLst/>
            <a:gdLst/>
            <a:ahLst/>
            <a:cxnLst/>
            <a:rect l="l" t="t" r="r" b="b"/>
            <a:pathLst>
              <a:path w="210819">
                <a:moveTo>
                  <a:pt x="0" y="0"/>
                </a:moveTo>
                <a:lnTo>
                  <a:pt x="210820" y="0"/>
                </a:lnTo>
              </a:path>
            </a:pathLst>
          </a:custGeom>
          <a:ln w="3175">
            <a:solidFill>
              <a:srgbClr val="000000"/>
            </a:solidFill>
          </a:ln>
        </p:spPr>
        <p:txBody>
          <a:bodyPr wrap="square" lIns="0" tIns="0" rIns="0" bIns="0" rtlCol="0"/>
          <a:lstStyle/>
          <a:p>
            <a:endParaRPr/>
          </a:p>
        </p:txBody>
      </p:sp>
      <p:sp>
        <p:nvSpPr>
          <p:cNvPr id="28" name="object 28"/>
          <p:cNvSpPr/>
          <p:nvPr/>
        </p:nvSpPr>
        <p:spPr>
          <a:xfrm>
            <a:off x="2045675" y="5744301"/>
            <a:ext cx="0" cy="278343"/>
          </a:xfrm>
          <a:custGeom>
            <a:avLst/>
            <a:gdLst/>
            <a:ahLst/>
            <a:cxnLst/>
            <a:rect l="l" t="t" r="r" b="b"/>
            <a:pathLst>
              <a:path h="175895">
                <a:moveTo>
                  <a:pt x="0" y="175679"/>
                </a:moveTo>
                <a:lnTo>
                  <a:pt x="0" y="0"/>
                </a:lnTo>
              </a:path>
            </a:pathLst>
          </a:custGeom>
          <a:ln w="3175">
            <a:solidFill>
              <a:srgbClr val="000000"/>
            </a:solidFill>
          </a:ln>
        </p:spPr>
        <p:txBody>
          <a:bodyPr wrap="square" lIns="0" tIns="0" rIns="0" bIns="0" rtlCol="0"/>
          <a:lstStyle/>
          <a:p>
            <a:endParaRPr/>
          </a:p>
        </p:txBody>
      </p:sp>
      <p:sp>
        <p:nvSpPr>
          <p:cNvPr id="29" name="object 29"/>
          <p:cNvSpPr/>
          <p:nvPr/>
        </p:nvSpPr>
        <p:spPr>
          <a:xfrm>
            <a:off x="2060082" y="5744301"/>
            <a:ext cx="273934" cy="0"/>
          </a:xfrm>
          <a:custGeom>
            <a:avLst/>
            <a:gdLst/>
            <a:ahLst/>
            <a:cxnLst/>
            <a:rect l="l" t="t" r="r" b="b"/>
            <a:pathLst>
              <a:path w="222885">
                <a:moveTo>
                  <a:pt x="0" y="0"/>
                </a:moveTo>
                <a:lnTo>
                  <a:pt x="222529" y="0"/>
                </a:lnTo>
              </a:path>
            </a:pathLst>
          </a:custGeom>
          <a:ln w="3175">
            <a:solidFill>
              <a:srgbClr val="000000"/>
            </a:solidFill>
          </a:ln>
        </p:spPr>
        <p:txBody>
          <a:bodyPr wrap="square" lIns="0" tIns="0" rIns="0" bIns="0" rtlCol="0"/>
          <a:lstStyle/>
          <a:p>
            <a:endParaRPr/>
          </a:p>
        </p:txBody>
      </p:sp>
      <p:sp>
        <p:nvSpPr>
          <p:cNvPr id="30" name="object 30"/>
          <p:cNvSpPr/>
          <p:nvPr/>
        </p:nvSpPr>
        <p:spPr>
          <a:xfrm>
            <a:off x="2347969" y="5744301"/>
            <a:ext cx="403487" cy="315522"/>
          </a:xfrm>
          <a:custGeom>
            <a:avLst/>
            <a:gdLst/>
            <a:ahLst/>
            <a:cxnLst/>
            <a:rect l="l" t="t" r="r" b="b"/>
            <a:pathLst>
              <a:path w="328294" h="199389">
                <a:moveTo>
                  <a:pt x="0" y="0"/>
                </a:moveTo>
                <a:lnTo>
                  <a:pt x="0" y="199110"/>
                </a:lnTo>
                <a:lnTo>
                  <a:pt x="327964" y="199110"/>
                </a:lnTo>
              </a:path>
            </a:pathLst>
          </a:custGeom>
          <a:ln w="3175">
            <a:solidFill>
              <a:srgbClr val="000000"/>
            </a:solidFill>
          </a:ln>
        </p:spPr>
        <p:txBody>
          <a:bodyPr wrap="square" lIns="0" tIns="0" rIns="0" bIns="0" rtlCol="0"/>
          <a:lstStyle/>
          <a:p>
            <a:endParaRPr/>
          </a:p>
        </p:txBody>
      </p:sp>
      <p:sp>
        <p:nvSpPr>
          <p:cNvPr id="31" name="object 31"/>
          <p:cNvSpPr/>
          <p:nvPr/>
        </p:nvSpPr>
        <p:spPr>
          <a:xfrm>
            <a:off x="2751036" y="5799889"/>
            <a:ext cx="0" cy="260256"/>
          </a:xfrm>
          <a:custGeom>
            <a:avLst/>
            <a:gdLst/>
            <a:ahLst/>
            <a:cxnLst/>
            <a:rect l="l" t="t" r="r" b="b"/>
            <a:pathLst>
              <a:path h="164464">
                <a:moveTo>
                  <a:pt x="0" y="163982"/>
                </a:moveTo>
                <a:lnTo>
                  <a:pt x="0" y="0"/>
                </a:lnTo>
              </a:path>
            </a:pathLst>
          </a:custGeom>
          <a:ln w="3175">
            <a:solidFill>
              <a:srgbClr val="000000"/>
            </a:solidFill>
          </a:ln>
        </p:spPr>
        <p:txBody>
          <a:bodyPr wrap="square" lIns="0" tIns="0" rIns="0" bIns="0" rtlCol="0"/>
          <a:lstStyle/>
          <a:p>
            <a:endParaRPr/>
          </a:p>
        </p:txBody>
      </p:sp>
      <p:sp>
        <p:nvSpPr>
          <p:cNvPr id="32" name="object 32"/>
          <p:cNvSpPr/>
          <p:nvPr/>
        </p:nvSpPr>
        <p:spPr>
          <a:xfrm>
            <a:off x="2794225" y="5799889"/>
            <a:ext cx="432363" cy="0"/>
          </a:xfrm>
          <a:custGeom>
            <a:avLst/>
            <a:gdLst/>
            <a:ahLst/>
            <a:cxnLst/>
            <a:rect l="l" t="t" r="r" b="b"/>
            <a:pathLst>
              <a:path w="351789">
                <a:moveTo>
                  <a:pt x="0" y="0"/>
                </a:moveTo>
                <a:lnTo>
                  <a:pt x="351370" y="0"/>
                </a:lnTo>
              </a:path>
            </a:pathLst>
          </a:custGeom>
          <a:ln w="3175">
            <a:solidFill>
              <a:srgbClr val="000000"/>
            </a:solidFill>
          </a:ln>
        </p:spPr>
        <p:txBody>
          <a:bodyPr wrap="square" lIns="0" tIns="0" rIns="0" bIns="0" rtlCol="0"/>
          <a:lstStyle/>
          <a:p>
            <a:endParaRPr/>
          </a:p>
        </p:txBody>
      </p:sp>
      <p:sp>
        <p:nvSpPr>
          <p:cNvPr id="33" name="object 33"/>
          <p:cNvSpPr/>
          <p:nvPr/>
        </p:nvSpPr>
        <p:spPr>
          <a:xfrm>
            <a:off x="5054252" y="5836967"/>
            <a:ext cx="1482835" cy="223076"/>
          </a:xfrm>
          <a:custGeom>
            <a:avLst/>
            <a:gdLst/>
            <a:ahLst/>
            <a:cxnLst/>
            <a:rect l="l" t="t" r="r" b="b"/>
            <a:pathLst>
              <a:path w="1206500" h="140970">
                <a:moveTo>
                  <a:pt x="0" y="140550"/>
                </a:moveTo>
                <a:lnTo>
                  <a:pt x="610" y="140337"/>
                </a:lnTo>
                <a:lnTo>
                  <a:pt x="4881" y="138842"/>
                </a:lnTo>
                <a:lnTo>
                  <a:pt x="16475" y="134785"/>
                </a:lnTo>
                <a:lnTo>
                  <a:pt x="74828" y="114288"/>
                </a:lnTo>
                <a:lnTo>
                  <a:pt x="120303" y="97847"/>
                </a:lnTo>
                <a:lnTo>
                  <a:pt x="170536" y="78843"/>
                </a:lnTo>
                <a:lnTo>
                  <a:pt x="220586" y="58559"/>
                </a:lnTo>
                <a:lnTo>
                  <a:pt x="266616" y="38580"/>
                </a:lnTo>
                <a:lnTo>
                  <a:pt x="309167" y="21712"/>
                </a:lnTo>
                <a:lnTo>
                  <a:pt x="349886" y="11066"/>
                </a:lnTo>
                <a:lnTo>
                  <a:pt x="390423" y="9753"/>
                </a:lnTo>
                <a:lnTo>
                  <a:pt x="431814" y="19672"/>
                </a:lnTo>
                <a:lnTo>
                  <a:pt x="472655" y="37822"/>
                </a:lnTo>
                <a:lnTo>
                  <a:pt x="510934" y="59993"/>
                </a:lnTo>
                <a:lnTo>
                  <a:pt x="544639" y="81978"/>
                </a:lnTo>
                <a:lnTo>
                  <a:pt x="573066" y="100036"/>
                </a:lnTo>
                <a:lnTo>
                  <a:pt x="600760" y="112239"/>
                </a:lnTo>
                <a:lnTo>
                  <a:pt x="633579" y="117122"/>
                </a:lnTo>
                <a:lnTo>
                  <a:pt x="677379" y="113220"/>
                </a:lnTo>
                <a:lnTo>
                  <a:pt x="714994" y="105286"/>
                </a:lnTo>
                <a:lnTo>
                  <a:pt x="758356" y="93988"/>
                </a:lnTo>
                <a:lnTo>
                  <a:pt x="805730" y="80521"/>
                </a:lnTo>
                <a:lnTo>
                  <a:pt x="855381" y="66078"/>
                </a:lnTo>
                <a:lnTo>
                  <a:pt x="905572" y="51853"/>
                </a:lnTo>
                <a:lnTo>
                  <a:pt x="954570" y="39039"/>
                </a:lnTo>
                <a:lnTo>
                  <a:pt x="1022681" y="24219"/>
                </a:lnTo>
                <a:lnTo>
                  <a:pt x="1082190" y="14154"/>
                </a:lnTo>
                <a:lnTo>
                  <a:pt x="1131086" y="7746"/>
                </a:lnTo>
                <a:lnTo>
                  <a:pt x="1189928" y="1644"/>
                </a:lnTo>
                <a:lnTo>
                  <a:pt x="1201518" y="487"/>
                </a:lnTo>
                <a:lnTo>
                  <a:pt x="1205788" y="60"/>
                </a:lnTo>
                <a:lnTo>
                  <a:pt x="1206398" y="0"/>
                </a:lnTo>
              </a:path>
            </a:pathLst>
          </a:custGeom>
          <a:ln w="3175">
            <a:solidFill>
              <a:srgbClr val="000000"/>
            </a:solidFill>
          </a:ln>
        </p:spPr>
        <p:txBody>
          <a:bodyPr wrap="square" lIns="0" tIns="0" rIns="0" bIns="0" rtlCol="0"/>
          <a:lstStyle/>
          <a:p>
            <a:endParaRPr/>
          </a:p>
        </p:txBody>
      </p:sp>
      <p:sp>
        <p:nvSpPr>
          <p:cNvPr id="35" name="object 35"/>
          <p:cNvSpPr txBox="1"/>
          <p:nvPr/>
        </p:nvSpPr>
        <p:spPr>
          <a:xfrm>
            <a:off x="1670205" y="3849785"/>
            <a:ext cx="1275238" cy="492443"/>
          </a:xfrm>
          <a:prstGeom prst="rect">
            <a:avLst/>
          </a:prstGeom>
        </p:spPr>
        <p:txBody>
          <a:bodyPr vert="horz" wrap="square" lIns="0" tIns="0" rIns="0" bIns="0" rtlCol="0">
            <a:spAutoFit/>
          </a:bodyPr>
          <a:lstStyle/>
          <a:p>
            <a:pPr marL="12700">
              <a:lnSpc>
                <a:spcPct val="100000"/>
              </a:lnSpc>
            </a:pPr>
            <a:r>
              <a:rPr sz="1600" dirty="0">
                <a:latin typeface="Courier New"/>
                <a:cs typeface="Courier New"/>
              </a:rPr>
              <a:t>Coded</a:t>
            </a:r>
            <a:r>
              <a:rPr sz="1600" spc="-60" dirty="0">
                <a:latin typeface="Courier New"/>
                <a:cs typeface="Courier New"/>
              </a:rPr>
              <a:t> </a:t>
            </a:r>
            <a:r>
              <a:rPr sz="1600" dirty="0">
                <a:latin typeface="Courier New"/>
                <a:cs typeface="Courier New"/>
              </a:rPr>
              <a:t>Stream</a:t>
            </a:r>
          </a:p>
        </p:txBody>
      </p:sp>
      <p:sp>
        <p:nvSpPr>
          <p:cNvPr id="36" name="object 36"/>
          <p:cNvSpPr txBox="1"/>
          <p:nvPr/>
        </p:nvSpPr>
        <p:spPr>
          <a:xfrm>
            <a:off x="5009877" y="3905383"/>
            <a:ext cx="1275238" cy="492443"/>
          </a:xfrm>
          <a:prstGeom prst="rect">
            <a:avLst/>
          </a:prstGeom>
        </p:spPr>
        <p:txBody>
          <a:bodyPr vert="horz" wrap="square" lIns="0" tIns="0" rIns="0" bIns="0" rtlCol="0">
            <a:spAutoFit/>
          </a:bodyPr>
          <a:lstStyle/>
          <a:p>
            <a:pPr marL="12700">
              <a:lnSpc>
                <a:spcPct val="100000"/>
              </a:lnSpc>
            </a:pPr>
            <a:r>
              <a:rPr sz="1600" dirty="0">
                <a:latin typeface="Courier New"/>
                <a:cs typeface="Courier New"/>
              </a:rPr>
              <a:t>Coded</a:t>
            </a:r>
            <a:r>
              <a:rPr sz="1600" spc="-60" dirty="0">
                <a:latin typeface="Courier New"/>
                <a:cs typeface="Courier New"/>
              </a:rPr>
              <a:t> </a:t>
            </a:r>
            <a:r>
              <a:rPr sz="1600" dirty="0">
                <a:latin typeface="Courier New"/>
                <a:cs typeface="Courier New"/>
              </a:rPr>
              <a:t>Stream</a:t>
            </a:r>
            <a:endParaRPr sz="1600">
              <a:latin typeface="Courier New"/>
              <a:cs typeface="Courier New"/>
            </a:endParaRPr>
          </a:p>
        </p:txBody>
      </p:sp>
      <p:sp>
        <p:nvSpPr>
          <p:cNvPr id="37" name="object 37"/>
          <p:cNvSpPr txBox="1"/>
          <p:nvPr/>
        </p:nvSpPr>
        <p:spPr>
          <a:xfrm>
            <a:off x="1857341" y="6428067"/>
            <a:ext cx="3901416" cy="806893"/>
          </a:xfrm>
          <a:prstGeom prst="rect">
            <a:avLst/>
          </a:prstGeom>
        </p:spPr>
        <p:txBody>
          <a:bodyPr vert="horz" wrap="square" lIns="0" tIns="0" rIns="0" bIns="0" rtlCol="0">
            <a:spAutoFit/>
          </a:bodyPr>
          <a:lstStyle/>
          <a:p>
            <a:pPr algn="ctr">
              <a:lnSpc>
                <a:spcPct val="100000"/>
              </a:lnSpc>
            </a:pPr>
            <a:r>
              <a:rPr sz="1450" spc="15" dirty="0">
                <a:latin typeface="Courier New"/>
                <a:cs typeface="Courier New"/>
              </a:rPr>
              <a:t>Signal Transmission</a:t>
            </a:r>
            <a:r>
              <a:rPr sz="1450" spc="-80" dirty="0">
                <a:latin typeface="Courier New"/>
                <a:cs typeface="Courier New"/>
              </a:rPr>
              <a:t> </a:t>
            </a:r>
            <a:r>
              <a:rPr sz="1450" spc="15" dirty="0">
                <a:latin typeface="Courier New"/>
                <a:cs typeface="Courier New"/>
              </a:rPr>
              <a:t>Sublayer</a:t>
            </a:r>
            <a:endParaRPr sz="1450" dirty="0">
              <a:latin typeface="Courier New"/>
              <a:cs typeface="Courier New"/>
            </a:endParaRPr>
          </a:p>
          <a:p>
            <a:pPr marR="99695" algn="ctr">
              <a:lnSpc>
                <a:spcPct val="100000"/>
              </a:lnSpc>
              <a:spcBef>
                <a:spcPts val="740"/>
              </a:spcBef>
            </a:pPr>
            <a:r>
              <a:rPr sz="1100" dirty="0">
                <a:latin typeface="Courier New"/>
                <a:cs typeface="Courier New"/>
              </a:rPr>
              <a:t>(SHANNON AND NYQUIST LIMITS)</a:t>
            </a:r>
          </a:p>
        </p:txBody>
      </p:sp>
      <p:sp>
        <p:nvSpPr>
          <p:cNvPr id="39" name="Rectangle 38">
            <a:extLst>
              <a:ext uri="{FF2B5EF4-FFF2-40B4-BE49-F238E27FC236}">
                <a16:creationId xmlns:a16="http://schemas.microsoft.com/office/drawing/2014/main" id="{57EF506F-4318-4C58-9273-24C8CBF09E71}"/>
              </a:ext>
            </a:extLst>
          </p:cNvPr>
          <p:cNvSpPr/>
          <p:nvPr/>
        </p:nvSpPr>
        <p:spPr>
          <a:xfrm>
            <a:off x="838200" y="2408120"/>
            <a:ext cx="6324600" cy="5907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1CAD0A53-031F-47A2-97A0-FE5F0F4C1C24}"/>
              </a:ext>
            </a:extLst>
          </p:cNvPr>
          <p:cNvSpPr txBox="1"/>
          <p:nvPr/>
        </p:nvSpPr>
        <p:spPr>
          <a:xfrm>
            <a:off x="2060082" y="8903337"/>
            <a:ext cx="4797918" cy="523220"/>
          </a:xfrm>
          <a:prstGeom prst="rect">
            <a:avLst/>
          </a:prstGeom>
          <a:noFill/>
        </p:spPr>
        <p:txBody>
          <a:bodyPr wrap="square" rtlCol="0">
            <a:spAutoFit/>
          </a:bodyPr>
          <a:lstStyle/>
          <a:p>
            <a:r>
              <a:rPr lang="en-US" sz="2800" dirty="0"/>
              <a:t>SEMI RELIABLE 1 HOP BIT PIPE</a:t>
            </a:r>
          </a:p>
        </p:txBody>
      </p:sp>
    </p:spTree>
    <p:extLst>
      <p:ext uri="{BB962C8B-B14F-4D97-AF65-F5344CB8AC3E}">
        <p14:creationId xmlns:p14="http://schemas.microsoft.com/office/powerpoint/2010/main" val="47300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ppt_x"/>
                                          </p:val>
                                        </p:tav>
                                        <p:tav tm="100000">
                                          <p:val>
                                            <p:strVal val="#ppt_x"/>
                                          </p:val>
                                        </p:tav>
                                      </p:tavLst>
                                    </p:anim>
                                    <p:anim calcmode="lin" valueType="num">
                                      <p:cBhvr additive="base">
                                        <p:cTn id="1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6"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63658" y="236620"/>
            <a:ext cx="4194428" cy="492443"/>
          </a:xfrm>
          <a:prstGeom prst="rect">
            <a:avLst/>
          </a:prstGeom>
        </p:spPr>
        <p:txBody>
          <a:bodyPr vert="horz" wrap="square" lIns="0" tIns="0" rIns="0" bIns="0" rtlCol="0">
            <a:spAutoFit/>
          </a:bodyPr>
          <a:lstStyle/>
          <a:p>
            <a:pPr marL="12700">
              <a:lnSpc>
                <a:spcPct val="100000"/>
              </a:lnSpc>
            </a:pPr>
            <a:r>
              <a:rPr sz="3200" spc="320" dirty="0">
                <a:solidFill>
                  <a:srgbClr val="0070C0"/>
                </a:solidFill>
                <a:latin typeface="+mj-lt"/>
                <a:cs typeface="PMingLiU"/>
              </a:rPr>
              <a:t>Data </a:t>
            </a:r>
            <a:r>
              <a:rPr sz="3200" spc="220" dirty="0">
                <a:solidFill>
                  <a:srgbClr val="0070C0"/>
                </a:solidFill>
                <a:latin typeface="+mj-lt"/>
                <a:cs typeface="PMingLiU"/>
              </a:rPr>
              <a:t>Link</a:t>
            </a:r>
            <a:r>
              <a:rPr sz="3200" spc="140" dirty="0">
                <a:solidFill>
                  <a:srgbClr val="0070C0"/>
                </a:solidFill>
                <a:latin typeface="+mj-lt"/>
                <a:cs typeface="PMingLiU"/>
              </a:rPr>
              <a:t> </a:t>
            </a:r>
            <a:r>
              <a:rPr sz="3200" spc="225" dirty="0">
                <a:solidFill>
                  <a:srgbClr val="0070C0"/>
                </a:solidFill>
                <a:latin typeface="+mj-lt"/>
                <a:cs typeface="PMingLiU"/>
              </a:rPr>
              <a:t>Sublayers</a:t>
            </a:r>
            <a:endParaRPr sz="3200" dirty="0">
              <a:solidFill>
                <a:srgbClr val="0070C0"/>
              </a:solidFill>
              <a:latin typeface="+mj-lt"/>
              <a:cs typeface="PMingLiU"/>
            </a:endParaRPr>
          </a:p>
        </p:txBody>
      </p:sp>
      <p:sp>
        <p:nvSpPr>
          <p:cNvPr id="3" name="object 3"/>
          <p:cNvSpPr txBox="1"/>
          <p:nvPr/>
        </p:nvSpPr>
        <p:spPr>
          <a:xfrm>
            <a:off x="1685175" y="4426131"/>
            <a:ext cx="1553210" cy="514350"/>
          </a:xfrm>
          <a:prstGeom prst="rect">
            <a:avLst/>
          </a:prstGeom>
          <a:ln w="3175">
            <a:solidFill>
              <a:srgbClr val="000000"/>
            </a:solidFill>
          </a:ln>
        </p:spPr>
        <p:txBody>
          <a:bodyPr vert="horz" wrap="square" lIns="0" tIns="15875" rIns="0" bIns="0" rtlCol="0">
            <a:spAutoFit/>
          </a:bodyPr>
          <a:lstStyle/>
          <a:p>
            <a:pPr marL="144145" marR="107950" indent="189865">
              <a:lnSpc>
                <a:spcPts val="1850"/>
              </a:lnSpc>
              <a:spcBef>
                <a:spcPts val="125"/>
              </a:spcBef>
            </a:pPr>
            <a:r>
              <a:rPr sz="1750" spc="5" dirty="0">
                <a:latin typeface="Arial"/>
                <a:cs typeface="Arial"/>
              </a:rPr>
              <a:t>ERROR  DETECTION</a:t>
            </a:r>
            <a:endParaRPr sz="1750">
              <a:latin typeface="Arial"/>
              <a:cs typeface="Arial"/>
            </a:endParaRPr>
          </a:p>
        </p:txBody>
      </p:sp>
      <p:sp>
        <p:nvSpPr>
          <p:cNvPr id="4" name="object 4"/>
          <p:cNvSpPr txBox="1"/>
          <p:nvPr/>
        </p:nvSpPr>
        <p:spPr>
          <a:xfrm>
            <a:off x="1795388" y="5302246"/>
            <a:ext cx="1056005" cy="282575"/>
          </a:xfrm>
          <a:prstGeom prst="rect">
            <a:avLst/>
          </a:prstGeom>
        </p:spPr>
        <p:txBody>
          <a:bodyPr vert="horz" wrap="square" lIns="0" tIns="0" rIns="0" bIns="0" rtlCol="0">
            <a:spAutoFit/>
          </a:bodyPr>
          <a:lstStyle/>
          <a:p>
            <a:pPr marL="12700">
              <a:lnSpc>
                <a:spcPct val="100000"/>
              </a:lnSpc>
            </a:pPr>
            <a:r>
              <a:rPr sz="1750" spc="5" dirty="0">
                <a:latin typeface="Arial"/>
                <a:cs typeface="Arial"/>
              </a:rPr>
              <a:t>FRAMING</a:t>
            </a:r>
            <a:endParaRPr sz="1750">
              <a:latin typeface="Arial"/>
              <a:cs typeface="Arial"/>
            </a:endParaRPr>
          </a:p>
        </p:txBody>
      </p:sp>
      <p:sp>
        <p:nvSpPr>
          <p:cNvPr id="5" name="object 5"/>
          <p:cNvSpPr txBox="1"/>
          <p:nvPr/>
        </p:nvSpPr>
        <p:spPr>
          <a:xfrm>
            <a:off x="4577615" y="5369287"/>
            <a:ext cx="1056005" cy="282575"/>
          </a:xfrm>
          <a:prstGeom prst="rect">
            <a:avLst/>
          </a:prstGeom>
        </p:spPr>
        <p:txBody>
          <a:bodyPr vert="horz" wrap="square" lIns="0" tIns="0" rIns="0" bIns="0" rtlCol="0">
            <a:spAutoFit/>
          </a:bodyPr>
          <a:lstStyle/>
          <a:p>
            <a:pPr marL="12700">
              <a:lnSpc>
                <a:spcPct val="100000"/>
              </a:lnSpc>
            </a:pPr>
            <a:r>
              <a:rPr sz="1750" spc="5" dirty="0">
                <a:latin typeface="Arial"/>
                <a:cs typeface="Arial"/>
              </a:rPr>
              <a:t>FRAMING</a:t>
            </a:r>
            <a:endParaRPr sz="1750">
              <a:latin typeface="Arial"/>
              <a:cs typeface="Arial"/>
            </a:endParaRPr>
          </a:p>
        </p:txBody>
      </p:sp>
      <p:sp>
        <p:nvSpPr>
          <p:cNvPr id="6" name="object 6"/>
          <p:cNvSpPr txBox="1"/>
          <p:nvPr/>
        </p:nvSpPr>
        <p:spPr>
          <a:xfrm>
            <a:off x="4366844" y="4627261"/>
            <a:ext cx="1553210" cy="514350"/>
          </a:xfrm>
          <a:prstGeom prst="rect">
            <a:avLst/>
          </a:prstGeom>
          <a:ln w="3175">
            <a:solidFill>
              <a:srgbClr val="000000"/>
            </a:solidFill>
          </a:ln>
        </p:spPr>
        <p:txBody>
          <a:bodyPr vert="horz" wrap="square" lIns="0" tIns="26670" rIns="0" bIns="0" rtlCol="0">
            <a:spAutoFit/>
          </a:bodyPr>
          <a:lstStyle/>
          <a:p>
            <a:pPr marL="155575" marR="97155" indent="189865">
              <a:lnSpc>
                <a:spcPts val="1850"/>
              </a:lnSpc>
              <a:spcBef>
                <a:spcPts val="210"/>
              </a:spcBef>
            </a:pPr>
            <a:r>
              <a:rPr sz="1750" spc="5" dirty="0">
                <a:latin typeface="Arial"/>
                <a:cs typeface="Arial"/>
              </a:rPr>
              <a:t>ERROR  DETECTION</a:t>
            </a:r>
            <a:endParaRPr sz="1750">
              <a:latin typeface="Arial"/>
              <a:cs typeface="Arial"/>
            </a:endParaRPr>
          </a:p>
        </p:txBody>
      </p:sp>
      <p:sp>
        <p:nvSpPr>
          <p:cNvPr id="7" name="object 7"/>
          <p:cNvSpPr txBox="1"/>
          <p:nvPr/>
        </p:nvSpPr>
        <p:spPr>
          <a:xfrm>
            <a:off x="4277448" y="4068577"/>
            <a:ext cx="1789430" cy="402590"/>
          </a:xfrm>
          <a:prstGeom prst="rect">
            <a:avLst/>
          </a:prstGeom>
          <a:ln w="3175">
            <a:solidFill>
              <a:srgbClr val="000000"/>
            </a:solidFill>
          </a:ln>
        </p:spPr>
        <p:txBody>
          <a:bodyPr vert="horz" wrap="square" lIns="0" tIns="3810" rIns="0" bIns="0" rtlCol="0">
            <a:spAutoFit/>
          </a:bodyPr>
          <a:lstStyle/>
          <a:p>
            <a:pPr marL="88265">
              <a:lnSpc>
                <a:spcPct val="100000"/>
              </a:lnSpc>
              <a:spcBef>
                <a:spcPts val="30"/>
              </a:spcBef>
            </a:pPr>
            <a:r>
              <a:rPr sz="1750" spc="5" dirty="0">
                <a:latin typeface="Arial"/>
                <a:cs typeface="Arial"/>
              </a:rPr>
              <a:t>MEDIA</a:t>
            </a:r>
            <a:r>
              <a:rPr sz="1750" spc="-85" dirty="0">
                <a:latin typeface="Arial"/>
                <a:cs typeface="Arial"/>
              </a:rPr>
              <a:t> </a:t>
            </a:r>
            <a:r>
              <a:rPr sz="1750" spc="5" dirty="0">
                <a:latin typeface="Arial"/>
                <a:cs typeface="Arial"/>
              </a:rPr>
              <a:t>ACCESS</a:t>
            </a:r>
            <a:endParaRPr sz="1750">
              <a:latin typeface="Arial"/>
              <a:cs typeface="Arial"/>
            </a:endParaRPr>
          </a:p>
        </p:txBody>
      </p:sp>
      <p:sp>
        <p:nvSpPr>
          <p:cNvPr id="8" name="object 8"/>
          <p:cNvSpPr txBox="1"/>
          <p:nvPr/>
        </p:nvSpPr>
        <p:spPr>
          <a:xfrm>
            <a:off x="4310964" y="3476376"/>
            <a:ext cx="1776730" cy="402590"/>
          </a:xfrm>
          <a:prstGeom prst="rect">
            <a:avLst/>
          </a:prstGeom>
          <a:ln w="3175">
            <a:solidFill>
              <a:srgbClr val="000000"/>
            </a:solidFill>
          </a:ln>
        </p:spPr>
        <p:txBody>
          <a:bodyPr vert="horz" wrap="square" lIns="0" tIns="59690" rIns="0" bIns="0" rtlCol="0">
            <a:spAutoFit/>
          </a:bodyPr>
          <a:lstStyle/>
          <a:p>
            <a:pPr marL="88265">
              <a:lnSpc>
                <a:spcPct val="100000"/>
              </a:lnSpc>
              <a:spcBef>
                <a:spcPts val="470"/>
              </a:spcBef>
            </a:pPr>
            <a:r>
              <a:rPr sz="1750" spc="5" dirty="0">
                <a:latin typeface="Arial"/>
                <a:cs typeface="Arial"/>
              </a:rPr>
              <a:t>MULTIPLEXING</a:t>
            </a:r>
            <a:endParaRPr sz="1750">
              <a:latin typeface="Arial"/>
              <a:cs typeface="Arial"/>
            </a:endParaRPr>
          </a:p>
        </p:txBody>
      </p:sp>
      <p:sp>
        <p:nvSpPr>
          <p:cNvPr id="9" name="object 9"/>
          <p:cNvSpPr/>
          <p:nvPr/>
        </p:nvSpPr>
        <p:spPr>
          <a:xfrm>
            <a:off x="1662823" y="5297669"/>
            <a:ext cx="1553210" cy="514350"/>
          </a:xfrm>
          <a:custGeom>
            <a:avLst/>
            <a:gdLst/>
            <a:ahLst/>
            <a:cxnLst/>
            <a:rect l="l" t="t" r="r" b="b"/>
            <a:pathLst>
              <a:path w="1553210" h="514350">
                <a:moveTo>
                  <a:pt x="0" y="513985"/>
                </a:moveTo>
                <a:lnTo>
                  <a:pt x="1553133" y="513985"/>
                </a:lnTo>
                <a:lnTo>
                  <a:pt x="1553133" y="0"/>
                </a:lnTo>
                <a:lnTo>
                  <a:pt x="0" y="0"/>
                </a:lnTo>
                <a:lnTo>
                  <a:pt x="0" y="513985"/>
                </a:lnTo>
                <a:close/>
              </a:path>
            </a:pathLst>
          </a:custGeom>
          <a:ln w="3175">
            <a:solidFill>
              <a:srgbClr val="000000"/>
            </a:solidFill>
          </a:ln>
        </p:spPr>
        <p:txBody>
          <a:bodyPr wrap="square" lIns="0" tIns="0" rIns="0" bIns="0" rtlCol="0"/>
          <a:lstStyle/>
          <a:p>
            <a:endParaRPr/>
          </a:p>
        </p:txBody>
      </p:sp>
      <p:sp>
        <p:nvSpPr>
          <p:cNvPr id="10" name="object 10"/>
          <p:cNvSpPr/>
          <p:nvPr/>
        </p:nvSpPr>
        <p:spPr>
          <a:xfrm>
            <a:off x="4333316" y="5331197"/>
            <a:ext cx="1553210" cy="514350"/>
          </a:xfrm>
          <a:custGeom>
            <a:avLst/>
            <a:gdLst/>
            <a:ahLst/>
            <a:cxnLst/>
            <a:rect l="l" t="t" r="r" b="b"/>
            <a:pathLst>
              <a:path w="1553210" h="514350">
                <a:moveTo>
                  <a:pt x="0" y="513985"/>
                </a:moveTo>
                <a:lnTo>
                  <a:pt x="1553133" y="513985"/>
                </a:lnTo>
                <a:lnTo>
                  <a:pt x="1553133" y="0"/>
                </a:lnTo>
                <a:lnTo>
                  <a:pt x="0" y="0"/>
                </a:lnTo>
                <a:lnTo>
                  <a:pt x="0" y="513985"/>
                </a:lnTo>
                <a:close/>
              </a:path>
            </a:pathLst>
          </a:custGeom>
          <a:ln w="3175">
            <a:solidFill>
              <a:srgbClr val="000000"/>
            </a:solidFill>
          </a:ln>
        </p:spPr>
        <p:txBody>
          <a:bodyPr wrap="square" lIns="0" tIns="0" rIns="0" bIns="0" rtlCol="0"/>
          <a:lstStyle/>
          <a:p>
            <a:endParaRPr/>
          </a:p>
        </p:txBody>
      </p:sp>
      <p:sp>
        <p:nvSpPr>
          <p:cNvPr id="11" name="object 11"/>
          <p:cNvSpPr txBox="1"/>
          <p:nvPr/>
        </p:nvSpPr>
        <p:spPr>
          <a:xfrm>
            <a:off x="1662823" y="2159560"/>
            <a:ext cx="2037080" cy="643255"/>
          </a:xfrm>
          <a:prstGeom prst="rect">
            <a:avLst/>
          </a:prstGeom>
        </p:spPr>
        <p:txBody>
          <a:bodyPr vert="horz" wrap="square" lIns="0" tIns="0" rIns="0" bIns="0" rtlCol="0">
            <a:spAutoFit/>
          </a:bodyPr>
          <a:lstStyle/>
          <a:p>
            <a:pPr marL="12700" marR="5080" indent="111125">
              <a:lnSpc>
                <a:spcPct val="79600"/>
              </a:lnSpc>
            </a:pPr>
            <a:r>
              <a:rPr sz="1750" b="1" spc="5" dirty="0">
                <a:latin typeface="Courier New"/>
                <a:cs typeface="Courier New"/>
              </a:rPr>
              <a:t>Point−to−point  Links (2</a:t>
            </a:r>
            <a:r>
              <a:rPr sz="1750" b="1" spc="-90" dirty="0">
                <a:latin typeface="Courier New"/>
                <a:cs typeface="Courier New"/>
              </a:rPr>
              <a:t> </a:t>
            </a:r>
            <a:r>
              <a:rPr sz="1750" b="1" spc="5" dirty="0">
                <a:latin typeface="Courier New"/>
                <a:cs typeface="Courier New"/>
              </a:rPr>
              <a:t>nodes)</a:t>
            </a:r>
            <a:endParaRPr sz="1750" dirty="0">
              <a:latin typeface="Courier New"/>
              <a:cs typeface="Courier New"/>
            </a:endParaRPr>
          </a:p>
          <a:p>
            <a:pPr marL="79375">
              <a:lnSpc>
                <a:spcPct val="100000"/>
              </a:lnSpc>
              <a:spcBef>
                <a:spcPts val="155"/>
              </a:spcBef>
            </a:pPr>
            <a:r>
              <a:rPr sz="1200" i="1" spc="10" dirty="0">
                <a:latin typeface="Arial"/>
                <a:cs typeface="Arial"/>
              </a:rPr>
              <a:t>(e.g., </a:t>
            </a:r>
            <a:r>
              <a:rPr sz="1200" i="1" spc="15" dirty="0">
                <a:latin typeface="Arial"/>
                <a:cs typeface="Arial"/>
              </a:rPr>
              <a:t>HDLC, Frame</a:t>
            </a:r>
            <a:r>
              <a:rPr sz="1200" i="1" spc="-60" dirty="0">
                <a:latin typeface="Arial"/>
                <a:cs typeface="Arial"/>
              </a:rPr>
              <a:t> </a:t>
            </a:r>
            <a:r>
              <a:rPr sz="1200" i="1" spc="15" dirty="0">
                <a:latin typeface="Arial"/>
                <a:cs typeface="Arial"/>
              </a:rPr>
              <a:t>Relay)</a:t>
            </a:r>
            <a:endParaRPr sz="1200" dirty="0">
              <a:latin typeface="Arial"/>
              <a:cs typeface="Arial"/>
            </a:endParaRPr>
          </a:p>
        </p:txBody>
      </p:sp>
      <p:sp>
        <p:nvSpPr>
          <p:cNvPr id="12" name="object 12"/>
          <p:cNvSpPr txBox="1"/>
          <p:nvPr/>
        </p:nvSpPr>
        <p:spPr>
          <a:xfrm>
            <a:off x="4260872" y="2159560"/>
            <a:ext cx="2082164" cy="674370"/>
          </a:xfrm>
          <a:prstGeom prst="rect">
            <a:avLst/>
          </a:prstGeom>
        </p:spPr>
        <p:txBody>
          <a:bodyPr vert="horz" wrap="square" lIns="0" tIns="0" rIns="0" bIns="0" rtlCol="0">
            <a:spAutoFit/>
          </a:bodyPr>
          <a:lstStyle/>
          <a:p>
            <a:pPr marL="269240" marR="5080" indent="-212725">
              <a:lnSpc>
                <a:spcPts val="1850"/>
              </a:lnSpc>
            </a:pPr>
            <a:r>
              <a:rPr sz="1750" b="1" spc="5" dirty="0">
                <a:latin typeface="Courier New"/>
                <a:cs typeface="Courier New"/>
              </a:rPr>
              <a:t>Broadcast</a:t>
            </a:r>
            <a:r>
              <a:rPr sz="1750" b="1" spc="-85" dirty="0">
                <a:latin typeface="Courier New"/>
                <a:cs typeface="Courier New"/>
              </a:rPr>
              <a:t> </a:t>
            </a:r>
            <a:r>
              <a:rPr sz="1750" b="1" spc="5" dirty="0">
                <a:latin typeface="Courier New"/>
                <a:cs typeface="Courier New"/>
              </a:rPr>
              <a:t>Links  (&gt;= 2</a:t>
            </a:r>
            <a:r>
              <a:rPr sz="1750" b="1" spc="-90" dirty="0">
                <a:latin typeface="Courier New"/>
                <a:cs typeface="Courier New"/>
              </a:rPr>
              <a:t> </a:t>
            </a:r>
            <a:r>
              <a:rPr sz="1750" b="1" spc="5" dirty="0">
                <a:latin typeface="Courier New"/>
                <a:cs typeface="Courier New"/>
              </a:rPr>
              <a:t>nodes)</a:t>
            </a:r>
            <a:endParaRPr sz="1750" dirty="0">
              <a:latin typeface="Courier New"/>
              <a:cs typeface="Courier New"/>
            </a:endParaRPr>
          </a:p>
          <a:p>
            <a:pPr marL="12700">
              <a:lnSpc>
                <a:spcPct val="100000"/>
              </a:lnSpc>
              <a:spcBef>
                <a:spcPts val="50"/>
              </a:spcBef>
            </a:pPr>
            <a:r>
              <a:rPr sz="1200" i="1" spc="10" dirty="0">
                <a:latin typeface="Arial"/>
                <a:cs typeface="Arial"/>
              </a:rPr>
              <a:t>(e.g., Ethernet, </a:t>
            </a:r>
            <a:r>
              <a:rPr sz="1200" i="1" spc="15" dirty="0">
                <a:latin typeface="Arial"/>
                <a:cs typeface="Arial"/>
              </a:rPr>
              <a:t>Token</a:t>
            </a:r>
            <a:r>
              <a:rPr sz="1200" i="1" spc="-40" dirty="0">
                <a:latin typeface="Arial"/>
                <a:cs typeface="Arial"/>
              </a:rPr>
              <a:t> </a:t>
            </a:r>
            <a:r>
              <a:rPr sz="1200" i="1" spc="15" dirty="0">
                <a:latin typeface="Arial"/>
                <a:cs typeface="Arial"/>
              </a:rPr>
              <a:t>Ring)</a:t>
            </a:r>
            <a:endParaRPr sz="1200" dirty="0">
              <a:latin typeface="Arial"/>
              <a:cs typeface="Arial"/>
            </a:endParaRPr>
          </a:p>
        </p:txBody>
      </p:sp>
      <p:sp>
        <p:nvSpPr>
          <p:cNvPr id="13" name="object 13"/>
          <p:cNvSpPr txBox="1"/>
          <p:nvPr/>
        </p:nvSpPr>
        <p:spPr>
          <a:xfrm>
            <a:off x="1685175" y="3487547"/>
            <a:ext cx="1586865" cy="670560"/>
          </a:xfrm>
          <a:prstGeom prst="rect">
            <a:avLst/>
          </a:prstGeom>
          <a:ln w="3175">
            <a:solidFill>
              <a:srgbClr val="000000"/>
            </a:solidFill>
          </a:ln>
        </p:spPr>
        <p:txBody>
          <a:bodyPr vert="horz" wrap="square" lIns="0" tIns="24765" rIns="0" bIns="0" rtlCol="0">
            <a:spAutoFit/>
          </a:bodyPr>
          <a:lstStyle/>
          <a:p>
            <a:pPr marL="166370" marR="156210" indent="167005">
              <a:lnSpc>
                <a:spcPts val="1760"/>
              </a:lnSpc>
              <a:spcBef>
                <a:spcPts val="195"/>
              </a:spcBef>
            </a:pPr>
            <a:r>
              <a:rPr sz="1750" spc="5" dirty="0">
                <a:latin typeface="Arial"/>
                <a:cs typeface="Arial"/>
              </a:rPr>
              <a:t>ERROR  RECOVERY</a:t>
            </a:r>
            <a:endParaRPr sz="1750">
              <a:latin typeface="Arial"/>
              <a:cs typeface="Arial"/>
            </a:endParaRPr>
          </a:p>
          <a:p>
            <a:pPr marL="245110">
              <a:lnSpc>
                <a:spcPts val="1270"/>
              </a:lnSpc>
            </a:pPr>
            <a:r>
              <a:rPr sz="1200" i="1" spc="15" dirty="0">
                <a:latin typeface="Arial"/>
                <a:cs typeface="Arial"/>
              </a:rPr>
              <a:t>(OPTIONAL)</a:t>
            </a:r>
            <a:endParaRPr sz="1200">
              <a:latin typeface="Arial"/>
              <a:cs typeface="Arial"/>
            </a:endParaRPr>
          </a:p>
        </p:txBody>
      </p:sp>
      <p:sp>
        <p:nvSpPr>
          <p:cNvPr id="14" name="object 14"/>
          <p:cNvSpPr/>
          <p:nvPr/>
        </p:nvSpPr>
        <p:spPr>
          <a:xfrm>
            <a:off x="2243861" y="5822830"/>
            <a:ext cx="0" cy="358140"/>
          </a:xfrm>
          <a:custGeom>
            <a:avLst/>
            <a:gdLst/>
            <a:ahLst/>
            <a:cxnLst/>
            <a:rect l="l" t="t" r="r" b="b"/>
            <a:pathLst>
              <a:path h="358139">
                <a:moveTo>
                  <a:pt x="0" y="0"/>
                </a:moveTo>
                <a:lnTo>
                  <a:pt x="0" y="357555"/>
                </a:lnTo>
              </a:path>
            </a:pathLst>
          </a:custGeom>
          <a:ln w="3175">
            <a:solidFill>
              <a:srgbClr val="000000"/>
            </a:solidFill>
          </a:ln>
        </p:spPr>
        <p:txBody>
          <a:bodyPr wrap="square" lIns="0" tIns="0" rIns="0" bIns="0" rtlCol="0"/>
          <a:lstStyle/>
          <a:p>
            <a:endParaRPr/>
          </a:p>
        </p:txBody>
      </p:sp>
      <p:sp>
        <p:nvSpPr>
          <p:cNvPr id="15" name="object 15"/>
          <p:cNvSpPr/>
          <p:nvPr/>
        </p:nvSpPr>
        <p:spPr>
          <a:xfrm>
            <a:off x="2215921" y="5822830"/>
            <a:ext cx="55880" cy="111760"/>
          </a:xfrm>
          <a:custGeom>
            <a:avLst/>
            <a:gdLst/>
            <a:ahLst/>
            <a:cxnLst/>
            <a:rect l="l" t="t" r="r" b="b"/>
            <a:pathLst>
              <a:path w="55880" h="111760">
                <a:moveTo>
                  <a:pt x="0" y="111734"/>
                </a:moveTo>
                <a:lnTo>
                  <a:pt x="27940" y="0"/>
                </a:lnTo>
                <a:lnTo>
                  <a:pt x="55867" y="111734"/>
                </a:lnTo>
              </a:path>
            </a:pathLst>
          </a:custGeom>
          <a:ln w="3175">
            <a:solidFill>
              <a:srgbClr val="000000"/>
            </a:solidFill>
          </a:ln>
        </p:spPr>
        <p:txBody>
          <a:bodyPr wrap="square" lIns="0" tIns="0" rIns="0" bIns="0" rtlCol="0"/>
          <a:lstStyle/>
          <a:p>
            <a:endParaRPr/>
          </a:p>
        </p:txBody>
      </p:sp>
      <p:sp>
        <p:nvSpPr>
          <p:cNvPr id="16" name="object 16"/>
          <p:cNvSpPr/>
          <p:nvPr/>
        </p:nvSpPr>
        <p:spPr>
          <a:xfrm>
            <a:off x="2215921" y="6068651"/>
            <a:ext cx="55880" cy="111760"/>
          </a:xfrm>
          <a:custGeom>
            <a:avLst/>
            <a:gdLst/>
            <a:ahLst/>
            <a:cxnLst/>
            <a:rect l="l" t="t" r="r" b="b"/>
            <a:pathLst>
              <a:path w="55880" h="111760">
                <a:moveTo>
                  <a:pt x="55867" y="0"/>
                </a:moveTo>
                <a:lnTo>
                  <a:pt x="27940" y="111734"/>
                </a:lnTo>
                <a:lnTo>
                  <a:pt x="0" y="0"/>
                </a:lnTo>
              </a:path>
            </a:pathLst>
          </a:custGeom>
          <a:ln w="3175">
            <a:solidFill>
              <a:srgbClr val="000000"/>
            </a:solidFill>
          </a:ln>
        </p:spPr>
        <p:txBody>
          <a:bodyPr wrap="square" lIns="0" tIns="0" rIns="0" bIns="0" rtlCol="0"/>
          <a:lstStyle/>
          <a:p>
            <a:endParaRPr/>
          </a:p>
        </p:txBody>
      </p:sp>
      <p:sp>
        <p:nvSpPr>
          <p:cNvPr id="17" name="object 17"/>
          <p:cNvSpPr/>
          <p:nvPr/>
        </p:nvSpPr>
        <p:spPr>
          <a:xfrm>
            <a:off x="4981384" y="5867521"/>
            <a:ext cx="0" cy="358140"/>
          </a:xfrm>
          <a:custGeom>
            <a:avLst/>
            <a:gdLst/>
            <a:ahLst/>
            <a:cxnLst/>
            <a:rect l="l" t="t" r="r" b="b"/>
            <a:pathLst>
              <a:path h="358139">
                <a:moveTo>
                  <a:pt x="0" y="0"/>
                </a:moveTo>
                <a:lnTo>
                  <a:pt x="0" y="357555"/>
                </a:lnTo>
              </a:path>
            </a:pathLst>
          </a:custGeom>
          <a:ln w="3175">
            <a:solidFill>
              <a:srgbClr val="000000"/>
            </a:solidFill>
          </a:ln>
        </p:spPr>
        <p:txBody>
          <a:bodyPr wrap="square" lIns="0" tIns="0" rIns="0" bIns="0" rtlCol="0"/>
          <a:lstStyle/>
          <a:p>
            <a:endParaRPr/>
          </a:p>
        </p:txBody>
      </p:sp>
      <p:sp>
        <p:nvSpPr>
          <p:cNvPr id="18" name="object 18"/>
          <p:cNvSpPr/>
          <p:nvPr/>
        </p:nvSpPr>
        <p:spPr>
          <a:xfrm>
            <a:off x="4953457" y="5867521"/>
            <a:ext cx="55880" cy="111760"/>
          </a:xfrm>
          <a:custGeom>
            <a:avLst/>
            <a:gdLst/>
            <a:ahLst/>
            <a:cxnLst/>
            <a:rect l="l" t="t" r="r" b="b"/>
            <a:pathLst>
              <a:path w="55879" h="111760">
                <a:moveTo>
                  <a:pt x="0" y="111734"/>
                </a:moveTo>
                <a:lnTo>
                  <a:pt x="27927" y="0"/>
                </a:lnTo>
                <a:lnTo>
                  <a:pt x="55867" y="111734"/>
                </a:lnTo>
              </a:path>
            </a:pathLst>
          </a:custGeom>
          <a:ln w="3175">
            <a:solidFill>
              <a:srgbClr val="000000"/>
            </a:solidFill>
          </a:ln>
        </p:spPr>
        <p:txBody>
          <a:bodyPr wrap="square" lIns="0" tIns="0" rIns="0" bIns="0" rtlCol="0"/>
          <a:lstStyle/>
          <a:p>
            <a:endParaRPr/>
          </a:p>
        </p:txBody>
      </p:sp>
      <p:sp>
        <p:nvSpPr>
          <p:cNvPr id="19" name="object 19"/>
          <p:cNvSpPr/>
          <p:nvPr/>
        </p:nvSpPr>
        <p:spPr>
          <a:xfrm>
            <a:off x="4953457" y="6113343"/>
            <a:ext cx="55880" cy="111760"/>
          </a:xfrm>
          <a:custGeom>
            <a:avLst/>
            <a:gdLst/>
            <a:ahLst/>
            <a:cxnLst/>
            <a:rect l="l" t="t" r="r" b="b"/>
            <a:pathLst>
              <a:path w="55879" h="111760">
                <a:moveTo>
                  <a:pt x="55867" y="0"/>
                </a:moveTo>
                <a:lnTo>
                  <a:pt x="27927" y="111734"/>
                </a:lnTo>
                <a:lnTo>
                  <a:pt x="0" y="0"/>
                </a:lnTo>
              </a:path>
            </a:pathLst>
          </a:custGeom>
          <a:ln w="3175">
            <a:solidFill>
              <a:srgbClr val="000000"/>
            </a:solidFill>
          </a:ln>
        </p:spPr>
        <p:txBody>
          <a:bodyPr wrap="square" lIns="0" tIns="0" rIns="0" bIns="0" rtlCol="0"/>
          <a:lstStyle/>
          <a:p>
            <a:endParaRPr/>
          </a:p>
        </p:txBody>
      </p:sp>
      <p:sp>
        <p:nvSpPr>
          <p:cNvPr id="22" name="object 22"/>
          <p:cNvSpPr txBox="1">
            <a:spLocks noGrp="1"/>
          </p:cNvSpPr>
          <p:nvPr>
            <p:ph type="sldNum" sz="quarter" idx="12"/>
          </p:nvPr>
        </p:nvSpPr>
        <p:spPr>
          <a:xfrm>
            <a:off x="7586663" y="8285163"/>
            <a:ext cx="185737" cy="165100"/>
          </a:xfrm>
          <a:prstGeom prst="rect">
            <a:avLst/>
          </a:prstGeom>
        </p:spPr>
        <p:txBody>
          <a:bodyPr vert="horz" wrap="square" lIns="0" tIns="6985" rIns="0" bIns="0" rtlCol="0">
            <a:spAutoFit/>
          </a:bodyPr>
          <a:lstStyle/>
          <a:p>
            <a:pPr marL="25400">
              <a:lnSpc>
                <a:spcPts val="1235"/>
              </a:lnSpc>
              <a:spcBef>
                <a:spcPts val="55"/>
              </a:spcBef>
            </a:pPr>
            <a:r>
              <a:rPr spc="-5" dirty="0"/>
              <a:t>2</a:t>
            </a:r>
          </a:p>
        </p:txBody>
      </p:sp>
      <p:sp>
        <p:nvSpPr>
          <p:cNvPr id="21" name="object 21"/>
          <p:cNvSpPr txBox="1"/>
          <p:nvPr/>
        </p:nvSpPr>
        <p:spPr>
          <a:xfrm>
            <a:off x="5191443" y="6169223"/>
            <a:ext cx="870635" cy="307777"/>
          </a:xfrm>
          <a:prstGeom prst="rect">
            <a:avLst/>
          </a:prstGeom>
        </p:spPr>
        <p:txBody>
          <a:bodyPr vert="horz" wrap="square" lIns="0" tIns="0" rIns="0" bIns="0" rtlCol="0">
            <a:spAutoFit/>
          </a:bodyPr>
          <a:lstStyle/>
          <a:p>
            <a:pPr marL="12700">
              <a:lnSpc>
                <a:spcPct val="100000"/>
              </a:lnSpc>
            </a:pPr>
            <a:r>
              <a:rPr sz="2000" i="1" spc="10" dirty="0">
                <a:latin typeface="Arial"/>
                <a:cs typeface="Arial"/>
              </a:rPr>
              <a:t>Bits</a:t>
            </a:r>
            <a:endParaRPr sz="2000" dirty="0">
              <a:latin typeface="Arial"/>
              <a:cs typeface="Arial"/>
            </a:endParaRPr>
          </a:p>
        </p:txBody>
      </p:sp>
      <p:sp>
        <p:nvSpPr>
          <p:cNvPr id="23" name="Rectangle 22">
            <a:extLst>
              <a:ext uri="{FF2B5EF4-FFF2-40B4-BE49-F238E27FC236}">
                <a16:creationId xmlns:a16="http://schemas.microsoft.com/office/drawing/2014/main" id="{502066DF-CDE2-4461-98C8-798F97224CCD}"/>
              </a:ext>
            </a:extLst>
          </p:cNvPr>
          <p:cNvSpPr/>
          <p:nvPr/>
        </p:nvSpPr>
        <p:spPr>
          <a:xfrm>
            <a:off x="1066800" y="3319344"/>
            <a:ext cx="5486400" cy="2708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83BE7593-A6AA-43D9-954D-D0F6089004BF}"/>
              </a:ext>
            </a:extLst>
          </p:cNvPr>
          <p:cNvCxnSpPr/>
          <p:nvPr/>
        </p:nvCxnSpPr>
        <p:spPr>
          <a:xfrm>
            <a:off x="2323390" y="2900129"/>
            <a:ext cx="0" cy="4712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A46369E-E53A-484A-92DA-F66AD4C16D8C}"/>
              </a:ext>
            </a:extLst>
          </p:cNvPr>
          <p:cNvCxnSpPr/>
          <p:nvPr/>
        </p:nvCxnSpPr>
        <p:spPr>
          <a:xfrm>
            <a:off x="5220154" y="2833930"/>
            <a:ext cx="0" cy="4712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object 20">
            <a:extLst>
              <a:ext uri="{FF2B5EF4-FFF2-40B4-BE49-F238E27FC236}">
                <a16:creationId xmlns:a16="http://schemas.microsoft.com/office/drawing/2014/main" id="{CE691DD8-E057-49DF-9B01-6411E2A4AA26}"/>
              </a:ext>
            </a:extLst>
          </p:cNvPr>
          <p:cNvSpPr txBox="1"/>
          <p:nvPr/>
        </p:nvSpPr>
        <p:spPr>
          <a:xfrm>
            <a:off x="2401405" y="6130227"/>
            <a:ext cx="870635" cy="307777"/>
          </a:xfrm>
          <a:prstGeom prst="rect">
            <a:avLst/>
          </a:prstGeom>
        </p:spPr>
        <p:txBody>
          <a:bodyPr vert="horz" wrap="square" lIns="0" tIns="0" rIns="0" bIns="0" rtlCol="0">
            <a:spAutoFit/>
          </a:bodyPr>
          <a:lstStyle/>
          <a:p>
            <a:pPr marL="12700">
              <a:lnSpc>
                <a:spcPct val="100000"/>
              </a:lnSpc>
            </a:pPr>
            <a:r>
              <a:rPr sz="2000" i="1" spc="10" dirty="0">
                <a:latin typeface="Arial"/>
                <a:cs typeface="Arial"/>
              </a:rPr>
              <a:t>Bits</a:t>
            </a:r>
            <a:endParaRPr sz="2000" dirty="0">
              <a:latin typeface="Arial"/>
              <a:cs typeface="Arial"/>
            </a:endParaRPr>
          </a:p>
        </p:txBody>
      </p:sp>
      <p:sp>
        <p:nvSpPr>
          <p:cNvPr id="33" name="object 20">
            <a:extLst>
              <a:ext uri="{FF2B5EF4-FFF2-40B4-BE49-F238E27FC236}">
                <a16:creationId xmlns:a16="http://schemas.microsoft.com/office/drawing/2014/main" id="{60944A88-EA6F-4F3C-87E9-D5A8F3D0A0E8}"/>
              </a:ext>
            </a:extLst>
          </p:cNvPr>
          <p:cNvSpPr txBox="1"/>
          <p:nvPr/>
        </p:nvSpPr>
        <p:spPr>
          <a:xfrm>
            <a:off x="2514118" y="2922989"/>
            <a:ext cx="1065863" cy="307777"/>
          </a:xfrm>
          <a:prstGeom prst="rect">
            <a:avLst/>
          </a:prstGeom>
        </p:spPr>
        <p:txBody>
          <a:bodyPr vert="horz" wrap="square" lIns="0" tIns="0" rIns="0" bIns="0" rtlCol="0">
            <a:spAutoFit/>
          </a:bodyPr>
          <a:lstStyle/>
          <a:p>
            <a:pPr marL="12700">
              <a:lnSpc>
                <a:spcPct val="100000"/>
              </a:lnSpc>
            </a:pPr>
            <a:r>
              <a:rPr lang="en-US" sz="2000" i="1" spc="10" dirty="0">
                <a:latin typeface="Arial"/>
                <a:cs typeface="Arial"/>
              </a:rPr>
              <a:t>Frames</a:t>
            </a:r>
            <a:endParaRPr sz="2000" dirty="0">
              <a:latin typeface="Arial"/>
              <a:cs typeface="Arial"/>
            </a:endParaRPr>
          </a:p>
        </p:txBody>
      </p:sp>
      <p:sp>
        <p:nvSpPr>
          <p:cNvPr id="34" name="object 20">
            <a:extLst>
              <a:ext uri="{FF2B5EF4-FFF2-40B4-BE49-F238E27FC236}">
                <a16:creationId xmlns:a16="http://schemas.microsoft.com/office/drawing/2014/main" id="{8C0E69C9-64CF-414C-9B16-A7A603A6E856}"/>
              </a:ext>
            </a:extLst>
          </p:cNvPr>
          <p:cNvSpPr txBox="1"/>
          <p:nvPr/>
        </p:nvSpPr>
        <p:spPr>
          <a:xfrm>
            <a:off x="5410881" y="2915675"/>
            <a:ext cx="1065863" cy="307777"/>
          </a:xfrm>
          <a:prstGeom prst="rect">
            <a:avLst/>
          </a:prstGeom>
        </p:spPr>
        <p:txBody>
          <a:bodyPr vert="horz" wrap="square" lIns="0" tIns="0" rIns="0" bIns="0" rtlCol="0">
            <a:spAutoFit/>
          </a:bodyPr>
          <a:lstStyle/>
          <a:p>
            <a:pPr marL="12700">
              <a:lnSpc>
                <a:spcPct val="100000"/>
              </a:lnSpc>
            </a:pPr>
            <a:r>
              <a:rPr lang="en-US" sz="2000" i="1" spc="10" dirty="0">
                <a:latin typeface="Arial"/>
                <a:cs typeface="Arial"/>
              </a:rPr>
              <a:t>Frames</a:t>
            </a:r>
            <a:endParaRPr sz="2000" dirty="0">
              <a:latin typeface="Arial"/>
              <a:cs typeface="Arial"/>
            </a:endParaRPr>
          </a:p>
        </p:txBody>
      </p:sp>
      <p:sp>
        <p:nvSpPr>
          <p:cNvPr id="35" name="TextBox 34">
            <a:extLst>
              <a:ext uri="{FF2B5EF4-FFF2-40B4-BE49-F238E27FC236}">
                <a16:creationId xmlns:a16="http://schemas.microsoft.com/office/drawing/2014/main" id="{2125F6DD-DB57-4577-A6F8-373A6CBFF245}"/>
              </a:ext>
            </a:extLst>
          </p:cNvPr>
          <p:cNvSpPr txBox="1"/>
          <p:nvPr/>
        </p:nvSpPr>
        <p:spPr>
          <a:xfrm>
            <a:off x="1362679" y="7167030"/>
            <a:ext cx="5796385" cy="523220"/>
          </a:xfrm>
          <a:prstGeom prst="rect">
            <a:avLst/>
          </a:prstGeom>
          <a:noFill/>
        </p:spPr>
        <p:txBody>
          <a:bodyPr wrap="square" rtlCol="0">
            <a:spAutoFit/>
          </a:bodyPr>
          <a:lstStyle/>
          <a:p>
            <a:r>
              <a:rPr lang="en-US" sz="2800" dirty="0"/>
              <a:t>QUASI-RELIABLE 1 HOP FRAME PIPE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63658" y="236620"/>
            <a:ext cx="4194428" cy="492443"/>
          </a:xfrm>
          <a:prstGeom prst="rect">
            <a:avLst/>
          </a:prstGeom>
        </p:spPr>
        <p:txBody>
          <a:bodyPr vert="horz" wrap="square" lIns="0" tIns="0" rIns="0" bIns="0" rtlCol="0">
            <a:spAutoFit/>
          </a:bodyPr>
          <a:lstStyle/>
          <a:p>
            <a:pPr marL="12700">
              <a:lnSpc>
                <a:spcPct val="100000"/>
              </a:lnSpc>
            </a:pPr>
            <a:r>
              <a:rPr sz="3200" spc="320" dirty="0">
                <a:solidFill>
                  <a:srgbClr val="0070C0"/>
                </a:solidFill>
                <a:latin typeface="+mj-lt"/>
                <a:cs typeface="PMingLiU"/>
              </a:rPr>
              <a:t>Data </a:t>
            </a:r>
            <a:r>
              <a:rPr sz="3200" spc="220" dirty="0">
                <a:solidFill>
                  <a:srgbClr val="0070C0"/>
                </a:solidFill>
                <a:latin typeface="+mj-lt"/>
                <a:cs typeface="PMingLiU"/>
              </a:rPr>
              <a:t>Link</a:t>
            </a:r>
            <a:r>
              <a:rPr sz="3200" spc="140" dirty="0">
                <a:solidFill>
                  <a:srgbClr val="0070C0"/>
                </a:solidFill>
                <a:latin typeface="+mj-lt"/>
                <a:cs typeface="PMingLiU"/>
              </a:rPr>
              <a:t> </a:t>
            </a:r>
            <a:r>
              <a:rPr sz="3200" spc="225" dirty="0">
                <a:solidFill>
                  <a:srgbClr val="0070C0"/>
                </a:solidFill>
                <a:latin typeface="+mj-lt"/>
                <a:cs typeface="PMingLiU"/>
              </a:rPr>
              <a:t>Sublayers</a:t>
            </a:r>
            <a:endParaRPr sz="3200" dirty="0">
              <a:solidFill>
                <a:srgbClr val="0070C0"/>
              </a:solidFill>
              <a:latin typeface="+mj-lt"/>
              <a:cs typeface="PMingLiU"/>
            </a:endParaRPr>
          </a:p>
        </p:txBody>
      </p:sp>
      <p:sp>
        <p:nvSpPr>
          <p:cNvPr id="3" name="object 3"/>
          <p:cNvSpPr txBox="1"/>
          <p:nvPr/>
        </p:nvSpPr>
        <p:spPr>
          <a:xfrm>
            <a:off x="1685175" y="4426131"/>
            <a:ext cx="1553210" cy="514350"/>
          </a:xfrm>
          <a:prstGeom prst="rect">
            <a:avLst/>
          </a:prstGeom>
          <a:ln w="3175">
            <a:solidFill>
              <a:srgbClr val="000000"/>
            </a:solidFill>
          </a:ln>
        </p:spPr>
        <p:txBody>
          <a:bodyPr vert="horz" wrap="square" lIns="0" tIns="15875" rIns="0" bIns="0" rtlCol="0">
            <a:spAutoFit/>
          </a:bodyPr>
          <a:lstStyle/>
          <a:p>
            <a:pPr marL="144145" marR="107950" indent="189865">
              <a:lnSpc>
                <a:spcPts val="1850"/>
              </a:lnSpc>
              <a:spcBef>
                <a:spcPts val="125"/>
              </a:spcBef>
            </a:pPr>
            <a:r>
              <a:rPr sz="1750" spc="5" dirty="0">
                <a:latin typeface="Arial"/>
                <a:cs typeface="Arial"/>
              </a:rPr>
              <a:t>ERROR  DETECTION</a:t>
            </a:r>
            <a:endParaRPr sz="1750">
              <a:latin typeface="Arial"/>
              <a:cs typeface="Arial"/>
            </a:endParaRPr>
          </a:p>
        </p:txBody>
      </p:sp>
      <p:sp>
        <p:nvSpPr>
          <p:cNvPr id="4" name="object 4"/>
          <p:cNvSpPr txBox="1"/>
          <p:nvPr/>
        </p:nvSpPr>
        <p:spPr>
          <a:xfrm>
            <a:off x="1795388" y="5302246"/>
            <a:ext cx="1056005" cy="282575"/>
          </a:xfrm>
          <a:prstGeom prst="rect">
            <a:avLst/>
          </a:prstGeom>
        </p:spPr>
        <p:txBody>
          <a:bodyPr vert="horz" wrap="square" lIns="0" tIns="0" rIns="0" bIns="0" rtlCol="0">
            <a:spAutoFit/>
          </a:bodyPr>
          <a:lstStyle/>
          <a:p>
            <a:pPr marL="12700">
              <a:lnSpc>
                <a:spcPct val="100000"/>
              </a:lnSpc>
            </a:pPr>
            <a:r>
              <a:rPr sz="1750" spc="5" dirty="0">
                <a:latin typeface="Arial"/>
                <a:cs typeface="Arial"/>
              </a:rPr>
              <a:t>FRAMING</a:t>
            </a:r>
            <a:endParaRPr sz="1750">
              <a:latin typeface="Arial"/>
              <a:cs typeface="Arial"/>
            </a:endParaRPr>
          </a:p>
        </p:txBody>
      </p:sp>
      <p:sp>
        <p:nvSpPr>
          <p:cNvPr id="5" name="object 5"/>
          <p:cNvSpPr txBox="1"/>
          <p:nvPr/>
        </p:nvSpPr>
        <p:spPr>
          <a:xfrm>
            <a:off x="4577615" y="5369287"/>
            <a:ext cx="1056005" cy="282575"/>
          </a:xfrm>
          <a:prstGeom prst="rect">
            <a:avLst/>
          </a:prstGeom>
        </p:spPr>
        <p:txBody>
          <a:bodyPr vert="horz" wrap="square" lIns="0" tIns="0" rIns="0" bIns="0" rtlCol="0">
            <a:spAutoFit/>
          </a:bodyPr>
          <a:lstStyle/>
          <a:p>
            <a:pPr marL="12700">
              <a:lnSpc>
                <a:spcPct val="100000"/>
              </a:lnSpc>
            </a:pPr>
            <a:r>
              <a:rPr sz="1750" spc="5" dirty="0">
                <a:latin typeface="Arial"/>
                <a:cs typeface="Arial"/>
              </a:rPr>
              <a:t>FRAMING</a:t>
            </a:r>
            <a:endParaRPr sz="1750">
              <a:latin typeface="Arial"/>
              <a:cs typeface="Arial"/>
            </a:endParaRPr>
          </a:p>
        </p:txBody>
      </p:sp>
      <p:sp>
        <p:nvSpPr>
          <p:cNvPr id="6" name="object 6"/>
          <p:cNvSpPr txBox="1"/>
          <p:nvPr/>
        </p:nvSpPr>
        <p:spPr>
          <a:xfrm>
            <a:off x="4366844" y="4627261"/>
            <a:ext cx="1553210" cy="514350"/>
          </a:xfrm>
          <a:prstGeom prst="rect">
            <a:avLst/>
          </a:prstGeom>
          <a:ln w="3175">
            <a:solidFill>
              <a:srgbClr val="000000"/>
            </a:solidFill>
          </a:ln>
        </p:spPr>
        <p:txBody>
          <a:bodyPr vert="horz" wrap="square" lIns="0" tIns="26670" rIns="0" bIns="0" rtlCol="0">
            <a:spAutoFit/>
          </a:bodyPr>
          <a:lstStyle/>
          <a:p>
            <a:pPr marL="155575" marR="97155" indent="189865">
              <a:lnSpc>
                <a:spcPts val="1850"/>
              </a:lnSpc>
              <a:spcBef>
                <a:spcPts val="210"/>
              </a:spcBef>
            </a:pPr>
            <a:r>
              <a:rPr sz="1750" spc="5" dirty="0">
                <a:latin typeface="Arial"/>
                <a:cs typeface="Arial"/>
              </a:rPr>
              <a:t>ERROR  DETECTION</a:t>
            </a:r>
            <a:endParaRPr sz="1750">
              <a:latin typeface="Arial"/>
              <a:cs typeface="Arial"/>
            </a:endParaRPr>
          </a:p>
        </p:txBody>
      </p:sp>
      <p:sp>
        <p:nvSpPr>
          <p:cNvPr id="7" name="object 7"/>
          <p:cNvSpPr txBox="1"/>
          <p:nvPr/>
        </p:nvSpPr>
        <p:spPr>
          <a:xfrm>
            <a:off x="4277448" y="4068577"/>
            <a:ext cx="1789430" cy="402590"/>
          </a:xfrm>
          <a:prstGeom prst="rect">
            <a:avLst/>
          </a:prstGeom>
          <a:ln w="3175">
            <a:solidFill>
              <a:srgbClr val="000000"/>
            </a:solidFill>
          </a:ln>
        </p:spPr>
        <p:txBody>
          <a:bodyPr vert="horz" wrap="square" lIns="0" tIns="3810" rIns="0" bIns="0" rtlCol="0">
            <a:spAutoFit/>
          </a:bodyPr>
          <a:lstStyle/>
          <a:p>
            <a:pPr marL="88265">
              <a:lnSpc>
                <a:spcPct val="100000"/>
              </a:lnSpc>
              <a:spcBef>
                <a:spcPts val="30"/>
              </a:spcBef>
            </a:pPr>
            <a:r>
              <a:rPr sz="1750" spc="5" dirty="0">
                <a:latin typeface="Arial"/>
                <a:cs typeface="Arial"/>
              </a:rPr>
              <a:t>MEDIA</a:t>
            </a:r>
            <a:r>
              <a:rPr sz="1750" spc="-85" dirty="0">
                <a:latin typeface="Arial"/>
                <a:cs typeface="Arial"/>
              </a:rPr>
              <a:t> </a:t>
            </a:r>
            <a:r>
              <a:rPr sz="1750" spc="5" dirty="0">
                <a:latin typeface="Arial"/>
                <a:cs typeface="Arial"/>
              </a:rPr>
              <a:t>ACCESS</a:t>
            </a:r>
            <a:endParaRPr sz="1750">
              <a:latin typeface="Arial"/>
              <a:cs typeface="Arial"/>
            </a:endParaRPr>
          </a:p>
        </p:txBody>
      </p:sp>
      <p:sp>
        <p:nvSpPr>
          <p:cNvPr id="8" name="object 8"/>
          <p:cNvSpPr txBox="1"/>
          <p:nvPr/>
        </p:nvSpPr>
        <p:spPr>
          <a:xfrm>
            <a:off x="4310964" y="3476376"/>
            <a:ext cx="1776730" cy="402590"/>
          </a:xfrm>
          <a:prstGeom prst="rect">
            <a:avLst/>
          </a:prstGeom>
          <a:ln w="3175">
            <a:solidFill>
              <a:srgbClr val="000000"/>
            </a:solidFill>
          </a:ln>
        </p:spPr>
        <p:txBody>
          <a:bodyPr vert="horz" wrap="square" lIns="0" tIns="59690" rIns="0" bIns="0" rtlCol="0">
            <a:spAutoFit/>
          </a:bodyPr>
          <a:lstStyle/>
          <a:p>
            <a:pPr marL="88265">
              <a:lnSpc>
                <a:spcPct val="100000"/>
              </a:lnSpc>
              <a:spcBef>
                <a:spcPts val="470"/>
              </a:spcBef>
            </a:pPr>
            <a:r>
              <a:rPr sz="1750" spc="5" dirty="0">
                <a:latin typeface="Arial"/>
                <a:cs typeface="Arial"/>
              </a:rPr>
              <a:t>MULTIPLEXING</a:t>
            </a:r>
            <a:endParaRPr sz="1750">
              <a:latin typeface="Arial"/>
              <a:cs typeface="Arial"/>
            </a:endParaRPr>
          </a:p>
        </p:txBody>
      </p:sp>
      <p:sp>
        <p:nvSpPr>
          <p:cNvPr id="9" name="object 9"/>
          <p:cNvSpPr/>
          <p:nvPr/>
        </p:nvSpPr>
        <p:spPr>
          <a:xfrm>
            <a:off x="1662823" y="5297669"/>
            <a:ext cx="1553210" cy="514350"/>
          </a:xfrm>
          <a:custGeom>
            <a:avLst/>
            <a:gdLst/>
            <a:ahLst/>
            <a:cxnLst/>
            <a:rect l="l" t="t" r="r" b="b"/>
            <a:pathLst>
              <a:path w="1553210" h="514350">
                <a:moveTo>
                  <a:pt x="0" y="513985"/>
                </a:moveTo>
                <a:lnTo>
                  <a:pt x="1553133" y="513985"/>
                </a:lnTo>
                <a:lnTo>
                  <a:pt x="1553133" y="0"/>
                </a:lnTo>
                <a:lnTo>
                  <a:pt x="0" y="0"/>
                </a:lnTo>
                <a:lnTo>
                  <a:pt x="0" y="513985"/>
                </a:lnTo>
                <a:close/>
              </a:path>
            </a:pathLst>
          </a:custGeom>
          <a:ln w="3175">
            <a:solidFill>
              <a:srgbClr val="000000"/>
            </a:solidFill>
          </a:ln>
        </p:spPr>
        <p:txBody>
          <a:bodyPr wrap="square" lIns="0" tIns="0" rIns="0" bIns="0" rtlCol="0"/>
          <a:lstStyle/>
          <a:p>
            <a:endParaRPr/>
          </a:p>
        </p:txBody>
      </p:sp>
      <p:sp>
        <p:nvSpPr>
          <p:cNvPr id="10" name="object 10"/>
          <p:cNvSpPr/>
          <p:nvPr/>
        </p:nvSpPr>
        <p:spPr>
          <a:xfrm>
            <a:off x="4333316" y="5331197"/>
            <a:ext cx="1553210" cy="514350"/>
          </a:xfrm>
          <a:custGeom>
            <a:avLst/>
            <a:gdLst/>
            <a:ahLst/>
            <a:cxnLst/>
            <a:rect l="l" t="t" r="r" b="b"/>
            <a:pathLst>
              <a:path w="1553210" h="514350">
                <a:moveTo>
                  <a:pt x="0" y="513985"/>
                </a:moveTo>
                <a:lnTo>
                  <a:pt x="1553133" y="513985"/>
                </a:lnTo>
                <a:lnTo>
                  <a:pt x="1553133" y="0"/>
                </a:lnTo>
                <a:lnTo>
                  <a:pt x="0" y="0"/>
                </a:lnTo>
                <a:lnTo>
                  <a:pt x="0" y="513985"/>
                </a:lnTo>
                <a:close/>
              </a:path>
            </a:pathLst>
          </a:custGeom>
          <a:ln w="3175">
            <a:solidFill>
              <a:srgbClr val="000000"/>
            </a:solidFill>
          </a:ln>
        </p:spPr>
        <p:txBody>
          <a:bodyPr wrap="square" lIns="0" tIns="0" rIns="0" bIns="0" rtlCol="0"/>
          <a:lstStyle/>
          <a:p>
            <a:endParaRPr/>
          </a:p>
        </p:txBody>
      </p:sp>
      <p:sp>
        <p:nvSpPr>
          <p:cNvPr id="11" name="object 11"/>
          <p:cNvSpPr txBox="1"/>
          <p:nvPr/>
        </p:nvSpPr>
        <p:spPr>
          <a:xfrm>
            <a:off x="1662823" y="2159560"/>
            <a:ext cx="2037080" cy="643255"/>
          </a:xfrm>
          <a:prstGeom prst="rect">
            <a:avLst/>
          </a:prstGeom>
        </p:spPr>
        <p:txBody>
          <a:bodyPr vert="horz" wrap="square" lIns="0" tIns="0" rIns="0" bIns="0" rtlCol="0">
            <a:spAutoFit/>
          </a:bodyPr>
          <a:lstStyle/>
          <a:p>
            <a:pPr marL="12700" marR="5080" indent="111125">
              <a:lnSpc>
                <a:spcPct val="79600"/>
              </a:lnSpc>
            </a:pPr>
            <a:r>
              <a:rPr sz="1750" b="1" spc="5" dirty="0">
                <a:latin typeface="Courier New"/>
                <a:cs typeface="Courier New"/>
              </a:rPr>
              <a:t>Point−to−point  Links (2</a:t>
            </a:r>
            <a:r>
              <a:rPr sz="1750" b="1" spc="-90" dirty="0">
                <a:latin typeface="Courier New"/>
                <a:cs typeface="Courier New"/>
              </a:rPr>
              <a:t> </a:t>
            </a:r>
            <a:r>
              <a:rPr sz="1750" b="1" spc="5" dirty="0">
                <a:latin typeface="Courier New"/>
                <a:cs typeface="Courier New"/>
              </a:rPr>
              <a:t>nodes)</a:t>
            </a:r>
            <a:endParaRPr sz="1750" dirty="0">
              <a:latin typeface="Courier New"/>
              <a:cs typeface="Courier New"/>
            </a:endParaRPr>
          </a:p>
          <a:p>
            <a:pPr marL="79375">
              <a:lnSpc>
                <a:spcPct val="100000"/>
              </a:lnSpc>
              <a:spcBef>
                <a:spcPts val="155"/>
              </a:spcBef>
            </a:pPr>
            <a:r>
              <a:rPr sz="1200" i="1" spc="10" dirty="0">
                <a:latin typeface="Arial"/>
                <a:cs typeface="Arial"/>
              </a:rPr>
              <a:t>(e.g., </a:t>
            </a:r>
            <a:r>
              <a:rPr sz="1200" i="1" spc="15" dirty="0">
                <a:latin typeface="Arial"/>
                <a:cs typeface="Arial"/>
              </a:rPr>
              <a:t>HDLC, Frame</a:t>
            </a:r>
            <a:r>
              <a:rPr sz="1200" i="1" spc="-60" dirty="0">
                <a:latin typeface="Arial"/>
                <a:cs typeface="Arial"/>
              </a:rPr>
              <a:t> </a:t>
            </a:r>
            <a:r>
              <a:rPr sz="1200" i="1" spc="15" dirty="0">
                <a:latin typeface="Arial"/>
                <a:cs typeface="Arial"/>
              </a:rPr>
              <a:t>Relay)</a:t>
            </a:r>
            <a:endParaRPr sz="1200" dirty="0">
              <a:latin typeface="Arial"/>
              <a:cs typeface="Arial"/>
            </a:endParaRPr>
          </a:p>
        </p:txBody>
      </p:sp>
      <p:sp>
        <p:nvSpPr>
          <p:cNvPr id="12" name="object 12"/>
          <p:cNvSpPr txBox="1"/>
          <p:nvPr/>
        </p:nvSpPr>
        <p:spPr>
          <a:xfrm>
            <a:off x="4260872" y="2159560"/>
            <a:ext cx="2082164" cy="674370"/>
          </a:xfrm>
          <a:prstGeom prst="rect">
            <a:avLst/>
          </a:prstGeom>
        </p:spPr>
        <p:txBody>
          <a:bodyPr vert="horz" wrap="square" lIns="0" tIns="0" rIns="0" bIns="0" rtlCol="0">
            <a:spAutoFit/>
          </a:bodyPr>
          <a:lstStyle/>
          <a:p>
            <a:pPr marL="269240" marR="5080" indent="-212725">
              <a:lnSpc>
                <a:spcPts val="1850"/>
              </a:lnSpc>
            </a:pPr>
            <a:r>
              <a:rPr sz="1750" b="1" spc="5" dirty="0">
                <a:latin typeface="Courier New"/>
                <a:cs typeface="Courier New"/>
              </a:rPr>
              <a:t>Broadcast</a:t>
            </a:r>
            <a:r>
              <a:rPr sz="1750" b="1" spc="-85" dirty="0">
                <a:latin typeface="Courier New"/>
                <a:cs typeface="Courier New"/>
              </a:rPr>
              <a:t> </a:t>
            </a:r>
            <a:r>
              <a:rPr sz="1750" b="1" spc="5" dirty="0">
                <a:latin typeface="Courier New"/>
                <a:cs typeface="Courier New"/>
              </a:rPr>
              <a:t>Links  (&gt;= 2</a:t>
            </a:r>
            <a:r>
              <a:rPr sz="1750" b="1" spc="-90" dirty="0">
                <a:latin typeface="Courier New"/>
                <a:cs typeface="Courier New"/>
              </a:rPr>
              <a:t> </a:t>
            </a:r>
            <a:r>
              <a:rPr sz="1750" b="1" spc="5" dirty="0">
                <a:latin typeface="Courier New"/>
                <a:cs typeface="Courier New"/>
              </a:rPr>
              <a:t>nodes)</a:t>
            </a:r>
            <a:endParaRPr sz="1750" dirty="0">
              <a:latin typeface="Courier New"/>
              <a:cs typeface="Courier New"/>
            </a:endParaRPr>
          </a:p>
          <a:p>
            <a:pPr marL="12700">
              <a:lnSpc>
                <a:spcPct val="100000"/>
              </a:lnSpc>
              <a:spcBef>
                <a:spcPts val="50"/>
              </a:spcBef>
            </a:pPr>
            <a:r>
              <a:rPr sz="1200" i="1" spc="10" dirty="0">
                <a:latin typeface="Arial"/>
                <a:cs typeface="Arial"/>
              </a:rPr>
              <a:t>(e.g., Ethernet, </a:t>
            </a:r>
            <a:r>
              <a:rPr sz="1200" i="1" spc="15" dirty="0">
                <a:latin typeface="Arial"/>
                <a:cs typeface="Arial"/>
              </a:rPr>
              <a:t>Token</a:t>
            </a:r>
            <a:r>
              <a:rPr sz="1200" i="1" spc="-40" dirty="0">
                <a:latin typeface="Arial"/>
                <a:cs typeface="Arial"/>
              </a:rPr>
              <a:t> </a:t>
            </a:r>
            <a:r>
              <a:rPr sz="1200" i="1" spc="15" dirty="0">
                <a:latin typeface="Arial"/>
                <a:cs typeface="Arial"/>
              </a:rPr>
              <a:t>Ring)</a:t>
            </a:r>
            <a:endParaRPr sz="1200" dirty="0">
              <a:latin typeface="Arial"/>
              <a:cs typeface="Arial"/>
            </a:endParaRPr>
          </a:p>
        </p:txBody>
      </p:sp>
      <p:sp>
        <p:nvSpPr>
          <p:cNvPr id="13" name="object 13"/>
          <p:cNvSpPr txBox="1"/>
          <p:nvPr/>
        </p:nvSpPr>
        <p:spPr>
          <a:xfrm>
            <a:off x="1685175" y="3487547"/>
            <a:ext cx="1586865" cy="670560"/>
          </a:xfrm>
          <a:prstGeom prst="rect">
            <a:avLst/>
          </a:prstGeom>
          <a:ln w="3175">
            <a:solidFill>
              <a:srgbClr val="000000"/>
            </a:solidFill>
          </a:ln>
        </p:spPr>
        <p:txBody>
          <a:bodyPr vert="horz" wrap="square" lIns="0" tIns="24765" rIns="0" bIns="0" rtlCol="0">
            <a:spAutoFit/>
          </a:bodyPr>
          <a:lstStyle/>
          <a:p>
            <a:pPr marL="166370" marR="156210" indent="167005">
              <a:lnSpc>
                <a:spcPts val="1760"/>
              </a:lnSpc>
              <a:spcBef>
                <a:spcPts val="195"/>
              </a:spcBef>
            </a:pPr>
            <a:r>
              <a:rPr sz="1750" spc="5" dirty="0">
                <a:latin typeface="Arial"/>
                <a:cs typeface="Arial"/>
              </a:rPr>
              <a:t>ERROR  RECOVERY</a:t>
            </a:r>
            <a:endParaRPr sz="1750">
              <a:latin typeface="Arial"/>
              <a:cs typeface="Arial"/>
            </a:endParaRPr>
          </a:p>
          <a:p>
            <a:pPr marL="245110">
              <a:lnSpc>
                <a:spcPts val="1270"/>
              </a:lnSpc>
            </a:pPr>
            <a:r>
              <a:rPr sz="1200" i="1" spc="15" dirty="0">
                <a:latin typeface="Arial"/>
                <a:cs typeface="Arial"/>
              </a:rPr>
              <a:t>(OPTIONAL)</a:t>
            </a:r>
            <a:endParaRPr sz="1200">
              <a:latin typeface="Arial"/>
              <a:cs typeface="Arial"/>
            </a:endParaRPr>
          </a:p>
        </p:txBody>
      </p:sp>
      <p:sp>
        <p:nvSpPr>
          <p:cNvPr id="14" name="object 14"/>
          <p:cNvSpPr/>
          <p:nvPr/>
        </p:nvSpPr>
        <p:spPr>
          <a:xfrm>
            <a:off x="2243861" y="5822830"/>
            <a:ext cx="0" cy="358140"/>
          </a:xfrm>
          <a:custGeom>
            <a:avLst/>
            <a:gdLst/>
            <a:ahLst/>
            <a:cxnLst/>
            <a:rect l="l" t="t" r="r" b="b"/>
            <a:pathLst>
              <a:path h="358139">
                <a:moveTo>
                  <a:pt x="0" y="0"/>
                </a:moveTo>
                <a:lnTo>
                  <a:pt x="0" y="357555"/>
                </a:lnTo>
              </a:path>
            </a:pathLst>
          </a:custGeom>
          <a:ln w="3175">
            <a:solidFill>
              <a:srgbClr val="000000"/>
            </a:solidFill>
          </a:ln>
        </p:spPr>
        <p:txBody>
          <a:bodyPr wrap="square" lIns="0" tIns="0" rIns="0" bIns="0" rtlCol="0"/>
          <a:lstStyle/>
          <a:p>
            <a:endParaRPr/>
          </a:p>
        </p:txBody>
      </p:sp>
      <p:sp>
        <p:nvSpPr>
          <p:cNvPr id="15" name="object 15"/>
          <p:cNvSpPr/>
          <p:nvPr/>
        </p:nvSpPr>
        <p:spPr>
          <a:xfrm>
            <a:off x="2215921" y="5822830"/>
            <a:ext cx="55880" cy="111760"/>
          </a:xfrm>
          <a:custGeom>
            <a:avLst/>
            <a:gdLst/>
            <a:ahLst/>
            <a:cxnLst/>
            <a:rect l="l" t="t" r="r" b="b"/>
            <a:pathLst>
              <a:path w="55880" h="111760">
                <a:moveTo>
                  <a:pt x="0" y="111734"/>
                </a:moveTo>
                <a:lnTo>
                  <a:pt x="27940" y="0"/>
                </a:lnTo>
                <a:lnTo>
                  <a:pt x="55867" y="111734"/>
                </a:lnTo>
              </a:path>
            </a:pathLst>
          </a:custGeom>
          <a:ln w="3175">
            <a:solidFill>
              <a:srgbClr val="000000"/>
            </a:solidFill>
          </a:ln>
        </p:spPr>
        <p:txBody>
          <a:bodyPr wrap="square" lIns="0" tIns="0" rIns="0" bIns="0" rtlCol="0"/>
          <a:lstStyle/>
          <a:p>
            <a:endParaRPr/>
          </a:p>
        </p:txBody>
      </p:sp>
      <p:sp>
        <p:nvSpPr>
          <p:cNvPr id="16" name="object 16"/>
          <p:cNvSpPr/>
          <p:nvPr/>
        </p:nvSpPr>
        <p:spPr>
          <a:xfrm>
            <a:off x="2215921" y="6068651"/>
            <a:ext cx="55880" cy="111760"/>
          </a:xfrm>
          <a:custGeom>
            <a:avLst/>
            <a:gdLst/>
            <a:ahLst/>
            <a:cxnLst/>
            <a:rect l="l" t="t" r="r" b="b"/>
            <a:pathLst>
              <a:path w="55880" h="111760">
                <a:moveTo>
                  <a:pt x="55867" y="0"/>
                </a:moveTo>
                <a:lnTo>
                  <a:pt x="27940" y="111734"/>
                </a:lnTo>
                <a:lnTo>
                  <a:pt x="0" y="0"/>
                </a:lnTo>
              </a:path>
            </a:pathLst>
          </a:custGeom>
          <a:ln w="3175">
            <a:solidFill>
              <a:srgbClr val="000000"/>
            </a:solidFill>
          </a:ln>
        </p:spPr>
        <p:txBody>
          <a:bodyPr wrap="square" lIns="0" tIns="0" rIns="0" bIns="0" rtlCol="0"/>
          <a:lstStyle/>
          <a:p>
            <a:endParaRPr/>
          </a:p>
        </p:txBody>
      </p:sp>
      <p:sp>
        <p:nvSpPr>
          <p:cNvPr id="17" name="object 17"/>
          <p:cNvSpPr/>
          <p:nvPr/>
        </p:nvSpPr>
        <p:spPr>
          <a:xfrm>
            <a:off x="4981384" y="5867521"/>
            <a:ext cx="0" cy="358140"/>
          </a:xfrm>
          <a:custGeom>
            <a:avLst/>
            <a:gdLst/>
            <a:ahLst/>
            <a:cxnLst/>
            <a:rect l="l" t="t" r="r" b="b"/>
            <a:pathLst>
              <a:path h="358139">
                <a:moveTo>
                  <a:pt x="0" y="0"/>
                </a:moveTo>
                <a:lnTo>
                  <a:pt x="0" y="357555"/>
                </a:lnTo>
              </a:path>
            </a:pathLst>
          </a:custGeom>
          <a:ln w="3175">
            <a:solidFill>
              <a:srgbClr val="000000"/>
            </a:solidFill>
          </a:ln>
        </p:spPr>
        <p:txBody>
          <a:bodyPr wrap="square" lIns="0" tIns="0" rIns="0" bIns="0" rtlCol="0"/>
          <a:lstStyle/>
          <a:p>
            <a:endParaRPr/>
          </a:p>
        </p:txBody>
      </p:sp>
      <p:sp>
        <p:nvSpPr>
          <p:cNvPr id="18" name="object 18"/>
          <p:cNvSpPr/>
          <p:nvPr/>
        </p:nvSpPr>
        <p:spPr>
          <a:xfrm>
            <a:off x="4953457" y="5867521"/>
            <a:ext cx="55880" cy="111760"/>
          </a:xfrm>
          <a:custGeom>
            <a:avLst/>
            <a:gdLst/>
            <a:ahLst/>
            <a:cxnLst/>
            <a:rect l="l" t="t" r="r" b="b"/>
            <a:pathLst>
              <a:path w="55879" h="111760">
                <a:moveTo>
                  <a:pt x="0" y="111734"/>
                </a:moveTo>
                <a:lnTo>
                  <a:pt x="27927" y="0"/>
                </a:lnTo>
                <a:lnTo>
                  <a:pt x="55867" y="111734"/>
                </a:lnTo>
              </a:path>
            </a:pathLst>
          </a:custGeom>
          <a:ln w="3175">
            <a:solidFill>
              <a:srgbClr val="000000"/>
            </a:solidFill>
          </a:ln>
        </p:spPr>
        <p:txBody>
          <a:bodyPr wrap="square" lIns="0" tIns="0" rIns="0" bIns="0" rtlCol="0"/>
          <a:lstStyle/>
          <a:p>
            <a:endParaRPr/>
          </a:p>
        </p:txBody>
      </p:sp>
      <p:sp>
        <p:nvSpPr>
          <p:cNvPr id="19" name="object 19"/>
          <p:cNvSpPr/>
          <p:nvPr/>
        </p:nvSpPr>
        <p:spPr>
          <a:xfrm>
            <a:off x="4953457" y="6113343"/>
            <a:ext cx="55880" cy="111760"/>
          </a:xfrm>
          <a:custGeom>
            <a:avLst/>
            <a:gdLst/>
            <a:ahLst/>
            <a:cxnLst/>
            <a:rect l="l" t="t" r="r" b="b"/>
            <a:pathLst>
              <a:path w="55879" h="111760">
                <a:moveTo>
                  <a:pt x="55867" y="0"/>
                </a:moveTo>
                <a:lnTo>
                  <a:pt x="27927" y="111734"/>
                </a:lnTo>
                <a:lnTo>
                  <a:pt x="0" y="0"/>
                </a:lnTo>
              </a:path>
            </a:pathLst>
          </a:custGeom>
          <a:ln w="3175">
            <a:solidFill>
              <a:srgbClr val="000000"/>
            </a:solidFill>
          </a:ln>
        </p:spPr>
        <p:txBody>
          <a:bodyPr wrap="square" lIns="0" tIns="0" rIns="0" bIns="0" rtlCol="0"/>
          <a:lstStyle/>
          <a:p>
            <a:endParaRPr/>
          </a:p>
        </p:txBody>
      </p:sp>
      <p:sp>
        <p:nvSpPr>
          <p:cNvPr id="22" name="object 22"/>
          <p:cNvSpPr txBox="1">
            <a:spLocks noGrp="1"/>
          </p:cNvSpPr>
          <p:nvPr>
            <p:ph type="sldNum" sz="quarter" idx="12"/>
          </p:nvPr>
        </p:nvSpPr>
        <p:spPr>
          <a:xfrm>
            <a:off x="7586663" y="8285163"/>
            <a:ext cx="185737" cy="165100"/>
          </a:xfrm>
          <a:prstGeom prst="rect">
            <a:avLst/>
          </a:prstGeom>
        </p:spPr>
        <p:txBody>
          <a:bodyPr vert="horz" wrap="square" lIns="0" tIns="6985" rIns="0" bIns="0" rtlCol="0">
            <a:spAutoFit/>
          </a:bodyPr>
          <a:lstStyle/>
          <a:p>
            <a:pPr marL="25400">
              <a:lnSpc>
                <a:spcPts val="1235"/>
              </a:lnSpc>
              <a:spcBef>
                <a:spcPts val="55"/>
              </a:spcBef>
            </a:pPr>
            <a:r>
              <a:rPr spc="-5" dirty="0"/>
              <a:t>2</a:t>
            </a:r>
          </a:p>
        </p:txBody>
      </p:sp>
      <p:sp>
        <p:nvSpPr>
          <p:cNvPr id="21" name="object 21"/>
          <p:cNvSpPr txBox="1"/>
          <p:nvPr/>
        </p:nvSpPr>
        <p:spPr>
          <a:xfrm>
            <a:off x="5191443" y="6169223"/>
            <a:ext cx="870635" cy="307777"/>
          </a:xfrm>
          <a:prstGeom prst="rect">
            <a:avLst/>
          </a:prstGeom>
        </p:spPr>
        <p:txBody>
          <a:bodyPr vert="horz" wrap="square" lIns="0" tIns="0" rIns="0" bIns="0" rtlCol="0">
            <a:spAutoFit/>
          </a:bodyPr>
          <a:lstStyle/>
          <a:p>
            <a:pPr marL="12700">
              <a:lnSpc>
                <a:spcPct val="100000"/>
              </a:lnSpc>
            </a:pPr>
            <a:r>
              <a:rPr sz="2000" i="1" spc="10" dirty="0">
                <a:latin typeface="Arial"/>
                <a:cs typeface="Arial"/>
              </a:rPr>
              <a:t>Bits</a:t>
            </a:r>
            <a:endParaRPr sz="2000" dirty="0">
              <a:latin typeface="Arial"/>
              <a:cs typeface="Arial"/>
            </a:endParaRPr>
          </a:p>
        </p:txBody>
      </p:sp>
      <p:cxnSp>
        <p:nvCxnSpPr>
          <p:cNvPr id="29" name="Straight Arrow Connector 28">
            <a:extLst>
              <a:ext uri="{FF2B5EF4-FFF2-40B4-BE49-F238E27FC236}">
                <a16:creationId xmlns:a16="http://schemas.microsoft.com/office/drawing/2014/main" id="{83BE7593-A6AA-43D9-954D-D0F6089004BF}"/>
              </a:ext>
            </a:extLst>
          </p:cNvPr>
          <p:cNvCxnSpPr/>
          <p:nvPr/>
        </p:nvCxnSpPr>
        <p:spPr>
          <a:xfrm>
            <a:off x="2323390" y="2900129"/>
            <a:ext cx="0" cy="4712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A46369E-E53A-484A-92DA-F66AD4C16D8C}"/>
              </a:ext>
            </a:extLst>
          </p:cNvPr>
          <p:cNvCxnSpPr/>
          <p:nvPr/>
        </p:nvCxnSpPr>
        <p:spPr>
          <a:xfrm>
            <a:off x="5220154" y="2833930"/>
            <a:ext cx="0" cy="4712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object 20">
            <a:extLst>
              <a:ext uri="{FF2B5EF4-FFF2-40B4-BE49-F238E27FC236}">
                <a16:creationId xmlns:a16="http://schemas.microsoft.com/office/drawing/2014/main" id="{CE691DD8-E057-49DF-9B01-6411E2A4AA26}"/>
              </a:ext>
            </a:extLst>
          </p:cNvPr>
          <p:cNvSpPr txBox="1"/>
          <p:nvPr/>
        </p:nvSpPr>
        <p:spPr>
          <a:xfrm>
            <a:off x="2401405" y="6130227"/>
            <a:ext cx="870635" cy="307777"/>
          </a:xfrm>
          <a:prstGeom prst="rect">
            <a:avLst/>
          </a:prstGeom>
        </p:spPr>
        <p:txBody>
          <a:bodyPr vert="horz" wrap="square" lIns="0" tIns="0" rIns="0" bIns="0" rtlCol="0">
            <a:spAutoFit/>
          </a:bodyPr>
          <a:lstStyle/>
          <a:p>
            <a:pPr marL="12700">
              <a:lnSpc>
                <a:spcPct val="100000"/>
              </a:lnSpc>
            </a:pPr>
            <a:r>
              <a:rPr sz="2000" i="1" spc="10" dirty="0">
                <a:latin typeface="Arial"/>
                <a:cs typeface="Arial"/>
              </a:rPr>
              <a:t>Bits</a:t>
            </a:r>
            <a:endParaRPr sz="2000" dirty="0">
              <a:latin typeface="Arial"/>
              <a:cs typeface="Arial"/>
            </a:endParaRPr>
          </a:p>
        </p:txBody>
      </p:sp>
      <p:sp>
        <p:nvSpPr>
          <p:cNvPr id="33" name="object 20">
            <a:extLst>
              <a:ext uri="{FF2B5EF4-FFF2-40B4-BE49-F238E27FC236}">
                <a16:creationId xmlns:a16="http://schemas.microsoft.com/office/drawing/2014/main" id="{60944A88-EA6F-4F3C-87E9-D5A8F3D0A0E8}"/>
              </a:ext>
            </a:extLst>
          </p:cNvPr>
          <p:cNvSpPr txBox="1"/>
          <p:nvPr/>
        </p:nvSpPr>
        <p:spPr>
          <a:xfrm>
            <a:off x="2514118" y="2922989"/>
            <a:ext cx="1065863" cy="307777"/>
          </a:xfrm>
          <a:prstGeom prst="rect">
            <a:avLst/>
          </a:prstGeom>
        </p:spPr>
        <p:txBody>
          <a:bodyPr vert="horz" wrap="square" lIns="0" tIns="0" rIns="0" bIns="0" rtlCol="0">
            <a:spAutoFit/>
          </a:bodyPr>
          <a:lstStyle/>
          <a:p>
            <a:pPr marL="12700">
              <a:lnSpc>
                <a:spcPct val="100000"/>
              </a:lnSpc>
            </a:pPr>
            <a:r>
              <a:rPr lang="en-US" sz="2000" i="1" spc="10" dirty="0">
                <a:latin typeface="Arial"/>
                <a:cs typeface="Arial"/>
              </a:rPr>
              <a:t>Frames</a:t>
            </a:r>
            <a:endParaRPr sz="2000" dirty="0">
              <a:latin typeface="Arial"/>
              <a:cs typeface="Arial"/>
            </a:endParaRPr>
          </a:p>
        </p:txBody>
      </p:sp>
      <p:sp>
        <p:nvSpPr>
          <p:cNvPr id="34" name="object 20">
            <a:extLst>
              <a:ext uri="{FF2B5EF4-FFF2-40B4-BE49-F238E27FC236}">
                <a16:creationId xmlns:a16="http://schemas.microsoft.com/office/drawing/2014/main" id="{8C0E69C9-64CF-414C-9B16-A7A603A6E856}"/>
              </a:ext>
            </a:extLst>
          </p:cNvPr>
          <p:cNvSpPr txBox="1"/>
          <p:nvPr/>
        </p:nvSpPr>
        <p:spPr>
          <a:xfrm>
            <a:off x="5410881" y="2915675"/>
            <a:ext cx="1065863" cy="307777"/>
          </a:xfrm>
          <a:prstGeom prst="rect">
            <a:avLst/>
          </a:prstGeom>
        </p:spPr>
        <p:txBody>
          <a:bodyPr vert="horz" wrap="square" lIns="0" tIns="0" rIns="0" bIns="0" rtlCol="0">
            <a:spAutoFit/>
          </a:bodyPr>
          <a:lstStyle/>
          <a:p>
            <a:pPr marL="12700">
              <a:lnSpc>
                <a:spcPct val="100000"/>
              </a:lnSpc>
            </a:pPr>
            <a:r>
              <a:rPr lang="en-US" sz="2000" i="1" spc="10" dirty="0">
                <a:latin typeface="Arial"/>
                <a:cs typeface="Arial"/>
              </a:rPr>
              <a:t>Frames</a:t>
            </a:r>
            <a:endParaRPr sz="2000" dirty="0">
              <a:latin typeface="Arial"/>
              <a:cs typeface="Arial"/>
            </a:endParaRPr>
          </a:p>
        </p:txBody>
      </p:sp>
      <p:sp>
        <p:nvSpPr>
          <p:cNvPr id="35" name="TextBox 34">
            <a:extLst>
              <a:ext uri="{FF2B5EF4-FFF2-40B4-BE49-F238E27FC236}">
                <a16:creationId xmlns:a16="http://schemas.microsoft.com/office/drawing/2014/main" id="{2125F6DD-DB57-4577-A6F8-373A6CBFF245}"/>
              </a:ext>
            </a:extLst>
          </p:cNvPr>
          <p:cNvSpPr txBox="1"/>
          <p:nvPr/>
        </p:nvSpPr>
        <p:spPr>
          <a:xfrm>
            <a:off x="1362679" y="7167030"/>
            <a:ext cx="5796385" cy="523220"/>
          </a:xfrm>
          <a:prstGeom prst="rect">
            <a:avLst/>
          </a:prstGeom>
          <a:noFill/>
        </p:spPr>
        <p:txBody>
          <a:bodyPr wrap="square" rtlCol="0">
            <a:spAutoFit/>
          </a:bodyPr>
          <a:lstStyle/>
          <a:p>
            <a:r>
              <a:rPr lang="en-US" sz="2800" dirty="0"/>
              <a:t>QUASI-RELIABLE 1 HOP FRAME PIPE</a:t>
            </a:r>
          </a:p>
        </p:txBody>
      </p:sp>
    </p:spTree>
    <p:extLst>
      <p:ext uri="{BB962C8B-B14F-4D97-AF65-F5344CB8AC3E}">
        <p14:creationId xmlns:p14="http://schemas.microsoft.com/office/powerpoint/2010/main" val="1027596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12"/>
          </p:nvPr>
        </p:nvSpPr>
        <p:spPr>
          <a:xfrm>
            <a:off x="7586663" y="8285163"/>
            <a:ext cx="185737" cy="165100"/>
          </a:xfrm>
          <a:prstGeom prst="rect">
            <a:avLst/>
          </a:prstGeom>
        </p:spPr>
        <p:txBody>
          <a:bodyPr vert="horz" wrap="square" lIns="0" tIns="6985" rIns="0" bIns="0" rtlCol="0">
            <a:spAutoFit/>
          </a:bodyPr>
          <a:lstStyle/>
          <a:p>
            <a:pPr marL="25400">
              <a:lnSpc>
                <a:spcPts val="1235"/>
              </a:lnSpc>
              <a:spcBef>
                <a:spcPts val="55"/>
              </a:spcBef>
            </a:pPr>
            <a:r>
              <a:rPr spc="-5" dirty="0"/>
              <a:t>3</a:t>
            </a:r>
          </a:p>
        </p:txBody>
      </p:sp>
      <p:sp>
        <p:nvSpPr>
          <p:cNvPr id="2" name="object 2"/>
          <p:cNvSpPr txBox="1"/>
          <p:nvPr/>
        </p:nvSpPr>
        <p:spPr>
          <a:xfrm>
            <a:off x="228600" y="228600"/>
            <a:ext cx="7078971" cy="8573181"/>
          </a:xfrm>
          <a:prstGeom prst="rect">
            <a:avLst/>
          </a:prstGeom>
        </p:spPr>
        <p:txBody>
          <a:bodyPr vert="horz" wrap="square" lIns="0" tIns="0" rIns="0" bIns="0" rtlCol="0">
            <a:spAutoFit/>
          </a:bodyPr>
          <a:lstStyle/>
          <a:p>
            <a:pPr marL="1065530">
              <a:lnSpc>
                <a:spcPct val="100000"/>
              </a:lnSpc>
            </a:pPr>
            <a:r>
              <a:rPr sz="2400" spc="225" dirty="0">
                <a:solidFill>
                  <a:srgbClr val="0070C0"/>
                </a:solidFill>
                <a:latin typeface="+mj-lt"/>
                <a:cs typeface="PMingLiU"/>
              </a:rPr>
              <a:t>Five functions </a:t>
            </a:r>
            <a:r>
              <a:rPr sz="2400" spc="130" dirty="0">
                <a:solidFill>
                  <a:srgbClr val="0070C0"/>
                </a:solidFill>
                <a:latin typeface="+mj-lt"/>
                <a:cs typeface="PMingLiU"/>
              </a:rPr>
              <a:t>of </a:t>
            </a:r>
            <a:r>
              <a:rPr sz="2400" spc="320" dirty="0">
                <a:solidFill>
                  <a:srgbClr val="0070C0"/>
                </a:solidFill>
                <a:latin typeface="+mj-lt"/>
                <a:cs typeface="PMingLiU"/>
              </a:rPr>
              <a:t>Data</a:t>
            </a:r>
            <a:r>
              <a:rPr sz="2400" spc="340" dirty="0">
                <a:solidFill>
                  <a:srgbClr val="0070C0"/>
                </a:solidFill>
                <a:latin typeface="+mj-lt"/>
                <a:cs typeface="PMingLiU"/>
              </a:rPr>
              <a:t> </a:t>
            </a:r>
            <a:r>
              <a:rPr sz="2400" spc="220" dirty="0">
                <a:solidFill>
                  <a:srgbClr val="0070C0"/>
                </a:solidFill>
                <a:latin typeface="+mj-lt"/>
                <a:cs typeface="PMingLiU"/>
              </a:rPr>
              <a:t>Link</a:t>
            </a:r>
            <a:endParaRPr sz="2400" dirty="0">
              <a:solidFill>
                <a:srgbClr val="0070C0"/>
              </a:solidFill>
              <a:latin typeface="+mj-lt"/>
              <a:cs typeface="PMingLiU"/>
            </a:endParaRPr>
          </a:p>
          <a:p>
            <a:pPr>
              <a:lnSpc>
                <a:spcPct val="100000"/>
              </a:lnSpc>
            </a:pPr>
            <a:endParaRPr sz="2400" dirty="0">
              <a:latin typeface="+mj-lt"/>
              <a:cs typeface="Times New Roman"/>
            </a:endParaRPr>
          </a:p>
          <a:p>
            <a:pPr marL="12700">
              <a:lnSpc>
                <a:spcPct val="100000"/>
              </a:lnSpc>
            </a:pPr>
            <a:r>
              <a:rPr sz="2400" spc="25" dirty="0">
                <a:latin typeface="+mj-lt"/>
                <a:cs typeface="Garamond"/>
              </a:rPr>
              <a:t>Five </a:t>
            </a:r>
            <a:r>
              <a:rPr sz="2400" dirty="0">
                <a:latin typeface="+mj-lt"/>
                <a:cs typeface="Garamond"/>
              </a:rPr>
              <a:t>functions:</a:t>
            </a:r>
          </a:p>
          <a:p>
            <a:pPr marL="358140" marR="5080" indent="-199390">
              <a:lnSpc>
                <a:spcPct val="116399"/>
              </a:lnSpc>
              <a:spcBef>
                <a:spcPts val="1300"/>
              </a:spcBef>
              <a:buFont typeface="Times New Roman"/>
              <a:buChar char="•"/>
              <a:tabLst>
                <a:tab pos="358775" algn="l"/>
              </a:tabLst>
            </a:pPr>
            <a:r>
              <a:rPr sz="2400" spc="30" dirty="0">
                <a:solidFill>
                  <a:srgbClr val="00B050"/>
                </a:solidFill>
                <a:latin typeface="+mj-lt"/>
                <a:cs typeface="Garamond"/>
              </a:rPr>
              <a:t>Framing:</a:t>
            </a:r>
            <a:r>
              <a:rPr sz="2400" spc="30" dirty="0">
                <a:latin typeface="+mj-lt"/>
                <a:cs typeface="Garamond"/>
              </a:rPr>
              <a:t> </a:t>
            </a:r>
            <a:r>
              <a:rPr sz="2400" spc="35" dirty="0">
                <a:latin typeface="+mj-lt"/>
                <a:cs typeface="Garamond"/>
              </a:rPr>
              <a:t>breaking </a:t>
            </a:r>
            <a:r>
              <a:rPr sz="2400" spc="30" dirty="0">
                <a:latin typeface="+mj-lt"/>
                <a:cs typeface="Garamond"/>
              </a:rPr>
              <a:t>up </a:t>
            </a:r>
            <a:r>
              <a:rPr sz="2400" spc="114" dirty="0">
                <a:latin typeface="+mj-lt"/>
                <a:cs typeface="Garamond"/>
              </a:rPr>
              <a:t>a </a:t>
            </a:r>
            <a:r>
              <a:rPr sz="2400" spc="45" dirty="0">
                <a:latin typeface="+mj-lt"/>
                <a:cs typeface="Garamond"/>
              </a:rPr>
              <a:t>stream </a:t>
            </a:r>
            <a:r>
              <a:rPr sz="2400" spc="-100" dirty="0">
                <a:latin typeface="+mj-lt"/>
                <a:cs typeface="Garamond"/>
              </a:rPr>
              <a:t>of </a:t>
            </a:r>
            <a:r>
              <a:rPr sz="2400" spc="45" dirty="0">
                <a:latin typeface="+mj-lt"/>
                <a:cs typeface="Garamond"/>
              </a:rPr>
              <a:t>bits </a:t>
            </a:r>
            <a:r>
              <a:rPr sz="2400" spc="5" dirty="0">
                <a:latin typeface="+mj-lt"/>
                <a:cs typeface="Garamond"/>
              </a:rPr>
              <a:t>into </a:t>
            </a:r>
            <a:r>
              <a:rPr sz="2400" spc="45" dirty="0">
                <a:latin typeface="+mj-lt"/>
                <a:cs typeface="Garamond"/>
              </a:rPr>
              <a:t>units  </a:t>
            </a:r>
            <a:r>
              <a:rPr sz="2400" spc="35" dirty="0">
                <a:latin typeface="+mj-lt"/>
                <a:cs typeface="Garamond"/>
              </a:rPr>
              <a:t>called </a:t>
            </a:r>
            <a:r>
              <a:rPr sz="2400" dirty="0">
                <a:latin typeface="+mj-lt"/>
                <a:cs typeface="Garamond"/>
              </a:rPr>
              <a:t>frames </a:t>
            </a:r>
            <a:r>
              <a:rPr sz="2400" spc="-55" dirty="0">
                <a:latin typeface="+mj-lt"/>
                <a:cs typeface="Garamond"/>
              </a:rPr>
              <a:t>so </a:t>
            </a:r>
            <a:r>
              <a:rPr sz="2400" spc="95" dirty="0">
                <a:latin typeface="+mj-lt"/>
                <a:cs typeface="Garamond"/>
              </a:rPr>
              <a:t>that </a:t>
            </a:r>
            <a:r>
              <a:rPr sz="2400" spc="-30" dirty="0">
                <a:latin typeface="+mj-lt"/>
                <a:cs typeface="Garamond"/>
              </a:rPr>
              <a:t>we </a:t>
            </a:r>
            <a:r>
              <a:rPr sz="2400" spc="35" dirty="0">
                <a:latin typeface="+mj-lt"/>
                <a:cs typeface="Garamond"/>
              </a:rPr>
              <a:t>can </a:t>
            </a:r>
            <a:r>
              <a:rPr sz="2400" spc="65" dirty="0">
                <a:latin typeface="+mj-lt"/>
                <a:cs typeface="Garamond"/>
              </a:rPr>
              <a:t>extra </a:t>
            </a:r>
            <a:r>
              <a:rPr sz="2400" spc="5" dirty="0">
                <a:latin typeface="+mj-lt"/>
                <a:cs typeface="Garamond"/>
              </a:rPr>
              <a:t>information </a:t>
            </a:r>
            <a:r>
              <a:rPr sz="2400" spc="10" dirty="0">
                <a:latin typeface="+mj-lt"/>
                <a:cs typeface="Garamond"/>
              </a:rPr>
              <a:t>like  </a:t>
            </a:r>
            <a:r>
              <a:rPr sz="2400" spc="35" dirty="0">
                <a:latin typeface="+mj-lt"/>
                <a:cs typeface="Garamond"/>
              </a:rPr>
              <a:t>destination </a:t>
            </a:r>
            <a:r>
              <a:rPr sz="2400" spc="15" dirty="0">
                <a:latin typeface="+mj-lt"/>
                <a:cs typeface="Garamond"/>
              </a:rPr>
              <a:t>addresses </a:t>
            </a:r>
            <a:r>
              <a:rPr sz="2400" spc="45" dirty="0">
                <a:latin typeface="+mj-lt"/>
                <a:cs typeface="Garamond"/>
              </a:rPr>
              <a:t>and </a:t>
            </a:r>
            <a:r>
              <a:rPr sz="2400" spc="-10" dirty="0">
                <a:latin typeface="+mj-lt"/>
                <a:cs typeface="Garamond"/>
              </a:rPr>
              <a:t>checksums </a:t>
            </a:r>
            <a:r>
              <a:rPr sz="2400" spc="15" dirty="0">
                <a:latin typeface="+mj-lt"/>
                <a:cs typeface="Garamond"/>
              </a:rPr>
              <a:t>to </a:t>
            </a:r>
            <a:r>
              <a:rPr sz="2400" spc="5" dirty="0">
                <a:latin typeface="+mj-lt"/>
                <a:cs typeface="Garamond"/>
              </a:rPr>
              <a:t>frames.  </a:t>
            </a:r>
            <a:r>
              <a:rPr sz="2400" spc="55" dirty="0">
                <a:latin typeface="+mj-lt"/>
                <a:cs typeface="Garamond"/>
              </a:rPr>
              <a:t>(Required.)</a:t>
            </a:r>
            <a:endParaRPr sz="2400" dirty="0">
              <a:latin typeface="+mj-lt"/>
              <a:cs typeface="Garamond"/>
            </a:endParaRPr>
          </a:p>
          <a:p>
            <a:pPr marL="358140" marR="83820" indent="-199390" algn="just">
              <a:lnSpc>
                <a:spcPct val="116599"/>
              </a:lnSpc>
              <a:spcBef>
                <a:spcPts val="825"/>
              </a:spcBef>
              <a:buFont typeface="Times New Roman"/>
              <a:buChar char="•"/>
              <a:tabLst>
                <a:tab pos="358775" algn="l"/>
              </a:tabLst>
            </a:pPr>
            <a:r>
              <a:rPr sz="2400" spc="-5" dirty="0">
                <a:solidFill>
                  <a:srgbClr val="00B050"/>
                </a:solidFill>
                <a:latin typeface="+mj-lt"/>
                <a:cs typeface="Garamond"/>
              </a:rPr>
              <a:t>Error </a:t>
            </a:r>
            <a:r>
              <a:rPr sz="2400" spc="25" dirty="0">
                <a:solidFill>
                  <a:srgbClr val="00B050"/>
                </a:solidFill>
                <a:latin typeface="+mj-lt"/>
                <a:cs typeface="Garamond"/>
              </a:rPr>
              <a:t>detection:</a:t>
            </a:r>
            <a:r>
              <a:rPr sz="2400" spc="25" dirty="0">
                <a:latin typeface="+mj-lt"/>
                <a:cs typeface="Garamond"/>
              </a:rPr>
              <a:t> using </a:t>
            </a:r>
            <a:r>
              <a:rPr sz="2400" spc="65" dirty="0">
                <a:latin typeface="+mj-lt"/>
                <a:cs typeface="Garamond"/>
              </a:rPr>
              <a:t>extra </a:t>
            </a:r>
            <a:r>
              <a:rPr sz="2400" spc="40" dirty="0">
                <a:latin typeface="+mj-lt"/>
                <a:cs typeface="Garamond"/>
              </a:rPr>
              <a:t>redundant </a:t>
            </a:r>
            <a:r>
              <a:rPr sz="2400" spc="45" dirty="0">
                <a:latin typeface="+mj-lt"/>
                <a:cs typeface="Garamond"/>
              </a:rPr>
              <a:t>bits </a:t>
            </a:r>
            <a:r>
              <a:rPr sz="2400" spc="35" dirty="0">
                <a:latin typeface="+mj-lt"/>
                <a:cs typeface="Garamond"/>
              </a:rPr>
              <a:t>called  </a:t>
            </a:r>
            <a:r>
              <a:rPr sz="2400" spc="-10" dirty="0">
                <a:latin typeface="+mj-lt"/>
                <a:cs typeface="Garamond"/>
              </a:rPr>
              <a:t>checksums </a:t>
            </a:r>
            <a:r>
              <a:rPr sz="2400" spc="15" dirty="0">
                <a:latin typeface="+mj-lt"/>
                <a:cs typeface="Garamond"/>
              </a:rPr>
              <a:t>to </a:t>
            </a:r>
            <a:r>
              <a:rPr sz="2400" spc="40" dirty="0">
                <a:latin typeface="+mj-lt"/>
                <a:cs typeface="Garamond"/>
              </a:rPr>
              <a:t>detect </a:t>
            </a:r>
            <a:r>
              <a:rPr sz="2400" spc="20" dirty="0">
                <a:latin typeface="+mj-lt"/>
                <a:cs typeface="Garamond"/>
              </a:rPr>
              <a:t>whether </a:t>
            </a:r>
            <a:r>
              <a:rPr sz="2400" i="1" spc="35" dirty="0">
                <a:latin typeface="+mj-lt"/>
                <a:cs typeface="Calibri"/>
              </a:rPr>
              <a:t>any </a:t>
            </a:r>
            <a:r>
              <a:rPr sz="2400" spc="60" dirty="0">
                <a:latin typeface="+mj-lt"/>
                <a:cs typeface="Garamond"/>
              </a:rPr>
              <a:t>bit </a:t>
            </a:r>
            <a:r>
              <a:rPr sz="2400" spc="25" dirty="0">
                <a:latin typeface="+mj-lt"/>
                <a:cs typeface="Garamond"/>
              </a:rPr>
              <a:t>in </a:t>
            </a:r>
            <a:r>
              <a:rPr sz="2400" spc="40" dirty="0">
                <a:latin typeface="+mj-lt"/>
                <a:cs typeface="Garamond"/>
              </a:rPr>
              <a:t>the </a:t>
            </a:r>
            <a:r>
              <a:rPr sz="2400" dirty="0">
                <a:latin typeface="+mj-lt"/>
                <a:cs typeface="Garamond"/>
              </a:rPr>
              <a:t>frame  </a:t>
            </a:r>
            <a:r>
              <a:rPr sz="2400" spc="20" dirty="0">
                <a:latin typeface="+mj-lt"/>
                <a:cs typeface="Garamond"/>
              </a:rPr>
              <a:t>was </a:t>
            </a:r>
            <a:r>
              <a:rPr sz="2400" spc="5" dirty="0">
                <a:latin typeface="+mj-lt"/>
                <a:cs typeface="Garamond"/>
              </a:rPr>
              <a:t>received </a:t>
            </a:r>
            <a:r>
              <a:rPr sz="2400" spc="15" dirty="0">
                <a:latin typeface="+mj-lt"/>
                <a:cs typeface="Garamond"/>
              </a:rPr>
              <a:t>incorrectly.</a:t>
            </a:r>
            <a:r>
              <a:rPr sz="2400" spc="445" dirty="0">
                <a:latin typeface="+mj-lt"/>
                <a:cs typeface="Garamond"/>
              </a:rPr>
              <a:t> </a:t>
            </a:r>
            <a:r>
              <a:rPr sz="2400" spc="55" dirty="0">
                <a:latin typeface="+mj-lt"/>
                <a:cs typeface="Garamond"/>
              </a:rPr>
              <a:t>(Required).</a:t>
            </a:r>
            <a:endParaRPr sz="2400" dirty="0">
              <a:latin typeface="+mj-lt"/>
              <a:cs typeface="Garamond"/>
            </a:endParaRPr>
          </a:p>
          <a:p>
            <a:pPr marL="358140" marR="309880" indent="-199390">
              <a:lnSpc>
                <a:spcPct val="116599"/>
              </a:lnSpc>
              <a:spcBef>
                <a:spcPts val="825"/>
              </a:spcBef>
              <a:buFont typeface="Times New Roman"/>
              <a:buChar char="•"/>
              <a:tabLst>
                <a:tab pos="358775" algn="l"/>
              </a:tabLst>
            </a:pPr>
            <a:r>
              <a:rPr sz="2400" spc="35" dirty="0">
                <a:solidFill>
                  <a:srgbClr val="00B050"/>
                </a:solidFill>
                <a:latin typeface="+mj-lt"/>
                <a:cs typeface="Garamond"/>
              </a:rPr>
              <a:t>Media </a:t>
            </a:r>
            <a:r>
              <a:rPr sz="2400" dirty="0">
                <a:solidFill>
                  <a:srgbClr val="00B050"/>
                </a:solidFill>
                <a:latin typeface="+mj-lt"/>
                <a:cs typeface="Garamond"/>
              </a:rPr>
              <a:t>Access: </a:t>
            </a:r>
            <a:r>
              <a:rPr sz="2400" spc="35" dirty="0">
                <a:latin typeface="+mj-lt"/>
                <a:cs typeface="Garamond"/>
              </a:rPr>
              <a:t>multiple </a:t>
            </a:r>
            <a:r>
              <a:rPr sz="2400" spc="10" dirty="0">
                <a:latin typeface="+mj-lt"/>
                <a:cs typeface="Garamond"/>
              </a:rPr>
              <a:t>senders. </a:t>
            </a:r>
            <a:r>
              <a:rPr sz="2400" spc="-45" dirty="0">
                <a:latin typeface="+mj-lt"/>
                <a:cs typeface="Garamond"/>
              </a:rPr>
              <a:t>Need </a:t>
            </a:r>
            <a:r>
              <a:rPr sz="2400" spc="5" dirty="0">
                <a:latin typeface="+mj-lt"/>
                <a:cs typeface="Garamond"/>
              </a:rPr>
              <a:t>traffic  </a:t>
            </a:r>
            <a:r>
              <a:rPr sz="2400" spc="-5" dirty="0">
                <a:latin typeface="+mj-lt"/>
                <a:cs typeface="Garamond"/>
              </a:rPr>
              <a:t>control </a:t>
            </a:r>
            <a:r>
              <a:rPr sz="2400" spc="15" dirty="0">
                <a:latin typeface="+mj-lt"/>
                <a:cs typeface="Garamond"/>
              </a:rPr>
              <a:t>to </a:t>
            </a:r>
            <a:r>
              <a:rPr sz="2400" spc="10" dirty="0">
                <a:latin typeface="+mj-lt"/>
                <a:cs typeface="Garamond"/>
              </a:rPr>
              <a:t>decide </a:t>
            </a:r>
            <a:r>
              <a:rPr sz="2400" spc="-30" dirty="0">
                <a:latin typeface="+mj-lt"/>
                <a:cs typeface="Garamond"/>
              </a:rPr>
              <a:t>who </a:t>
            </a:r>
            <a:r>
              <a:rPr sz="2400" dirty="0">
                <a:latin typeface="+mj-lt"/>
                <a:cs typeface="Garamond"/>
              </a:rPr>
              <a:t>sends </a:t>
            </a:r>
            <a:r>
              <a:rPr sz="2400" spc="50" dirty="0">
                <a:latin typeface="+mj-lt"/>
                <a:cs typeface="Garamond"/>
              </a:rPr>
              <a:t>next. </a:t>
            </a:r>
            <a:r>
              <a:rPr sz="2400" spc="40" dirty="0">
                <a:latin typeface="+mj-lt"/>
                <a:cs typeface="Garamond"/>
              </a:rPr>
              <a:t>(Required </a:t>
            </a:r>
            <a:r>
              <a:rPr sz="2400" spc="-60" dirty="0">
                <a:latin typeface="+mj-lt"/>
                <a:cs typeface="Garamond"/>
              </a:rPr>
              <a:t>for  </a:t>
            </a:r>
            <a:r>
              <a:rPr sz="2400" spc="35" dirty="0">
                <a:latin typeface="+mj-lt"/>
                <a:cs typeface="Garamond"/>
              </a:rPr>
              <a:t>broadcast</a:t>
            </a:r>
            <a:r>
              <a:rPr sz="2400" spc="50" dirty="0">
                <a:latin typeface="+mj-lt"/>
                <a:cs typeface="Garamond"/>
              </a:rPr>
              <a:t> </a:t>
            </a:r>
            <a:r>
              <a:rPr sz="2400" spc="40" dirty="0">
                <a:latin typeface="+mj-lt"/>
                <a:cs typeface="Garamond"/>
              </a:rPr>
              <a:t>links).</a:t>
            </a:r>
            <a:endParaRPr sz="2400" dirty="0">
              <a:latin typeface="+mj-lt"/>
              <a:cs typeface="Garamond"/>
            </a:endParaRPr>
          </a:p>
          <a:p>
            <a:pPr marL="358140" marR="454659" indent="-199390" algn="just">
              <a:lnSpc>
                <a:spcPct val="116599"/>
              </a:lnSpc>
              <a:spcBef>
                <a:spcPts val="825"/>
              </a:spcBef>
              <a:buFont typeface="Times New Roman"/>
              <a:buChar char="•"/>
              <a:tabLst>
                <a:tab pos="358775" algn="l"/>
              </a:tabLst>
            </a:pPr>
            <a:r>
              <a:rPr sz="2400" spc="35" dirty="0">
                <a:solidFill>
                  <a:srgbClr val="00B050"/>
                </a:solidFill>
                <a:latin typeface="+mj-lt"/>
                <a:cs typeface="Garamond"/>
              </a:rPr>
              <a:t>Multiplexing:</a:t>
            </a:r>
            <a:r>
              <a:rPr sz="2400" spc="35" dirty="0">
                <a:latin typeface="+mj-lt"/>
                <a:cs typeface="Garamond"/>
              </a:rPr>
              <a:t> </a:t>
            </a:r>
            <a:r>
              <a:rPr sz="2400" spc="5" dirty="0">
                <a:latin typeface="+mj-lt"/>
                <a:cs typeface="Garamond"/>
              </a:rPr>
              <a:t>Allowing </a:t>
            </a:r>
            <a:r>
              <a:rPr sz="2400" spc="35" dirty="0">
                <a:latin typeface="+mj-lt"/>
                <a:cs typeface="Garamond"/>
              </a:rPr>
              <a:t>multiple </a:t>
            </a:r>
            <a:r>
              <a:rPr sz="2400" spc="20" dirty="0">
                <a:latin typeface="+mj-lt"/>
                <a:cs typeface="Garamond"/>
              </a:rPr>
              <a:t>clients </a:t>
            </a:r>
            <a:r>
              <a:rPr sz="2400" spc="15" dirty="0">
                <a:latin typeface="+mj-lt"/>
                <a:cs typeface="Garamond"/>
              </a:rPr>
              <a:t>to </a:t>
            </a:r>
            <a:r>
              <a:rPr sz="2400" spc="10" dirty="0">
                <a:latin typeface="+mj-lt"/>
                <a:cs typeface="Garamond"/>
              </a:rPr>
              <a:t>use  </a:t>
            </a:r>
            <a:r>
              <a:rPr sz="2400" spc="60" dirty="0">
                <a:latin typeface="+mj-lt"/>
                <a:cs typeface="Garamond"/>
              </a:rPr>
              <a:t>Data </a:t>
            </a:r>
            <a:r>
              <a:rPr sz="2400" spc="30" dirty="0">
                <a:latin typeface="+mj-lt"/>
                <a:cs typeface="Garamond"/>
              </a:rPr>
              <a:t>Link. </a:t>
            </a:r>
            <a:r>
              <a:rPr sz="2400" spc="-45" dirty="0">
                <a:latin typeface="+mj-lt"/>
                <a:cs typeface="Garamond"/>
              </a:rPr>
              <a:t>Need </a:t>
            </a:r>
            <a:r>
              <a:rPr sz="2400" spc="-30" dirty="0">
                <a:latin typeface="+mj-lt"/>
                <a:cs typeface="Garamond"/>
              </a:rPr>
              <a:t>some </a:t>
            </a:r>
            <a:r>
              <a:rPr sz="2400" spc="-40" dirty="0">
                <a:latin typeface="+mj-lt"/>
                <a:cs typeface="Garamond"/>
              </a:rPr>
              <a:t>info </a:t>
            </a:r>
            <a:r>
              <a:rPr sz="2400" spc="25" dirty="0">
                <a:latin typeface="+mj-lt"/>
                <a:cs typeface="Garamond"/>
              </a:rPr>
              <a:t>in </a:t>
            </a:r>
            <a:r>
              <a:rPr sz="2400" spc="5" dirty="0">
                <a:latin typeface="+mj-lt"/>
                <a:cs typeface="Garamond"/>
              </a:rPr>
              <a:t>frame </a:t>
            </a:r>
            <a:r>
              <a:rPr sz="2400" spc="25" dirty="0">
                <a:latin typeface="+mj-lt"/>
                <a:cs typeface="Garamond"/>
              </a:rPr>
              <a:t>header </a:t>
            </a:r>
            <a:r>
              <a:rPr sz="2400" spc="15" dirty="0">
                <a:latin typeface="+mj-lt"/>
                <a:cs typeface="Garamond"/>
              </a:rPr>
              <a:t>to  </a:t>
            </a:r>
            <a:r>
              <a:rPr sz="2400" spc="30" dirty="0">
                <a:latin typeface="+mj-lt"/>
                <a:cs typeface="Garamond"/>
              </a:rPr>
              <a:t>identify client.</a:t>
            </a:r>
            <a:r>
              <a:rPr sz="2400" spc="325" dirty="0">
                <a:latin typeface="+mj-lt"/>
                <a:cs typeface="Garamond"/>
              </a:rPr>
              <a:t> </a:t>
            </a:r>
            <a:r>
              <a:rPr sz="2400" spc="40" dirty="0">
                <a:latin typeface="+mj-lt"/>
                <a:cs typeface="Garamond"/>
              </a:rPr>
              <a:t>(Optional)</a:t>
            </a:r>
            <a:endParaRPr sz="2400" dirty="0">
              <a:latin typeface="+mj-lt"/>
              <a:cs typeface="Garamond"/>
            </a:endParaRPr>
          </a:p>
          <a:p>
            <a:pPr marL="358140" marR="282575" indent="-199390">
              <a:lnSpc>
                <a:spcPct val="116300"/>
              </a:lnSpc>
              <a:spcBef>
                <a:spcPts val="830"/>
              </a:spcBef>
              <a:buFont typeface="Times New Roman"/>
              <a:buChar char="•"/>
              <a:tabLst>
                <a:tab pos="358775" algn="l"/>
              </a:tabLst>
            </a:pPr>
            <a:r>
              <a:rPr sz="2400" spc="-5" dirty="0">
                <a:solidFill>
                  <a:srgbClr val="00B050"/>
                </a:solidFill>
                <a:latin typeface="+mj-lt"/>
                <a:cs typeface="Garamond"/>
              </a:rPr>
              <a:t>Error </a:t>
            </a:r>
            <a:r>
              <a:rPr sz="2400" spc="15" dirty="0">
                <a:solidFill>
                  <a:srgbClr val="00B050"/>
                </a:solidFill>
                <a:latin typeface="+mj-lt"/>
                <a:cs typeface="Garamond"/>
              </a:rPr>
              <a:t>Recovery</a:t>
            </a:r>
            <a:r>
              <a:rPr sz="2400" spc="15" dirty="0">
                <a:latin typeface="+mj-lt"/>
                <a:cs typeface="Garamond"/>
              </a:rPr>
              <a:t>: </a:t>
            </a:r>
            <a:r>
              <a:rPr sz="2400" spc="-95" dirty="0">
                <a:latin typeface="+mj-lt"/>
                <a:cs typeface="Garamond"/>
              </a:rPr>
              <a:t>Go </a:t>
            </a:r>
            <a:r>
              <a:rPr sz="2400" spc="10" dirty="0">
                <a:latin typeface="+mj-lt"/>
                <a:cs typeface="Garamond"/>
              </a:rPr>
              <a:t>beyond </a:t>
            </a:r>
            <a:r>
              <a:rPr sz="2400" spc="5" dirty="0">
                <a:latin typeface="+mj-lt"/>
                <a:cs typeface="Garamond"/>
              </a:rPr>
              <a:t>error </a:t>
            </a:r>
            <a:r>
              <a:rPr sz="2400" i="1" spc="-5" dirty="0">
                <a:latin typeface="+mj-lt"/>
                <a:cs typeface="Calibri"/>
              </a:rPr>
              <a:t>detection </a:t>
            </a:r>
            <a:r>
              <a:rPr sz="2400" spc="45" dirty="0">
                <a:latin typeface="+mj-lt"/>
                <a:cs typeface="Garamond"/>
              </a:rPr>
              <a:t>and  </a:t>
            </a:r>
            <a:r>
              <a:rPr sz="2400" spc="50" dirty="0">
                <a:latin typeface="+mj-lt"/>
                <a:cs typeface="Garamond"/>
              </a:rPr>
              <a:t>take </a:t>
            </a:r>
            <a:r>
              <a:rPr sz="2400" dirty="0">
                <a:latin typeface="+mj-lt"/>
                <a:cs typeface="Garamond"/>
              </a:rPr>
              <a:t>recovery </a:t>
            </a:r>
            <a:r>
              <a:rPr sz="2400" spc="25" dirty="0">
                <a:latin typeface="+mj-lt"/>
                <a:cs typeface="Garamond"/>
              </a:rPr>
              <a:t>action </a:t>
            </a:r>
            <a:r>
              <a:rPr sz="2400" spc="50" dirty="0">
                <a:latin typeface="+mj-lt"/>
                <a:cs typeface="Garamond"/>
              </a:rPr>
              <a:t>by retransmitting </a:t>
            </a:r>
            <a:r>
              <a:rPr sz="2400" spc="-5" dirty="0">
                <a:latin typeface="+mj-lt"/>
                <a:cs typeface="Garamond"/>
              </a:rPr>
              <a:t>when  </a:t>
            </a:r>
            <a:r>
              <a:rPr sz="2400" dirty="0">
                <a:latin typeface="+mj-lt"/>
                <a:cs typeface="Garamond"/>
              </a:rPr>
              <a:t>frames </a:t>
            </a:r>
            <a:r>
              <a:rPr sz="2400" spc="45" dirty="0">
                <a:latin typeface="+mj-lt"/>
                <a:cs typeface="Garamond"/>
              </a:rPr>
              <a:t>are </a:t>
            </a:r>
            <a:r>
              <a:rPr sz="2400" spc="15" dirty="0">
                <a:latin typeface="+mj-lt"/>
                <a:cs typeface="Garamond"/>
              </a:rPr>
              <a:t>lost </a:t>
            </a:r>
            <a:r>
              <a:rPr sz="2400" spc="-30" dirty="0">
                <a:latin typeface="+mj-lt"/>
                <a:cs typeface="Garamond"/>
              </a:rPr>
              <a:t>or </a:t>
            </a:r>
            <a:r>
              <a:rPr sz="2400" spc="25" dirty="0">
                <a:latin typeface="+mj-lt"/>
                <a:cs typeface="Garamond"/>
              </a:rPr>
              <a:t>corrupted. </a:t>
            </a:r>
            <a:r>
              <a:rPr sz="2400" spc="185" dirty="0">
                <a:latin typeface="+mj-lt"/>
                <a:cs typeface="Garamond"/>
              </a:rPr>
              <a:t> </a:t>
            </a:r>
            <a:r>
              <a:rPr sz="2400" spc="40" dirty="0">
                <a:latin typeface="+mj-lt"/>
                <a:cs typeface="Garamond"/>
              </a:rPr>
              <a:t>(Optional)</a:t>
            </a:r>
            <a:endParaRPr sz="2400" dirty="0">
              <a:latin typeface="+mj-lt"/>
              <a:cs typeface="Garamon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12"/>
          </p:nvPr>
        </p:nvSpPr>
        <p:spPr>
          <a:xfrm>
            <a:off x="7586663" y="8285163"/>
            <a:ext cx="185737" cy="165100"/>
          </a:xfrm>
          <a:prstGeom prst="rect">
            <a:avLst/>
          </a:prstGeom>
        </p:spPr>
        <p:txBody>
          <a:bodyPr vert="horz" wrap="square" lIns="0" tIns="6985" rIns="0" bIns="0" rtlCol="0">
            <a:spAutoFit/>
          </a:bodyPr>
          <a:lstStyle/>
          <a:p>
            <a:pPr marL="25400">
              <a:lnSpc>
                <a:spcPts val="1235"/>
              </a:lnSpc>
              <a:spcBef>
                <a:spcPts val="55"/>
              </a:spcBef>
            </a:pPr>
            <a:r>
              <a:rPr spc="-5" dirty="0"/>
              <a:t>4</a:t>
            </a:r>
          </a:p>
        </p:txBody>
      </p:sp>
      <p:sp>
        <p:nvSpPr>
          <p:cNvPr id="2" name="object 2"/>
          <p:cNvSpPr txBox="1"/>
          <p:nvPr/>
        </p:nvSpPr>
        <p:spPr>
          <a:xfrm>
            <a:off x="381000" y="609600"/>
            <a:ext cx="7620562" cy="7176452"/>
          </a:xfrm>
          <a:prstGeom prst="rect">
            <a:avLst/>
          </a:prstGeom>
        </p:spPr>
        <p:txBody>
          <a:bodyPr vert="horz" wrap="square" lIns="0" tIns="0" rIns="0" bIns="0" rtlCol="0">
            <a:spAutoFit/>
          </a:bodyPr>
          <a:lstStyle/>
          <a:p>
            <a:pPr marL="94615">
              <a:lnSpc>
                <a:spcPct val="100000"/>
              </a:lnSpc>
            </a:pPr>
            <a:r>
              <a:rPr sz="2800" spc="370" dirty="0">
                <a:solidFill>
                  <a:srgbClr val="0070C0"/>
                </a:solidFill>
                <a:latin typeface="+mj-lt"/>
                <a:cs typeface="PMingLiU"/>
              </a:rPr>
              <a:t>Why </a:t>
            </a:r>
            <a:r>
              <a:rPr sz="2800" spc="295" dirty="0">
                <a:solidFill>
                  <a:srgbClr val="0070C0"/>
                </a:solidFill>
                <a:latin typeface="+mj-lt"/>
                <a:cs typeface="PMingLiU"/>
              </a:rPr>
              <a:t>not </a:t>
            </a:r>
            <a:r>
              <a:rPr sz="2800" spc="260" dirty="0">
                <a:solidFill>
                  <a:srgbClr val="0070C0"/>
                </a:solidFill>
                <a:latin typeface="+mj-lt"/>
                <a:cs typeface="PMingLiU"/>
              </a:rPr>
              <a:t>do error </a:t>
            </a:r>
            <a:r>
              <a:rPr sz="2800" spc="220" dirty="0">
                <a:solidFill>
                  <a:srgbClr val="0070C0"/>
                </a:solidFill>
                <a:latin typeface="+mj-lt"/>
                <a:cs typeface="PMingLiU"/>
              </a:rPr>
              <a:t>recovery </a:t>
            </a:r>
            <a:r>
              <a:rPr sz="2800" spc="320" dirty="0">
                <a:solidFill>
                  <a:srgbClr val="0070C0"/>
                </a:solidFill>
                <a:latin typeface="+mj-lt"/>
                <a:cs typeface="PMingLiU"/>
              </a:rPr>
              <a:t>at </a:t>
            </a:r>
            <a:r>
              <a:rPr sz="2800" spc="225" dirty="0">
                <a:solidFill>
                  <a:srgbClr val="0070C0"/>
                </a:solidFill>
                <a:latin typeface="+mj-lt"/>
                <a:cs typeface="PMingLiU"/>
              </a:rPr>
              <a:t>each</a:t>
            </a:r>
            <a:r>
              <a:rPr sz="2800" spc="-95" dirty="0">
                <a:solidFill>
                  <a:srgbClr val="0070C0"/>
                </a:solidFill>
                <a:latin typeface="+mj-lt"/>
                <a:cs typeface="PMingLiU"/>
              </a:rPr>
              <a:t> </a:t>
            </a:r>
            <a:r>
              <a:rPr sz="2800" spc="275" dirty="0">
                <a:solidFill>
                  <a:srgbClr val="0070C0"/>
                </a:solidFill>
                <a:latin typeface="+mj-lt"/>
                <a:cs typeface="PMingLiU"/>
              </a:rPr>
              <a:t>hop?</a:t>
            </a:r>
            <a:endParaRPr sz="2800" dirty="0">
              <a:solidFill>
                <a:srgbClr val="0070C0"/>
              </a:solidFill>
              <a:latin typeface="+mj-lt"/>
              <a:cs typeface="PMingLiU"/>
            </a:endParaRPr>
          </a:p>
          <a:p>
            <a:pPr>
              <a:lnSpc>
                <a:spcPct val="100000"/>
              </a:lnSpc>
              <a:spcBef>
                <a:spcPts val="45"/>
              </a:spcBef>
            </a:pPr>
            <a:endParaRPr sz="1800" dirty="0">
              <a:latin typeface="+mj-lt"/>
              <a:cs typeface="Times New Roman"/>
            </a:endParaRPr>
          </a:p>
          <a:p>
            <a:pPr marL="212090" marR="338455" indent="-199390" algn="just">
              <a:lnSpc>
                <a:spcPct val="116599"/>
              </a:lnSpc>
              <a:buFont typeface="Times New Roman"/>
              <a:buChar char="•"/>
              <a:tabLst>
                <a:tab pos="212725" algn="l"/>
              </a:tabLst>
            </a:pPr>
            <a:r>
              <a:rPr sz="2400" spc="265" dirty="0">
                <a:solidFill>
                  <a:srgbClr val="00B050"/>
                </a:solidFill>
                <a:latin typeface="+mj-lt"/>
                <a:cs typeface="PMingLiU"/>
              </a:rPr>
              <a:t>End-to-end </a:t>
            </a:r>
            <a:r>
              <a:rPr sz="2400" spc="270" dirty="0">
                <a:solidFill>
                  <a:srgbClr val="00B050"/>
                </a:solidFill>
                <a:latin typeface="+mj-lt"/>
                <a:cs typeface="PMingLiU"/>
              </a:rPr>
              <a:t>argument</a:t>
            </a:r>
            <a:r>
              <a:rPr sz="2400" spc="270" dirty="0">
                <a:latin typeface="+mj-lt"/>
                <a:cs typeface="Garamond"/>
              </a:rPr>
              <a:t>: </a:t>
            </a:r>
            <a:r>
              <a:rPr sz="2400" spc="-45" dirty="0">
                <a:latin typeface="+mj-lt"/>
                <a:cs typeface="Garamond"/>
              </a:rPr>
              <a:t>Need </a:t>
            </a:r>
            <a:r>
              <a:rPr sz="2400" spc="5" dirty="0">
                <a:latin typeface="+mj-lt"/>
                <a:cs typeface="Garamond"/>
              </a:rPr>
              <a:t>end-to-end </a:t>
            </a:r>
            <a:r>
              <a:rPr sz="2400" spc="-30" dirty="0">
                <a:latin typeface="+mj-lt"/>
                <a:cs typeface="Garamond"/>
              </a:rPr>
              <a:t>or  </a:t>
            </a:r>
            <a:r>
              <a:rPr sz="2400" spc="45" dirty="0">
                <a:latin typeface="+mj-lt"/>
                <a:cs typeface="Garamond"/>
              </a:rPr>
              <a:t>transport </a:t>
            </a:r>
            <a:r>
              <a:rPr sz="2400" spc="5" dirty="0">
                <a:latin typeface="+mj-lt"/>
                <a:cs typeface="Garamond"/>
              </a:rPr>
              <a:t>error </a:t>
            </a:r>
            <a:r>
              <a:rPr sz="2400" dirty="0">
                <a:latin typeface="+mj-lt"/>
                <a:cs typeface="Garamond"/>
              </a:rPr>
              <a:t>recovery </a:t>
            </a:r>
            <a:r>
              <a:rPr sz="2400" spc="40" dirty="0">
                <a:latin typeface="+mj-lt"/>
                <a:cs typeface="Garamond"/>
              </a:rPr>
              <a:t>anyway. </a:t>
            </a:r>
            <a:r>
              <a:rPr sz="2400" spc="75" dirty="0">
                <a:latin typeface="+mj-lt"/>
                <a:cs typeface="Garamond"/>
              </a:rPr>
              <a:t>Can’t </a:t>
            </a:r>
            <a:r>
              <a:rPr sz="2400" spc="70" dirty="0">
                <a:latin typeface="+mj-lt"/>
                <a:cs typeface="Garamond"/>
              </a:rPr>
              <a:t>trust </a:t>
            </a:r>
            <a:r>
              <a:rPr sz="2400" spc="114" dirty="0">
                <a:latin typeface="+mj-lt"/>
                <a:cs typeface="Garamond"/>
              </a:rPr>
              <a:t>a  </a:t>
            </a:r>
            <a:r>
              <a:rPr sz="2400" spc="5" dirty="0">
                <a:latin typeface="+mj-lt"/>
                <a:cs typeface="Garamond"/>
              </a:rPr>
              <a:t>series </a:t>
            </a:r>
            <a:r>
              <a:rPr sz="2400" spc="-100" dirty="0">
                <a:latin typeface="+mj-lt"/>
                <a:cs typeface="Garamond"/>
              </a:rPr>
              <a:t>of </a:t>
            </a:r>
            <a:r>
              <a:rPr sz="2400" spc="-15" dirty="0">
                <a:latin typeface="+mj-lt"/>
                <a:cs typeface="Garamond"/>
              </a:rPr>
              <a:t>hop-by-hop schemes </a:t>
            </a:r>
            <a:r>
              <a:rPr sz="2400" spc="10" dirty="0">
                <a:latin typeface="+mj-lt"/>
                <a:cs typeface="Garamond"/>
              </a:rPr>
              <a:t> </a:t>
            </a:r>
            <a:r>
              <a:rPr sz="2400" spc="30" dirty="0">
                <a:latin typeface="+mj-lt"/>
                <a:cs typeface="Garamond"/>
              </a:rPr>
              <a:t>because:</a:t>
            </a:r>
            <a:endParaRPr sz="2400" dirty="0">
              <a:latin typeface="+mj-lt"/>
              <a:cs typeface="Garamond"/>
            </a:endParaRPr>
          </a:p>
          <a:p>
            <a:pPr marL="516890" lvl="1" indent="-216535">
              <a:lnSpc>
                <a:spcPct val="100000"/>
              </a:lnSpc>
              <a:spcBef>
                <a:spcPts val="1295"/>
              </a:spcBef>
              <a:buFont typeface="PMingLiU"/>
              <a:buChar char="–"/>
              <a:tabLst>
                <a:tab pos="517525" algn="l"/>
              </a:tabLst>
            </a:pPr>
            <a:r>
              <a:rPr sz="2400" spc="25" dirty="0">
                <a:latin typeface="+mj-lt"/>
                <a:cs typeface="Garamond"/>
              </a:rPr>
              <a:t>Crashes </a:t>
            </a:r>
            <a:r>
              <a:rPr sz="2400" spc="45" dirty="0">
                <a:latin typeface="+mj-lt"/>
                <a:cs typeface="Garamond"/>
              </a:rPr>
              <a:t>and </a:t>
            </a:r>
            <a:r>
              <a:rPr sz="2400" spc="10" dirty="0">
                <a:latin typeface="+mj-lt"/>
                <a:cs typeface="Garamond"/>
              </a:rPr>
              <a:t>other </a:t>
            </a:r>
            <a:r>
              <a:rPr sz="2400" spc="-20" dirty="0">
                <a:latin typeface="+mj-lt"/>
                <a:cs typeface="Garamond"/>
              </a:rPr>
              <a:t>losses </a:t>
            </a:r>
            <a:r>
              <a:rPr sz="2400" spc="120" dirty="0">
                <a:latin typeface="+mj-lt"/>
                <a:cs typeface="Garamond"/>
              </a:rPr>
              <a:t>at </a:t>
            </a:r>
            <a:r>
              <a:rPr sz="2400" spc="40" dirty="0">
                <a:latin typeface="+mj-lt"/>
                <a:cs typeface="Garamond"/>
              </a:rPr>
              <a:t>intermediate</a:t>
            </a:r>
            <a:r>
              <a:rPr sz="2400" spc="440" dirty="0">
                <a:latin typeface="+mj-lt"/>
                <a:cs typeface="Garamond"/>
              </a:rPr>
              <a:t> </a:t>
            </a:r>
            <a:r>
              <a:rPr sz="2400" spc="5" dirty="0">
                <a:latin typeface="+mj-lt"/>
                <a:cs typeface="Garamond"/>
              </a:rPr>
              <a:t>nodes.</a:t>
            </a:r>
            <a:endParaRPr sz="2400" dirty="0">
              <a:latin typeface="+mj-lt"/>
              <a:cs typeface="Garamond"/>
            </a:endParaRPr>
          </a:p>
          <a:p>
            <a:pPr marL="516890" marR="386080" lvl="1" indent="-216535">
              <a:lnSpc>
                <a:spcPct val="116599"/>
              </a:lnSpc>
              <a:spcBef>
                <a:spcPts val="395"/>
              </a:spcBef>
              <a:buFont typeface="PMingLiU"/>
              <a:buChar char="–"/>
              <a:tabLst>
                <a:tab pos="517525" algn="l"/>
              </a:tabLst>
            </a:pPr>
            <a:r>
              <a:rPr sz="2400" spc="25" dirty="0">
                <a:latin typeface="+mj-lt"/>
                <a:cs typeface="Garamond"/>
              </a:rPr>
              <a:t>Transport </a:t>
            </a:r>
            <a:r>
              <a:rPr sz="2400" spc="35" dirty="0">
                <a:latin typeface="+mj-lt"/>
                <a:cs typeface="Garamond"/>
              </a:rPr>
              <a:t>must </a:t>
            </a:r>
            <a:r>
              <a:rPr sz="2400" spc="-15" dirty="0">
                <a:latin typeface="+mj-lt"/>
                <a:cs typeface="Garamond"/>
              </a:rPr>
              <a:t>work </a:t>
            </a:r>
            <a:r>
              <a:rPr sz="2400" spc="-35" dirty="0">
                <a:latin typeface="+mj-lt"/>
                <a:cs typeface="Garamond"/>
              </a:rPr>
              <a:t>over </a:t>
            </a:r>
            <a:r>
              <a:rPr sz="2400" spc="20" dirty="0">
                <a:latin typeface="+mj-lt"/>
                <a:cs typeface="Garamond"/>
              </a:rPr>
              <a:t>both </a:t>
            </a:r>
            <a:r>
              <a:rPr sz="2400" spc="35" dirty="0">
                <a:latin typeface="+mj-lt"/>
                <a:cs typeface="Garamond"/>
              </a:rPr>
              <a:t>reliable </a:t>
            </a:r>
            <a:r>
              <a:rPr sz="2400" spc="45" dirty="0">
                <a:latin typeface="+mj-lt"/>
                <a:cs typeface="Garamond"/>
              </a:rPr>
              <a:t>and  </a:t>
            </a:r>
            <a:r>
              <a:rPr sz="2400" spc="30" dirty="0">
                <a:latin typeface="+mj-lt"/>
                <a:cs typeface="Garamond"/>
              </a:rPr>
              <a:t>unreliable</a:t>
            </a:r>
            <a:r>
              <a:rPr sz="2400" spc="70" dirty="0">
                <a:latin typeface="+mj-lt"/>
                <a:cs typeface="Garamond"/>
              </a:rPr>
              <a:t> </a:t>
            </a:r>
            <a:r>
              <a:rPr sz="2400" spc="25" dirty="0">
                <a:latin typeface="+mj-lt"/>
                <a:cs typeface="Garamond"/>
              </a:rPr>
              <a:t>links.</a:t>
            </a:r>
            <a:endParaRPr sz="2400" dirty="0">
              <a:latin typeface="+mj-lt"/>
              <a:cs typeface="Garamond"/>
            </a:endParaRPr>
          </a:p>
          <a:p>
            <a:pPr marL="212090" marR="1160780" indent="-199390">
              <a:lnSpc>
                <a:spcPct val="116599"/>
              </a:lnSpc>
              <a:spcBef>
                <a:spcPts val="885"/>
              </a:spcBef>
              <a:buFont typeface="Times New Roman"/>
              <a:buChar char="•"/>
              <a:tabLst>
                <a:tab pos="212725" algn="l"/>
              </a:tabLst>
            </a:pPr>
            <a:r>
              <a:rPr sz="2400" spc="30" dirty="0">
                <a:latin typeface="+mj-lt"/>
                <a:cs typeface="Garamond"/>
              </a:rPr>
              <a:t>Thus </a:t>
            </a:r>
            <a:r>
              <a:rPr sz="2400" spc="-15" dirty="0">
                <a:latin typeface="+mj-lt"/>
                <a:cs typeface="Garamond"/>
              </a:rPr>
              <a:t>hop-by-hop </a:t>
            </a:r>
            <a:r>
              <a:rPr sz="2400" spc="20" dirty="0">
                <a:latin typeface="+mj-lt"/>
                <a:cs typeface="Garamond"/>
              </a:rPr>
              <a:t>only </a:t>
            </a:r>
            <a:r>
              <a:rPr sz="2400" spc="114" dirty="0">
                <a:latin typeface="+mj-lt"/>
                <a:cs typeface="Garamond"/>
              </a:rPr>
              <a:t>a </a:t>
            </a:r>
            <a:r>
              <a:rPr sz="2400" spc="5" dirty="0">
                <a:latin typeface="+mj-lt"/>
                <a:cs typeface="Garamond"/>
              </a:rPr>
              <a:t>performance</a:t>
            </a:r>
            <a:r>
              <a:rPr lang="en-US" sz="2400" spc="5" dirty="0">
                <a:latin typeface="+mj-lt"/>
                <a:cs typeface="Garamond"/>
              </a:rPr>
              <a:t> optimization</a:t>
            </a:r>
          </a:p>
          <a:p>
            <a:pPr marL="212090" marR="1160780" indent="-199390">
              <a:lnSpc>
                <a:spcPct val="116599"/>
              </a:lnSpc>
              <a:spcBef>
                <a:spcPts val="885"/>
              </a:spcBef>
              <a:buFont typeface="Times New Roman"/>
              <a:buChar char="•"/>
              <a:tabLst>
                <a:tab pos="212725" algn="l"/>
              </a:tabLst>
            </a:pPr>
            <a:r>
              <a:rPr sz="2400" spc="55" dirty="0">
                <a:latin typeface="+mj-lt"/>
                <a:cs typeface="Garamond"/>
              </a:rPr>
              <a:t>Extra </a:t>
            </a:r>
            <a:r>
              <a:rPr sz="2400" dirty="0">
                <a:latin typeface="+mj-lt"/>
                <a:cs typeface="Garamond"/>
              </a:rPr>
              <a:t>cost </a:t>
            </a:r>
            <a:r>
              <a:rPr sz="2400" spc="55" dirty="0">
                <a:latin typeface="+mj-lt"/>
                <a:cs typeface="Garamond"/>
              </a:rPr>
              <a:t>(ack </a:t>
            </a:r>
            <a:r>
              <a:rPr sz="2400" spc="20" dirty="0">
                <a:latin typeface="+mj-lt"/>
                <a:cs typeface="Garamond"/>
              </a:rPr>
              <a:t>messages, </a:t>
            </a:r>
            <a:r>
              <a:rPr sz="2400" spc="5" dirty="0">
                <a:latin typeface="+mj-lt"/>
                <a:cs typeface="Garamond"/>
              </a:rPr>
              <a:t>buffering) </a:t>
            </a:r>
            <a:r>
              <a:rPr sz="2400" spc="15" dirty="0">
                <a:latin typeface="+mj-lt"/>
                <a:cs typeface="Garamond"/>
              </a:rPr>
              <a:t>not </a:t>
            </a:r>
            <a:r>
              <a:rPr sz="2400" spc="5" dirty="0">
                <a:latin typeface="+mj-lt"/>
                <a:cs typeface="Garamond"/>
              </a:rPr>
              <a:t>worth  </a:t>
            </a:r>
            <a:r>
              <a:rPr sz="2400" spc="85" dirty="0">
                <a:latin typeface="+mj-lt"/>
                <a:cs typeface="Garamond"/>
              </a:rPr>
              <a:t>it </a:t>
            </a:r>
            <a:r>
              <a:rPr sz="2400" dirty="0">
                <a:latin typeface="+mj-lt"/>
                <a:cs typeface="Garamond"/>
              </a:rPr>
              <a:t>when </a:t>
            </a:r>
            <a:r>
              <a:rPr sz="2400" spc="5" dirty="0">
                <a:latin typeface="+mj-lt"/>
                <a:cs typeface="Garamond"/>
              </a:rPr>
              <a:t>error </a:t>
            </a:r>
            <a:r>
              <a:rPr sz="2400" spc="70" dirty="0">
                <a:latin typeface="+mj-lt"/>
                <a:cs typeface="Garamond"/>
              </a:rPr>
              <a:t>rate </a:t>
            </a:r>
            <a:r>
              <a:rPr sz="2400" spc="15" dirty="0">
                <a:latin typeface="+mj-lt"/>
                <a:cs typeface="Garamond"/>
              </a:rPr>
              <a:t>is</a:t>
            </a:r>
            <a:r>
              <a:rPr sz="2400" spc="315" dirty="0">
                <a:latin typeface="+mj-lt"/>
                <a:cs typeface="Garamond"/>
              </a:rPr>
              <a:t> </a:t>
            </a:r>
            <a:r>
              <a:rPr sz="2400" spc="-10" dirty="0">
                <a:latin typeface="+mj-lt"/>
                <a:cs typeface="Garamond"/>
              </a:rPr>
              <a:t>low.</a:t>
            </a:r>
            <a:endParaRPr sz="2400" dirty="0">
              <a:latin typeface="+mj-lt"/>
              <a:cs typeface="Garamond"/>
            </a:endParaRPr>
          </a:p>
          <a:p>
            <a:pPr marL="516890" marR="942340" lvl="1" indent="-216535">
              <a:lnSpc>
                <a:spcPct val="116100"/>
              </a:lnSpc>
              <a:spcBef>
                <a:spcPts val="405"/>
              </a:spcBef>
              <a:buFont typeface="PMingLiU"/>
              <a:buChar char="–"/>
              <a:tabLst>
                <a:tab pos="517525" algn="l"/>
              </a:tabLst>
            </a:pPr>
            <a:r>
              <a:rPr sz="2400" spc="10" dirty="0">
                <a:latin typeface="+mj-lt"/>
                <a:cs typeface="Garamond"/>
              </a:rPr>
              <a:t>Worth </a:t>
            </a:r>
            <a:r>
              <a:rPr sz="2400" spc="85" dirty="0">
                <a:latin typeface="+mj-lt"/>
                <a:cs typeface="Garamond"/>
              </a:rPr>
              <a:t>it </a:t>
            </a:r>
            <a:r>
              <a:rPr sz="2400" spc="20" dirty="0">
                <a:latin typeface="+mj-lt"/>
                <a:cs typeface="Garamond"/>
              </a:rPr>
              <a:t>(quicker </a:t>
            </a:r>
            <a:r>
              <a:rPr sz="2400" spc="-10" dirty="0">
                <a:latin typeface="+mj-lt"/>
                <a:cs typeface="Garamond"/>
              </a:rPr>
              <a:t>recovery, </a:t>
            </a:r>
            <a:r>
              <a:rPr sz="2400" dirty="0">
                <a:latin typeface="+mj-lt"/>
                <a:cs typeface="Garamond"/>
              </a:rPr>
              <a:t>less </a:t>
            </a:r>
            <a:r>
              <a:rPr sz="2400" spc="30" dirty="0">
                <a:latin typeface="+mj-lt"/>
                <a:cs typeface="Garamond"/>
              </a:rPr>
              <a:t>wasted  </a:t>
            </a:r>
            <a:r>
              <a:rPr sz="2400" spc="10" dirty="0">
                <a:latin typeface="+mj-lt"/>
                <a:cs typeface="Garamond"/>
              </a:rPr>
              <a:t>resources) </a:t>
            </a:r>
            <a:r>
              <a:rPr sz="2400" dirty="0">
                <a:latin typeface="+mj-lt"/>
                <a:cs typeface="Garamond"/>
              </a:rPr>
              <a:t>when </a:t>
            </a:r>
            <a:r>
              <a:rPr sz="2400" spc="5" dirty="0">
                <a:latin typeface="+mj-lt"/>
                <a:cs typeface="Garamond"/>
              </a:rPr>
              <a:t>error </a:t>
            </a:r>
            <a:r>
              <a:rPr sz="2400" spc="70" dirty="0">
                <a:latin typeface="+mj-lt"/>
                <a:cs typeface="Garamond"/>
              </a:rPr>
              <a:t>rate </a:t>
            </a:r>
            <a:r>
              <a:rPr sz="2400" spc="15" dirty="0">
                <a:latin typeface="+mj-lt"/>
                <a:cs typeface="Garamond"/>
              </a:rPr>
              <a:t>is</a:t>
            </a:r>
            <a:r>
              <a:rPr sz="2400" spc="409" dirty="0">
                <a:latin typeface="+mj-lt"/>
                <a:cs typeface="Garamond"/>
              </a:rPr>
              <a:t> </a:t>
            </a:r>
            <a:r>
              <a:rPr sz="2400" spc="30" dirty="0" smtClean="0">
                <a:latin typeface="+mj-lt"/>
                <a:cs typeface="Garamond"/>
              </a:rPr>
              <a:t>high</a:t>
            </a:r>
            <a:r>
              <a:rPr lang="en-US" sz="2400" spc="30" dirty="0" smtClean="0">
                <a:latin typeface="+mj-lt"/>
                <a:cs typeface="Garamond"/>
              </a:rPr>
              <a:t> and the latency of end-to-end recovery is unacceptable (within a compute cluster or storage area network)</a:t>
            </a:r>
            <a:r>
              <a:rPr sz="2400" spc="30" dirty="0" smtClean="0">
                <a:latin typeface="+mj-lt"/>
                <a:cs typeface="Garamond"/>
              </a:rPr>
              <a:t>.</a:t>
            </a:r>
            <a:endParaRPr sz="2400" dirty="0">
              <a:latin typeface="+mj-lt"/>
              <a:cs typeface="Garamon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018548" y="2286000"/>
            <a:ext cx="12954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638800" y="2286000"/>
            <a:ext cx="12954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169695" y="2286000"/>
            <a:ext cx="12954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bject 2"/>
          <p:cNvSpPr txBox="1"/>
          <p:nvPr/>
        </p:nvSpPr>
        <p:spPr>
          <a:xfrm>
            <a:off x="381000" y="609600"/>
            <a:ext cx="6974305" cy="492443"/>
          </a:xfrm>
          <a:prstGeom prst="rect">
            <a:avLst/>
          </a:prstGeom>
        </p:spPr>
        <p:txBody>
          <a:bodyPr vert="horz" wrap="square" lIns="0" tIns="0" rIns="0" bIns="0" rtlCol="0">
            <a:spAutoFit/>
          </a:bodyPr>
          <a:lstStyle/>
          <a:p>
            <a:pPr marL="12700">
              <a:lnSpc>
                <a:spcPct val="100000"/>
              </a:lnSpc>
            </a:pPr>
            <a:r>
              <a:rPr lang="en-US" sz="3200" spc="320" dirty="0" smtClean="0">
                <a:solidFill>
                  <a:srgbClr val="0070C0"/>
                </a:solidFill>
                <a:latin typeface="+mj-lt"/>
                <a:cs typeface="PMingLiU"/>
              </a:rPr>
              <a:t>End to end vs hop by hop example</a:t>
            </a:r>
            <a:endParaRPr sz="3200" dirty="0">
              <a:solidFill>
                <a:srgbClr val="0070C0"/>
              </a:solidFill>
              <a:latin typeface="+mj-lt"/>
              <a:cs typeface="PMingLiU"/>
            </a:endParaRPr>
          </a:p>
        </p:txBody>
      </p:sp>
      <p:sp>
        <p:nvSpPr>
          <p:cNvPr id="8" name="object 16"/>
          <p:cNvSpPr txBox="1"/>
          <p:nvPr/>
        </p:nvSpPr>
        <p:spPr>
          <a:xfrm>
            <a:off x="254887" y="4103933"/>
            <a:ext cx="6969860" cy="3572260"/>
          </a:xfrm>
          <a:prstGeom prst="rect">
            <a:avLst/>
          </a:prstGeom>
        </p:spPr>
        <p:txBody>
          <a:bodyPr vert="horz" wrap="square" lIns="0" tIns="0" rIns="0" bIns="0" rtlCol="0">
            <a:spAutoFit/>
          </a:bodyPr>
          <a:lstStyle/>
          <a:p>
            <a:pPr marL="212090" marR="5080" indent="-199390">
              <a:lnSpc>
                <a:spcPct val="116599"/>
              </a:lnSpc>
              <a:buFont typeface="Times New Roman"/>
              <a:buChar char="•"/>
              <a:tabLst>
                <a:tab pos="212725" algn="l"/>
              </a:tabLst>
            </a:pPr>
            <a:r>
              <a:rPr sz="2400" spc="260" dirty="0">
                <a:solidFill>
                  <a:srgbClr val="00B050"/>
                </a:solidFill>
                <a:latin typeface="+mj-lt"/>
                <a:cs typeface="PMingLiU"/>
              </a:rPr>
              <a:t>Case </a:t>
            </a:r>
            <a:r>
              <a:rPr sz="2400" spc="155" dirty="0">
                <a:solidFill>
                  <a:srgbClr val="00B050"/>
                </a:solidFill>
                <a:latin typeface="+mj-lt"/>
                <a:cs typeface="PMingLiU"/>
              </a:rPr>
              <a:t>1:</a:t>
            </a:r>
            <a:r>
              <a:rPr sz="2400" spc="155" dirty="0">
                <a:latin typeface="+mj-lt"/>
                <a:cs typeface="PMingLiU"/>
              </a:rPr>
              <a:t> </a:t>
            </a:r>
            <a:r>
              <a:rPr lang="en-US" sz="2400" spc="20" dirty="0" smtClean="0">
                <a:latin typeface="+mj-lt"/>
                <a:cs typeface="PMingLiU"/>
              </a:rPr>
              <a:t>suppose no bit errors and messages are 100 bytes and </a:t>
            </a:r>
            <a:r>
              <a:rPr lang="en-US" sz="2400" spc="20" dirty="0" err="1" smtClean="0">
                <a:latin typeface="+mj-lt"/>
                <a:cs typeface="PMingLiU"/>
              </a:rPr>
              <a:t>acks</a:t>
            </a:r>
            <a:r>
              <a:rPr lang="en-US" sz="2400" spc="20" dirty="0" smtClean="0">
                <a:latin typeface="+mj-lt"/>
                <a:cs typeface="PMingLiU"/>
              </a:rPr>
              <a:t> 50 bytes.  50% overhead for hop by hop.  Hop-by-hop worthless!</a:t>
            </a:r>
            <a:endParaRPr sz="2400" dirty="0">
              <a:latin typeface="+mj-lt"/>
              <a:cs typeface="Garamond"/>
            </a:endParaRPr>
          </a:p>
          <a:p>
            <a:pPr marL="212090" marR="98425" indent="-199390">
              <a:lnSpc>
                <a:spcPct val="116599"/>
              </a:lnSpc>
              <a:spcBef>
                <a:spcPts val="885"/>
              </a:spcBef>
              <a:buFont typeface="Times New Roman"/>
              <a:buChar char="•"/>
              <a:tabLst>
                <a:tab pos="212725" algn="l"/>
              </a:tabLst>
            </a:pPr>
            <a:r>
              <a:rPr sz="2400" spc="260" dirty="0">
                <a:solidFill>
                  <a:srgbClr val="00B050"/>
                </a:solidFill>
                <a:latin typeface="+mj-lt"/>
                <a:cs typeface="PMingLiU"/>
              </a:rPr>
              <a:t>Case </a:t>
            </a:r>
            <a:r>
              <a:rPr sz="2400" spc="155" dirty="0">
                <a:solidFill>
                  <a:srgbClr val="00B050"/>
                </a:solidFill>
                <a:latin typeface="+mj-lt"/>
                <a:cs typeface="PMingLiU"/>
              </a:rPr>
              <a:t>2: </a:t>
            </a:r>
            <a:r>
              <a:rPr sz="2400" dirty="0" smtClean="0">
                <a:latin typeface="+mj-lt"/>
                <a:cs typeface="Garamond"/>
              </a:rPr>
              <a:t>S</a:t>
            </a:r>
            <a:r>
              <a:rPr lang="en-US" sz="2400" dirty="0" smtClean="0">
                <a:latin typeface="+mj-lt"/>
                <a:cs typeface="Garamond"/>
              </a:rPr>
              <a:t>uppose half the packets are being dropped on last hop between R3 and R4.  Then without hop by hop we would retransmit on all hops using only end to end (6n versus 2n) where n is number of packets Hop by hop worthwhile!</a:t>
            </a:r>
            <a:endParaRPr sz="2400" dirty="0">
              <a:latin typeface="+mj-lt"/>
              <a:cs typeface="Garamond"/>
            </a:endParaRPr>
          </a:p>
        </p:txBody>
      </p:sp>
      <p:sp>
        <p:nvSpPr>
          <p:cNvPr id="9" name="Oval 8"/>
          <p:cNvSpPr/>
          <p:nvPr/>
        </p:nvSpPr>
        <p:spPr>
          <a:xfrm>
            <a:off x="469232" y="2318084"/>
            <a:ext cx="12954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R1</a:t>
            </a:r>
            <a:endParaRPr lang="en-US" sz="2800" dirty="0"/>
          </a:p>
        </p:txBody>
      </p:sp>
      <p:sp>
        <p:nvSpPr>
          <p:cNvPr id="10" name="Oval 9"/>
          <p:cNvSpPr/>
          <p:nvPr/>
        </p:nvSpPr>
        <p:spPr>
          <a:xfrm>
            <a:off x="2145633" y="2356120"/>
            <a:ext cx="12954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R2</a:t>
            </a:r>
            <a:endParaRPr lang="en-US" sz="2800" dirty="0"/>
          </a:p>
        </p:txBody>
      </p:sp>
      <p:sp>
        <p:nvSpPr>
          <p:cNvPr id="11" name="Oval 10"/>
          <p:cNvSpPr/>
          <p:nvPr/>
        </p:nvSpPr>
        <p:spPr>
          <a:xfrm>
            <a:off x="4018548" y="2363494"/>
            <a:ext cx="12954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R3</a:t>
            </a:r>
            <a:endParaRPr lang="en-US" sz="2800" dirty="0"/>
          </a:p>
        </p:txBody>
      </p:sp>
      <p:sp>
        <p:nvSpPr>
          <p:cNvPr id="12" name="Oval 11"/>
          <p:cNvSpPr/>
          <p:nvPr/>
        </p:nvSpPr>
        <p:spPr>
          <a:xfrm>
            <a:off x="5630650" y="2363494"/>
            <a:ext cx="12954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R4</a:t>
            </a:r>
            <a:endParaRPr lang="en-US" sz="2800" dirty="0"/>
          </a:p>
        </p:txBody>
      </p:sp>
      <p:sp>
        <p:nvSpPr>
          <p:cNvPr id="14" name="TextBox 13"/>
          <p:cNvSpPr txBox="1"/>
          <p:nvPr/>
        </p:nvSpPr>
        <p:spPr>
          <a:xfrm>
            <a:off x="6477000" y="1662478"/>
            <a:ext cx="1536032" cy="584775"/>
          </a:xfrm>
          <a:prstGeom prst="rect">
            <a:avLst/>
          </a:prstGeom>
          <a:noFill/>
        </p:spPr>
        <p:txBody>
          <a:bodyPr wrap="square" rtlCol="0">
            <a:spAutoFit/>
          </a:bodyPr>
          <a:lstStyle/>
          <a:p>
            <a:r>
              <a:rPr lang="en-US" sz="3200" dirty="0" err="1" smtClean="0"/>
              <a:t>Dest</a:t>
            </a:r>
            <a:r>
              <a:rPr lang="en-US" sz="3200" dirty="0" smtClean="0"/>
              <a:t> </a:t>
            </a:r>
            <a:endParaRPr lang="en-US" sz="3200" dirty="0"/>
          </a:p>
        </p:txBody>
      </p:sp>
      <p:sp>
        <p:nvSpPr>
          <p:cNvPr id="15" name="TextBox 14"/>
          <p:cNvSpPr txBox="1"/>
          <p:nvPr/>
        </p:nvSpPr>
        <p:spPr>
          <a:xfrm>
            <a:off x="0" y="1724055"/>
            <a:ext cx="1536032" cy="584775"/>
          </a:xfrm>
          <a:prstGeom prst="rect">
            <a:avLst/>
          </a:prstGeom>
          <a:noFill/>
        </p:spPr>
        <p:txBody>
          <a:bodyPr wrap="square" rtlCol="0">
            <a:spAutoFit/>
          </a:bodyPr>
          <a:lstStyle/>
          <a:p>
            <a:r>
              <a:rPr lang="en-US" sz="3200" dirty="0" smtClean="0"/>
              <a:t>Source </a:t>
            </a:r>
            <a:endParaRPr lang="en-US" sz="3200" dirty="0"/>
          </a:p>
        </p:txBody>
      </p:sp>
      <p:cxnSp>
        <p:nvCxnSpPr>
          <p:cNvPr id="17" name="Straight Connector 16"/>
          <p:cNvCxnSpPr/>
          <p:nvPr/>
        </p:nvCxnSpPr>
        <p:spPr>
          <a:xfrm>
            <a:off x="357131" y="2257667"/>
            <a:ext cx="240632" cy="382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764632" y="2889584"/>
            <a:ext cx="5975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441033" y="2890813"/>
            <a:ext cx="5975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313948" y="2879881"/>
            <a:ext cx="5975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782867" y="2247253"/>
            <a:ext cx="318966" cy="34354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31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additive="base">
                                        <p:cTn id="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26311" y="3096768"/>
            <a:ext cx="5405120" cy="984885"/>
          </a:xfrm>
          <a:prstGeom prst="rect">
            <a:avLst/>
          </a:prstGeom>
        </p:spPr>
        <p:txBody>
          <a:bodyPr vert="horz" wrap="square" lIns="0" tIns="0" rIns="0" bIns="0" rtlCol="0">
            <a:spAutoFit/>
          </a:bodyPr>
          <a:lstStyle/>
          <a:p>
            <a:pPr algn="ctr">
              <a:lnSpc>
                <a:spcPct val="100000"/>
              </a:lnSpc>
              <a:tabLst>
                <a:tab pos="1238885" algn="l"/>
              </a:tabLst>
            </a:pPr>
            <a:r>
              <a:rPr lang="en-US" sz="3200" spc="200" dirty="0">
                <a:solidFill>
                  <a:srgbClr val="0070C0"/>
                </a:solidFill>
                <a:latin typeface="+mj-lt"/>
                <a:cs typeface="Palatino Linotype"/>
              </a:rPr>
              <a:t>Part 1: </a:t>
            </a:r>
            <a:r>
              <a:rPr lang="en-US" sz="3200" spc="180" dirty="0">
                <a:solidFill>
                  <a:srgbClr val="0070C0"/>
                </a:solidFill>
                <a:latin typeface="+mj-lt"/>
                <a:cs typeface="Palatino Linotype"/>
              </a:rPr>
              <a:t>Framing</a:t>
            </a:r>
            <a:endParaRPr sz="3200" dirty="0">
              <a:solidFill>
                <a:srgbClr val="0070C0"/>
              </a:solidFill>
              <a:latin typeface="+mj-lt"/>
              <a:cs typeface="Palatino Linotype"/>
            </a:endParaRPr>
          </a:p>
          <a:p>
            <a:pPr marL="6350" algn="ctr">
              <a:lnSpc>
                <a:spcPct val="100000"/>
              </a:lnSpc>
              <a:spcBef>
                <a:spcPts val="1830"/>
              </a:spcBef>
            </a:pPr>
            <a:endParaRPr sz="1700" dirty="0">
              <a:latin typeface="PMingLiU"/>
              <a:cs typeface="PMingLiU"/>
            </a:endParaRPr>
          </a:p>
        </p:txBody>
      </p:sp>
      <p:pic>
        <p:nvPicPr>
          <p:cNvPr id="2050" name="Picture 2" descr="Image result for cartoon strip">
            <a:extLst>
              <a:ext uri="{FF2B5EF4-FFF2-40B4-BE49-F238E27FC236}">
                <a16:creationId xmlns:a16="http://schemas.microsoft.com/office/drawing/2014/main" id="{2C99F5C4-7ECE-4E0C-95C8-7BFAD4FE3B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671" y="4267200"/>
            <a:ext cx="7010400" cy="5257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8600" y="1371600"/>
            <a:ext cx="7543800" cy="954107"/>
          </a:xfrm>
          <a:prstGeom prst="rect">
            <a:avLst/>
          </a:prstGeom>
          <a:noFill/>
        </p:spPr>
        <p:txBody>
          <a:bodyPr wrap="square" rtlCol="0">
            <a:spAutoFit/>
          </a:bodyPr>
          <a:lstStyle/>
          <a:p>
            <a:r>
              <a:rPr lang="en-US" sz="2800" dirty="0" smtClean="0">
                <a:solidFill>
                  <a:srgbClr val="00B050"/>
                </a:solidFill>
              </a:rPr>
              <a:t>How can we breakup a series of bits from the physical layer into a series of frames?</a:t>
            </a:r>
            <a:endParaRPr lang="en-US" sz="2800" dirty="0">
              <a:solidFill>
                <a:srgbClr val="00B050"/>
              </a:solidFill>
            </a:endParaRPr>
          </a:p>
        </p:txBody>
      </p:sp>
    </p:spTree>
    <p:extLst>
      <p:ext uri="{BB962C8B-B14F-4D97-AF65-F5344CB8AC3E}">
        <p14:creationId xmlns:p14="http://schemas.microsoft.com/office/powerpoint/2010/main" val="291715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12"/>
          </p:nvPr>
        </p:nvSpPr>
        <p:spPr>
          <a:xfrm>
            <a:off x="7586663" y="8285163"/>
            <a:ext cx="185737" cy="165100"/>
          </a:xfrm>
          <a:prstGeom prst="rect">
            <a:avLst/>
          </a:prstGeom>
        </p:spPr>
        <p:txBody>
          <a:bodyPr vert="horz" wrap="square" lIns="0" tIns="6985" rIns="0" bIns="0" rtlCol="0">
            <a:spAutoFit/>
          </a:bodyPr>
          <a:lstStyle/>
          <a:p>
            <a:pPr marL="25400">
              <a:lnSpc>
                <a:spcPts val="1235"/>
              </a:lnSpc>
              <a:spcBef>
                <a:spcPts val="55"/>
              </a:spcBef>
            </a:pPr>
            <a:r>
              <a:rPr spc="-5" dirty="0"/>
              <a:t>6</a:t>
            </a:r>
          </a:p>
        </p:txBody>
      </p:sp>
      <p:sp>
        <p:nvSpPr>
          <p:cNvPr id="2" name="object 2"/>
          <p:cNvSpPr txBox="1"/>
          <p:nvPr/>
        </p:nvSpPr>
        <p:spPr>
          <a:xfrm>
            <a:off x="152400" y="304800"/>
            <a:ext cx="7201788" cy="4325287"/>
          </a:xfrm>
          <a:prstGeom prst="rect">
            <a:avLst/>
          </a:prstGeom>
        </p:spPr>
        <p:txBody>
          <a:bodyPr vert="horz" wrap="square" lIns="0" tIns="0" rIns="0" bIns="0" rtlCol="0">
            <a:spAutoFit/>
          </a:bodyPr>
          <a:lstStyle/>
          <a:p>
            <a:pPr marL="1811020">
              <a:lnSpc>
                <a:spcPct val="100000"/>
              </a:lnSpc>
            </a:pPr>
            <a:r>
              <a:rPr sz="3200" spc="370" dirty="0">
                <a:solidFill>
                  <a:srgbClr val="0070C0"/>
                </a:solidFill>
                <a:latin typeface="+mj-lt"/>
                <a:cs typeface="PMingLiU"/>
              </a:rPr>
              <a:t>Why</a:t>
            </a:r>
            <a:r>
              <a:rPr sz="3200" spc="140" dirty="0">
                <a:solidFill>
                  <a:srgbClr val="0070C0"/>
                </a:solidFill>
                <a:latin typeface="+mj-lt"/>
                <a:cs typeface="PMingLiU"/>
              </a:rPr>
              <a:t> </a:t>
            </a:r>
            <a:r>
              <a:rPr sz="3200" spc="260" dirty="0">
                <a:solidFill>
                  <a:srgbClr val="0070C0"/>
                </a:solidFill>
                <a:latin typeface="+mj-lt"/>
                <a:cs typeface="PMingLiU"/>
              </a:rPr>
              <a:t>Framing</a:t>
            </a:r>
            <a:endParaRPr sz="3200" dirty="0">
              <a:solidFill>
                <a:srgbClr val="0070C0"/>
              </a:solidFill>
              <a:latin typeface="+mj-lt"/>
              <a:cs typeface="PMingLiU"/>
            </a:endParaRPr>
          </a:p>
          <a:p>
            <a:pPr>
              <a:lnSpc>
                <a:spcPct val="100000"/>
              </a:lnSpc>
              <a:spcBef>
                <a:spcPts val="50"/>
              </a:spcBef>
            </a:pPr>
            <a:endParaRPr sz="1800" dirty="0">
              <a:latin typeface="+mj-lt"/>
              <a:cs typeface="Times New Roman"/>
            </a:endParaRPr>
          </a:p>
          <a:p>
            <a:pPr marL="212090" marR="5080" indent="-199390">
              <a:lnSpc>
                <a:spcPct val="116399"/>
              </a:lnSpc>
              <a:buFont typeface="Times New Roman"/>
              <a:buChar char="•"/>
              <a:tabLst>
                <a:tab pos="212725" algn="l"/>
              </a:tabLst>
            </a:pPr>
            <a:r>
              <a:rPr sz="2400" spc="50" dirty="0">
                <a:latin typeface="+mj-lt"/>
                <a:cs typeface="Garamond"/>
              </a:rPr>
              <a:t>Without </a:t>
            </a:r>
            <a:r>
              <a:rPr sz="2400" spc="20" dirty="0">
                <a:latin typeface="+mj-lt"/>
                <a:cs typeface="Garamond"/>
              </a:rPr>
              <a:t>framing, </a:t>
            </a:r>
            <a:r>
              <a:rPr sz="2400" spc="40" dirty="0">
                <a:latin typeface="+mj-lt"/>
                <a:cs typeface="Garamond"/>
              </a:rPr>
              <a:t>the </a:t>
            </a:r>
            <a:r>
              <a:rPr sz="2400" spc="60" dirty="0">
                <a:latin typeface="+mj-lt"/>
                <a:cs typeface="Garamond"/>
              </a:rPr>
              <a:t>bit </a:t>
            </a:r>
            <a:r>
              <a:rPr sz="2400" spc="45" dirty="0">
                <a:latin typeface="+mj-lt"/>
                <a:cs typeface="Garamond"/>
              </a:rPr>
              <a:t>stream </a:t>
            </a:r>
            <a:r>
              <a:rPr sz="2400" spc="15" dirty="0">
                <a:latin typeface="+mj-lt"/>
                <a:cs typeface="Garamond"/>
              </a:rPr>
              <a:t>is </a:t>
            </a:r>
            <a:r>
              <a:rPr sz="2400" spc="5" dirty="0">
                <a:latin typeface="+mj-lt"/>
                <a:cs typeface="Garamond"/>
              </a:rPr>
              <a:t>reserved </a:t>
            </a:r>
            <a:r>
              <a:rPr sz="2400" spc="-60" dirty="0">
                <a:latin typeface="+mj-lt"/>
                <a:cs typeface="Garamond"/>
              </a:rPr>
              <a:t>for  </a:t>
            </a:r>
            <a:r>
              <a:rPr sz="2400" spc="-40" dirty="0">
                <a:latin typeface="+mj-lt"/>
                <a:cs typeface="Garamond"/>
              </a:rPr>
              <a:t>one </a:t>
            </a:r>
            <a:r>
              <a:rPr sz="2400" spc="5" dirty="0">
                <a:latin typeface="+mj-lt"/>
                <a:cs typeface="Garamond"/>
              </a:rPr>
              <a:t>sender </a:t>
            </a:r>
            <a:r>
              <a:rPr sz="2400" spc="45" dirty="0">
                <a:latin typeface="+mj-lt"/>
                <a:cs typeface="Garamond"/>
              </a:rPr>
              <a:t>and </a:t>
            </a:r>
            <a:r>
              <a:rPr sz="2400" spc="-40" dirty="0">
                <a:latin typeface="+mj-lt"/>
                <a:cs typeface="Garamond"/>
              </a:rPr>
              <a:t>one </a:t>
            </a:r>
            <a:r>
              <a:rPr sz="2400" spc="25" dirty="0">
                <a:latin typeface="+mj-lt"/>
                <a:cs typeface="Garamond"/>
              </a:rPr>
              <a:t>client per </a:t>
            </a:r>
            <a:r>
              <a:rPr sz="2400" spc="15" dirty="0">
                <a:latin typeface="+mj-lt"/>
                <a:cs typeface="Garamond"/>
              </a:rPr>
              <a:t>sender. </a:t>
            </a:r>
            <a:r>
              <a:rPr sz="2400" spc="-45" dirty="0">
                <a:latin typeface="+mj-lt"/>
                <a:cs typeface="Garamond"/>
              </a:rPr>
              <a:t>Need </a:t>
            </a:r>
            <a:r>
              <a:rPr sz="2400" dirty="0">
                <a:latin typeface="+mj-lt"/>
                <a:cs typeface="Garamond"/>
              </a:rPr>
              <a:t>frames  </a:t>
            </a:r>
            <a:r>
              <a:rPr sz="2400" spc="15" dirty="0">
                <a:latin typeface="+mj-lt"/>
                <a:cs typeface="Garamond"/>
              </a:rPr>
              <a:t>to </a:t>
            </a:r>
            <a:r>
              <a:rPr sz="2400" spc="55" dirty="0">
                <a:latin typeface="+mj-lt"/>
                <a:cs typeface="Garamond"/>
              </a:rPr>
              <a:t>add </a:t>
            </a:r>
            <a:r>
              <a:rPr sz="2400" spc="35" dirty="0">
                <a:solidFill>
                  <a:srgbClr val="00B050"/>
                </a:solidFill>
                <a:latin typeface="+mj-lt"/>
                <a:cs typeface="Garamond"/>
              </a:rPr>
              <a:t>multiplexing </a:t>
            </a:r>
            <a:r>
              <a:rPr sz="2400" spc="5" dirty="0">
                <a:solidFill>
                  <a:srgbClr val="00B050"/>
                </a:solidFill>
                <a:latin typeface="+mj-lt"/>
                <a:cs typeface="Garamond"/>
              </a:rPr>
              <a:t>information </a:t>
            </a:r>
            <a:r>
              <a:rPr sz="2400" spc="10" dirty="0">
                <a:latin typeface="+mj-lt"/>
                <a:cs typeface="Garamond"/>
              </a:rPr>
              <a:t>like </a:t>
            </a:r>
            <a:r>
              <a:rPr sz="2400" spc="35" dirty="0">
                <a:latin typeface="+mj-lt"/>
                <a:cs typeface="Garamond"/>
              </a:rPr>
              <a:t>destination  </a:t>
            </a:r>
            <a:r>
              <a:rPr sz="2400" spc="15" dirty="0">
                <a:latin typeface="+mj-lt"/>
                <a:cs typeface="Garamond"/>
              </a:rPr>
              <a:t>addresses </a:t>
            </a:r>
            <a:r>
              <a:rPr sz="2400" spc="45" dirty="0">
                <a:latin typeface="+mj-lt"/>
                <a:cs typeface="Garamond"/>
              </a:rPr>
              <a:t>and </a:t>
            </a:r>
            <a:r>
              <a:rPr sz="2400" spc="35" dirty="0">
                <a:latin typeface="+mj-lt"/>
                <a:cs typeface="Garamond"/>
              </a:rPr>
              <a:t>destination </a:t>
            </a:r>
            <a:r>
              <a:rPr sz="2400" spc="25" dirty="0">
                <a:latin typeface="+mj-lt"/>
                <a:cs typeface="Garamond"/>
              </a:rPr>
              <a:t>client</a:t>
            </a:r>
            <a:r>
              <a:rPr sz="2400" spc="290" dirty="0">
                <a:latin typeface="+mj-lt"/>
                <a:cs typeface="Garamond"/>
              </a:rPr>
              <a:t> </a:t>
            </a:r>
            <a:r>
              <a:rPr sz="2400" spc="30" dirty="0">
                <a:latin typeface="+mj-lt"/>
                <a:cs typeface="Garamond"/>
              </a:rPr>
              <a:t>names.</a:t>
            </a:r>
            <a:endParaRPr sz="2400" dirty="0">
              <a:latin typeface="+mj-lt"/>
              <a:cs typeface="Garamond"/>
            </a:endParaRPr>
          </a:p>
          <a:p>
            <a:pPr marL="212090" marR="184150" indent="-199390">
              <a:lnSpc>
                <a:spcPct val="116399"/>
              </a:lnSpc>
              <a:spcBef>
                <a:spcPts val="900"/>
              </a:spcBef>
              <a:buFont typeface="Times New Roman"/>
              <a:buChar char="•"/>
              <a:tabLst>
                <a:tab pos="212725" algn="l"/>
              </a:tabLst>
            </a:pPr>
            <a:r>
              <a:rPr sz="2400" spc="15" dirty="0">
                <a:latin typeface="+mj-lt"/>
                <a:cs typeface="Garamond"/>
              </a:rPr>
              <a:t>Frames </a:t>
            </a:r>
            <a:r>
              <a:rPr sz="2400" spc="-70" dirty="0">
                <a:latin typeface="+mj-lt"/>
                <a:cs typeface="Garamond"/>
              </a:rPr>
              <a:t>offer </a:t>
            </a:r>
            <a:r>
              <a:rPr sz="2400" spc="114" dirty="0">
                <a:latin typeface="+mj-lt"/>
                <a:cs typeface="Garamond"/>
              </a:rPr>
              <a:t>a</a:t>
            </a:r>
            <a:r>
              <a:rPr sz="2400" spc="114" dirty="0">
                <a:solidFill>
                  <a:srgbClr val="00B050"/>
                </a:solidFill>
                <a:latin typeface="+mj-lt"/>
                <a:cs typeface="Garamond"/>
              </a:rPr>
              <a:t> </a:t>
            </a:r>
            <a:r>
              <a:rPr sz="2400" spc="45" dirty="0">
                <a:latin typeface="+mj-lt"/>
                <a:cs typeface="Garamond"/>
              </a:rPr>
              <a:t>small, </a:t>
            </a:r>
            <a:r>
              <a:rPr sz="2400" spc="40" dirty="0">
                <a:latin typeface="+mj-lt"/>
                <a:cs typeface="Garamond"/>
              </a:rPr>
              <a:t>manageable </a:t>
            </a:r>
            <a:r>
              <a:rPr sz="2400" spc="60" dirty="0">
                <a:latin typeface="+mj-lt"/>
                <a:cs typeface="Garamond"/>
              </a:rPr>
              <a:t>unit </a:t>
            </a:r>
            <a:r>
              <a:rPr sz="2400" spc="-55" dirty="0">
                <a:latin typeface="+mj-lt"/>
                <a:cs typeface="Garamond"/>
              </a:rPr>
              <a:t>for </a:t>
            </a:r>
            <a:r>
              <a:rPr sz="2400" spc="5" dirty="0">
                <a:latin typeface="+mj-lt"/>
                <a:cs typeface="Garamond"/>
              </a:rPr>
              <a:t>error  </a:t>
            </a:r>
            <a:r>
              <a:rPr sz="2400" dirty="0">
                <a:latin typeface="+mj-lt"/>
                <a:cs typeface="Garamond"/>
              </a:rPr>
              <a:t>recovery </a:t>
            </a:r>
            <a:r>
              <a:rPr sz="2400" spc="45" dirty="0">
                <a:latin typeface="+mj-lt"/>
                <a:cs typeface="Garamond"/>
              </a:rPr>
              <a:t>and </a:t>
            </a:r>
            <a:r>
              <a:rPr sz="2400" spc="5" dirty="0">
                <a:solidFill>
                  <a:srgbClr val="00B050"/>
                </a:solidFill>
                <a:latin typeface="+mj-lt"/>
                <a:cs typeface="Garamond"/>
              </a:rPr>
              <a:t>error </a:t>
            </a:r>
            <a:r>
              <a:rPr sz="2400" spc="25" dirty="0">
                <a:solidFill>
                  <a:srgbClr val="00B050"/>
                </a:solidFill>
                <a:latin typeface="+mj-lt"/>
                <a:cs typeface="Garamond"/>
              </a:rPr>
              <a:t>detection</a:t>
            </a:r>
            <a:r>
              <a:rPr sz="2400" spc="25" dirty="0">
                <a:latin typeface="+mj-lt"/>
                <a:cs typeface="Garamond"/>
              </a:rPr>
              <a:t>. </a:t>
            </a:r>
            <a:r>
              <a:rPr sz="2400" spc="30" dirty="0">
                <a:latin typeface="+mj-lt"/>
                <a:cs typeface="Garamond"/>
              </a:rPr>
              <a:t>Add </a:t>
            </a:r>
            <a:r>
              <a:rPr sz="2400" spc="-10" dirty="0">
                <a:latin typeface="+mj-lt"/>
                <a:cs typeface="Garamond"/>
              </a:rPr>
              <a:t>checksums </a:t>
            </a:r>
            <a:r>
              <a:rPr sz="2400" spc="15" dirty="0">
                <a:latin typeface="+mj-lt"/>
                <a:cs typeface="Garamond"/>
              </a:rPr>
              <a:t>to  </a:t>
            </a:r>
            <a:r>
              <a:rPr sz="2400" dirty="0">
                <a:latin typeface="+mj-lt"/>
                <a:cs typeface="Garamond"/>
              </a:rPr>
              <a:t>frames </a:t>
            </a:r>
            <a:r>
              <a:rPr sz="2400" spc="-55" dirty="0">
                <a:latin typeface="+mj-lt"/>
                <a:cs typeface="Garamond"/>
              </a:rPr>
              <a:t>for </a:t>
            </a:r>
            <a:r>
              <a:rPr sz="2400" spc="5" dirty="0">
                <a:latin typeface="+mj-lt"/>
                <a:cs typeface="Garamond"/>
              </a:rPr>
              <a:t>error </a:t>
            </a:r>
            <a:r>
              <a:rPr sz="2400" spc="20" dirty="0">
                <a:latin typeface="+mj-lt"/>
                <a:cs typeface="Garamond"/>
              </a:rPr>
              <a:t>detection </a:t>
            </a:r>
            <a:r>
              <a:rPr sz="2400" spc="45" dirty="0">
                <a:latin typeface="+mj-lt"/>
                <a:cs typeface="Garamond"/>
              </a:rPr>
              <a:t>and </a:t>
            </a:r>
            <a:r>
              <a:rPr sz="2400" spc="-5" dirty="0">
                <a:latin typeface="+mj-lt"/>
                <a:cs typeface="Garamond"/>
              </a:rPr>
              <a:t>sequence </a:t>
            </a:r>
            <a:r>
              <a:rPr sz="2400" spc="5" dirty="0">
                <a:latin typeface="+mj-lt"/>
                <a:cs typeface="Garamond"/>
              </a:rPr>
              <a:t>numbers  </a:t>
            </a:r>
            <a:r>
              <a:rPr sz="2400" spc="40" dirty="0">
                <a:latin typeface="+mj-lt"/>
                <a:cs typeface="Garamond"/>
              </a:rPr>
              <a:t>etc. </a:t>
            </a:r>
            <a:r>
              <a:rPr sz="2400" spc="-55" dirty="0">
                <a:latin typeface="+mj-lt"/>
                <a:cs typeface="Garamond"/>
              </a:rPr>
              <a:t>for </a:t>
            </a:r>
            <a:r>
              <a:rPr sz="2400" spc="5" dirty="0">
                <a:latin typeface="+mj-lt"/>
                <a:cs typeface="Garamond"/>
              </a:rPr>
              <a:t>error</a:t>
            </a:r>
            <a:r>
              <a:rPr sz="2400" spc="509" dirty="0">
                <a:latin typeface="+mj-lt"/>
                <a:cs typeface="Garamond"/>
              </a:rPr>
              <a:t> </a:t>
            </a:r>
            <a:r>
              <a:rPr sz="2400" spc="-10" dirty="0">
                <a:latin typeface="+mj-lt"/>
                <a:cs typeface="Garamond"/>
              </a:rPr>
              <a:t>recovery.</a:t>
            </a:r>
            <a:endParaRPr sz="2400" dirty="0">
              <a:latin typeface="+mj-lt"/>
              <a:cs typeface="Garamon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12"/>
          </p:nvPr>
        </p:nvSpPr>
        <p:spPr>
          <a:xfrm>
            <a:off x="7586663" y="8285163"/>
            <a:ext cx="185737" cy="165100"/>
          </a:xfrm>
          <a:prstGeom prst="rect">
            <a:avLst/>
          </a:prstGeom>
        </p:spPr>
        <p:txBody>
          <a:bodyPr vert="horz" wrap="square" lIns="0" tIns="6985" rIns="0" bIns="0" rtlCol="0">
            <a:spAutoFit/>
          </a:bodyPr>
          <a:lstStyle/>
          <a:p>
            <a:pPr marL="25400">
              <a:lnSpc>
                <a:spcPts val="1235"/>
              </a:lnSpc>
              <a:spcBef>
                <a:spcPts val="55"/>
              </a:spcBef>
            </a:pPr>
            <a:r>
              <a:rPr spc="-5" dirty="0"/>
              <a:t>7</a:t>
            </a:r>
          </a:p>
        </p:txBody>
      </p:sp>
      <p:sp>
        <p:nvSpPr>
          <p:cNvPr id="2" name="object 2"/>
          <p:cNvSpPr txBox="1"/>
          <p:nvPr/>
        </p:nvSpPr>
        <p:spPr>
          <a:xfrm>
            <a:off x="415904" y="228600"/>
            <a:ext cx="7348475" cy="5612690"/>
          </a:xfrm>
          <a:prstGeom prst="rect">
            <a:avLst/>
          </a:prstGeom>
        </p:spPr>
        <p:txBody>
          <a:bodyPr vert="horz" wrap="square" lIns="0" tIns="0" rIns="0" bIns="0" rtlCol="0">
            <a:spAutoFit/>
          </a:bodyPr>
          <a:lstStyle/>
          <a:p>
            <a:pPr marL="1827530">
              <a:lnSpc>
                <a:spcPct val="100000"/>
              </a:lnSpc>
            </a:pPr>
            <a:r>
              <a:rPr sz="3200" spc="280" dirty="0">
                <a:solidFill>
                  <a:srgbClr val="0070C0"/>
                </a:solidFill>
                <a:latin typeface="+mj-lt"/>
                <a:cs typeface="PMingLiU"/>
              </a:rPr>
              <a:t>How</a:t>
            </a:r>
            <a:r>
              <a:rPr sz="3200" spc="155" dirty="0">
                <a:solidFill>
                  <a:srgbClr val="0070C0"/>
                </a:solidFill>
                <a:latin typeface="+mj-lt"/>
                <a:cs typeface="PMingLiU"/>
              </a:rPr>
              <a:t> </a:t>
            </a:r>
            <a:r>
              <a:rPr sz="3200" spc="260" dirty="0">
                <a:solidFill>
                  <a:srgbClr val="0070C0"/>
                </a:solidFill>
                <a:latin typeface="+mj-lt"/>
                <a:cs typeface="PMingLiU"/>
              </a:rPr>
              <a:t>Framing</a:t>
            </a:r>
            <a:endParaRPr sz="3200" dirty="0">
              <a:solidFill>
                <a:srgbClr val="0070C0"/>
              </a:solidFill>
              <a:latin typeface="+mj-lt"/>
              <a:cs typeface="PMingLiU"/>
            </a:endParaRPr>
          </a:p>
          <a:p>
            <a:pPr>
              <a:lnSpc>
                <a:spcPct val="100000"/>
              </a:lnSpc>
            </a:pPr>
            <a:endParaRPr sz="2000" dirty="0">
              <a:latin typeface="+mj-lt"/>
              <a:cs typeface="Times New Roman"/>
            </a:endParaRPr>
          </a:p>
          <a:p>
            <a:pPr>
              <a:lnSpc>
                <a:spcPct val="100000"/>
              </a:lnSpc>
              <a:spcBef>
                <a:spcPts val="50"/>
              </a:spcBef>
            </a:pPr>
            <a:endParaRPr sz="1800" dirty="0">
              <a:latin typeface="+mj-lt"/>
              <a:cs typeface="Times New Roman"/>
            </a:endParaRPr>
          </a:p>
          <a:p>
            <a:pPr marL="212090" marR="5080" indent="-199390">
              <a:lnSpc>
                <a:spcPct val="116399"/>
              </a:lnSpc>
              <a:buFont typeface="Times New Roman"/>
              <a:buChar char="•"/>
              <a:tabLst>
                <a:tab pos="212725" algn="l"/>
              </a:tabLst>
            </a:pPr>
            <a:r>
              <a:rPr sz="2400" spc="225" dirty="0">
                <a:solidFill>
                  <a:srgbClr val="00B050"/>
                </a:solidFill>
                <a:latin typeface="+mj-lt"/>
                <a:cs typeface="PMingLiU"/>
              </a:rPr>
              <a:t>Flags </a:t>
            </a:r>
            <a:r>
              <a:rPr sz="2400" spc="305" dirty="0">
                <a:solidFill>
                  <a:srgbClr val="00B050"/>
                </a:solidFill>
                <a:latin typeface="+mj-lt"/>
                <a:cs typeface="PMingLiU"/>
              </a:rPr>
              <a:t>and </a:t>
            </a:r>
            <a:r>
              <a:rPr sz="2400" spc="280" dirty="0">
                <a:solidFill>
                  <a:srgbClr val="00B050"/>
                </a:solidFill>
                <a:latin typeface="+mj-lt"/>
                <a:cs typeface="PMingLiU"/>
              </a:rPr>
              <a:t>Bit </a:t>
            </a:r>
            <a:r>
              <a:rPr sz="2400" spc="185" dirty="0">
                <a:solidFill>
                  <a:srgbClr val="00B050"/>
                </a:solidFill>
                <a:latin typeface="+mj-lt"/>
                <a:cs typeface="PMingLiU"/>
              </a:rPr>
              <a:t>Stuffing: </a:t>
            </a:r>
            <a:r>
              <a:rPr sz="2400" spc="-20" dirty="0">
                <a:latin typeface="+mj-lt"/>
                <a:cs typeface="Garamond"/>
              </a:rPr>
              <a:t>Use </a:t>
            </a:r>
            <a:r>
              <a:rPr sz="2400" spc="30" dirty="0">
                <a:latin typeface="+mj-lt"/>
                <a:cs typeface="Garamond"/>
              </a:rPr>
              <a:t>special </a:t>
            </a:r>
            <a:r>
              <a:rPr sz="2400" spc="60" dirty="0">
                <a:latin typeface="+mj-lt"/>
                <a:cs typeface="Garamond"/>
              </a:rPr>
              <a:t>bit  </a:t>
            </a:r>
            <a:r>
              <a:rPr sz="2400" spc="50" dirty="0">
                <a:latin typeface="+mj-lt"/>
                <a:cs typeface="Garamond"/>
              </a:rPr>
              <a:t>patterns </a:t>
            </a:r>
            <a:r>
              <a:rPr sz="2400" spc="-30" dirty="0">
                <a:latin typeface="+mj-lt"/>
                <a:cs typeface="Garamond"/>
              </a:rPr>
              <a:t>or </a:t>
            </a:r>
            <a:r>
              <a:rPr sz="2400" spc="5" dirty="0">
                <a:latin typeface="+mj-lt"/>
                <a:cs typeface="Garamond"/>
              </a:rPr>
              <a:t>flags </a:t>
            </a:r>
            <a:r>
              <a:rPr sz="2400" spc="15" dirty="0">
                <a:latin typeface="+mj-lt"/>
                <a:cs typeface="Garamond"/>
              </a:rPr>
              <a:t>to </a:t>
            </a:r>
            <a:r>
              <a:rPr sz="2400" spc="40" dirty="0">
                <a:latin typeface="+mj-lt"/>
                <a:cs typeface="Garamond"/>
              </a:rPr>
              <a:t>delimit </a:t>
            </a:r>
            <a:r>
              <a:rPr sz="2400" spc="60" dirty="0">
                <a:latin typeface="+mj-lt"/>
                <a:cs typeface="Garamond"/>
              </a:rPr>
              <a:t>(i.e., </a:t>
            </a:r>
            <a:r>
              <a:rPr sz="2400" spc="50" dirty="0">
                <a:latin typeface="+mj-lt"/>
                <a:cs typeface="Garamond"/>
              </a:rPr>
              <a:t>mark </a:t>
            </a:r>
            <a:r>
              <a:rPr sz="2400" spc="25" dirty="0">
                <a:latin typeface="+mj-lt"/>
                <a:cs typeface="Garamond"/>
              </a:rPr>
              <a:t>boundaries)  </a:t>
            </a:r>
            <a:r>
              <a:rPr sz="2400" spc="10" dirty="0">
                <a:latin typeface="+mj-lt"/>
                <a:cs typeface="Garamond"/>
              </a:rPr>
              <a:t>frames. </a:t>
            </a:r>
            <a:r>
              <a:rPr sz="2400" spc="-45" dirty="0">
                <a:latin typeface="+mj-lt"/>
                <a:cs typeface="Garamond"/>
              </a:rPr>
              <a:t>Need </a:t>
            </a:r>
            <a:r>
              <a:rPr sz="2400" i="1" spc="-5" dirty="0">
                <a:latin typeface="+mj-lt"/>
                <a:cs typeface="Calibri"/>
              </a:rPr>
              <a:t>bit </a:t>
            </a:r>
            <a:r>
              <a:rPr sz="2400" i="1" spc="5" dirty="0">
                <a:latin typeface="+mj-lt"/>
                <a:cs typeface="Calibri"/>
              </a:rPr>
              <a:t>stuffing </a:t>
            </a:r>
            <a:r>
              <a:rPr sz="2400" spc="15" dirty="0">
                <a:latin typeface="+mj-lt"/>
                <a:cs typeface="Garamond"/>
              </a:rPr>
              <a:t>to </a:t>
            </a:r>
            <a:r>
              <a:rPr sz="2400" spc="-5" dirty="0">
                <a:latin typeface="+mj-lt"/>
                <a:cs typeface="Garamond"/>
              </a:rPr>
              <a:t>“encode” </a:t>
            </a:r>
            <a:r>
              <a:rPr sz="2400" spc="40" dirty="0">
                <a:latin typeface="+mj-lt"/>
                <a:cs typeface="Garamond"/>
              </a:rPr>
              <a:t>the </a:t>
            </a:r>
            <a:r>
              <a:rPr sz="2400" spc="15" dirty="0">
                <a:latin typeface="+mj-lt"/>
                <a:cs typeface="Garamond"/>
              </a:rPr>
              <a:t>user  </a:t>
            </a:r>
            <a:r>
              <a:rPr sz="2400" spc="95" dirty="0">
                <a:latin typeface="+mj-lt"/>
                <a:cs typeface="Garamond"/>
              </a:rPr>
              <a:t>data </a:t>
            </a:r>
            <a:r>
              <a:rPr sz="2400" spc="15" dirty="0">
                <a:latin typeface="+mj-lt"/>
                <a:cs typeface="Garamond"/>
              </a:rPr>
              <a:t>not to </a:t>
            </a:r>
            <a:r>
              <a:rPr sz="2400" spc="20" dirty="0">
                <a:latin typeface="+mj-lt"/>
                <a:cs typeface="Garamond"/>
              </a:rPr>
              <a:t>contain </a:t>
            </a:r>
            <a:r>
              <a:rPr sz="2400" spc="40" dirty="0">
                <a:latin typeface="+mj-lt"/>
                <a:cs typeface="Garamond"/>
              </a:rPr>
              <a:t>the </a:t>
            </a:r>
            <a:r>
              <a:rPr sz="2400" spc="15" dirty="0">
                <a:latin typeface="+mj-lt"/>
                <a:cs typeface="Garamond"/>
              </a:rPr>
              <a:t>flags.  </a:t>
            </a:r>
            <a:r>
              <a:rPr sz="2400" spc="55" dirty="0">
                <a:latin typeface="+mj-lt"/>
                <a:cs typeface="Garamond"/>
              </a:rPr>
              <a:t>(e.g.,</a:t>
            </a:r>
            <a:r>
              <a:rPr sz="2400" spc="204" dirty="0">
                <a:latin typeface="+mj-lt"/>
                <a:cs typeface="Garamond"/>
              </a:rPr>
              <a:t> </a:t>
            </a:r>
            <a:r>
              <a:rPr sz="2400" spc="-10" dirty="0">
                <a:latin typeface="+mj-lt"/>
                <a:cs typeface="Garamond"/>
              </a:rPr>
              <a:t>HDLC)</a:t>
            </a:r>
            <a:endParaRPr sz="2400" dirty="0">
              <a:latin typeface="+mj-lt"/>
              <a:cs typeface="Garamond"/>
            </a:endParaRPr>
          </a:p>
          <a:p>
            <a:pPr marL="212090" marR="124460" indent="-199390">
              <a:lnSpc>
                <a:spcPct val="116399"/>
              </a:lnSpc>
              <a:spcBef>
                <a:spcPts val="900"/>
              </a:spcBef>
              <a:buFont typeface="Times New Roman"/>
              <a:buChar char="•"/>
              <a:tabLst>
                <a:tab pos="212725" algn="l"/>
              </a:tabLst>
            </a:pPr>
            <a:r>
              <a:rPr sz="2400" spc="305" dirty="0">
                <a:solidFill>
                  <a:srgbClr val="00B050"/>
                </a:solidFill>
                <a:latin typeface="+mj-lt"/>
                <a:cs typeface="PMingLiU"/>
              </a:rPr>
              <a:t>Start </a:t>
            </a:r>
            <a:r>
              <a:rPr sz="2400" spc="225" dirty="0">
                <a:solidFill>
                  <a:srgbClr val="00B050"/>
                </a:solidFill>
                <a:latin typeface="+mj-lt"/>
                <a:cs typeface="PMingLiU"/>
              </a:rPr>
              <a:t>Flags </a:t>
            </a:r>
            <a:r>
              <a:rPr sz="2400" spc="305" dirty="0">
                <a:solidFill>
                  <a:srgbClr val="00B050"/>
                </a:solidFill>
                <a:latin typeface="+mj-lt"/>
                <a:cs typeface="PMingLiU"/>
              </a:rPr>
              <a:t>and </a:t>
            </a:r>
            <a:r>
              <a:rPr sz="2400" spc="290" dirty="0">
                <a:solidFill>
                  <a:srgbClr val="00B050"/>
                </a:solidFill>
                <a:latin typeface="+mj-lt"/>
                <a:cs typeface="PMingLiU"/>
              </a:rPr>
              <a:t>Character </a:t>
            </a:r>
            <a:r>
              <a:rPr sz="2400" spc="275" dirty="0">
                <a:solidFill>
                  <a:srgbClr val="00B050"/>
                </a:solidFill>
                <a:latin typeface="+mj-lt"/>
                <a:cs typeface="PMingLiU"/>
              </a:rPr>
              <a:t>Count: </a:t>
            </a:r>
            <a:r>
              <a:rPr sz="2400" spc="-20" dirty="0">
                <a:latin typeface="+mj-lt"/>
                <a:cs typeface="Garamond"/>
              </a:rPr>
              <a:t>Use  </a:t>
            </a:r>
            <a:r>
              <a:rPr sz="2400" spc="5" dirty="0">
                <a:latin typeface="+mj-lt"/>
                <a:cs typeface="Garamond"/>
              </a:rPr>
              <a:t>flags </a:t>
            </a:r>
            <a:r>
              <a:rPr sz="2400" spc="15" dirty="0">
                <a:latin typeface="+mj-lt"/>
                <a:cs typeface="Garamond"/>
              </a:rPr>
              <a:t>to </a:t>
            </a:r>
            <a:r>
              <a:rPr sz="2400" spc="40" dirty="0">
                <a:latin typeface="+mj-lt"/>
                <a:cs typeface="Garamond"/>
              </a:rPr>
              <a:t>indicate the </a:t>
            </a:r>
            <a:r>
              <a:rPr sz="2400" spc="85" dirty="0">
                <a:latin typeface="+mj-lt"/>
                <a:cs typeface="Garamond"/>
              </a:rPr>
              <a:t>start </a:t>
            </a:r>
            <a:r>
              <a:rPr sz="2400" spc="-100" dirty="0">
                <a:latin typeface="+mj-lt"/>
                <a:cs typeface="Garamond"/>
              </a:rPr>
              <a:t>of </a:t>
            </a:r>
            <a:r>
              <a:rPr sz="2400" spc="95" dirty="0">
                <a:latin typeface="+mj-lt"/>
                <a:cs typeface="Garamond"/>
              </a:rPr>
              <a:t>data </a:t>
            </a:r>
            <a:r>
              <a:rPr sz="2400" spc="45" dirty="0">
                <a:latin typeface="+mj-lt"/>
                <a:cs typeface="Garamond"/>
              </a:rPr>
              <a:t>and </a:t>
            </a:r>
            <a:r>
              <a:rPr sz="2400" spc="114" dirty="0">
                <a:latin typeface="+mj-lt"/>
                <a:cs typeface="Garamond"/>
              </a:rPr>
              <a:t>a </a:t>
            </a:r>
            <a:r>
              <a:rPr sz="2400" spc="60" dirty="0">
                <a:latin typeface="+mj-lt"/>
                <a:cs typeface="Garamond"/>
              </a:rPr>
              <a:t>bit </a:t>
            </a:r>
            <a:r>
              <a:rPr sz="2400" spc="5" dirty="0">
                <a:latin typeface="+mj-lt"/>
                <a:cs typeface="Garamond"/>
              </a:rPr>
              <a:t>count  </a:t>
            </a:r>
            <a:r>
              <a:rPr sz="2400" spc="15" dirty="0">
                <a:latin typeface="+mj-lt"/>
                <a:cs typeface="Garamond"/>
              </a:rPr>
              <a:t>to </a:t>
            </a:r>
            <a:r>
              <a:rPr sz="2400" spc="40" dirty="0">
                <a:latin typeface="+mj-lt"/>
                <a:cs typeface="Garamond"/>
              </a:rPr>
              <a:t>indicate </a:t>
            </a:r>
            <a:r>
              <a:rPr sz="2400" spc="5" dirty="0">
                <a:latin typeface="+mj-lt"/>
                <a:cs typeface="Garamond"/>
              </a:rPr>
              <a:t>end </a:t>
            </a:r>
            <a:r>
              <a:rPr sz="2400" spc="-100" dirty="0">
                <a:latin typeface="+mj-lt"/>
                <a:cs typeface="Garamond"/>
              </a:rPr>
              <a:t>of </a:t>
            </a:r>
            <a:r>
              <a:rPr sz="2400" spc="15" dirty="0">
                <a:latin typeface="+mj-lt"/>
                <a:cs typeface="Garamond"/>
              </a:rPr>
              <a:t>frame. </a:t>
            </a:r>
            <a:r>
              <a:rPr sz="2400" spc="90" dirty="0">
                <a:latin typeface="+mj-lt"/>
                <a:cs typeface="Garamond"/>
              </a:rPr>
              <a:t>Bit </a:t>
            </a:r>
            <a:r>
              <a:rPr sz="2400" spc="-5" dirty="0">
                <a:latin typeface="+mj-lt"/>
                <a:cs typeface="Garamond"/>
              </a:rPr>
              <a:t>stuffing </a:t>
            </a:r>
            <a:r>
              <a:rPr sz="2400" spc="15" dirty="0">
                <a:latin typeface="+mj-lt"/>
                <a:cs typeface="Garamond"/>
              </a:rPr>
              <a:t>not </a:t>
            </a:r>
            <a:r>
              <a:rPr sz="2400" dirty="0">
                <a:latin typeface="+mj-lt"/>
                <a:cs typeface="Garamond"/>
              </a:rPr>
              <a:t>needed  </a:t>
            </a:r>
            <a:r>
              <a:rPr sz="2400" spc="65" dirty="0">
                <a:latin typeface="+mj-lt"/>
                <a:cs typeface="Garamond"/>
              </a:rPr>
              <a:t>but </a:t>
            </a:r>
            <a:r>
              <a:rPr sz="2400" dirty="0">
                <a:latin typeface="+mj-lt"/>
                <a:cs typeface="Garamond"/>
              </a:rPr>
              <a:t>less </a:t>
            </a:r>
            <a:r>
              <a:rPr sz="2400" spc="25" dirty="0">
                <a:latin typeface="+mj-lt"/>
                <a:cs typeface="Garamond"/>
              </a:rPr>
              <a:t>robust.  </a:t>
            </a:r>
            <a:r>
              <a:rPr sz="2400" spc="55" dirty="0">
                <a:latin typeface="+mj-lt"/>
                <a:cs typeface="Garamond"/>
              </a:rPr>
              <a:t>(e.g.,</a:t>
            </a:r>
            <a:r>
              <a:rPr sz="2400" spc="-15" dirty="0">
                <a:latin typeface="+mj-lt"/>
                <a:cs typeface="Garamond"/>
              </a:rPr>
              <a:t> </a:t>
            </a:r>
            <a:r>
              <a:rPr sz="2400" spc="25" dirty="0">
                <a:latin typeface="+mj-lt"/>
                <a:cs typeface="Garamond"/>
              </a:rPr>
              <a:t>DDCMP)</a:t>
            </a:r>
            <a:endParaRPr sz="2400" dirty="0">
              <a:latin typeface="+mj-lt"/>
              <a:cs typeface="Garamond"/>
            </a:endParaRPr>
          </a:p>
          <a:p>
            <a:pPr marL="212090" marR="560070" indent="-199390">
              <a:lnSpc>
                <a:spcPct val="116599"/>
              </a:lnSpc>
              <a:spcBef>
                <a:spcPts val="885"/>
              </a:spcBef>
              <a:buFont typeface="Times New Roman"/>
              <a:buChar char="•"/>
              <a:tabLst>
                <a:tab pos="212725" algn="l"/>
              </a:tabLst>
            </a:pPr>
            <a:r>
              <a:rPr sz="2400" spc="225" dirty="0">
                <a:solidFill>
                  <a:srgbClr val="00B050"/>
                </a:solidFill>
                <a:latin typeface="+mj-lt"/>
                <a:cs typeface="PMingLiU"/>
              </a:rPr>
              <a:t>Flags </a:t>
            </a:r>
            <a:r>
              <a:rPr sz="2400" spc="229" dirty="0">
                <a:solidFill>
                  <a:srgbClr val="00B050"/>
                </a:solidFill>
                <a:latin typeface="+mj-lt"/>
                <a:cs typeface="PMingLiU"/>
              </a:rPr>
              <a:t>supplied </a:t>
            </a:r>
            <a:r>
              <a:rPr sz="2400" spc="265" dirty="0">
                <a:solidFill>
                  <a:srgbClr val="00B050"/>
                </a:solidFill>
                <a:latin typeface="+mj-lt"/>
                <a:cs typeface="PMingLiU"/>
              </a:rPr>
              <a:t>by  </a:t>
            </a:r>
            <a:r>
              <a:rPr sz="2400" spc="229" dirty="0">
                <a:solidFill>
                  <a:srgbClr val="00B050"/>
                </a:solidFill>
                <a:latin typeface="+mj-lt"/>
                <a:cs typeface="PMingLiU"/>
              </a:rPr>
              <a:t>Physical </a:t>
            </a:r>
            <a:r>
              <a:rPr sz="2400" spc="204" dirty="0">
                <a:solidFill>
                  <a:srgbClr val="00B050"/>
                </a:solidFill>
                <a:latin typeface="+mj-lt"/>
                <a:cs typeface="PMingLiU"/>
              </a:rPr>
              <a:t>Layer:</a:t>
            </a:r>
            <a:r>
              <a:rPr sz="2400" spc="204" dirty="0">
                <a:latin typeface="+mj-lt"/>
                <a:cs typeface="PMingLiU"/>
              </a:rPr>
              <a:t> </a:t>
            </a:r>
            <a:r>
              <a:rPr sz="2400" spc="-20" dirty="0">
                <a:latin typeface="+mj-lt"/>
                <a:cs typeface="Garamond"/>
              </a:rPr>
              <a:t>Use </a:t>
            </a:r>
            <a:r>
              <a:rPr sz="2400" spc="30" dirty="0">
                <a:latin typeface="+mj-lt"/>
                <a:cs typeface="Garamond"/>
              </a:rPr>
              <a:t>special physical </a:t>
            </a:r>
            <a:r>
              <a:rPr sz="2400" spc="45" dirty="0">
                <a:latin typeface="+mj-lt"/>
                <a:cs typeface="Garamond"/>
              </a:rPr>
              <a:t>layer  </a:t>
            </a:r>
            <a:r>
              <a:rPr sz="2400" spc="10" dirty="0">
                <a:latin typeface="+mj-lt"/>
                <a:cs typeface="Garamond"/>
              </a:rPr>
              <a:t>symbols </a:t>
            </a:r>
            <a:r>
              <a:rPr sz="2400" spc="15" dirty="0">
                <a:latin typeface="+mj-lt"/>
                <a:cs typeface="Garamond"/>
              </a:rPr>
              <a:t>to </a:t>
            </a:r>
            <a:r>
              <a:rPr sz="2400" spc="40" dirty="0">
                <a:latin typeface="+mj-lt"/>
                <a:cs typeface="Garamond"/>
              </a:rPr>
              <a:t>delimit</a:t>
            </a:r>
            <a:r>
              <a:rPr sz="2400" spc="270" dirty="0">
                <a:latin typeface="+mj-lt"/>
                <a:cs typeface="Garamond"/>
              </a:rPr>
              <a:t> </a:t>
            </a:r>
            <a:r>
              <a:rPr sz="2400" spc="5" dirty="0">
                <a:latin typeface="+mj-lt"/>
                <a:cs typeface="Garamond"/>
              </a:rPr>
              <a:t>frames.</a:t>
            </a:r>
            <a:endParaRPr sz="2400" dirty="0">
              <a:latin typeface="+mj-lt"/>
              <a:cs typeface="Garamond"/>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76200"/>
            <a:ext cx="5333048" cy="1944159"/>
          </a:xfrm>
        </p:spPr>
        <p:txBody>
          <a:bodyPr>
            <a:normAutofit/>
          </a:bodyPr>
          <a:lstStyle/>
          <a:p>
            <a:r>
              <a:rPr lang="en-US" sz="3200" dirty="0">
                <a:solidFill>
                  <a:srgbClr val="0070C0"/>
                </a:solidFill>
              </a:rPr>
              <a:t>Fixed-Length Frames</a:t>
            </a:r>
          </a:p>
        </p:txBody>
      </p:sp>
      <p:sp>
        <p:nvSpPr>
          <p:cNvPr id="3" name="Content Placeholder 2"/>
          <p:cNvSpPr>
            <a:spLocks noGrp="1"/>
          </p:cNvSpPr>
          <p:nvPr>
            <p:ph idx="1"/>
          </p:nvPr>
        </p:nvSpPr>
        <p:spPr>
          <a:xfrm>
            <a:off x="259080" y="1828800"/>
            <a:ext cx="7130415" cy="6458162"/>
          </a:xfrm>
        </p:spPr>
        <p:txBody>
          <a:bodyPr>
            <a:normAutofit/>
          </a:bodyPr>
          <a:lstStyle/>
          <a:p>
            <a:r>
              <a:rPr lang="en-US" sz="2400" dirty="0"/>
              <a:t>Easy to manage for receiver</a:t>
            </a:r>
          </a:p>
          <a:p>
            <a:pPr lvl="1"/>
            <a:r>
              <a:rPr lang="en-US" sz="2400" dirty="0"/>
              <a:t>Well understood buffering requirements</a:t>
            </a:r>
          </a:p>
          <a:p>
            <a:endParaRPr lang="en-US" sz="2400" dirty="0"/>
          </a:p>
          <a:p>
            <a:r>
              <a:rPr lang="en-US" sz="2400" dirty="0"/>
              <a:t>Introduces inefficiencies for variable length payloads</a:t>
            </a:r>
          </a:p>
          <a:p>
            <a:pPr lvl="1"/>
            <a:r>
              <a:rPr lang="en-US" sz="2400" dirty="0"/>
              <a:t>May waste space (padding) for small payloads</a:t>
            </a:r>
          </a:p>
          <a:p>
            <a:pPr lvl="1"/>
            <a:r>
              <a:rPr lang="en-US" sz="2400" dirty="0"/>
              <a:t>Larger payloads need to be </a:t>
            </a:r>
            <a:r>
              <a:rPr lang="en-US" sz="2400" dirty="0">
                <a:solidFill>
                  <a:srgbClr val="0000FF"/>
                </a:solidFill>
              </a:rPr>
              <a:t>fragmented </a:t>
            </a:r>
            <a:r>
              <a:rPr lang="en-US" sz="2400" dirty="0">
                <a:solidFill>
                  <a:schemeClr val="accent6"/>
                </a:solidFill>
              </a:rPr>
              <a:t>across many frames</a:t>
            </a:r>
          </a:p>
          <a:p>
            <a:pPr lvl="1"/>
            <a:r>
              <a:rPr lang="en-US" sz="2400" dirty="0">
                <a:solidFill>
                  <a:schemeClr val="accent6"/>
                </a:solidFill>
              </a:rPr>
              <a:t>Very common inside</a:t>
            </a:r>
            <a:r>
              <a:rPr lang="en-US" sz="2400" dirty="0">
                <a:solidFill>
                  <a:srgbClr val="000099"/>
                </a:solidFill>
              </a:rPr>
              <a:t> </a:t>
            </a:r>
            <a:r>
              <a:rPr lang="en-US" sz="2400" dirty="0">
                <a:solidFill>
                  <a:schemeClr val="accent6"/>
                </a:solidFill>
              </a:rPr>
              <a:t>switches/routers</a:t>
            </a:r>
          </a:p>
          <a:p>
            <a:pPr lvl="1"/>
            <a:endParaRPr lang="en-US" sz="2400" dirty="0">
              <a:solidFill>
                <a:schemeClr val="accent6"/>
              </a:solidFill>
            </a:endParaRPr>
          </a:p>
          <a:p>
            <a:r>
              <a:rPr lang="en-US" sz="2400" dirty="0"/>
              <a:t>Requires explicit design tradeoff</a:t>
            </a:r>
          </a:p>
          <a:p>
            <a:pPr lvl="1"/>
            <a:r>
              <a:rPr lang="en-US" sz="2400" dirty="0"/>
              <a:t>ATM uses 53-byte frames (cells)</a:t>
            </a:r>
          </a:p>
          <a:p>
            <a:pPr lvl="1"/>
            <a:r>
              <a:rPr lang="en-US" sz="2400" dirty="0"/>
              <a:t>Why 53?  48 + 5. Why 48?  </a:t>
            </a:r>
          </a:p>
        </p:txBody>
      </p:sp>
      <p:sp>
        <p:nvSpPr>
          <p:cNvPr id="5" name="Slide Number Placeholder 4"/>
          <p:cNvSpPr>
            <a:spLocks noGrp="1"/>
          </p:cNvSpPr>
          <p:nvPr>
            <p:ph type="sldNum" sz="quarter" idx="11"/>
          </p:nvPr>
        </p:nvSpPr>
        <p:spPr/>
        <p:txBody>
          <a:bodyPr/>
          <a:lstStyle/>
          <a:p>
            <a:fld id="{603FE706-B21F-114E-8808-5DBE0296B0E8}" type="slidenum">
              <a:rPr lang="en-US" smtClean="0"/>
              <a:pPr/>
              <a:t>19</a:t>
            </a:fld>
            <a:endParaRPr lang="en-US" sz="850" b="1">
              <a:solidFill>
                <a:schemeClr val="tx1"/>
              </a:solidFill>
            </a:endParaRPr>
          </a:p>
        </p:txBody>
      </p:sp>
    </p:spTree>
    <p:extLst>
      <p:ext uri="{BB962C8B-B14F-4D97-AF65-F5344CB8AC3E}">
        <p14:creationId xmlns:p14="http://schemas.microsoft.com/office/powerpoint/2010/main" val="652091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5632787" y="4894989"/>
            <a:ext cx="1962642" cy="1962642"/>
          </a:xfrm>
          <a:prstGeom prst="rect">
            <a:avLst/>
          </a:prstGeom>
        </p:spPr>
      </p:pic>
      <p:sp>
        <p:nvSpPr>
          <p:cNvPr id="21507" name="Rectangle 3"/>
          <p:cNvSpPr>
            <a:spLocks noGrp="1" noChangeArrowheads="1"/>
          </p:cNvSpPr>
          <p:nvPr>
            <p:ph type="body" idx="1"/>
          </p:nvPr>
        </p:nvSpPr>
        <p:spPr>
          <a:xfrm>
            <a:off x="388620" y="2313432"/>
            <a:ext cx="6995160" cy="984885"/>
          </a:xfrm>
        </p:spPr>
        <p:txBody>
          <a:bodyPr/>
          <a:lstStyle/>
          <a:p>
            <a:r>
              <a:rPr lang="en-US" sz="3200" b="1" dirty="0"/>
              <a:t>ROUGHLY</a:t>
            </a:r>
            <a:r>
              <a:rPr lang="en-US" sz="3200" dirty="0"/>
              <a:t>, what happens when I click on a Web page from UCLA?</a:t>
            </a:r>
          </a:p>
        </p:txBody>
      </p:sp>
      <p:sp>
        <p:nvSpPr>
          <p:cNvPr id="21511" name="Text Box 11"/>
          <p:cNvSpPr txBox="1">
            <a:spLocks noChangeArrowheads="1"/>
          </p:cNvSpPr>
          <p:nvPr/>
        </p:nvSpPr>
        <p:spPr bwMode="auto">
          <a:xfrm>
            <a:off x="5059093" y="4304094"/>
            <a:ext cx="2713307" cy="523220"/>
          </a:xfrm>
          <a:prstGeom prst="rect">
            <a:avLst/>
          </a:prstGeom>
          <a:noFill/>
          <a:ln w="12700">
            <a:noFill/>
            <a:miter lim="800000"/>
            <a:headEnd/>
            <a:tailEnd/>
          </a:ln>
        </p:spPr>
        <p:txBody>
          <a:bodyPr wrap="none" anchor="ctr">
            <a:prstTxWarp prst="textNoShape">
              <a:avLst/>
            </a:prstTxWarp>
            <a:spAutoFit/>
          </a:bodyPr>
          <a:lstStyle/>
          <a:p>
            <a:r>
              <a:rPr lang="en-US" sz="2800" dirty="0" err="1">
                <a:solidFill>
                  <a:srgbClr val="0000FF"/>
                </a:solidFill>
                <a:latin typeface="Times New Roman" charset="0"/>
              </a:rPr>
              <a:t>www.google.com</a:t>
            </a:r>
            <a:endParaRPr lang="en-US" sz="2800" dirty="0">
              <a:solidFill>
                <a:srgbClr val="0000FF"/>
              </a:solidFill>
              <a:latin typeface="Times New Roman" charset="0"/>
            </a:endParaRPr>
          </a:p>
        </p:txBody>
      </p:sp>
      <p:sp>
        <p:nvSpPr>
          <p:cNvPr id="21512" name="Line 12"/>
          <p:cNvSpPr>
            <a:spLocks noChangeShapeType="1"/>
          </p:cNvSpPr>
          <p:nvPr/>
        </p:nvSpPr>
        <p:spPr bwMode="auto">
          <a:xfrm>
            <a:off x="2007870" y="5353050"/>
            <a:ext cx="1101090" cy="777240"/>
          </a:xfrm>
          <a:prstGeom prst="line">
            <a:avLst/>
          </a:prstGeom>
          <a:noFill/>
          <a:ln w="38100">
            <a:solidFill>
              <a:srgbClr val="FF0000"/>
            </a:solidFill>
            <a:round/>
            <a:headEnd/>
            <a:tailEnd type="triangle" w="med" len="med"/>
          </a:ln>
        </p:spPr>
        <p:txBody>
          <a:bodyPr wrap="none" anchor="ctr">
            <a:prstTxWarp prst="textNoShape">
              <a:avLst/>
            </a:prstTxWarp>
          </a:bodyPr>
          <a:lstStyle/>
          <a:p>
            <a:endParaRPr lang="en-US" sz="1530"/>
          </a:p>
        </p:txBody>
      </p:sp>
      <p:sp>
        <p:nvSpPr>
          <p:cNvPr id="21513" name="Line 13"/>
          <p:cNvSpPr>
            <a:spLocks noChangeShapeType="1"/>
          </p:cNvSpPr>
          <p:nvPr/>
        </p:nvSpPr>
        <p:spPr bwMode="auto">
          <a:xfrm flipV="1">
            <a:off x="4598670" y="5482590"/>
            <a:ext cx="1424940" cy="582930"/>
          </a:xfrm>
          <a:prstGeom prst="line">
            <a:avLst/>
          </a:prstGeom>
          <a:noFill/>
          <a:ln w="38100">
            <a:solidFill>
              <a:srgbClr val="FF0000"/>
            </a:solidFill>
            <a:round/>
            <a:headEnd/>
            <a:tailEnd type="triangle" w="med" len="med"/>
          </a:ln>
        </p:spPr>
        <p:txBody>
          <a:bodyPr wrap="none" anchor="ctr">
            <a:prstTxWarp prst="textNoShape">
              <a:avLst/>
            </a:prstTxWarp>
          </a:bodyPr>
          <a:lstStyle/>
          <a:p>
            <a:endParaRPr lang="en-US" sz="1530"/>
          </a:p>
        </p:txBody>
      </p:sp>
      <p:sp>
        <p:nvSpPr>
          <p:cNvPr id="21514" name="Line 14"/>
          <p:cNvSpPr>
            <a:spLocks noChangeShapeType="1"/>
          </p:cNvSpPr>
          <p:nvPr/>
        </p:nvSpPr>
        <p:spPr bwMode="auto">
          <a:xfrm>
            <a:off x="1878330" y="5482590"/>
            <a:ext cx="1101090" cy="777240"/>
          </a:xfrm>
          <a:prstGeom prst="line">
            <a:avLst/>
          </a:prstGeom>
          <a:noFill/>
          <a:ln w="38100">
            <a:solidFill>
              <a:srgbClr val="0000FF"/>
            </a:solidFill>
            <a:round/>
            <a:headEnd type="triangle" w="med" len="med"/>
            <a:tailEnd/>
          </a:ln>
        </p:spPr>
        <p:txBody>
          <a:bodyPr wrap="none" anchor="ctr">
            <a:prstTxWarp prst="textNoShape">
              <a:avLst/>
            </a:prstTxWarp>
          </a:bodyPr>
          <a:lstStyle/>
          <a:p>
            <a:endParaRPr lang="en-US" sz="1530"/>
          </a:p>
        </p:txBody>
      </p:sp>
      <p:sp>
        <p:nvSpPr>
          <p:cNvPr id="21515" name="Line 15"/>
          <p:cNvSpPr>
            <a:spLocks noChangeShapeType="1"/>
          </p:cNvSpPr>
          <p:nvPr/>
        </p:nvSpPr>
        <p:spPr bwMode="auto">
          <a:xfrm flipV="1">
            <a:off x="4728210" y="5676900"/>
            <a:ext cx="1360170" cy="582930"/>
          </a:xfrm>
          <a:prstGeom prst="line">
            <a:avLst/>
          </a:prstGeom>
          <a:noFill/>
          <a:ln w="38100">
            <a:solidFill>
              <a:srgbClr val="0000FF"/>
            </a:solidFill>
            <a:round/>
            <a:headEnd type="triangle" w="med" len="med"/>
            <a:tailEnd/>
          </a:ln>
        </p:spPr>
        <p:txBody>
          <a:bodyPr wrap="none" anchor="ctr">
            <a:prstTxWarp prst="textNoShape">
              <a:avLst/>
            </a:prstTxWarp>
          </a:bodyPr>
          <a:lstStyle/>
          <a:p>
            <a:endParaRPr lang="en-US" sz="1530" dirty="0"/>
          </a:p>
        </p:txBody>
      </p:sp>
      <p:sp>
        <p:nvSpPr>
          <p:cNvPr id="21516" name="Text Box 16"/>
          <p:cNvSpPr txBox="1">
            <a:spLocks noChangeArrowheads="1"/>
          </p:cNvSpPr>
          <p:nvPr/>
        </p:nvSpPr>
        <p:spPr bwMode="auto">
          <a:xfrm>
            <a:off x="3821430" y="5029200"/>
            <a:ext cx="339196" cy="502862"/>
          </a:xfrm>
          <a:prstGeom prst="rect">
            <a:avLst/>
          </a:prstGeom>
          <a:noFill/>
          <a:ln w="9525">
            <a:noFill/>
            <a:miter lim="800000"/>
            <a:headEnd/>
            <a:tailEnd/>
          </a:ln>
        </p:spPr>
        <p:txBody>
          <a:bodyPr wrap="none" lIns="78264" tIns="39132" rIns="78264" bIns="39132">
            <a:prstTxWarp prst="textNoShape">
              <a:avLst/>
            </a:prstTxWarp>
            <a:spAutoFit/>
          </a:bodyPr>
          <a:lstStyle/>
          <a:p>
            <a:pPr algn="l">
              <a:lnSpc>
                <a:spcPct val="90000"/>
              </a:lnSpc>
              <a:spcBef>
                <a:spcPct val="20000"/>
              </a:spcBef>
              <a:buClr>
                <a:schemeClr val="tx2"/>
              </a:buClr>
              <a:buSzPct val="75000"/>
              <a:buFont typeface="Monotype Sorts" charset="2"/>
              <a:buNone/>
            </a:pPr>
            <a:r>
              <a:rPr lang="en-US" sz="3060"/>
              <a:t>?</a:t>
            </a:r>
          </a:p>
        </p:txBody>
      </p:sp>
      <p:sp>
        <p:nvSpPr>
          <p:cNvPr id="21517" name="Text Box 17"/>
          <p:cNvSpPr txBox="1">
            <a:spLocks noChangeArrowheads="1"/>
          </p:cNvSpPr>
          <p:nvPr/>
        </p:nvSpPr>
        <p:spPr bwMode="auto">
          <a:xfrm>
            <a:off x="-30749" y="4368864"/>
            <a:ext cx="2127505" cy="523220"/>
          </a:xfrm>
          <a:prstGeom prst="rect">
            <a:avLst/>
          </a:prstGeom>
          <a:noFill/>
          <a:ln w="12700">
            <a:noFill/>
            <a:miter lim="800000"/>
            <a:headEnd/>
            <a:tailEnd/>
          </a:ln>
        </p:spPr>
        <p:txBody>
          <a:bodyPr wrap="none" anchor="ctr">
            <a:prstTxWarp prst="textNoShape">
              <a:avLst/>
            </a:prstTxWarp>
            <a:spAutoFit/>
          </a:bodyPr>
          <a:lstStyle/>
          <a:p>
            <a:r>
              <a:rPr lang="en-US" sz="2800" dirty="0">
                <a:solidFill>
                  <a:srgbClr val="FF0000"/>
                </a:solidFill>
                <a:latin typeface="Times New Roman" charset="0"/>
              </a:rPr>
              <a:t>My computer</a:t>
            </a:r>
          </a:p>
        </p:txBody>
      </p:sp>
      <p:sp>
        <p:nvSpPr>
          <p:cNvPr id="18" name="Footer Placeholder 3"/>
          <p:cNvSpPr>
            <a:spLocks noGrp="1"/>
          </p:cNvSpPr>
          <p:nvPr>
            <p:ph type="ftr" sz="quarter" idx="4294967295"/>
          </p:nvPr>
        </p:nvSpPr>
        <p:spPr>
          <a:xfrm>
            <a:off x="259080" y="7425690"/>
            <a:ext cx="4532551" cy="388620"/>
          </a:xfrm>
        </p:spPr>
        <p:txBody>
          <a:bodyPr/>
          <a:lstStyle/>
          <a:p>
            <a:endParaRPr lang="en-US" dirty="0">
              <a:solidFill>
                <a:schemeClr val="tx1"/>
              </a:solidFill>
            </a:endParaRPr>
          </a:p>
        </p:txBody>
      </p:sp>
      <p:sp>
        <p:nvSpPr>
          <p:cNvPr id="19" name="Slide Number Placeholder 4"/>
          <p:cNvSpPr>
            <a:spLocks noGrp="1"/>
          </p:cNvSpPr>
          <p:nvPr>
            <p:ph type="sldNum" sz="quarter" idx="4294967295"/>
          </p:nvPr>
        </p:nvSpPr>
        <p:spPr>
          <a:xfrm>
            <a:off x="6995160" y="7425690"/>
            <a:ext cx="518160" cy="388620"/>
          </a:xfrm>
        </p:spPr>
        <p:txBody>
          <a:bodyPr/>
          <a:lstStyle/>
          <a:p>
            <a:fld id="{603FE706-B21F-114E-8808-5DBE0296B0E8}" type="slidenum">
              <a:rPr lang="en-US" smtClean="0"/>
              <a:pPr/>
              <a:t>2</a:t>
            </a:fld>
            <a:endParaRPr lang="en-US" sz="850" b="1"/>
          </a:p>
        </p:txBody>
      </p:sp>
      <p:sp>
        <p:nvSpPr>
          <p:cNvPr id="20" name="Cloud 19"/>
          <p:cNvSpPr/>
          <p:nvPr/>
        </p:nvSpPr>
        <p:spPr bwMode="auto">
          <a:xfrm>
            <a:off x="2978796" y="5801394"/>
            <a:ext cx="1719819" cy="1233211"/>
          </a:xfrm>
          <a:prstGeom prst="cloud">
            <a:avLst/>
          </a:prstGeom>
          <a:solidFill>
            <a:schemeClr val="accent1"/>
          </a:solidFill>
          <a:ln w="9525" cap="flat" cmpd="sng" algn="ctr">
            <a:solidFill>
              <a:schemeClr val="accent6"/>
            </a:solidFill>
            <a:prstDash val="solid"/>
            <a:round/>
            <a:headEnd type="none" w="med" len="med"/>
            <a:tailEnd type="none" w="med" len="med"/>
          </a:ln>
          <a:effectLst/>
        </p:spPr>
        <p:txBody>
          <a:bodyPr vert="horz" wrap="none" lIns="77724" tIns="38862" rIns="77724" bIns="38862" numCol="1" rtlCol="0" anchor="ctr" anchorCtr="0" compatLnSpc="1">
            <a:prstTxWarp prst="textNoShape">
              <a:avLst/>
            </a:prstTxWarp>
          </a:bodyPr>
          <a:lstStyle/>
          <a:p>
            <a:pPr algn="ctr" defTabSz="777240" eaLnBrk="0" fontAlgn="base" hangingPunct="0">
              <a:spcBef>
                <a:spcPct val="0"/>
              </a:spcBef>
              <a:spcAft>
                <a:spcPct val="0"/>
              </a:spcAft>
            </a:pPr>
            <a:r>
              <a:rPr lang="en-US" sz="1360" b="1" dirty="0">
                <a:latin typeface="Arial" charset="0"/>
              </a:rPr>
              <a:t>Internet</a:t>
            </a:r>
          </a:p>
        </p:txBody>
      </p:sp>
      <p:pic>
        <p:nvPicPr>
          <p:cNvPr id="21" name="Picture 20"/>
          <p:cNvPicPr>
            <a:picLocks noChangeAspect="1"/>
          </p:cNvPicPr>
          <p:nvPr/>
        </p:nvPicPr>
        <p:blipFill>
          <a:blip r:embed="rId4"/>
          <a:stretch>
            <a:fillRect/>
          </a:stretch>
        </p:blipFill>
        <p:spPr>
          <a:xfrm flipH="1">
            <a:off x="449088" y="5034057"/>
            <a:ext cx="1558982" cy="859030"/>
          </a:xfrm>
          <a:prstGeom prst="rect">
            <a:avLst/>
          </a:prstGeom>
        </p:spPr>
      </p:pic>
      <p:sp>
        <p:nvSpPr>
          <p:cNvPr id="23" name="Title 6">
            <a:extLst>
              <a:ext uri="{FF2B5EF4-FFF2-40B4-BE49-F238E27FC236}">
                <a16:creationId xmlns:a16="http://schemas.microsoft.com/office/drawing/2014/main" id="{D2A2EDEB-26D3-4B5E-8F93-B08A180FE4AB}"/>
              </a:ext>
            </a:extLst>
          </p:cNvPr>
          <p:cNvSpPr>
            <a:spLocks noGrp="1"/>
          </p:cNvSpPr>
          <p:nvPr>
            <p:ph type="title"/>
          </p:nvPr>
        </p:nvSpPr>
        <p:spPr>
          <a:xfrm>
            <a:off x="388620" y="402336"/>
            <a:ext cx="6995160" cy="984885"/>
          </a:xfrm>
        </p:spPr>
        <p:txBody>
          <a:bodyPr/>
          <a:lstStyle/>
          <a:p>
            <a:r>
              <a:rPr lang="en-US" sz="3200" dirty="0">
                <a:latin typeface="Times New Roman" panose="02020603050405020304" pitchFamily="18" charset="0"/>
                <a:cs typeface="Times New Roman" panose="02020603050405020304" pitchFamily="18" charset="0"/>
              </a:rPr>
              <a:t>REVIEW:  WHERE IS THE </a:t>
            </a:r>
            <a:r>
              <a:rPr lang="en-US" sz="3200" dirty="0" smtClean="0">
                <a:latin typeface="Times New Roman" panose="02020603050405020304" pitchFamily="18" charset="0"/>
                <a:cs typeface="Times New Roman" panose="02020603050405020304" pitchFamily="18" charset="0"/>
              </a:rPr>
              <a:t>DATA LINK LAYER?</a:t>
            </a:r>
            <a:endParaRPr lang="en-US" dirty="0"/>
          </a:p>
        </p:txBody>
      </p:sp>
    </p:spTree>
    <p:extLst>
      <p:ext uri="{BB962C8B-B14F-4D97-AF65-F5344CB8AC3E}">
        <p14:creationId xmlns:p14="http://schemas.microsoft.com/office/powerpoint/2010/main" val="24685080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05" y="-76200"/>
            <a:ext cx="6703695" cy="1944159"/>
          </a:xfrm>
        </p:spPr>
        <p:txBody>
          <a:bodyPr>
            <a:normAutofit/>
          </a:bodyPr>
          <a:lstStyle/>
          <a:p>
            <a:r>
              <a:rPr lang="en-US" sz="3200" dirty="0">
                <a:solidFill>
                  <a:srgbClr val="0070C0"/>
                </a:solidFill>
              </a:rPr>
              <a:t>Length-Based Framing</a:t>
            </a:r>
          </a:p>
        </p:txBody>
      </p:sp>
      <p:sp>
        <p:nvSpPr>
          <p:cNvPr id="3" name="Content Placeholder 2"/>
          <p:cNvSpPr>
            <a:spLocks noGrp="1"/>
          </p:cNvSpPr>
          <p:nvPr>
            <p:ph idx="1"/>
          </p:nvPr>
        </p:nvSpPr>
        <p:spPr>
          <a:xfrm>
            <a:off x="457200" y="2783828"/>
            <a:ext cx="7161848" cy="3174366"/>
          </a:xfrm>
        </p:spPr>
        <p:txBody>
          <a:bodyPr>
            <a:normAutofit lnSpcReduction="10000"/>
          </a:bodyPr>
          <a:lstStyle/>
          <a:p>
            <a:r>
              <a:rPr lang="en-US" sz="2400" dirty="0"/>
              <a:t>To avoid overhead, we’d like variable length frames</a:t>
            </a:r>
          </a:p>
          <a:p>
            <a:pPr lvl="1"/>
            <a:r>
              <a:rPr lang="en-US" sz="2400" dirty="0"/>
              <a:t>Each frame declares how long it is</a:t>
            </a:r>
          </a:p>
          <a:p>
            <a:pPr lvl="1"/>
            <a:r>
              <a:rPr lang="en-US" sz="2400" dirty="0"/>
              <a:t>E.g. </a:t>
            </a:r>
            <a:r>
              <a:rPr lang="en-US" sz="2400" dirty="0" err="1"/>
              <a:t>DECNet</a:t>
            </a:r>
            <a:r>
              <a:rPr lang="en-US" sz="2400" dirty="0"/>
              <a:t> DDCMP</a:t>
            </a:r>
          </a:p>
          <a:p>
            <a:pPr lvl="1"/>
            <a:endParaRPr lang="en-US" sz="2400" dirty="0"/>
          </a:p>
          <a:p>
            <a:r>
              <a:rPr lang="en-US" sz="2400" dirty="0"/>
              <a:t>What’s the issue with explicit length field?</a:t>
            </a:r>
          </a:p>
          <a:p>
            <a:pPr lvl="1"/>
            <a:r>
              <a:rPr lang="en-US" sz="2400" dirty="0"/>
              <a:t>Must correctly read the length field (bad if corrupted)</a:t>
            </a:r>
          </a:p>
          <a:p>
            <a:pPr lvl="2"/>
            <a:r>
              <a:rPr lang="en-US" sz="2400" dirty="0"/>
              <a:t>Need to decode </a:t>
            </a:r>
            <a:r>
              <a:rPr lang="en-US" sz="2400" i="1" dirty="0"/>
              <a:t>while </a:t>
            </a:r>
            <a:r>
              <a:rPr lang="en-US" sz="2400" dirty="0"/>
              <a:t>receiving </a:t>
            </a:r>
          </a:p>
          <a:p>
            <a:pPr lvl="1"/>
            <a:r>
              <a:rPr lang="en-US" sz="2400" dirty="0"/>
              <a:t>Still need to identify the beginning…</a:t>
            </a:r>
          </a:p>
          <a:p>
            <a:pPr lvl="1"/>
            <a:endParaRPr lang="en-US" dirty="0"/>
          </a:p>
        </p:txBody>
      </p:sp>
      <p:sp>
        <p:nvSpPr>
          <p:cNvPr id="5" name="Slide Number Placeholder 4"/>
          <p:cNvSpPr>
            <a:spLocks noGrp="1"/>
          </p:cNvSpPr>
          <p:nvPr>
            <p:ph type="sldNum" sz="quarter" idx="11"/>
          </p:nvPr>
        </p:nvSpPr>
        <p:spPr/>
        <p:txBody>
          <a:bodyPr/>
          <a:lstStyle/>
          <a:p>
            <a:fld id="{603FE706-B21F-114E-8808-5DBE0296B0E8}" type="slidenum">
              <a:rPr lang="en-US" smtClean="0"/>
              <a:pPr/>
              <a:t>20</a:t>
            </a:fld>
            <a:endParaRPr lang="en-US" sz="850" b="1">
              <a:solidFill>
                <a:schemeClr val="tx1"/>
              </a:solidFill>
            </a:endParaRPr>
          </a:p>
        </p:txBody>
      </p:sp>
      <p:sp>
        <p:nvSpPr>
          <p:cNvPr id="6" name="Rectangle 5"/>
          <p:cNvSpPr/>
          <p:nvPr/>
        </p:nvSpPr>
        <p:spPr bwMode="auto">
          <a:xfrm>
            <a:off x="3773555" y="1524000"/>
            <a:ext cx="2341897" cy="466527"/>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77724" tIns="38862" rIns="77724" bIns="38862" numCol="1" rtlCol="0" anchor="ctr" anchorCtr="0" compatLnSpc="1">
            <a:prstTxWarp prst="textNoShape">
              <a:avLst/>
            </a:prstTxWarp>
          </a:bodyPr>
          <a:lstStyle/>
          <a:p>
            <a:pPr algn="ctr" defTabSz="777240" eaLnBrk="0" fontAlgn="base" hangingPunct="0">
              <a:spcBef>
                <a:spcPct val="0"/>
              </a:spcBef>
              <a:spcAft>
                <a:spcPct val="0"/>
              </a:spcAft>
            </a:pPr>
            <a:r>
              <a:rPr lang="en-US" sz="2400" b="1" dirty="0">
                <a:solidFill>
                  <a:schemeClr val="bg1"/>
                </a:solidFill>
                <a:latin typeface="Arial" charset="0"/>
              </a:rPr>
              <a:t>Payload</a:t>
            </a:r>
          </a:p>
        </p:txBody>
      </p:sp>
      <p:sp>
        <p:nvSpPr>
          <p:cNvPr id="7" name="Rectangle 6"/>
          <p:cNvSpPr/>
          <p:nvPr/>
        </p:nvSpPr>
        <p:spPr bwMode="auto">
          <a:xfrm>
            <a:off x="1518488" y="1524000"/>
            <a:ext cx="1216690" cy="466527"/>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77724" tIns="38862" rIns="77724" bIns="38862" numCol="1" rtlCol="0" anchor="ctr" anchorCtr="0" compatLnSpc="1">
            <a:prstTxWarp prst="textNoShape">
              <a:avLst/>
            </a:prstTxWarp>
          </a:bodyPr>
          <a:lstStyle/>
          <a:p>
            <a:pPr algn="ctr" defTabSz="777240" eaLnBrk="0" fontAlgn="base" hangingPunct="0">
              <a:spcBef>
                <a:spcPct val="0"/>
              </a:spcBef>
              <a:spcAft>
                <a:spcPct val="0"/>
              </a:spcAft>
            </a:pPr>
            <a:r>
              <a:rPr lang="en-US" sz="2400" b="1" dirty="0">
                <a:solidFill>
                  <a:schemeClr val="tx1"/>
                </a:solidFill>
                <a:latin typeface="Arial" charset="0"/>
              </a:rPr>
              <a:t>Start</a:t>
            </a:r>
          </a:p>
        </p:txBody>
      </p:sp>
      <p:sp>
        <p:nvSpPr>
          <p:cNvPr id="8" name="Rectangle 7"/>
          <p:cNvSpPr/>
          <p:nvPr/>
        </p:nvSpPr>
        <p:spPr bwMode="auto">
          <a:xfrm>
            <a:off x="2724204" y="1524000"/>
            <a:ext cx="1050557" cy="46652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77724" tIns="38862" rIns="77724" bIns="38862" numCol="1" rtlCol="0" anchor="ctr" anchorCtr="0" compatLnSpc="1">
            <a:prstTxWarp prst="textNoShape">
              <a:avLst/>
            </a:prstTxWarp>
          </a:bodyPr>
          <a:lstStyle/>
          <a:p>
            <a:pPr algn="ctr" defTabSz="777240" eaLnBrk="0" fontAlgn="base" hangingPunct="0">
              <a:spcBef>
                <a:spcPct val="0"/>
              </a:spcBef>
              <a:spcAft>
                <a:spcPct val="0"/>
              </a:spcAft>
            </a:pPr>
            <a:r>
              <a:rPr lang="en-US" sz="2400" b="1" dirty="0">
                <a:solidFill>
                  <a:schemeClr val="tx1"/>
                </a:solidFill>
                <a:latin typeface="Arial" charset="0"/>
              </a:rPr>
              <a:t>Length</a:t>
            </a:r>
          </a:p>
        </p:txBody>
      </p:sp>
    </p:spTree>
    <p:extLst>
      <p:ext uri="{BB962C8B-B14F-4D97-AF65-F5344CB8AC3E}">
        <p14:creationId xmlns:p14="http://schemas.microsoft.com/office/powerpoint/2010/main" val="10919495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61367"/>
            <a:ext cx="6703695" cy="1944159"/>
          </a:xfrm>
        </p:spPr>
        <p:txBody>
          <a:bodyPr>
            <a:normAutofit/>
          </a:bodyPr>
          <a:lstStyle/>
          <a:p>
            <a:r>
              <a:rPr lang="en-US" sz="3200" dirty="0">
                <a:solidFill>
                  <a:srgbClr val="0070C0"/>
                </a:solidFill>
              </a:rPr>
              <a:t>Sentinel-based Framing</a:t>
            </a:r>
          </a:p>
        </p:txBody>
      </p:sp>
      <p:sp>
        <p:nvSpPr>
          <p:cNvPr id="3" name="Content Placeholder 2"/>
          <p:cNvSpPr>
            <a:spLocks noGrp="1"/>
          </p:cNvSpPr>
          <p:nvPr>
            <p:ph idx="1"/>
          </p:nvPr>
        </p:nvSpPr>
        <p:spPr>
          <a:xfrm>
            <a:off x="381000" y="1524000"/>
            <a:ext cx="7542848" cy="6579870"/>
          </a:xfrm>
        </p:spPr>
        <p:txBody>
          <a:bodyPr>
            <a:normAutofit/>
          </a:bodyPr>
          <a:lstStyle/>
          <a:p>
            <a:pPr>
              <a:lnSpc>
                <a:spcPct val="90000"/>
              </a:lnSpc>
            </a:pPr>
            <a:r>
              <a:rPr lang="en-US" sz="2400" dirty="0"/>
              <a:t>Allow for variable length frames</a:t>
            </a:r>
          </a:p>
          <a:p>
            <a:pPr>
              <a:lnSpc>
                <a:spcPct val="90000"/>
              </a:lnSpc>
            </a:pPr>
            <a:r>
              <a:rPr lang="en-US" sz="2400" dirty="0"/>
              <a:t>Idea: mark start/end of frame with special “marker”</a:t>
            </a:r>
          </a:p>
          <a:p>
            <a:pPr lvl="1">
              <a:lnSpc>
                <a:spcPct val="90000"/>
              </a:lnSpc>
            </a:pPr>
            <a:r>
              <a:rPr lang="en-US" sz="2400" dirty="0"/>
              <a:t>Byte pattern, bit pattern, signal pattern</a:t>
            </a:r>
          </a:p>
          <a:p>
            <a:r>
              <a:rPr lang="en-US" sz="2400" dirty="0"/>
              <a:t>But… must make sure marker doesn’t appear in data</a:t>
            </a:r>
          </a:p>
          <a:p>
            <a:pPr marL="0" indent="0">
              <a:buNone/>
            </a:pPr>
            <a:endParaRPr lang="en-US" sz="2400" dirty="0"/>
          </a:p>
          <a:p>
            <a:r>
              <a:rPr lang="en-US" sz="2400" dirty="0"/>
              <a:t>Two solutions</a:t>
            </a:r>
          </a:p>
          <a:p>
            <a:pPr lvl="1"/>
            <a:r>
              <a:rPr lang="en-US" sz="2400" dirty="0"/>
              <a:t>Special non-data physical-layer symbol</a:t>
            </a:r>
          </a:p>
          <a:p>
            <a:pPr lvl="2"/>
            <a:r>
              <a:rPr lang="en-US" sz="2400" dirty="0"/>
              <a:t>Code efficiency (can’t use symbol for data)?</a:t>
            </a:r>
          </a:p>
          <a:p>
            <a:pPr lvl="1"/>
            <a:r>
              <a:rPr lang="en-US" sz="2400" dirty="0">
                <a:solidFill>
                  <a:srgbClr val="00B050"/>
                </a:solidFill>
              </a:rPr>
              <a:t>Stuffing</a:t>
            </a:r>
          </a:p>
          <a:p>
            <a:pPr lvl="2"/>
            <a:r>
              <a:rPr lang="en-US" sz="2400" dirty="0"/>
              <a:t>Dynamically remove marker bit patterns from data stream</a:t>
            </a:r>
          </a:p>
          <a:p>
            <a:pPr lvl="2"/>
            <a:r>
              <a:rPr lang="en-US" sz="2400" dirty="0"/>
              <a:t>Receiver “</a:t>
            </a:r>
            <a:r>
              <a:rPr lang="en-US" sz="2400" dirty="0" err="1"/>
              <a:t>unstuffs</a:t>
            </a:r>
            <a:r>
              <a:rPr lang="en-US" sz="2400" dirty="0"/>
              <a:t>” data stream to reconstruct original data</a:t>
            </a:r>
          </a:p>
        </p:txBody>
      </p:sp>
      <p:sp>
        <p:nvSpPr>
          <p:cNvPr id="5" name="Slide Number Placeholder 4"/>
          <p:cNvSpPr>
            <a:spLocks noGrp="1"/>
          </p:cNvSpPr>
          <p:nvPr>
            <p:ph type="sldNum" sz="quarter" idx="11"/>
          </p:nvPr>
        </p:nvSpPr>
        <p:spPr/>
        <p:txBody>
          <a:bodyPr/>
          <a:lstStyle/>
          <a:p>
            <a:fld id="{603FE706-B21F-114E-8808-5DBE0296B0E8}" type="slidenum">
              <a:rPr lang="en-US" smtClean="0"/>
              <a:pPr/>
              <a:t>21</a:t>
            </a:fld>
            <a:endParaRPr lang="en-US" sz="850" b="1">
              <a:solidFill>
                <a:schemeClr val="tx1"/>
              </a:solidFill>
            </a:endParaRPr>
          </a:p>
        </p:txBody>
      </p:sp>
    </p:spTree>
    <p:extLst>
      <p:ext uri="{BB962C8B-B14F-4D97-AF65-F5344CB8AC3E}">
        <p14:creationId xmlns:p14="http://schemas.microsoft.com/office/powerpoint/2010/main" val="1505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68333" y="291836"/>
            <a:ext cx="5433568" cy="492443"/>
          </a:xfrm>
          <a:prstGeom prst="rect">
            <a:avLst/>
          </a:prstGeom>
        </p:spPr>
        <p:txBody>
          <a:bodyPr vert="horz" wrap="square" lIns="0" tIns="0" rIns="0" bIns="0" rtlCol="0">
            <a:spAutoFit/>
          </a:bodyPr>
          <a:lstStyle/>
          <a:p>
            <a:pPr marL="12700">
              <a:lnSpc>
                <a:spcPct val="100000"/>
              </a:lnSpc>
            </a:pPr>
            <a:r>
              <a:rPr lang="en-US" sz="3200" spc="260" dirty="0">
                <a:solidFill>
                  <a:srgbClr val="0070C0"/>
                </a:solidFill>
                <a:latin typeface="+mj-lt"/>
                <a:cs typeface="PMingLiU"/>
              </a:rPr>
              <a:t>Stuffing</a:t>
            </a:r>
            <a:r>
              <a:rPr sz="2800" spc="260" dirty="0">
                <a:solidFill>
                  <a:srgbClr val="0070C0"/>
                </a:solidFill>
                <a:latin typeface="+mj-lt"/>
                <a:cs typeface="PMingLiU"/>
              </a:rPr>
              <a:t> </a:t>
            </a:r>
            <a:r>
              <a:rPr sz="2800" spc="225" dirty="0">
                <a:solidFill>
                  <a:srgbClr val="0070C0"/>
                </a:solidFill>
                <a:latin typeface="+mj-lt"/>
                <a:cs typeface="PMingLiU"/>
              </a:rPr>
              <a:t>Design </a:t>
            </a:r>
            <a:r>
              <a:rPr sz="2800" spc="265" dirty="0">
                <a:solidFill>
                  <a:srgbClr val="0070C0"/>
                </a:solidFill>
                <a:latin typeface="+mj-lt"/>
                <a:cs typeface="PMingLiU"/>
              </a:rPr>
              <a:t>by</a:t>
            </a:r>
            <a:r>
              <a:rPr sz="2800" spc="215" dirty="0">
                <a:solidFill>
                  <a:srgbClr val="0070C0"/>
                </a:solidFill>
                <a:latin typeface="+mj-lt"/>
                <a:cs typeface="PMingLiU"/>
              </a:rPr>
              <a:t> </a:t>
            </a:r>
            <a:r>
              <a:rPr sz="2800" spc="225" dirty="0">
                <a:solidFill>
                  <a:srgbClr val="0070C0"/>
                </a:solidFill>
                <a:latin typeface="+mj-lt"/>
                <a:cs typeface="PMingLiU"/>
              </a:rPr>
              <a:t>Sublayering</a:t>
            </a:r>
            <a:endParaRPr sz="2800" dirty="0">
              <a:solidFill>
                <a:srgbClr val="0070C0"/>
              </a:solidFill>
              <a:latin typeface="+mj-lt"/>
              <a:cs typeface="PMingLiU"/>
            </a:endParaRPr>
          </a:p>
        </p:txBody>
      </p:sp>
      <p:grpSp>
        <p:nvGrpSpPr>
          <p:cNvPr id="31" name="Group 30">
            <a:extLst>
              <a:ext uri="{FF2B5EF4-FFF2-40B4-BE49-F238E27FC236}">
                <a16:creationId xmlns:a16="http://schemas.microsoft.com/office/drawing/2014/main" id="{0DA97514-B017-4321-9CA4-CD616A6B38D6}"/>
              </a:ext>
            </a:extLst>
          </p:cNvPr>
          <p:cNvGrpSpPr/>
          <p:nvPr/>
        </p:nvGrpSpPr>
        <p:grpSpPr>
          <a:xfrm>
            <a:off x="1230879" y="1098043"/>
            <a:ext cx="5342682" cy="2867500"/>
            <a:chOff x="1671167" y="1410830"/>
            <a:chExt cx="4585915" cy="2350029"/>
          </a:xfrm>
        </p:grpSpPr>
        <p:sp>
          <p:nvSpPr>
            <p:cNvPr id="3" name="object 3"/>
            <p:cNvSpPr txBox="1"/>
            <p:nvPr/>
          </p:nvSpPr>
          <p:spPr>
            <a:xfrm>
              <a:off x="2015086" y="1874912"/>
              <a:ext cx="701040" cy="227012"/>
            </a:xfrm>
            <a:prstGeom prst="rect">
              <a:avLst/>
            </a:prstGeom>
          </p:spPr>
          <p:txBody>
            <a:bodyPr vert="horz" wrap="square" lIns="0" tIns="0" rIns="0" bIns="0" rtlCol="0">
              <a:spAutoFit/>
            </a:bodyPr>
            <a:lstStyle/>
            <a:p>
              <a:pPr marL="12700">
                <a:lnSpc>
                  <a:spcPct val="100000"/>
                </a:lnSpc>
              </a:pPr>
              <a:r>
                <a:rPr sz="1800" i="1" dirty="0">
                  <a:latin typeface="+mj-lt"/>
                  <a:cs typeface="Arial"/>
                </a:rPr>
                <a:t>Stuffer</a:t>
              </a:r>
              <a:endParaRPr sz="1800">
                <a:latin typeface="+mj-lt"/>
                <a:cs typeface="Arial"/>
              </a:endParaRPr>
            </a:p>
          </p:txBody>
        </p:sp>
        <p:sp>
          <p:nvSpPr>
            <p:cNvPr id="4" name="object 4"/>
            <p:cNvSpPr txBox="1"/>
            <p:nvPr/>
          </p:nvSpPr>
          <p:spPr>
            <a:xfrm>
              <a:off x="1874987" y="2766455"/>
              <a:ext cx="1057910" cy="908046"/>
            </a:xfrm>
            <a:prstGeom prst="rect">
              <a:avLst/>
            </a:prstGeom>
          </p:spPr>
          <p:txBody>
            <a:bodyPr vert="horz" wrap="square" lIns="0" tIns="0" rIns="0" bIns="0" rtlCol="0">
              <a:spAutoFit/>
            </a:bodyPr>
            <a:lstStyle/>
            <a:p>
              <a:pPr marL="12700"/>
              <a:r>
                <a:rPr sz="1800" i="1" dirty="0">
                  <a:latin typeface="+mj-lt"/>
                  <a:cs typeface="Arial"/>
                </a:rPr>
                <a:t>Add</a:t>
              </a:r>
              <a:r>
                <a:rPr sz="1800" i="1" spc="-80" dirty="0">
                  <a:latin typeface="+mj-lt"/>
                  <a:cs typeface="Arial"/>
                </a:rPr>
                <a:t> </a:t>
              </a:r>
              <a:r>
                <a:rPr sz="1800" i="1" dirty="0" smtClean="0">
                  <a:latin typeface="+mj-lt"/>
                  <a:cs typeface="Arial"/>
                </a:rPr>
                <a:t>Flags</a:t>
              </a:r>
              <a:r>
                <a:rPr lang="en-US" i="1" dirty="0">
                  <a:cs typeface="Arial"/>
                </a:rPr>
                <a:t>01111110</a:t>
              </a:r>
              <a:endParaRPr lang="en-US" dirty="0">
                <a:cs typeface="Arial"/>
              </a:endParaRPr>
            </a:p>
            <a:p>
              <a:pPr marL="12700">
                <a:lnSpc>
                  <a:spcPct val="100000"/>
                </a:lnSpc>
              </a:pPr>
              <a:endParaRPr lang="en-US" sz="1800" i="1" dirty="0" smtClean="0">
                <a:latin typeface="+mj-lt"/>
                <a:cs typeface="Arial"/>
              </a:endParaRPr>
            </a:p>
          </p:txBody>
        </p:sp>
        <p:sp>
          <p:nvSpPr>
            <p:cNvPr id="5" name="object 5"/>
            <p:cNvSpPr/>
            <p:nvPr/>
          </p:nvSpPr>
          <p:spPr>
            <a:xfrm>
              <a:off x="1823999" y="1837471"/>
              <a:ext cx="1197610" cy="433070"/>
            </a:xfrm>
            <a:custGeom>
              <a:avLst/>
              <a:gdLst/>
              <a:ahLst/>
              <a:cxnLst/>
              <a:rect l="l" t="t" r="r" b="b"/>
              <a:pathLst>
                <a:path w="1197610" h="433069">
                  <a:moveTo>
                    <a:pt x="0" y="433034"/>
                  </a:moveTo>
                  <a:lnTo>
                    <a:pt x="1197215" y="433034"/>
                  </a:lnTo>
                  <a:lnTo>
                    <a:pt x="1197215" y="0"/>
                  </a:lnTo>
                  <a:lnTo>
                    <a:pt x="0" y="0"/>
                  </a:lnTo>
                  <a:lnTo>
                    <a:pt x="0" y="433034"/>
                  </a:lnTo>
                  <a:close/>
                </a:path>
              </a:pathLst>
            </a:custGeom>
            <a:ln w="12736">
              <a:solidFill>
                <a:srgbClr val="000000"/>
              </a:solidFill>
            </a:ln>
          </p:spPr>
          <p:txBody>
            <a:bodyPr wrap="square" lIns="0" tIns="0" rIns="0" bIns="0" rtlCol="0"/>
            <a:lstStyle/>
            <a:p>
              <a:endParaRPr>
                <a:latin typeface="+mj-lt"/>
              </a:endParaRPr>
            </a:p>
          </p:txBody>
        </p:sp>
        <p:sp>
          <p:nvSpPr>
            <p:cNvPr id="6" name="object 6"/>
            <p:cNvSpPr/>
            <p:nvPr/>
          </p:nvSpPr>
          <p:spPr>
            <a:xfrm>
              <a:off x="1671167" y="2690811"/>
              <a:ext cx="1617980" cy="535305"/>
            </a:xfrm>
            <a:custGeom>
              <a:avLst/>
              <a:gdLst/>
              <a:ahLst/>
              <a:cxnLst/>
              <a:rect l="l" t="t" r="r" b="b"/>
              <a:pathLst>
                <a:path w="1617979" h="535305">
                  <a:moveTo>
                    <a:pt x="0" y="534925"/>
                  </a:moveTo>
                  <a:lnTo>
                    <a:pt x="1617510" y="534925"/>
                  </a:lnTo>
                  <a:lnTo>
                    <a:pt x="1617510" y="0"/>
                  </a:lnTo>
                  <a:lnTo>
                    <a:pt x="0" y="0"/>
                  </a:lnTo>
                  <a:lnTo>
                    <a:pt x="0" y="534925"/>
                  </a:lnTo>
                  <a:close/>
                </a:path>
              </a:pathLst>
            </a:custGeom>
            <a:ln w="12736">
              <a:solidFill>
                <a:srgbClr val="000000"/>
              </a:solidFill>
            </a:ln>
          </p:spPr>
          <p:txBody>
            <a:bodyPr wrap="square" lIns="0" tIns="0" rIns="0" bIns="0" rtlCol="0"/>
            <a:lstStyle/>
            <a:p>
              <a:endParaRPr>
                <a:latin typeface="+mj-lt"/>
              </a:endParaRPr>
            </a:p>
          </p:txBody>
        </p:sp>
        <p:sp>
          <p:nvSpPr>
            <p:cNvPr id="7" name="object 7"/>
            <p:cNvSpPr/>
            <p:nvPr/>
          </p:nvSpPr>
          <p:spPr>
            <a:xfrm>
              <a:off x="2320721" y="2283243"/>
              <a:ext cx="0" cy="420370"/>
            </a:xfrm>
            <a:custGeom>
              <a:avLst/>
              <a:gdLst/>
              <a:ahLst/>
              <a:cxnLst/>
              <a:rect l="l" t="t" r="r" b="b"/>
              <a:pathLst>
                <a:path h="420369">
                  <a:moveTo>
                    <a:pt x="0" y="0"/>
                  </a:moveTo>
                  <a:lnTo>
                    <a:pt x="0" y="420306"/>
                  </a:lnTo>
                </a:path>
              </a:pathLst>
            </a:custGeom>
            <a:ln w="12736">
              <a:solidFill>
                <a:srgbClr val="000000"/>
              </a:solidFill>
            </a:ln>
          </p:spPr>
          <p:txBody>
            <a:bodyPr wrap="square" lIns="0" tIns="0" rIns="0" bIns="0" rtlCol="0"/>
            <a:lstStyle/>
            <a:p>
              <a:endParaRPr>
                <a:latin typeface="+mj-lt"/>
              </a:endParaRPr>
            </a:p>
          </p:txBody>
        </p:sp>
        <p:sp>
          <p:nvSpPr>
            <p:cNvPr id="8" name="object 8"/>
            <p:cNvSpPr/>
            <p:nvPr/>
          </p:nvSpPr>
          <p:spPr>
            <a:xfrm>
              <a:off x="2288882" y="2576182"/>
              <a:ext cx="64135" cy="127635"/>
            </a:xfrm>
            <a:custGeom>
              <a:avLst/>
              <a:gdLst/>
              <a:ahLst/>
              <a:cxnLst/>
              <a:rect l="l" t="t" r="r" b="b"/>
              <a:pathLst>
                <a:path w="64135" h="127635">
                  <a:moveTo>
                    <a:pt x="63677" y="0"/>
                  </a:moveTo>
                  <a:lnTo>
                    <a:pt x="31838" y="127368"/>
                  </a:lnTo>
                  <a:lnTo>
                    <a:pt x="0" y="0"/>
                  </a:lnTo>
                </a:path>
              </a:pathLst>
            </a:custGeom>
            <a:ln w="12736">
              <a:solidFill>
                <a:srgbClr val="000000"/>
              </a:solidFill>
            </a:ln>
          </p:spPr>
          <p:txBody>
            <a:bodyPr wrap="square" lIns="0" tIns="0" rIns="0" bIns="0" rtlCol="0"/>
            <a:lstStyle/>
            <a:p>
              <a:endParaRPr>
                <a:latin typeface="+mj-lt"/>
              </a:endParaRPr>
            </a:p>
          </p:txBody>
        </p:sp>
        <p:sp>
          <p:nvSpPr>
            <p:cNvPr id="9" name="object 9"/>
            <p:cNvSpPr/>
            <p:nvPr/>
          </p:nvSpPr>
          <p:spPr>
            <a:xfrm>
              <a:off x="2333459" y="3238474"/>
              <a:ext cx="0" cy="420370"/>
            </a:xfrm>
            <a:custGeom>
              <a:avLst/>
              <a:gdLst/>
              <a:ahLst/>
              <a:cxnLst/>
              <a:rect l="l" t="t" r="r" b="b"/>
              <a:pathLst>
                <a:path h="420370">
                  <a:moveTo>
                    <a:pt x="0" y="0"/>
                  </a:moveTo>
                  <a:lnTo>
                    <a:pt x="0" y="420293"/>
                  </a:lnTo>
                </a:path>
              </a:pathLst>
            </a:custGeom>
            <a:ln w="12736">
              <a:solidFill>
                <a:srgbClr val="000000"/>
              </a:solidFill>
            </a:ln>
          </p:spPr>
          <p:txBody>
            <a:bodyPr wrap="square" lIns="0" tIns="0" rIns="0" bIns="0" rtlCol="0"/>
            <a:lstStyle/>
            <a:p>
              <a:endParaRPr>
                <a:latin typeface="+mj-lt"/>
              </a:endParaRPr>
            </a:p>
          </p:txBody>
        </p:sp>
        <p:sp>
          <p:nvSpPr>
            <p:cNvPr id="10" name="object 10"/>
            <p:cNvSpPr/>
            <p:nvPr/>
          </p:nvSpPr>
          <p:spPr>
            <a:xfrm>
              <a:off x="2301620" y="3531412"/>
              <a:ext cx="64135" cy="127635"/>
            </a:xfrm>
            <a:custGeom>
              <a:avLst/>
              <a:gdLst/>
              <a:ahLst/>
              <a:cxnLst/>
              <a:rect l="l" t="t" r="r" b="b"/>
              <a:pathLst>
                <a:path w="64135" h="127635">
                  <a:moveTo>
                    <a:pt x="63677" y="0"/>
                  </a:moveTo>
                  <a:lnTo>
                    <a:pt x="31838" y="127355"/>
                  </a:lnTo>
                  <a:lnTo>
                    <a:pt x="0" y="0"/>
                  </a:lnTo>
                </a:path>
              </a:pathLst>
            </a:custGeom>
            <a:ln w="12736">
              <a:solidFill>
                <a:srgbClr val="000000"/>
              </a:solidFill>
            </a:ln>
          </p:spPr>
          <p:txBody>
            <a:bodyPr wrap="square" lIns="0" tIns="0" rIns="0" bIns="0" rtlCol="0"/>
            <a:lstStyle/>
            <a:p>
              <a:endParaRPr>
                <a:latin typeface="+mj-lt"/>
              </a:endParaRPr>
            </a:p>
          </p:txBody>
        </p:sp>
        <p:sp>
          <p:nvSpPr>
            <p:cNvPr id="11" name="object 11"/>
            <p:cNvSpPr/>
            <p:nvPr/>
          </p:nvSpPr>
          <p:spPr>
            <a:xfrm>
              <a:off x="2295245" y="1493596"/>
              <a:ext cx="0" cy="382270"/>
            </a:xfrm>
            <a:custGeom>
              <a:avLst/>
              <a:gdLst/>
              <a:ahLst/>
              <a:cxnLst/>
              <a:rect l="l" t="t" r="r" b="b"/>
              <a:pathLst>
                <a:path h="382269">
                  <a:moveTo>
                    <a:pt x="0" y="0"/>
                  </a:moveTo>
                  <a:lnTo>
                    <a:pt x="0" y="382092"/>
                  </a:lnTo>
                </a:path>
              </a:pathLst>
            </a:custGeom>
            <a:ln w="12736">
              <a:solidFill>
                <a:srgbClr val="000000"/>
              </a:solidFill>
            </a:ln>
          </p:spPr>
          <p:txBody>
            <a:bodyPr wrap="square" lIns="0" tIns="0" rIns="0" bIns="0" rtlCol="0"/>
            <a:lstStyle/>
            <a:p>
              <a:endParaRPr>
                <a:latin typeface="+mj-lt"/>
              </a:endParaRPr>
            </a:p>
          </p:txBody>
        </p:sp>
        <p:sp>
          <p:nvSpPr>
            <p:cNvPr id="12" name="object 12"/>
            <p:cNvSpPr/>
            <p:nvPr/>
          </p:nvSpPr>
          <p:spPr>
            <a:xfrm>
              <a:off x="2263406" y="1748320"/>
              <a:ext cx="64135" cy="127635"/>
            </a:xfrm>
            <a:custGeom>
              <a:avLst/>
              <a:gdLst/>
              <a:ahLst/>
              <a:cxnLst/>
              <a:rect l="l" t="t" r="r" b="b"/>
              <a:pathLst>
                <a:path w="64135" h="127635">
                  <a:moveTo>
                    <a:pt x="63677" y="0"/>
                  </a:moveTo>
                  <a:lnTo>
                    <a:pt x="31838" y="127368"/>
                  </a:lnTo>
                  <a:lnTo>
                    <a:pt x="0" y="0"/>
                  </a:lnTo>
                </a:path>
              </a:pathLst>
            </a:custGeom>
            <a:ln w="12736">
              <a:solidFill>
                <a:srgbClr val="000000"/>
              </a:solidFill>
            </a:ln>
          </p:spPr>
          <p:txBody>
            <a:bodyPr wrap="square" lIns="0" tIns="0" rIns="0" bIns="0" rtlCol="0"/>
            <a:lstStyle/>
            <a:p>
              <a:endParaRPr>
                <a:latin typeface="+mj-lt"/>
              </a:endParaRPr>
            </a:p>
          </p:txBody>
        </p:sp>
        <p:sp>
          <p:nvSpPr>
            <p:cNvPr id="13" name="object 13"/>
            <p:cNvSpPr txBox="1"/>
            <p:nvPr/>
          </p:nvSpPr>
          <p:spPr>
            <a:xfrm>
              <a:off x="2397175" y="1410830"/>
              <a:ext cx="614680" cy="201788"/>
            </a:xfrm>
            <a:prstGeom prst="rect">
              <a:avLst/>
            </a:prstGeom>
          </p:spPr>
          <p:txBody>
            <a:bodyPr vert="horz" wrap="square" lIns="0" tIns="0" rIns="0" bIns="0" rtlCol="0">
              <a:spAutoFit/>
            </a:bodyPr>
            <a:lstStyle/>
            <a:p>
              <a:pPr marL="12700">
                <a:lnSpc>
                  <a:spcPct val="100000"/>
                </a:lnSpc>
              </a:pPr>
              <a:r>
                <a:rPr sz="1600" i="1" dirty="0">
                  <a:latin typeface="+mj-lt"/>
                  <a:cs typeface="Arial"/>
                </a:rPr>
                <a:t>Frame</a:t>
              </a:r>
              <a:endParaRPr sz="1600" dirty="0">
                <a:latin typeface="+mj-lt"/>
                <a:cs typeface="Arial"/>
              </a:endParaRPr>
            </a:p>
          </p:txBody>
        </p:sp>
        <p:sp>
          <p:nvSpPr>
            <p:cNvPr id="14" name="object 14"/>
            <p:cNvSpPr txBox="1"/>
            <p:nvPr/>
          </p:nvSpPr>
          <p:spPr>
            <a:xfrm>
              <a:off x="2002349" y="2302372"/>
              <a:ext cx="1565910" cy="201788"/>
            </a:xfrm>
            <a:prstGeom prst="rect">
              <a:avLst/>
            </a:prstGeom>
          </p:spPr>
          <p:txBody>
            <a:bodyPr vert="horz" wrap="square" lIns="0" tIns="0" rIns="0" bIns="0" rtlCol="0">
              <a:spAutoFit/>
            </a:bodyPr>
            <a:lstStyle/>
            <a:p>
              <a:pPr marL="12700">
                <a:lnSpc>
                  <a:spcPct val="100000"/>
                </a:lnSpc>
              </a:pPr>
              <a:r>
                <a:rPr sz="1600" i="1" dirty="0">
                  <a:latin typeface="+mj-lt"/>
                  <a:cs typeface="Arial"/>
                </a:rPr>
                <a:t>No flags in</a:t>
              </a:r>
              <a:r>
                <a:rPr sz="1600" i="1" spc="-70" dirty="0">
                  <a:latin typeface="+mj-lt"/>
                  <a:cs typeface="Arial"/>
                </a:rPr>
                <a:t> </a:t>
              </a:r>
              <a:r>
                <a:rPr sz="1600" i="1" dirty="0">
                  <a:latin typeface="+mj-lt"/>
                  <a:cs typeface="Arial"/>
                </a:rPr>
                <a:t>frame</a:t>
              </a:r>
              <a:endParaRPr sz="1600" dirty="0">
                <a:latin typeface="+mj-lt"/>
                <a:cs typeface="Arial"/>
              </a:endParaRPr>
            </a:p>
          </p:txBody>
        </p:sp>
        <p:sp>
          <p:nvSpPr>
            <p:cNvPr id="15" name="object 15"/>
            <p:cNvSpPr txBox="1"/>
            <p:nvPr/>
          </p:nvSpPr>
          <p:spPr>
            <a:xfrm>
              <a:off x="2397175" y="3244861"/>
              <a:ext cx="603250" cy="201788"/>
            </a:xfrm>
            <a:prstGeom prst="rect">
              <a:avLst/>
            </a:prstGeom>
          </p:spPr>
          <p:txBody>
            <a:bodyPr vert="horz" wrap="square" lIns="0" tIns="0" rIns="0" bIns="0" rtlCol="0">
              <a:spAutoFit/>
            </a:bodyPr>
            <a:lstStyle/>
            <a:p>
              <a:pPr marL="12700">
                <a:lnSpc>
                  <a:spcPct val="100000"/>
                </a:lnSpc>
              </a:pPr>
              <a:r>
                <a:rPr sz="1600" i="1" dirty="0">
                  <a:latin typeface="+mj-lt"/>
                  <a:cs typeface="Arial"/>
                </a:rPr>
                <a:t>to</a:t>
              </a:r>
              <a:r>
                <a:rPr sz="1600" i="1" spc="-90" dirty="0">
                  <a:latin typeface="+mj-lt"/>
                  <a:cs typeface="Arial"/>
                </a:rPr>
                <a:t> </a:t>
              </a:r>
              <a:r>
                <a:rPr sz="1600" i="1" dirty="0">
                  <a:latin typeface="+mj-lt"/>
                  <a:cs typeface="Arial"/>
                </a:rPr>
                <a:t>Phy</a:t>
              </a:r>
              <a:endParaRPr sz="1600">
                <a:latin typeface="+mj-lt"/>
                <a:cs typeface="Arial"/>
              </a:endParaRPr>
            </a:p>
          </p:txBody>
        </p:sp>
        <p:sp>
          <p:nvSpPr>
            <p:cNvPr id="16" name="object 16"/>
            <p:cNvSpPr/>
            <p:nvPr/>
          </p:nvSpPr>
          <p:spPr>
            <a:xfrm>
              <a:off x="4702416" y="1850209"/>
              <a:ext cx="1197610" cy="433070"/>
            </a:xfrm>
            <a:custGeom>
              <a:avLst/>
              <a:gdLst/>
              <a:ahLst/>
              <a:cxnLst/>
              <a:rect l="l" t="t" r="r" b="b"/>
              <a:pathLst>
                <a:path w="1197610" h="433069">
                  <a:moveTo>
                    <a:pt x="0" y="433034"/>
                  </a:moveTo>
                  <a:lnTo>
                    <a:pt x="1197215" y="433034"/>
                  </a:lnTo>
                  <a:lnTo>
                    <a:pt x="1197215" y="0"/>
                  </a:lnTo>
                  <a:lnTo>
                    <a:pt x="0" y="0"/>
                  </a:lnTo>
                  <a:lnTo>
                    <a:pt x="0" y="433034"/>
                  </a:lnTo>
                  <a:close/>
                </a:path>
              </a:pathLst>
            </a:custGeom>
            <a:ln w="12736">
              <a:solidFill>
                <a:srgbClr val="000000"/>
              </a:solidFill>
            </a:ln>
          </p:spPr>
          <p:txBody>
            <a:bodyPr wrap="square" lIns="0" tIns="0" rIns="0" bIns="0" rtlCol="0"/>
            <a:lstStyle/>
            <a:p>
              <a:endParaRPr>
                <a:latin typeface="+mj-lt"/>
              </a:endParaRPr>
            </a:p>
          </p:txBody>
        </p:sp>
        <p:sp>
          <p:nvSpPr>
            <p:cNvPr id="17" name="object 17"/>
            <p:cNvSpPr/>
            <p:nvPr/>
          </p:nvSpPr>
          <p:spPr>
            <a:xfrm>
              <a:off x="4549584" y="2703549"/>
              <a:ext cx="1617980" cy="535305"/>
            </a:xfrm>
            <a:custGeom>
              <a:avLst/>
              <a:gdLst/>
              <a:ahLst/>
              <a:cxnLst/>
              <a:rect l="l" t="t" r="r" b="b"/>
              <a:pathLst>
                <a:path w="1617979" h="535305">
                  <a:moveTo>
                    <a:pt x="0" y="534925"/>
                  </a:moveTo>
                  <a:lnTo>
                    <a:pt x="1617510" y="534925"/>
                  </a:lnTo>
                  <a:lnTo>
                    <a:pt x="1617510" y="0"/>
                  </a:lnTo>
                  <a:lnTo>
                    <a:pt x="0" y="0"/>
                  </a:lnTo>
                  <a:lnTo>
                    <a:pt x="0" y="534925"/>
                  </a:lnTo>
                  <a:close/>
                </a:path>
              </a:pathLst>
            </a:custGeom>
            <a:ln w="12736">
              <a:solidFill>
                <a:srgbClr val="000000"/>
              </a:solidFill>
            </a:ln>
          </p:spPr>
          <p:txBody>
            <a:bodyPr wrap="square" lIns="0" tIns="0" rIns="0" bIns="0" rtlCol="0"/>
            <a:lstStyle/>
            <a:p>
              <a:endParaRPr>
                <a:latin typeface="+mj-lt"/>
              </a:endParaRPr>
            </a:p>
          </p:txBody>
        </p:sp>
        <p:sp>
          <p:nvSpPr>
            <p:cNvPr id="18" name="object 18"/>
            <p:cNvSpPr/>
            <p:nvPr/>
          </p:nvSpPr>
          <p:spPr>
            <a:xfrm>
              <a:off x="5199126" y="2295982"/>
              <a:ext cx="0" cy="420370"/>
            </a:xfrm>
            <a:custGeom>
              <a:avLst/>
              <a:gdLst/>
              <a:ahLst/>
              <a:cxnLst/>
              <a:rect l="l" t="t" r="r" b="b"/>
              <a:pathLst>
                <a:path h="420369">
                  <a:moveTo>
                    <a:pt x="0" y="0"/>
                  </a:moveTo>
                  <a:lnTo>
                    <a:pt x="0" y="420293"/>
                  </a:lnTo>
                </a:path>
              </a:pathLst>
            </a:custGeom>
            <a:ln w="12736">
              <a:solidFill>
                <a:srgbClr val="000000"/>
              </a:solidFill>
            </a:ln>
          </p:spPr>
          <p:txBody>
            <a:bodyPr wrap="square" lIns="0" tIns="0" rIns="0" bIns="0" rtlCol="0"/>
            <a:lstStyle/>
            <a:p>
              <a:endParaRPr>
                <a:latin typeface="+mj-lt"/>
              </a:endParaRPr>
            </a:p>
          </p:txBody>
        </p:sp>
        <p:sp>
          <p:nvSpPr>
            <p:cNvPr id="19" name="object 19"/>
            <p:cNvSpPr/>
            <p:nvPr/>
          </p:nvSpPr>
          <p:spPr>
            <a:xfrm>
              <a:off x="5167287" y="2295982"/>
              <a:ext cx="64135" cy="127635"/>
            </a:xfrm>
            <a:custGeom>
              <a:avLst/>
              <a:gdLst/>
              <a:ahLst/>
              <a:cxnLst/>
              <a:rect l="l" t="t" r="r" b="b"/>
              <a:pathLst>
                <a:path w="64135" h="127635">
                  <a:moveTo>
                    <a:pt x="0" y="127368"/>
                  </a:moveTo>
                  <a:lnTo>
                    <a:pt x="31838" y="0"/>
                  </a:lnTo>
                  <a:lnTo>
                    <a:pt x="63690" y="127368"/>
                  </a:lnTo>
                </a:path>
              </a:pathLst>
            </a:custGeom>
            <a:ln w="12736">
              <a:solidFill>
                <a:srgbClr val="000000"/>
              </a:solidFill>
            </a:ln>
          </p:spPr>
          <p:txBody>
            <a:bodyPr wrap="square" lIns="0" tIns="0" rIns="0" bIns="0" rtlCol="0"/>
            <a:lstStyle/>
            <a:p>
              <a:endParaRPr>
                <a:latin typeface="+mj-lt"/>
              </a:endParaRPr>
            </a:p>
          </p:txBody>
        </p:sp>
        <p:sp>
          <p:nvSpPr>
            <p:cNvPr id="20" name="object 20"/>
            <p:cNvSpPr/>
            <p:nvPr/>
          </p:nvSpPr>
          <p:spPr>
            <a:xfrm>
              <a:off x="5211864" y="3251212"/>
              <a:ext cx="0" cy="420370"/>
            </a:xfrm>
            <a:custGeom>
              <a:avLst/>
              <a:gdLst/>
              <a:ahLst/>
              <a:cxnLst/>
              <a:rect l="l" t="t" r="r" b="b"/>
              <a:pathLst>
                <a:path h="420370">
                  <a:moveTo>
                    <a:pt x="0" y="0"/>
                  </a:moveTo>
                  <a:lnTo>
                    <a:pt x="0" y="420293"/>
                  </a:lnTo>
                </a:path>
              </a:pathLst>
            </a:custGeom>
            <a:ln w="12736">
              <a:solidFill>
                <a:srgbClr val="000000"/>
              </a:solidFill>
            </a:ln>
          </p:spPr>
          <p:txBody>
            <a:bodyPr wrap="square" lIns="0" tIns="0" rIns="0" bIns="0" rtlCol="0"/>
            <a:lstStyle/>
            <a:p>
              <a:endParaRPr>
                <a:latin typeface="+mj-lt"/>
              </a:endParaRPr>
            </a:p>
          </p:txBody>
        </p:sp>
        <p:sp>
          <p:nvSpPr>
            <p:cNvPr id="21" name="object 21"/>
            <p:cNvSpPr/>
            <p:nvPr/>
          </p:nvSpPr>
          <p:spPr>
            <a:xfrm>
              <a:off x="5180025" y="3251212"/>
              <a:ext cx="64135" cy="127635"/>
            </a:xfrm>
            <a:custGeom>
              <a:avLst/>
              <a:gdLst/>
              <a:ahLst/>
              <a:cxnLst/>
              <a:rect l="l" t="t" r="r" b="b"/>
              <a:pathLst>
                <a:path w="64135" h="127635">
                  <a:moveTo>
                    <a:pt x="0" y="127355"/>
                  </a:moveTo>
                  <a:lnTo>
                    <a:pt x="31838" y="0"/>
                  </a:lnTo>
                  <a:lnTo>
                    <a:pt x="63677" y="127355"/>
                  </a:lnTo>
                </a:path>
              </a:pathLst>
            </a:custGeom>
            <a:ln w="12736">
              <a:solidFill>
                <a:srgbClr val="000000"/>
              </a:solidFill>
            </a:ln>
          </p:spPr>
          <p:txBody>
            <a:bodyPr wrap="square" lIns="0" tIns="0" rIns="0" bIns="0" rtlCol="0"/>
            <a:lstStyle/>
            <a:p>
              <a:endParaRPr>
                <a:latin typeface="+mj-lt"/>
              </a:endParaRPr>
            </a:p>
          </p:txBody>
        </p:sp>
        <p:sp>
          <p:nvSpPr>
            <p:cNvPr id="22" name="object 22"/>
            <p:cNvSpPr/>
            <p:nvPr/>
          </p:nvSpPr>
          <p:spPr>
            <a:xfrm>
              <a:off x="5173662" y="1506334"/>
              <a:ext cx="0" cy="382270"/>
            </a:xfrm>
            <a:custGeom>
              <a:avLst/>
              <a:gdLst/>
              <a:ahLst/>
              <a:cxnLst/>
              <a:rect l="l" t="t" r="r" b="b"/>
              <a:pathLst>
                <a:path h="382269">
                  <a:moveTo>
                    <a:pt x="0" y="0"/>
                  </a:moveTo>
                  <a:lnTo>
                    <a:pt x="0" y="382092"/>
                  </a:lnTo>
                </a:path>
              </a:pathLst>
            </a:custGeom>
            <a:ln w="12736">
              <a:solidFill>
                <a:srgbClr val="000000"/>
              </a:solidFill>
            </a:ln>
          </p:spPr>
          <p:txBody>
            <a:bodyPr wrap="square" lIns="0" tIns="0" rIns="0" bIns="0" rtlCol="0"/>
            <a:lstStyle/>
            <a:p>
              <a:endParaRPr>
                <a:latin typeface="+mj-lt"/>
              </a:endParaRPr>
            </a:p>
          </p:txBody>
        </p:sp>
        <p:sp>
          <p:nvSpPr>
            <p:cNvPr id="23" name="object 23"/>
            <p:cNvSpPr/>
            <p:nvPr/>
          </p:nvSpPr>
          <p:spPr>
            <a:xfrm>
              <a:off x="5141823" y="1506334"/>
              <a:ext cx="64135" cy="127635"/>
            </a:xfrm>
            <a:custGeom>
              <a:avLst/>
              <a:gdLst/>
              <a:ahLst/>
              <a:cxnLst/>
              <a:rect l="l" t="t" r="r" b="b"/>
              <a:pathLst>
                <a:path w="64135" h="127635">
                  <a:moveTo>
                    <a:pt x="0" y="127355"/>
                  </a:moveTo>
                  <a:lnTo>
                    <a:pt x="31838" y="0"/>
                  </a:lnTo>
                  <a:lnTo>
                    <a:pt x="63677" y="127355"/>
                  </a:lnTo>
                </a:path>
              </a:pathLst>
            </a:custGeom>
            <a:ln w="12736">
              <a:solidFill>
                <a:srgbClr val="000000"/>
              </a:solidFill>
            </a:ln>
          </p:spPr>
          <p:txBody>
            <a:bodyPr wrap="square" lIns="0" tIns="0" rIns="0" bIns="0" rtlCol="0"/>
            <a:lstStyle/>
            <a:p>
              <a:endParaRPr>
                <a:latin typeface="+mj-lt"/>
              </a:endParaRPr>
            </a:p>
          </p:txBody>
        </p:sp>
        <p:sp>
          <p:nvSpPr>
            <p:cNvPr id="24" name="object 24"/>
            <p:cNvSpPr txBox="1"/>
            <p:nvPr/>
          </p:nvSpPr>
          <p:spPr>
            <a:xfrm>
              <a:off x="5275592" y="1423568"/>
              <a:ext cx="614680" cy="201788"/>
            </a:xfrm>
            <a:prstGeom prst="rect">
              <a:avLst/>
            </a:prstGeom>
          </p:spPr>
          <p:txBody>
            <a:bodyPr vert="horz" wrap="square" lIns="0" tIns="0" rIns="0" bIns="0" rtlCol="0">
              <a:spAutoFit/>
            </a:bodyPr>
            <a:lstStyle/>
            <a:p>
              <a:pPr marL="12700">
                <a:lnSpc>
                  <a:spcPct val="100000"/>
                </a:lnSpc>
              </a:pPr>
              <a:r>
                <a:rPr sz="1600" i="1" dirty="0">
                  <a:latin typeface="+mj-lt"/>
                  <a:cs typeface="Arial"/>
                </a:rPr>
                <a:t>Frame</a:t>
              </a:r>
              <a:endParaRPr sz="1600">
                <a:latin typeface="+mj-lt"/>
                <a:cs typeface="Arial"/>
              </a:endParaRPr>
            </a:p>
          </p:txBody>
        </p:sp>
        <p:sp>
          <p:nvSpPr>
            <p:cNvPr id="25" name="object 25"/>
            <p:cNvSpPr txBox="1"/>
            <p:nvPr/>
          </p:nvSpPr>
          <p:spPr>
            <a:xfrm>
              <a:off x="5275592" y="3257601"/>
              <a:ext cx="840740" cy="201788"/>
            </a:xfrm>
            <a:prstGeom prst="rect">
              <a:avLst/>
            </a:prstGeom>
          </p:spPr>
          <p:txBody>
            <a:bodyPr vert="horz" wrap="square" lIns="0" tIns="0" rIns="0" bIns="0" rtlCol="0">
              <a:spAutoFit/>
            </a:bodyPr>
            <a:lstStyle/>
            <a:p>
              <a:pPr marL="12700">
                <a:lnSpc>
                  <a:spcPct val="100000"/>
                </a:lnSpc>
              </a:pPr>
              <a:r>
                <a:rPr sz="1600" i="1" dirty="0">
                  <a:latin typeface="+mj-lt"/>
                  <a:cs typeface="Arial"/>
                </a:rPr>
                <a:t>from</a:t>
              </a:r>
              <a:r>
                <a:rPr sz="1600" i="1" spc="-85" dirty="0">
                  <a:latin typeface="+mj-lt"/>
                  <a:cs typeface="Arial"/>
                </a:rPr>
                <a:t> </a:t>
              </a:r>
              <a:r>
                <a:rPr sz="1600" i="1" dirty="0">
                  <a:latin typeface="+mj-lt"/>
                  <a:cs typeface="Arial"/>
                </a:rPr>
                <a:t>Phy</a:t>
              </a:r>
              <a:endParaRPr sz="1600">
                <a:latin typeface="+mj-lt"/>
                <a:cs typeface="Arial"/>
              </a:endParaRPr>
            </a:p>
          </p:txBody>
        </p:sp>
        <p:sp>
          <p:nvSpPr>
            <p:cNvPr id="26" name="object 26"/>
            <p:cNvSpPr txBox="1"/>
            <p:nvPr/>
          </p:nvSpPr>
          <p:spPr>
            <a:xfrm>
              <a:off x="4753402" y="2779195"/>
              <a:ext cx="1503680" cy="227012"/>
            </a:xfrm>
            <a:prstGeom prst="rect">
              <a:avLst/>
            </a:prstGeom>
          </p:spPr>
          <p:txBody>
            <a:bodyPr vert="horz" wrap="square" lIns="0" tIns="0" rIns="0" bIns="0" rtlCol="0">
              <a:spAutoFit/>
            </a:bodyPr>
            <a:lstStyle/>
            <a:p>
              <a:pPr marL="12700">
                <a:lnSpc>
                  <a:spcPct val="100000"/>
                </a:lnSpc>
              </a:pPr>
              <a:r>
                <a:rPr sz="1800" i="1" dirty="0">
                  <a:latin typeface="+mj-lt"/>
                  <a:cs typeface="Arial"/>
                </a:rPr>
                <a:t>Remove</a:t>
              </a:r>
              <a:r>
                <a:rPr sz="1800" i="1" spc="-70" dirty="0">
                  <a:latin typeface="+mj-lt"/>
                  <a:cs typeface="Arial"/>
                </a:rPr>
                <a:t> </a:t>
              </a:r>
              <a:r>
                <a:rPr sz="1800" i="1" dirty="0">
                  <a:latin typeface="+mj-lt"/>
                  <a:cs typeface="Arial"/>
                </a:rPr>
                <a:t>Flags</a:t>
              </a:r>
              <a:endParaRPr sz="1800">
                <a:latin typeface="+mj-lt"/>
                <a:cs typeface="Arial"/>
              </a:endParaRPr>
            </a:p>
          </p:txBody>
        </p:sp>
        <p:sp>
          <p:nvSpPr>
            <p:cNvPr id="27" name="object 27"/>
            <p:cNvSpPr txBox="1"/>
            <p:nvPr/>
          </p:nvSpPr>
          <p:spPr>
            <a:xfrm>
              <a:off x="4893502" y="1887651"/>
              <a:ext cx="955675" cy="227012"/>
            </a:xfrm>
            <a:prstGeom prst="rect">
              <a:avLst/>
            </a:prstGeom>
          </p:spPr>
          <p:txBody>
            <a:bodyPr vert="horz" wrap="square" lIns="0" tIns="0" rIns="0" bIns="0" rtlCol="0">
              <a:spAutoFit/>
            </a:bodyPr>
            <a:lstStyle/>
            <a:p>
              <a:pPr marL="12700">
                <a:lnSpc>
                  <a:spcPct val="100000"/>
                </a:lnSpc>
              </a:pPr>
              <a:r>
                <a:rPr sz="1800" i="1" dirty="0">
                  <a:latin typeface="+mj-lt"/>
                  <a:cs typeface="Arial"/>
                </a:rPr>
                <a:t>Destuffer</a:t>
              </a:r>
              <a:endParaRPr sz="1800">
                <a:latin typeface="+mj-lt"/>
                <a:cs typeface="Arial"/>
              </a:endParaRPr>
            </a:p>
          </p:txBody>
        </p:sp>
        <p:sp>
          <p:nvSpPr>
            <p:cNvPr id="28" name="object 28"/>
            <p:cNvSpPr/>
            <p:nvPr/>
          </p:nvSpPr>
          <p:spPr>
            <a:xfrm>
              <a:off x="2193353" y="3607824"/>
              <a:ext cx="3159125" cy="153035"/>
            </a:xfrm>
            <a:custGeom>
              <a:avLst/>
              <a:gdLst/>
              <a:ahLst/>
              <a:cxnLst/>
              <a:rect l="l" t="t" r="r" b="b"/>
              <a:pathLst>
                <a:path w="3159125" h="153035">
                  <a:moveTo>
                    <a:pt x="0" y="152835"/>
                  </a:moveTo>
                  <a:lnTo>
                    <a:pt x="3158604" y="152835"/>
                  </a:lnTo>
                  <a:lnTo>
                    <a:pt x="3158604" y="0"/>
                  </a:lnTo>
                  <a:lnTo>
                    <a:pt x="0" y="0"/>
                  </a:lnTo>
                  <a:lnTo>
                    <a:pt x="0" y="152835"/>
                  </a:lnTo>
                  <a:close/>
                </a:path>
              </a:pathLst>
            </a:custGeom>
            <a:ln w="12736">
              <a:solidFill>
                <a:srgbClr val="000000"/>
              </a:solidFill>
            </a:ln>
          </p:spPr>
          <p:txBody>
            <a:bodyPr wrap="square" lIns="0" tIns="0" rIns="0" bIns="0" rtlCol="0"/>
            <a:lstStyle/>
            <a:p>
              <a:endParaRPr>
                <a:latin typeface="+mj-lt"/>
              </a:endParaRPr>
            </a:p>
          </p:txBody>
        </p:sp>
      </p:grpSp>
      <p:sp>
        <p:nvSpPr>
          <p:cNvPr id="29" name="object 29"/>
          <p:cNvSpPr txBox="1"/>
          <p:nvPr/>
        </p:nvSpPr>
        <p:spPr>
          <a:xfrm>
            <a:off x="1230879" y="4278330"/>
            <a:ext cx="5358130" cy="1822230"/>
          </a:xfrm>
          <a:prstGeom prst="rect">
            <a:avLst/>
          </a:prstGeom>
        </p:spPr>
        <p:txBody>
          <a:bodyPr vert="horz" wrap="square" lIns="0" tIns="0" rIns="0" bIns="0" rtlCol="0">
            <a:spAutoFit/>
          </a:bodyPr>
          <a:lstStyle/>
          <a:p>
            <a:pPr marL="212090" marR="332740" indent="-199390">
              <a:lnSpc>
                <a:spcPct val="116599"/>
              </a:lnSpc>
              <a:buFont typeface="Times New Roman"/>
              <a:buChar char="•"/>
              <a:tabLst>
                <a:tab pos="212725" algn="l"/>
              </a:tabLst>
            </a:pPr>
            <a:r>
              <a:rPr sz="2400" spc="40" dirty="0">
                <a:cs typeface="Garamond"/>
              </a:rPr>
              <a:t>Sublayering </a:t>
            </a:r>
            <a:r>
              <a:rPr sz="2400" spc="15" dirty="0">
                <a:cs typeface="Garamond"/>
              </a:rPr>
              <a:t>is </a:t>
            </a:r>
            <a:r>
              <a:rPr sz="2400" spc="114" dirty="0">
                <a:cs typeface="Garamond"/>
              </a:rPr>
              <a:t>a </a:t>
            </a:r>
            <a:r>
              <a:rPr sz="2400" spc="-15" dirty="0">
                <a:cs typeface="Garamond"/>
              </a:rPr>
              <a:t>good </a:t>
            </a:r>
            <a:r>
              <a:rPr sz="2400" spc="15" dirty="0">
                <a:cs typeface="Garamond"/>
              </a:rPr>
              <a:t>design technique </a:t>
            </a:r>
            <a:r>
              <a:rPr sz="2400" spc="35" dirty="0">
                <a:cs typeface="Garamond"/>
              </a:rPr>
              <a:t>within  layers </a:t>
            </a:r>
            <a:r>
              <a:rPr sz="2400" spc="50" dirty="0">
                <a:cs typeface="Garamond"/>
              </a:rPr>
              <a:t>as</a:t>
            </a:r>
            <a:r>
              <a:rPr sz="2400" spc="105" dirty="0">
                <a:cs typeface="Garamond"/>
              </a:rPr>
              <a:t> </a:t>
            </a:r>
            <a:r>
              <a:rPr sz="2400" spc="20" dirty="0">
                <a:cs typeface="Garamond"/>
              </a:rPr>
              <a:t>well!</a:t>
            </a:r>
            <a:endParaRPr sz="2400" dirty="0">
              <a:cs typeface="Garamond"/>
            </a:endParaRPr>
          </a:p>
          <a:p>
            <a:pPr marL="212090" marR="5080" indent="-199390">
              <a:lnSpc>
                <a:spcPct val="116599"/>
              </a:lnSpc>
              <a:spcBef>
                <a:spcPts val="885"/>
              </a:spcBef>
              <a:buFont typeface="Times New Roman"/>
              <a:buChar char="•"/>
              <a:tabLst>
                <a:tab pos="212725" algn="l"/>
              </a:tabLst>
            </a:pPr>
            <a:r>
              <a:rPr sz="2400" spc="95" dirty="0">
                <a:cs typeface="Garamond"/>
              </a:rPr>
              <a:t>What </a:t>
            </a:r>
            <a:r>
              <a:rPr sz="2400" spc="25" dirty="0">
                <a:cs typeface="Garamond"/>
              </a:rPr>
              <a:t>happens </a:t>
            </a:r>
            <a:r>
              <a:rPr sz="2400" spc="-25" dirty="0">
                <a:cs typeface="Garamond"/>
              </a:rPr>
              <a:t>if </a:t>
            </a:r>
            <a:r>
              <a:rPr sz="2400" spc="45" dirty="0">
                <a:cs typeface="Garamond"/>
              </a:rPr>
              <a:t>input </a:t>
            </a:r>
            <a:r>
              <a:rPr sz="2400" spc="95" dirty="0">
                <a:cs typeface="Garamond"/>
              </a:rPr>
              <a:t>data </a:t>
            </a:r>
            <a:r>
              <a:rPr sz="2400" spc="15" dirty="0">
                <a:cs typeface="Garamond"/>
              </a:rPr>
              <a:t>contains </a:t>
            </a:r>
            <a:r>
              <a:rPr sz="2400" spc="-10" dirty="0">
                <a:cs typeface="Garamond"/>
              </a:rPr>
              <a:t>0111110. </a:t>
            </a:r>
            <a:r>
              <a:rPr sz="2400" spc="-80" dirty="0">
                <a:cs typeface="Garamond"/>
              </a:rPr>
              <a:t>If  </a:t>
            </a:r>
            <a:r>
              <a:rPr sz="2400" spc="5" dirty="0">
                <a:cs typeface="Garamond"/>
              </a:rPr>
              <a:t>receiver </a:t>
            </a:r>
            <a:r>
              <a:rPr sz="2400" spc="30" dirty="0">
                <a:cs typeface="Garamond"/>
              </a:rPr>
              <a:t>gets</a:t>
            </a:r>
            <a:r>
              <a:rPr sz="2400" spc="150" dirty="0">
                <a:cs typeface="Garamond"/>
              </a:rPr>
              <a:t> </a:t>
            </a:r>
            <a:r>
              <a:rPr sz="2400" spc="5" dirty="0">
                <a:cs typeface="Garamond"/>
              </a:rPr>
              <a:t>111110?</a:t>
            </a:r>
            <a:endParaRPr sz="2400" dirty="0">
              <a:cs typeface="Garamond"/>
            </a:endParaRPr>
          </a:p>
        </p:txBody>
      </p:sp>
      <p:sp>
        <p:nvSpPr>
          <p:cNvPr id="30" name="object 30"/>
          <p:cNvSpPr txBox="1">
            <a:spLocks noGrp="1"/>
          </p:cNvSpPr>
          <p:nvPr>
            <p:ph type="sldNum" sz="quarter" idx="12"/>
          </p:nvPr>
        </p:nvSpPr>
        <p:spPr>
          <a:xfrm>
            <a:off x="7586663" y="8285163"/>
            <a:ext cx="185737" cy="165100"/>
          </a:xfrm>
          <a:prstGeom prst="rect">
            <a:avLst/>
          </a:prstGeom>
        </p:spPr>
        <p:txBody>
          <a:bodyPr vert="horz" wrap="square" lIns="0" tIns="6985" rIns="0" bIns="0" rtlCol="0">
            <a:spAutoFit/>
          </a:bodyPr>
          <a:lstStyle/>
          <a:p>
            <a:pPr marL="25400">
              <a:lnSpc>
                <a:spcPts val="1235"/>
              </a:lnSpc>
              <a:spcBef>
                <a:spcPts val="55"/>
              </a:spcBef>
            </a:pPr>
            <a:r>
              <a:rPr spc="-5" dirty="0"/>
              <a:t>8</a:t>
            </a:r>
          </a:p>
        </p:txBody>
      </p:sp>
      <p:sp>
        <p:nvSpPr>
          <p:cNvPr id="33" name="TextBox 32"/>
          <p:cNvSpPr txBox="1"/>
          <p:nvPr/>
        </p:nvSpPr>
        <p:spPr>
          <a:xfrm>
            <a:off x="2792807" y="1199034"/>
            <a:ext cx="1709946" cy="369332"/>
          </a:xfrm>
          <a:prstGeom prst="rect">
            <a:avLst/>
          </a:prstGeom>
          <a:noFill/>
        </p:spPr>
        <p:txBody>
          <a:bodyPr wrap="square" rtlCol="0">
            <a:spAutoFit/>
          </a:bodyPr>
          <a:lstStyle/>
          <a:p>
            <a:r>
              <a:rPr lang="en-US" dirty="0" smtClean="0"/>
              <a:t>01111110</a:t>
            </a:r>
            <a:endParaRPr lang="en-US" dirty="0"/>
          </a:p>
        </p:txBody>
      </p:sp>
      <p:sp>
        <p:nvSpPr>
          <p:cNvPr id="35" name="TextBox 34"/>
          <p:cNvSpPr txBox="1"/>
          <p:nvPr/>
        </p:nvSpPr>
        <p:spPr>
          <a:xfrm>
            <a:off x="2744352" y="2309466"/>
            <a:ext cx="1709946" cy="369332"/>
          </a:xfrm>
          <a:prstGeom prst="rect">
            <a:avLst/>
          </a:prstGeom>
          <a:noFill/>
        </p:spPr>
        <p:txBody>
          <a:bodyPr wrap="square" rtlCol="0">
            <a:spAutoFit/>
          </a:bodyPr>
          <a:lstStyle/>
          <a:p>
            <a:r>
              <a:rPr lang="en-US" dirty="0" smtClean="0"/>
              <a:t>011111</a:t>
            </a:r>
            <a:r>
              <a:rPr lang="en-US" dirty="0" smtClean="0">
                <a:solidFill>
                  <a:srgbClr val="FF0000"/>
                </a:solidFill>
              </a:rPr>
              <a:t>0</a:t>
            </a:r>
            <a:r>
              <a:rPr lang="en-US" dirty="0" smtClean="0"/>
              <a:t>10</a:t>
            </a:r>
            <a:endParaRPr lang="en-US" dirty="0"/>
          </a:p>
        </p:txBody>
      </p:sp>
      <p:sp>
        <p:nvSpPr>
          <p:cNvPr id="36" name="TextBox 35"/>
          <p:cNvSpPr txBox="1"/>
          <p:nvPr/>
        </p:nvSpPr>
        <p:spPr>
          <a:xfrm>
            <a:off x="315302" y="3687512"/>
            <a:ext cx="4506442" cy="369332"/>
          </a:xfrm>
          <a:prstGeom prst="rect">
            <a:avLst/>
          </a:prstGeom>
          <a:noFill/>
        </p:spPr>
        <p:txBody>
          <a:bodyPr wrap="square" rtlCol="0">
            <a:spAutoFit/>
          </a:bodyPr>
          <a:lstStyle/>
          <a:p>
            <a:r>
              <a:rPr lang="en-US" i="1" dirty="0">
                <a:solidFill>
                  <a:srgbClr val="00B050"/>
                </a:solidFill>
                <a:cs typeface="Arial"/>
              </a:rPr>
              <a:t>01111110</a:t>
            </a:r>
            <a:r>
              <a:rPr lang="en-US" dirty="0">
                <a:cs typeface="Arial"/>
              </a:rPr>
              <a:t> </a:t>
            </a:r>
            <a:r>
              <a:rPr lang="en-US" dirty="0" smtClean="0"/>
              <a:t>011111010 </a:t>
            </a:r>
            <a:r>
              <a:rPr lang="en-US" i="1" dirty="0">
                <a:solidFill>
                  <a:srgbClr val="00B050"/>
                </a:solidFill>
                <a:cs typeface="Arial"/>
              </a:rPr>
              <a:t>01111110</a:t>
            </a:r>
            <a:r>
              <a:rPr lang="en-US" dirty="0">
                <a:solidFill>
                  <a:srgbClr val="00B050"/>
                </a:solidFill>
                <a:cs typeface="Arial"/>
              </a:rPr>
              <a:t> </a:t>
            </a:r>
            <a:endParaRPr lang="en-US" dirty="0">
              <a:solidFill>
                <a:srgbClr val="00B050"/>
              </a:solidFill>
            </a:endParaRPr>
          </a:p>
        </p:txBody>
      </p:sp>
    </p:spTree>
    <p:extLst>
      <p:ext uri="{BB962C8B-B14F-4D97-AF65-F5344CB8AC3E}">
        <p14:creationId xmlns:p14="http://schemas.microsoft.com/office/powerpoint/2010/main" val="2241363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05" y="76200"/>
            <a:ext cx="6703695" cy="1944159"/>
          </a:xfrm>
        </p:spPr>
        <p:txBody>
          <a:bodyPr>
            <a:normAutofit/>
          </a:bodyPr>
          <a:lstStyle/>
          <a:p>
            <a:r>
              <a:rPr lang="en-US" sz="3200" dirty="0">
                <a:solidFill>
                  <a:srgbClr val="0070C0"/>
                </a:solidFill>
              </a:rPr>
              <a:t>Bit-level Stuffing</a:t>
            </a:r>
          </a:p>
        </p:txBody>
      </p:sp>
      <p:sp>
        <p:nvSpPr>
          <p:cNvPr id="5" name="Slide Number Placeholder 4"/>
          <p:cNvSpPr>
            <a:spLocks noGrp="1"/>
          </p:cNvSpPr>
          <p:nvPr>
            <p:ph type="sldNum" sz="quarter" idx="11"/>
          </p:nvPr>
        </p:nvSpPr>
        <p:spPr/>
        <p:txBody>
          <a:bodyPr/>
          <a:lstStyle/>
          <a:p>
            <a:fld id="{603FE706-B21F-114E-8808-5DBE0296B0E8}" type="slidenum">
              <a:rPr lang="en-US" smtClean="0"/>
              <a:pPr/>
              <a:t>23</a:t>
            </a:fld>
            <a:endParaRPr lang="en-US" sz="850" b="1">
              <a:solidFill>
                <a:schemeClr val="tx1"/>
              </a:solidFill>
            </a:endParaRPr>
          </a:p>
        </p:txBody>
      </p:sp>
      <p:sp>
        <p:nvSpPr>
          <p:cNvPr id="6" name="Content Placeholder 5"/>
          <p:cNvSpPr>
            <a:spLocks noGrp="1"/>
          </p:cNvSpPr>
          <p:nvPr>
            <p:ph idx="1"/>
          </p:nvPr>
        </p:nvSpPr>
        <p:spPr>
          <a:xfrm>
            <a:off x="504097" y="1802929"/>
            <a:ext cx="6924542" cy="3756660"/>
          </a:xfrm>
        </p:spPr>
        <p:txBody>
          <a:bodyPr>
            <a:noAutofit/>
          </a:bodyPr>
          <a:lstStyle/>
          <a:p>
            <a:r>
              <a:rPr lang="en-US" sz="2400" dirty="0"/>
              <a:t>Avoid sentinel bit pattern in payload data</a:t>
            </a:r>
          </a:p>
          <a:p>
            <a:pPr lvl="1"/>
            <a:r>
              <a:rPr lang="en-US" sz="2400" dirty="0"/>
              <a:t>Commonly, sentinel is bit pattern </a:t>
            </a:r>
            <a:r>
              <a:rPr lang="en-US" sz="2400" dirty="0">
                <a:solidFill>
                  <a:srgbClr val="0000FF"/>
                </a:solidFill>
              </a:rPr>
              <a:t>01111110</a:t>
            </a:r>
            <a:r>
              <a:rPr lang="en-US" sz="2400" dirty="0"/>
              <a:t> (0x7E)</a:t>
            </a:r>
          </a:p>
          <a:p>
            <a:pPr lvl="1"/>
            <a:r>
              <a:rPr lang="en-US" sz="2400" dirty="0"/>
              <a:t>Invented for SDLC/HDLC, now standard pattern</a:t>
            </a:r>
          </a:p>
          <a:p>
            <a:r>
              <a:rPr lang="en-US" sz="2400" dirty="0"/>
              <a:t>Sender: any time </a:t>
            </a:r>
            <a:r>
              <a:rPr lang="en-US" sz="2400" dirty="0">
                <a:solidFill>
                  <a:srgbClr val="0000FF"/>
                </a:solidFill>
              </a:rPr>
              <a:t>five</a:t>
            </a:r>
            <a:r>
              <a:rPr lang="en-US" sz="2400" dirty="0"/>
              <a:t> ones appear in outgoing data, insert a zero, resulting in 0111110</a:t>
            </a:r>
          </a:p>
          <a:p>
            <a:pPr lvl="4"/>
            <a:endParaRPr lang="en-US" sz="2400" dirty="0"/>
          </a:p>
          <a:p>
            <a:endParaRPr lang="en-US" sz="2400" dirty="0"/>
          </a:p>
          <a:p>
            <a:r>
              <a:rPr lang="en-US" sz="2400" dirty="0"/>
              <a:t>Receiver: any time five ones appear, removes next zero</a:t>
            </a:r>
          </a:p>
          <a:p>
            <a:pPr lvl="1"/>
            <a:r>
              <a:rPr lang="en-US" sz="2400" dirty="0"/>
              <a:t>If there is no zero, there will either be six ones (sentinel) or</a:t>
            </a:r>
          </a:p>
          <a:p>
            <a:pPr lvl="1"/>
            <a:r>
              <a:rPr lang="en-US" sz="2400" dirty="0"/>
              <a:t>It declares an error condition!</a:t>
            </a:r>
          </a:p>
          <a:p>
            <a:pPr lvl="1"/>
            <a:r>
              <a:rPr lang="en-US" sz="2400" dirty="0"/>
              <a:t>Note bit pattern that cannot appear is 01111111 (0x7F)</a:t>
            </a:r>
          </a:p>
          <a:p>
            <a:r>
              <a:rPr lang="en-US" sz="2400" dirty="0"/>
              <a:t>What’s the worst case for efficiency?</a:t>
            </a:r>
          </a:p>
        </p:txBody>
      </p:sp>
      <p:sp>
        <p:nvSpPr>
          <p:cNvPr id="7" name="TextBox 6"/>
          <p:cNvSpPr txBox="1"/>
          <p:nvPr/>
        </p:nvSpPr>
        <p:spPr>
          <a:xfrm>
            <a:off x="3332010" y="3733800"/>
            <a:ext cx="3464410" cy="327782"/>
          </a:xfrm>
          <a:prstGeom prst="rect">
            <a:avLst/>
          </a:prstGeom>
          <a:noFill/>
        </p:spPr>
        <p:txBody>
          <a:bodyPr wrap="none" rtlCol="0">
            <a:spAutoFit/>
          </a:bodyPr>
          <a:lstStyle/>
          <a:p>
            <a:r>
              <a:rPr lang="en-US" sz="1530" dirty="0"/>
              <a:t>011111100001110111011111011111001</a:t>
            </a:r>
          </a:p>
        </p:txBody>
      </p:sp>
      <p:sp>
        <p:nvSpPr>
          <p:cNvPr id="8" name="TextBox 7"/>
          <p:cNvSpPr txBox="1"/>
          <p:nvPr/>
        </p:nvSpPr>
        <p:spPr>
          <a:xfrm>
            <a:off x="3176892" y="4055436"/>
            <a:ext cx="3762568" cy="327782"/>
          </a:xfrm>
          <a:prstGeom prst="rect">
            <a:avLst/>
          </a:prstGeom>
          <a:noFill/>
        </p:spPr>
        <p:txBody>
          <a:bodyPr wrap="none" rtlCol="0">
            <a:spAutoFit/>
          </a:bodyPr>
          <a:lstStyle/>
          <a:p>
            <a:r>
              <a:rPr lang="en-US" sz="1530" dirty="0"/>
              <a:t>011111</a:t>
            </a:r>
            <a:r>
              <a:rPr lang="en-US" sz="1530" dirty="0">
                <a:solidFill>
                  <a:srgbClr val="FF0000"/>
                </a:solidFill>
              </a:rPr>
              <a:t>0</a:t>
            </a:r>
            <a:r>
              <a:rPr lang="en-US" sz="1530" dirty="0"/>
              <a:t>100001110111011111</a:t>
            </a:r>
            <a:r>
              <a:rPr lang="en-US" sz="1530" dirty="0">
                <a:solidFill>
                  <a:srgbClr val="FF0000"/>
                </a:solidFill>
              </a:rPr>
              <a:t>0</a:t>
            </a:r>
            <a:r>
              <a:rPr lang="en-US" sz="1530" dirty="0"/>
              <a:t>011111</a:t>
            </a:r>
            <a:r>
              <a:rPr lang="en-US" sz="1530" dirty="0">
                <a:solidFill>
                  <a:srgbClr val="FF0000"/>
                </a:solidFill>
              </a:rPr>
              <a:t>0</a:t>
            </a:r>
            <a:r>
              <a:rPr lang="en-US" sz="1530" dirty="0"/>
              <a:t>001</a:t>
            </a:r>
          </a:p>
        </p:txBody>
      </p:sp>
    </p:spTree>
    <p:extLst>
      <p:ext uri="{BB962C8B-B14F-4D97-AF65-F5344CB8AC3E}">
        <p14:creationId xmlns:p14="http://schemas.microsoft.com/office/powerpoint/2010/main" val="76578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03555" y="296763"/>
            <a:ext cx="4553839" cy="492443"/>
          </a:xfrm>
          <a:prstGeom prst="rect">
            <a:avLst/>
          </a:prstGeom>
        </p:spPr>
        <p:txBody>
          <a:bodyPr vert="horz" wrap="square" lIns="0" tIns="0" rIns="0" bIns="0" rtlCol="0">
            <a:spAutoFit/>
          </a:bodyPr>
          <a:lstStyle/>
          <a:p>
            <a:pPr marL="12700">
              <a:lnSpc>
                <a:spcPct val="100000"/>
              </a:lnSpc>
            </a:pPr>
            <a:r>
              <a:rPr sz="3200" spc="280" dirty="0">
                <a:solidFill>
                  <a:srgbClr val="0070C0"/>
                </a:solidFill>
                <a:latin typeface="+mj-lt"/>
                <a:cs typeface="PMingLiU"/>
              </a:rPr>
              <a:t>Correct Bit</a:t>
            </a:r>
            <a:r>
              <a:rPr sz="3200" spc="100" dirty="0">
                <a:solidFill>
                  <a:srgbClr val="0070C0"/>
                </a:solidFill>
                <a:latin typeface="+mj-lt"/>
                <a:cs typeface="PMingLiU"/>
              </a:rPr>
              <a:t> </a:t>
            </a:r>
            <a:r>
              <a:rPr sz="3200" spc="195" dirty="0">
                <a:solidFill>
                  <a:srgbClr val="0070C0"/>
                </a:solidFill>
                <a:latin typeface="+mj-lt"/>
                <a:cs typeface="PMingLiU"/>
              </a:rPr>
              <a:t>Stuffing</a:t>
            </a:r>
            <a:endParaRPr sz="3200" dirty="0">
              <a:solidFill>
                <a:srgbClr val="0070C0"/>
              </a:solidFill>
              <a:latin typeface="+mj-lt"/>
              <a:cs typeface="PMingLiU"/>
            </a:endParaRPr>
          </a:p>
        </p:txBody>
      </p:sp>
      <p:sp>
        <p:nvSpPr>
          <p:cNvPr id="3" name="object 3"/>
          <p:cNvSpPr/>
          <p:nvPr/>
        </p:nvSpPr>
        <p:spPr>
          <a:xfrm>
            <a:off x="2022614" y="1677682"/>
            <a:ext cx="617220" cy="0"/>
          </a:xfrm>
          <a:custGeom>
            <a:avLst/>
            <a:gdLst/>
            <a:ahLst/>
            <a:cxnLst/>
            <a:rect l="l" t="t" r="r" b="b"/>
            <a:pathLst>
              <a:path w="617219">
                <a:moveTo>
                  <a:pt x="0" y="0"/>
                </a:moveTo>
                <a:lnTo>
                  <a:pt x="616978" y="0"/>
                </a:lnTo>
              </a:path>
            </a:pathLst>
          </a:custGeom>
          <a:ln w="11865">
            <a:solidFill>
              <a:srgbClr val="000000"/>
            </a:solidFill>
          </a:ln>
        </p:spPr>
        <p:txBody>
          <a:bodyPr wrap="square" lIns="0" tIns="0" rIns="0" bIns="0" rtlCol="0"/>
          <a:lstStyle/>
          <a:p>
            <a:endParaRPr sz="2000">
              <a:latin typeface="+mj-lt"/>
            </a:endParaRPr>
          </a:p>
        </p:txBody>
      </p:sp>
      <p:sp>
        <p:nvSpPr>
          <p:cNvPr id="4" name="object 4"/>
          <p:cNvSpPr/>
          <p:nvPr/>
        </p:nvSpPr>
        <p:spPr>
          <a:xfrm>
            <a:off x="2022614" y="1648028"/>
            <a:ext cx="118745" cy="59690"/>
          </a:xfrm>
          <a:custGeom>
            <a:avLst/>
            <a:gdLst/>
            <a:ahLst/>
            <a:cxnLst/>
            <a:rect l="l" t="t" r="r" b="b"/>
            <a:pathLst>
              <a:path w="118744" h="59689">
                <a:moveTo>
                  <a:pt x="118643" y="59321"/>
                </a:moveTo>
                <a:lnTo>
                  <a:pt x="0" y="29654"/>
                </a:lnTo>
                <a:lnTo>
                  <a:pt x="118643" y="0"/>
                </a:lnTo>
              </a:path>
            </a:pathLst>
          </a:custGeom>
          <a:ln w="11865">
            <a:solidFill>
              <a:srgbClr val="000000"/>
            </a:solidFill>
          </a:ln>
        </p:spPr>
        <p:txBody>
          <a:bodyPr wrap="square" lIns="0" tIns="0" rIns="0" bIns="0" rtlCol="0"/>
          <a:lstStyle/>
          <a:p>
            <a:endParaRPr sz="2000">
              <a:latin typeface="+mj-lt"/>
            </a:endParaRPr>
          </a:p>
        </p:txBody>
      </p:sp>
      <p:sp>
        <p:nvSpPr>
          <p:cNvPr id="5" name="object 5"/>
          <p:cNvSpPr/>
          <p:nvPr/>
        </p:nvSpPr>
        <p:spPr>
          <a:xfrm>
            <a:off x="2520950" y="1648028"/>
            <a:ext cx="118745" cy="59690"/>
          </a:xfrm>
          <a:custGeom>
            <a:avLst/>
            <a:gdLst/>
            <a:ahLst/>
            <a:cxnLst/>
            <a:rect l="l" t="t" r="r" b="b"/>
            <a:pathLst>
              <a:path w="118744" h="59689">
                <a:moveTo>
                  <a:pt x="0" y="0"/>
                </a:moveTo>
                <a:lnTo>
                  <a:pt x="118643" y="29654"/>
                </a:lnTo>
                <a:lnTo>
                  <a:pt x="0" y="59321"/>
                </a:lnTo>
              </a:path>
            </a:pathLst>
          </a:custGeom>
          <a:ln w="11865">
            <a:solidFill>
              <a:srgbClr val="000000"/>
            </a:solidFill>
          </a:ln>
        </p:spPr>
        <p:txBody>
          <a:bodyPr wrap="square" lIns="0" tIns="0" rIns="0" bIns="0" rtlCol="0"/>
          <a:lstStyle/>
          <a:p>
            <a:endParaRPr sz="2000">
              <a:latin typeface="+mj-lt"/>
            </a:endParaRPr>
          </a:p>
        </p:txBody>
      </p:sp>
      <p:sp>
        <p:nvSpPr>
          <p:cNvPr id="6" name="object 6"/>
          <p:cNvSpPr/>
          <p:nvPr/>
        </p:nvSpPr>
        <p:spPr>
          <a:xfrm>
            <a:off x="3363366" y="1665820"/>
            <a:ext cx="558165" cy="0"/>
          </a:xfrm>
          <a:custGeom>
            <a:avLst/>
            <a:gdLst/>
            <a:ahLst/>
            <a:cxnLst/>
            <a:rect l="l" t="t" r="r" b="b"/>
            <a:pathLst>
              <a:path w="558164">
                <a:moveTo>
                  <a:pt x="0" y="0"/>
                </a:moveTo>
                <a:lnTo>
                  <a:pt x="557669" y="0"/>
                </a:lnTo>
              </a:path>
            </a:pathLst>
          </a:custGeom>
          <a:ln w="11865">
            <a:solidFill>
              <a:srgbClr val="000000"/>
            </a:solidFill>
          </a:ln>
        </p:spPr>
        <p:txBody>
          <a:bodyPr wrap="square" lIns="0" tIns="0" rIns="0" bIns="0" rtlCol="0"/>
          <a:lstStyle/>
          <a:p>
            <a:endParaRPr sz="2000">
              <a:latin typeface="+mj-lt"/>
            </a:endParaRPr>
          </a:p>
        </p:txBody>
      </p:sp>
      <p:sp>
        <p:nvSpPr>
          <p:cNvPr id="7" name="object 7"/>
          <p:cNvSpPr/>
          <p:nvPr/>
        </p:nvSpPr>
        <p:spPr>
          <a:xfrm>
            <a:off x="3363366" y="1636166"/>
            <a:ext cx="118745" cy="59690"/>
          </a:xfrm>
          <a:custGeom>
            <a:avLst/>
            <a:gdLst/>
            <a:ahLst/>
            <a:cxnLst/>
            <a:rect l="l" t="t" r="r" b="b"/>
            <a:pathLst>
              <a:path w="118745" h="59689">
                <a:moveTo>
                  <a:pt x="118656" y="59321"/>
                </a:moveTo>
                <a:lnTo>
                  <a:pt x="0" y="29654"/>
                </a:lnTo>
                <a:lnTo>
                  <a:pt x="118656" y="0"/>
                </a:lnTo>
              </a:path>
            </a:pathLst>
          </a:custGeom>
          <a:ln w="11865">
            <a:solidFill>
              <a:srgbClr val="000000"/>
            </a:solidFill>
          </a:ln>
        </p:spPr>
        <p:txBody>
          <a:bodyPr wrap="square" lIns="0" tIns="0" rIns="0" bIns="0" rtlCol="0"/>
          <a:lstStyle/>
          <a:p>
            <a:endParaRPr sz="2000">
              <a:latin typeface="+mj-lt"/>
            </a:endParaRPr>
          </a:p>
        </p:txBody>
      </p:sp>
      <p:sp>
        <p:nvSpPr>
          <p:cNvPr id="8" name="object 8"/>
          <p:cNvSpPr/>
          <p:nvPr/>
        </p:nvSpPr>
        <p:spPr>
          <a:xfrm>
            <a:off x="3802379" y="1636166"/>
            <a:ext cx="118745" cy="59690"/>
          </a:xfrm>
          <a:custGeom>
            <a:avLst/>
            <a:gdLst/>
            <a:ahLst/>
            <a:cxnLst/>
            <a:rect l="l" t="t" r="r" b="b"/>
            <a:pathLst>
              <a:path w="118745" h="59689">
                <a:moveTo>
                  <a:pt x="0" y="0"/>
                </a:moveTo>
                <a:lnTo>
                  <a:pt x="118656" y="29654"/>
                </a:lnTo>
                <a:lnTo>
                  <a:pt x="0" y="59321"/>
                </a:lnTo>
              </a:path>
            </a:pathLst>
          </a:custGeom>
          <a:ln w="11865">
            <a:solidFill>
              <a:srgbClr val="000000"/>
            </a:solidFill>
          </a:ln>
        </p:spPr>
        <p:txBody>
          <a:bodyPr wrap="square" lIns="0" tIns="0" rIns="0" bIns="0" rtlCol="0"/>
          <a:lstStyle/>
          <a:p>
            <a:endParaRPr sz="2000">
              <a:latin typeface="+mj-lt"/>
            </a:endParaRPr>
          </a:p>
        </p:txBody>
      </p:sp>
      <p:sp>
        <p:nvSpPr>
          <p:cNvPr id="9" name="object 9"/>
          <p:cNvSpPr/>
          <p:nvPr/>
        </p:nvSpPr>
        <p:spPr>
          <a:xfrm>
            <a:off x="5178730" y="1665820"/>
            <a:ext cx="569595" cy="0"/>
          </a:xfrm>
          <a:custGeom>
            <a:avLst/>
            <a:gdLst/>
            <a:ahLst/>
            <a:cxnLst/>
            <a:rect l="l" t="t" r="r" b="b"/>
            <a:pathLst>
              <a:path w="569595">
                <a:moveTo>
                  <a:pt x="0" y="0"/>
                </a:moveTo>
                <a:lnTo>
                  <a:pt x="569531" y="0"/>
                </a:lnTo>
              </a:path>
            </a:pathLst>
          </a:custGeom>
          <a:ln w="11865">
            <a:solidFill>
              <a:srgbClr val="000000"/>
            </a:solidFill>
          </a:ln>
        </p:spPr>
        <p:txBody>
          <a:bodyPr wrap="square" lIns="0" tIns="0" rIns="0" bIns="0" rtlCol="0"/>
          <a:lstStyle/>
          <a:p>
            <a:endParaRPr sz="2000">
              <a:latin typeface="+mj-lt"/>
            </a:endParaRPr>
          </a:p>
        </p:txBody>
      </p:sp>
      <p:sp>
        <p:nvSpPr>
          <p:cNvPr id="10" name="object 10"/>
          <p:cNvSpPr/>
          <p:nvPr/>
        </p:nvSpPr>
        <p:spPr>
          <a:xfrm>
            <a:off x="5178730" y="1636166"/>
            <a:ext cx="118745" cy="59690"/>
          </a:xfrm>
          <a:custGeom>
            <a:avLst/>
            <a:gdLst/>
            <a:ahLst/>
            <a:cxnLst/>
            <a:rect l="l" t="t" r="r" b="b"/>
            <a:pathLst>
              <a:path w="118745" h="59689">
                <a:moveTo>
                  <a:pt x="118656" y="59321"/>
                </a:moveTo>
                <a:lnTo>
                  <a:pt x="0" y="29654"/>
                </a:lnTo>
                <a:lnTo>
                  <a:pt x="118656" y="0"/>
                </a:lnTo>
              </a:path>
            </a:pathLst>
          </a:custGeom>
          <a:ln w="11865">
            <a:solidFill>
              <a:srgbClr val="000000"/>
            </a:solidFill>
          </a:ln>
        </p:spPr>
        <p:txBody>
          <a:bodyPr wrap="square" lIns="0" tIns="0" rIns="0" bIns="0" rtlCol="0"/>
          <a:lstStyle/>
          <a:p>
            <a:endParaRPr sz="2000">
              <a:latin typeface="+mj-lt"/>
            </a:endParaRPr>
          </a:p>
        </p:txBody>
      </p:sp>
      <p:sp>
        <p:nvSpPr>
          <p:cNvPr id="11" name="object 11"/>
          <p:cNvSpPr/>
          <p:nvPr/>
        </p:nvSpPr>
        <p:spPr>
          <a:xfrm>
            <a:off x="5629605" y="1636166"/>
            <a:ext cx="118745" cy="59690"/>
          </a:xfrm>
          <a:custGeom>
            <a:avLst/>
            <a:gdLst/>
            <a:ahLst/>
            <a:cxnLst/>
            <a:rect l="l" t="t" r="r" b="b"/>
            <a:pathLst>
              <a:path w="118745" h="59689">
                <a:moveTo>
                  <a:pt x="0" y="0"/>
                </a:moveTo>
                <a:lnTo>
                  <a:pt x="118656" y="29654"/>
                </a:lnTo>
                <a:lnTo>
                  <a:pt x="0" y="59321"/>
                </a:lnTo>
              </a:path>
            </a:pathLst>
          </a:custGeom>
          <a:ln w="11865">
            <a:solidFill>
              <a:srgbClr val="000000"/>
            </a:solidFill>
          </a:ln>
        </p:spPr>
        <p:txBody>
          <a:bodyPr wrap="square" lIns="0" tIns="0" rIns="0" bIns="0" rtlCol="0"/>
          <a:lstStyle/>
          <a:p>
            <a:endParaRPr sz="2000">
              <a:latin typeface="+mj-lt"/>
            </a:endParaRPr>
          </a:p>
        </p:txBody>
      </p:sp>
      <p:graphicFrame>
        <p:nvGraphicFramePr>
          <p:cNvPr id="12" name="object 12"/>
          <p:cNvGraphicFramePr>
            <a:graphicFrameLocks noGrp="1"/>
          </p:cNvGraphicFramePr>
          <p:nvPr/>
        </p:nvGraphicFramePr>
        <p:xfrm>
          <a:off x="1660726" y="1268338"/>
          <a:ext cx="4544337" cy="261031"/>
        </p:xfrm>
        <a:graphic>
          <a:graphicData uri="http://schemas.openxmlformats.org/drawingml/2006/table">
            <a:tbl>
              <a:tblPr firstRow="1" bandRow="1">
                <a:tableStyleId>{2D5ABB26-0587-4C30-8999-92F81FD0307C}</a:tableStyleId>
              </a:tblPr>
              <a:tblGrid>
                <a:gridCol w="816751">
                  <a:extLst>
                    <a:ext uri="{9D8B030D-6E8A-4147-A177-3AD203B41FA5}">
                      <a16:colId xmlns:a16="http://schemas.microsoft.com/office/drawing/2014/main" val="20000"/>
                    </a:ext>
                  </a:extLst>
                </a:gridCol>
                <a:gridCol w="913613">
                  <a:extLst>
                    <a:ext uri="{9D8B030D-6E8A-4147-A177-3AD203B41FA5}">
                      <a16:colId xmlns:a16="http://schemas.microsoft.com/office/drawing/2014/main" val="20001"/>
                    </a:ext>
                  </a:extLst>
                </a:gridCol>
                <a:gridCol w="646649">
                  <a:extLst>
                    <a:ext uri="{9D8B030D-6E8A-4147-A177-3AD203B41FA5}">
                      <a16:colId xmlns:a16="http://schemas.microsoft.com/office/drawing/2014/main" val="20002"/>
                    </a:ext>
                  </a:extLst>
                </a:gridCol>
                <a:gridCol w="1407953">
                  <a:extLst>
                    <a:ext uri="{9D8B030D-6E8A-4147-A177-3AD203B41FA5}">
                      <a16:colId xmlns:a16="http://schemas.microsoft.com/office/drawing/2014/main" val="20003"/>
                    </a:ext>
                  </a:extLst>
                </a:gridCol>
                <a:gridCol w="759371">
                  <a:extLst>
                    <a:ext uri="{9D8B030D-6E8A-4147-A177-3AD203B41FA5}">
                      <a16:colId xmlns:a16="http://schemas.microsoft.com/office/drawing/2014/main" val="20004"/>
                    </a:ext>
                  </a:extLst>
                </a:gridCol>
              </a:tblGrid>
              <a:tr h="261031">
                <a:tc>
                  <a:txBody>
                    <a:bodyPr/>
                    <a:lstStyle/>
                    <a:p>
                      <a:pPr marL="64769">
                        <a:lnSpc>
                          <a:spcPts val="1789"/>
                        </a:lnSpc>
                      </a:pPr>
                      <a:r>
                        <a:rPr sz="1500" i="1" dirty="0">
                          <a:latin typeface="Arial"/>
                          <a:cs typeface="Arial"/>
                        </a:rPr>
                        <a:t>S</a:t>
                      </a:r>
                      <a:endParaRPr sz="1500">
                        <a:latin typeface="Arial"/>
                        <a:cs typeface="Arial"/>
                      </a:endParaRPr>
                    </a:p>
                  </a:txBody>
                  <a:tcPr marL="0" marR="0" marT="0" marB="0">
                    <a:lnL w="11865">
                      <a:solidFill>
                        <a:srgbClr val="000000"/>
                      </a:solidFill>
                      <a:prstDash val="solid"/>
                    </a:lnL>
                    <a:lnT w="11865">
                      <a:solidFill>
                        <a:srgbClr val="000000"/>
                      </a:solidFill>
                      <a:prstDash val="solid"/>
                    </a:lnT>
                    <a:lnB w="11865">
                      <a:solidFill>
                        <a:srgbClr val="000000"/>
                      </a:solidFill>
                      <a:prstDash val="solid"/>
                    </a:lnB>
                  </a:tcPr>
                </a:tc>
                <a:tc>
                  <a:txBody>
                    <a:bodyPr/>
                    <a:lstStyle/>
                    <a:p>
                      <a:pPr marR="160020" algn="r">
                        <a:lnSpc>
                          <a:spcPts val="1789"/>
                        </a:lnSpc>
                      </a:pPr>
                      <a:r>
                        <a:rPr sz="1500" i="1" dirty="0">
                          <a:latin typeface="Arial"/>
                          <a:cs typeface="Arial"/>
                        </a:rPr>
                        <a:t>S</a:t>
                      </a:r>
                      <a:endParaRPr sz="1500">
                        <a:latin typeface="Arial"/>
                        <a:cs typeface="Arial"/>
                      </a:endParaRPr>
                    </a:p>
                  </a:txBody>
                  <a:tcPr marL="0" marR="0" marT="0" marB="0">
                    <a:lnT w="11865">
                      <a:solidFill>
                        <a:srgbClr val="000000"/>
                      </a:solidFill>
                      <a:prstDash val="solid"/>
                    </a:lnT>
                    <a:lnB w="11865">
                      <a:solidFill>
                        <a:srgbClr val="000000"/>
                      </a:solidFill>
                      <a:prstDash val="solid"/>
                    </a:lnB>
                  </a:tcPr>
                </a:tc>
                <a:tc>
                  <a:txBody>
                    <a:bodyPr/>
                    <a:lstStyle/>
                    <a:p>
                      <a:pPr marL="167640">
                        <a:lnSpc>
                          <a:spcPts val="1789"/>
                        </a:lnSpc>
                      </a:pPr>
                      <a:r>
                        <a:rPr sz="1500" i="1" dirty="0">
                          <a:latin typeface="Arial"/>
                          <a:cs typeface="Arial"/>
                        </a:rPr>
                        <a:t>S</a:t>
                      </a:r>
                      <a:endParaRPr sz="1500">
                        <a:latin typeface="Arial"/>
                        <a:cs typeface="Arial"/>
                      </a:endParaRPr>
                    </a:p>
                  </a:txBody>
                  <a:tcPr marL="0" marR="0" marT="0" marB="0">
                    <a:lnT w="11865">
                      <a:solidFill>
                        <a:srgbClr val="000000"/>
                      </a:solidFill>
                      <a:prstDash val="solid"/>
                    </a:lnT>
                    <a:lnB w="11865">
                      <a:solidFill>
                        <a:srgbClr val="000000"/>
                      </a:solidFill>
                      <a:prstDash val="solid"/>
                    </a:lnB>
                  </a:tcPr>
                </a:tc>
                <a:tc>
                  <a:txBody>
                    <a:bodyPr/>
                    <a:lstStyle/>
                    <a:p>
                      <a:pPr marL="351790">
                        <a:lnSpc>
                          <a:spcPts val="1789"/>
                        </a:lnSpc>
                      </a:pPr>
                      <a:r>
                        <a:rPr sz="1500" i="1" dirty="0">
                          <a:latin typeface="Arial"/>
                          <a:cs typeface="Arial"/>
                        </a:rPr>
                        <a:t>S</a:t>
                      </a:r>
                      <a:endParaRPr sz="1500">
                        <a:latin typeface="Arial"/>
                        <a:cs typeface="Arial"/>
                      </a:endParaRPr>
                    </a:p>
                  </a:txBody>
                  <a:tcPr marL="0" marR="0" marT="0" marB="0">
                    <a:lnR w="11865">
                      <a:solidFill>
                        <a:srgbClr val="000000"/>
                      </a:solidFill>
                      <a:prstDash val="solid"/>
                    </a:lnR>
                    <a:lnT w="11865">
                      <a:solidFill>
                        <a:srgbClr val="000000"/>
                      </a:solidFill>
                      <a:prstDash val="solid"/>
                    </a:lnT>
                    <a:lnB w="11865">
                      <a:solidFill>
                        <a:srgbClr val="000000"/>
                      </a:solidFill>
                      <a:prstDash val="solid"/>
                    </a:lnB>
                  </a:tcPr>
                </a:tc>
                <a:tc>
                  <a:txBody>
                    <a:bodyPr/>
                    <a:lstStyle/>
                    <a:p>
                      <a:pPr marL="64769">
                        <a:lnSpc>
                          <a:spcPts val="1789"/>
                        </a:lnSpc>
                      </a:pPr>
                      <a:r>
                        <a:rPr sz="1500" i="1" spc="-5" dirty="0">
                          <a:latin typeface="Arial"/>
                          <a:cs typeface="Arial"/>
                        </a:rPr>
                        <a:t>FLAG</a:t>
                      </a:r>
                      <a:endParaRPr sz="1500" dirty="0">
                        <a:latin typeface="Arial"/>
                        <a:cs typeface="Arial"/>
                      </a:endParaRPr>
                    </a:p>
                  </a:txBody>
                  <a:tcPr marL="0" marR="0" marT="0" marB="0">
                    <a:lnL w="11865">
                      <a:solidFill>
                        <a:srgbClr val="000000"/>
                      </a:solidFill>
                      <a:prstDash val="solid"/>
                    </a:lnL>
                    <a:lnR w="11865">
                      <a:solidFill>
                        <a:srgbClr val="000000"/>
                      </a:solidFill>
                      <a:prstDash val="solid"/>
                    </a:lnR>
                    <a:lnT w="11865">
                      <a:solidFill>
                        <a:srgbClr val="000000"/>
                      </a:solidFill>
                      <a:prstDash val="solid"/>
                    </a:lnT>
                    <a:lnB w="11865">
                      <a:solidFill>
                        <a:srgbClr val="000000"/>
                      </a:solidFill>
                      <a:prstDash val="solid"/>
                    </a:lnB>
                  </a:tcPr>
                </a:tc>
                <a:extLst>
                  <a:ext uri="{0D108BD9-81ED-4DB2-BD59-A6C34878D82A}">
                    <a16:rowId xmlns:a16="http://schemas.microsoft.com/office/drawing/2014/main" val="10000"/>
                  </a:ext>
                </a:extLst>
              </a:tr>
            </a:tbl>
          </a:graphicData>
        </a:graphic>
      </p:graphicFrame>
      <p:sp>
        <p:nvSpPr>
          <p:cNvPr id="17" name="object 17"/>
          <p:cNvSpPr txBox="1">
            <a:spLocks noGrp="1"/>
          </p:cNvSpPr>
          <p:nvPr>
            <p:ph type="sldNum" sz="quarter" idx="12"/>
          </p:nvPr>
        </p:nvSpPr>
        <p:spPr>
          <a:xfrm>
            <a:off x="7586663" y="8285163"/>
            <a:ext cx="185737" cy="165100"/>
          </a:xfrm>
          <a:prstGeom prst="rect">
            <a:avLst/>
          </a:prstGeom>
        </p:spPr>
        <p:txBody>
          <a:bodyPr vert="horz" wrap="square" lIns="0" tIns="6985" rIns="0" bIns="0" rtlCol="0">
            <a:spAutoFit/>
          </a:bodyPr>
          <a:lstStyle/>
          <a:p>
            <a:pPr marL="25400">
              <a:lnSpc>
                <a:spcPts val="1235"/>
              </a:lnSpc>
              <a:spcBef>
                <a:spcPts val="55"/>
              </a:spcBef>
            </a:pPr>
            <a:r>
              <a:rPr spc="-5" dirty="0"/>
              <a:t>9</a:t>
            </a:r>
          </a:p>
        </p:txBody>
      </p:sp>
      <p:sp>
        <p:nvSpPr>
          <p:cNvPr id="13" name="object 13"/>
          <p:cNvSpPr txBox="1"/>
          <p:nvPr/>
        </p:nvSpPr>
        <p:spPr>
          <a:xfrm>
            <a:off x="2103555" y="1790380"/>
            <a:ext cx="840740" cy="602729"/>
          </a:xfrm>
          <a:prstGeom prst="rect">
            <a:avLst/>
          </a:prstGeom>
        </p:spPr>
        <p:txBody>
          <a:bodyPr vert="horz" wrap="square" lIns="0" tIns="0" rIns="0" bIns="0" rtlCol="0">
            <a:spAutoFit/>
          </a:bodyPr>
          <a:lstStyle/>
          <a:p>
            <a:pPr marL="24130">
              <a:lnSpc>
                <a:spcPts val="1475"/>
              </a:lnSpc>
            </a:pPr>
            <a:r>
              <a:rPr sz="2000" i="1" dirty="0">
                <a:latin typeface="+mj-lt"/>
                <a:cs typeface="Arial"/>
              </a:rPr>
              <a:t>false flag</a:t>
            </a:r>
            <a:r>
              <a:rPr sz="2000" i="1" spc="-70" dirty="0">
                <a:latin typeface="+mj-lt"/>
                <a:cs typeface="Arial"/>
              </a:rPr>
              <a:t> </a:t>
            </a:r>
            <a:r>
              <a:rPr sz="2000" i="1" dirty="0">
                <a:latin typeface="+mj-lt"/>
                <a:cs typeface="Arial"/>
              </a:rPr>
              <a:t>?</a:t>
            </a:r>
            <a:endParaRPr sz="2000" dirty="0">
              <a:latin typeface="+mj-lt"/>
              <a:cs typeface="Arial"/>
            </a:endParaRPr>
          </a:p>
          <a:p>
            <a:pPr marL="12700">
              <a:lnSpc>
                <a:spcPts val="1714"/>
              </a:lnSpc>
            </a:pPr>
            <a:r>
              <a:rPr sz="2000" b="1" spc="-5" dirty="0">
                <a:latin typeface="+mj-lt"/>
                <a:cs typeface="Arial"/>
              </a:rPr>
              <a:t>Case</a:t>
            </a:r>
            <a:r>
              <a:rPr sz="2000" b="1" spc="-100" dirty="0">
                <a:latin typeface="+mj-lt"/>
                <a:cs typeface="Arial"/>
              </a:rPr>
              <a:t> </a:t>
            </a:r>
            <a:r>
              <a:rPr sz="2000" b="1" spc="-5" dirty="0">
                <a:latin typeface="+mj-lt"/>
                <a:cs typeface="Arial"/>
              </a:rPr>
              <a:t>1</a:t>
            </a:r>
            <a:endParaRPr sz="2000" dirty="0">
              <a:latin typeface="+mj-lt"/>
              <a:cs typeface="Arial"/>
            </a:endParaRPr>
          </a:p>
        </p:txBody>
      </p:sp>
      <p:sp>
        <p:nvSpPr>
          <p:cNvPr id="14" name="object 14"/>
          <p:cNvSpPr txBox="1"/>
          <p:nvPr/>
        </p:nvSpPr>
        <p:spPr>
          <a:xfrm>
            <a:off x="3315080" y="1678988"/>
            <a:ext cx="829310" cy="936154"/>
          </a:xfrm>
          <a:prstGeom prst="rect">
            <a:avLst/>
          </a:prstGeom>
        </p:spPr>
        <p:txBody>
          <a:bodyPr vert="horz" wrap="square" lIns="0" tIns="0" rIns="0" bIns="0" rtlCol="0">
            <a:spAutoFit/>
          </a:bodyPr>
          <a:lstStyle/>
          <a:p>
            <a:pPr marL="12700">
              <a:lnSpc>
                <a:spcPct val="100000"/>
              </a:lnSpc>
            </a:pPr>
            <a:r>
              <a:rPr sz="2000" i="1" dirty="0">
                <a:latin typeface="+mj-lt"/>
                <a:cs typeface="Arial"/>
              </a:rPr>
              <a:t>false flag</a:t>
            </a:r>
            <a:r>
              <a:rPr sz="2000" i="1" spc="-70" dirty="0">
                <a:latin typeface="+mj-lt"/>
                <a:cs typeface="Arial"/>
              </a:rPr>
              <a:t> </a:t>
            </a:r>
            <a:r>
              <a:rPr sz="2000" i="1" dirty="0">
                <a:latin typeface="+mj-lt"/>
                <a:cs typeface="Arial"/>
              </a:rPr>
              <a:t>?</a:t>
            </a:r>
            <a:endParaRPr sz="2000" dirty="0">
              <a:latin typeface="+mj-lt"/>
              <a:cs typeface="Arial"/>
            </a:endParaRPr>
          </a:p>
          <a:p>
            <a:pPr marL="24130">
              <a:lnSpc>
                <a:spcPct val="100000"/>
              </a:lnSpc>
              <a:spcBef>
                <a:spcPts val="115"/>
              </a:spcBef>
            </a:pPr>
            <a:r>
              <a:rPr sz="2000" b="1" spc="-5" dirty="0">
                <a:latin typeface="+mj-lt"/>
                <a:cs typeface="Arial"/>
              </a:rPr>
              <a:t>Case</a:t>
            </a:r>
            <a:r>
              <a:rPr sz="2000" b="1" spc="-100" dirty="0">
                <a:latin typeface="+mj-lt"/>
                <a:cs typeface="Arial"/>
              </a:rPr>
              <a:t> </a:t>
            </a:r>
            <a:r>
              <a:rPr sz="2000" b="1" spc="-5" dirty="0">
                <a:latin typeface="+mj-lt"/>
                <a:cs typeface="Arial"/>
              </a:rPr>
              <a:t>2</a:t>
            </a:r>
            <a:endParaRPr sz="2000" dirty="0">
              <a:latin typeface="+mj-lt"/>
              <a:cs typeface="Arial"/>
            </a:endParaRPr>
          </a:p>
        </p:txBody>
      </p:sp>
      <p:sp>
        <p:nvSpPr>
          <p:cNvPr id="15" name="object 15"/>
          <p:cNvSpPr txBox="1"/>
          <p:nvPr/>
        </p:nvSpPr>
        <p:spPr>
          <a:xfrm>
            <a:off x="5106708" y="1678988"/>
            <a:ext cx="829310" cy="923330"/>
          </a:xfrm>
          <a:prstGeom prst="rect">
            <a:avLst/>
          </a:prstGeom>
        </p:spPr>
        <p:txBody>
          <a:bodyPr vert="horz" wrap="square" lIns="0" tIns="0" rIns="0" bIns="0" rtlCol="0">
            <a:spAutoFit/>
          </a:bodyPr>
          <a:lstStyle/>
          <a:p>
            <a:pPr marL="12700">
              <a:lnSpc>
                <a:spcPct val="100000"/>
              </a:lnSpc>
            </a:pPr>
            <a:r>
              <a:rPr sz="2000" i="1" dirty="0">
                <a:latin typeface="+mj-lt"/>
                <a:cs typeface="Arial"/>
              </a:rPr>
              <a:t>false flag</a:t>
            </a:r>
            <a:r>
              <a:rPr sz="2000" i="1" spc="-70" dirty="0">
                <a:latin typeface="+mj-lt"/>
                <a:cs typeface="Arial"/>
              </a:rPr>
              <a:t> </a:t>
            </a:r>
            <a:r>
              <a:rPr sz="2000" i="1" dirty="0">
                <a:latin typeface="+mj-lt"/>
                <a:cs typeface="Arial"/>
              </a:rPr>
              <a:t>?</a:t>
            </a:r>
            <a:endParaRPr sz="2000">
              <a:latin typeface="+mj-lt"/>
              <a:cs typeface="Arial"/>
            </a:endParaRPr>
          </a:p>
          <a:p>
            <a:pPr marL="36195">
              <a:lnSpc>
                <a:spcPct val="100000"/>
              </a:lnSpc>
              <a:spcBef>
                <a:spcPts val="20"/>
              </a:spcBef>
            </a:pPr>
            <a:r>
              <a:rPr sz="2000" b="1" spc="-5" dirty="0">
                <a:latin typeface="+mj-lt"/>
                <a:cs typeface="Arial"/>
              </a:rPr>
              <a:t>Case</a:t>
            </a:r>
            <a:r>
              <a:rPr sz="2000" b="1" spc="-100" dirty="0">
                <a:latin typeface="+mj-lt"/>
                <a:cs typeface="Arial"/>
              </a:rPr>
              <a:t> </a:t>
            </a:r>
            <a:r>
              <a:rPr sz="2000" b="1" spc="-5" dirty="0">
                <a:latin typeface="+mj-lt"/>
                <a:cs typeface="Arial"/>
              </a:rPr>
              <a:t>3</a:t>
            </a:r>
            <a:endParaRPr sz="2000">
              <a:latin typeface="+mj-lt"/>
              <a:cs typeface="Arial"/>
            </a:endParaRPr>
          </a:p>
        </p:txBody>
      </p:sp>
      <p:sp>
        <p:nvSpPr>
          <p:cNvPr id="16" name="object 16"/>
          <p:cNvSpPr txBox="1"/>
          <p:nvPr/>
        </p:nvSpPr>
        <p:spPr>
          <a:xfrm>
            <a:off x="1218246" y="2727839"/>
            <a:ext cx="5405755" cy="2823465"/>
          </a:xfrm>
          <a:prstGeom prst="rect">
            <a:avLst/>
          </a:prstGeom>
        </p:spPr>
        <p:txBody>
          <a:bodyPr vert="horz" wrap="square" lIns="0" tIns="0" rIns="0" bIns="0" rtlCol="0">
            <a:spAutoFit/>
          </a:bodyPr>
          <a:lstStyle/>
          <a:p>
            <a:pPr marL="212090" marR="5080" indent="-199390">
              <a:lnSpc>
                <a:spcPct val="116599"/>
              </a:lnSpc>
              <a:buFont typeface="Times New Roman"/>
              <a:buChar char="•"/>
              <a:tabLst>
                <a:tab pos="212725" algn="l"/>
              </a:tabLst>
            </a:pPr>
            <a:r>
              <a:rPr sz="2400" spc="260" dirty="0">
                <a:solidFill>
                  <a:srgbClr val="00B050"/>
                </a:solidFill>
                <a:latin typeface="+mj-lt"/>
                <a:cs typeface="PMingLiU"/>
              </a:rPr>
              <a:t>Case </a:t>
            </a:r>
            <a:r>
              <a:rPr sz="2400" spc="155" dirty="0">
                <a:solidFill>
                  <a:srgbClr val="00B050"/>
                </a:solidFill>
                <a:latin typeface="+mj-lt"/>
                <a:cs typeface="PMingLiU"/>
              </a:rPr>
              <a:t>1:</a:t>
            </a:r>
            <a:r>
              <a:rPr sz="2400" spc="155" dirty="0">
                <a:latin typeface="+mj-lt"/>
                <a:cs typeface="PMingLiU"/>
              </a:rPr>
              <a:t> </a:t>
            </a:r>
            <a:r>
              <a:rPr sz="2400" spc="20" dirty="0">
                <a:latin typeface="+mj-lt"/>
                <a:cs typeface="Garamond"/>
              </a:rPr>
              <a:t>Easy, </a:t>
            </a:r>
            <a:r>
              <a:rPr sz="2400" spc="-30" dirty="0">
                <a:latin typeface="+mj-lt"/>
                <a:cs typeface="Garamond"/>
              </a:rPr>
              <a:t>or we </a:t>
            </a:r>
            <a:r>
              <a:rPr sz="2400" spc="-5" dirty="0">
                <a:latin typeface="+mj-lt"/>
                <a:cs typeface="Garamond"/>
              </a:rPr>
              <a:t>would </a:t>
            </a:r>
            <a:r>
              <a:rPr sz="2400" spc="10" dirty="0">
                <a:latin typeface="+mj-lt"/>
                <a:cs typeface="Garamond"/>
              </a:rPr>
              <a:t>have </a:t>
            </a:r>
            <a:r>
              <a:rPr sz="2400" spc="30" dirty="0">
                <a:latin typeface="+mj-lt"/>
                <a:cs typeface="Garamond"/>
              </a:rPr>
              <a:t>added </a:t>
            </a:r>
            <a:r>
              <a:rPr sz="2400" spc="114" dirty="0">
                <a:latin typeface="+mj-lt"/>
                <a:cs typeface="Garamond"/>
              </a:rPr>
              <a:t>a </a:t>
            </a:r>
            <a:r>
              <a:rPr sz="2400" spc="-10" dirty="0">
                <a:latin typeface="+mj-lt"/>
                <a:cs typeface="Garamond"/>
              </a:rPr>
              <a:t>stuffed  </a:t>
            </a:r>
            <a:r>
              <a:rPr sz="2400" spc="60" dirty="0">
                <a:latin typeface="+mj-lt"/>
                <a:cs typeface="Garamond"/>
              </a:rPr>
              <a:t>bit</a:t>
            </a:r>
            <a:endParaRPr sz="2400" dirty="0">
              <a:latin typeface="+mj-lt"/>
              <a:cs typeface="Garamond"/>
            </a:endParaRPr>
          </a:p>
          <a:p>
            <a:pPr marL="212090" marR="98425" indent="-199390">
              <a:lnSpc>
                <a:spcPct val="116599"/>
              </a:lnSpc>
              <a:spcBef>
                <a:spcPts val="885"/>
              </a:spcBef>
              <a:buFont typeface="Times New Roman"/>
              <a:buChar char="•"/>
              <a:tabLst>
                <a:tab pos="212725" algn="l"/>
              </a:tabLst>
            </a:pPr>
            <a:r>
              <a:rPr sz="2400" spc="260" dirty="0">
                <a:solidFill>
                  <a:srgbClr val="00B050"/>
                </a:solidFill>
                <a:latin typeface="+mj-lt"/>
                <a:cs typeface="PMingLiU"/>
              </a:rPr>
              <a:t>Case </a:t>
            </a:r>
            <a:r>
              <a:rPr sz="2400" spc="155" dirty="0">
                <a:solidFill>
                  <a:srgbClr val="00B050"/>
                </a:solidFill>
                <a:latin typeface="+mj-lt"/>
                <a:cs typeface="PMingLiU"/>
              </a:rPr>
              <a:t>2: </a:t>
            </a:r>
            <a:r>
              <a:rPr sz="2400" dirty="0">
                <a:latin typeface="+mj-lt"/>
                <a:cs typeface="Garamond"/>
              </a:rPr>
              <a:t>Stuff </a:t>
            </a:r>
            <a:r>
              <a:rPr sz="2400" spc="30" dirty="0">
                <a:latin typeface="+mj-lt"/>
                <a:cs typeface="Garamond"/>
              </a:rPr>
              <a:t>after </a:t>
            </a:r>
            <a:r>
              <a:rPr sz="2400" spc="-15" dirty="0">
                <a:latin typeface="+mj-lt"/>
                <a:cs typeface="Garamond"/>
              </a:rPr>
              <a:t>0 </a:t>
            </a:r>
            <a:r>
              <a:rPr sz="2400" spc="-40" dirty="0">
                <a:latin typeface="+mj-lt"/>
                <a:cs typeface="Garamond"/>
              </a:rPr>
              <a:t>followed </a:t>
            </a:r>
            <a:r>
              <a:rPr sz="2400" spc="50" dirty="0">
                <a:latin typeface="+mj-lt"/>
                <a:cs typeface="Garamond"/>
              </a:rPr>
              <a:t>by </a:t>
            </a:r>
            <a:r>
              <a:rPr sz="2400" spc="-15" dirty="0">
                <a:latin typeface="+mj-lt"/>
                <a:cs typeface="Garamond"/>
              </a:rPr>
              <a:t>5 </a:t>
            </a:r>
            <a:r>
              <a:rPr sz="2400" spc="10" dirty="0">
                <a:latin typeface="+mj-lt"/>
                <a:cs typeface="Garamond"/>
              </a:rPr>
              <a:t>1’s </a:t>
            </a:r>
            <a:r>
              <a:rPr sz="2400" spc="-15" dirty="0">
                <a:latin typeface="+mj-lt"/>
                <a:cs typeface="Garamond"/>
              </a:rPr>
              <a:t>does </a:t>
            </a:r>
            <a:r>
              <a:rPr sz="2400" spc="15" dirty="0">
                <a:latin typeface="+mj-lt"/>
                <a:cs typeface="Garamond"/>
              </a:rPr>
              <a:t>not  </a:t>
            </a:r>
            <a:r>
              <a:rPr sz="2400" dirty="0">
                <a:latin typeface="+mj-lt"/>
                <a:cs typeface="Garamond"/>
              </a:rPr>
              <a:t>work</a:t>
            </a:r>
            <a:r>
              <a:rPr sz="2400" dirty="0" smtClean="0">
                <a:latin typeface="+mj-lt"/>
                <a:cs typeface="Garamond"/>
              </a:rPr>
              <a:t>!</a:t>
            </a:r>
            <a:r>
              <a:rPr lang="en-US" sz="2400" dirty="0" smtClean="0">
                <a:latin typeface="+mj-lt"/>
                <a:cs typeface="Garamond"/>
              </a:rPr>
              <a:t> Counterexample?</a:t>
            </a:r>
            <a:endParaRPr sz="2400" dirty="0">
              <a:latin typeface="+mj-lt"/>
              <a:cs typeface="Garamond"/>
            </a:endParaRPr>
          </a:p>
          <a:p>
            <a:pPr marL="212090" marR="203835" indent="-199390">
              <a:lnSpc>
                <a:spcPct val="116599"/>
              </a:lnSpc>
              <a:spcBef>
                <a:spcPts val="885"/>
              </a:spcBef>
              <a:buFont typeface="Times New Roman"/>
              <a:buChar char="•"/>
              <a:tabLst>
                <a:tab pos="212725" algn="l"/>
              </a:tabLst>
            </a:pPr>
            <a:r>
              <a:rPr sz="2400" spc="260" dirty="0">
                <a:solidFill>
                  <a:srgbClr val="00B050"/>
                </a:solidFill>
                <a:latin typeface="+mj-lt"/>
                <a:cs typeface="PMingLiU"/>
              </a:rPr>
              <a:t>Case </a:t>
            </a:r>
            <a:r>
              <a:rPr sz="2400" spc="155" dirty="0">
                <a:solidFill>
                  <a:srgbClr val="00B050"/>
                </a:solidFill>
                <a:latin typeface="+mj-lt"/>
                <a:cs typeface="PMingLiU"/>
              </a:rPr>
              <a:t>3: </a:t>
            </a:r>
            <a:r>
              <a:rPr sz="2400" spc="70" dirty="0">
                <a:latin typeface="+mj-lt"/>
                <a:cs typeface="Garamond"/>
              </a:rPr>
              <a:t>Flag </a:t>
            </a:r>
            <a:r>
              <a:rPr sz="2400" spc="120" dirty="0">
                <a:latin typeface="+mj-lt"/>
                <a:cs typeface="Garamond"/>
              </a:rPr>
              <a:t>= </a:t>
            </a:r>
            <a:r>
              <a:rPr sz="2400" spc="-20" dirty="0">
                <a:latin typeface="+mj-lt"/>
                <a:cs typeface="Garamond"/>
              </a:rPr>
              <a:t>01010101 </a:t>
            </a:r>
            <a:r>
              <a:rPr sz="2400" spc="45" dirty="0">
                <a:latin typeface="+mj-lt"/>
                <a:cs typeface="Garamond"/>
              </a:rPr>
              <a:t>and </a:t>
            </a:r>
            <a:r>
              <a:rPr sz="2400" spc="-15" dirty="0">
                <a:latin typeface="+mj-lt"/>
                <a:cs typeface="Garamond"/>
              </a:rPr>
              <a:t>stuff </a:t>
            </a:r>
            <a:r>
              <a:rPr sz="2400" spc="114" dirty="0">
                <a:latin typeface="+mj-lt"/>
                <a:cs typeface="Garamond"/>
              </a:rPr>
              <a:t>a </a:t>
            </a:r>
            <a:r>
              <a:rPr sz="2400" spc="-15" dirty="0">
                <a:latin typeface="+mj-lt"/>
                <a:cs typeface="Garamond"/>
              </a:rPr>
              <a:t>1 </a:t>
            </a:r>
            <a:r>
              <a:rPr sz="2400" spc="30" dirty="0">
                <a:latin typeface="+mj-lt"/>
                <a:cs typeface="Garamond"/>
              </a:rPr>
              <a:t>after </a:t>
            </a:r>
            <a:r>
              <a:rPr sz="2400" spc="-15" dirty="0">
                <a:latin typeface="+mj-lt"/>
                <a:cs typeface="Garamond"/>
              </a:rPr>
              <a:t>1  </a:t>
            </a:r>
            <a:r>
              <a:rPr sz="2400" spc="30" dirty="0">
                <a:latin typeface="+mj-lt"/>
                <a:cs typeface="Garamond"/>
              </a:rPr>
              <a:t>after </a:t>
            </a:r>
            <a:r>
              <a:rPr sz="2400" spc="-20" dirty="0">
                <a:latin typeface="+mj-lt"/>
                <a:cs typeface="Garamond"/>
              </a:rPr>
              <a:t>010101 </a:t>
            </a:r>
            <a:r>
              <a:rPr sz="2400" spc="-15" dirty="0">
                <a:latin typeface="+mj-lt"/>
                <a:cs typeface="Garamond"/>
              </a:rPr>
              <a:t>does </a:t>
            </a:r>
            <a:r>
              <a:rPr sz="2400" spc="15" dirty="0">
                <a:latin typeface="+mj-lt"/>
                <a:cs typeface="Garamond"/>
              </a:rPr>
              <a:t>not</a:t>
            </a:r>
            <a:r>
              <a:rPr sz="2400" spc="409" dirty="0">
                <a:latin typeface="+mj-lt"/>
                <a:cs typeface="Garamond"/>
              </a:rPr>
              <a:t> </a:t>
            </a:r>
            <a:r>
              <a:rPr sz="2400" dirty="0">
                <a:latin typeface="+mj-lt"/>
                <a:cs typeface="Garamond"/>
              </a:rPr>
              <a:t>work!</a:t>
            </a:r>
          </a:p>
        </p:txBody>
      </p:sp>
      <p:sp>
        <p:nvSpPr>
          <p:cNvPr id="19" name="TextBox 18"/>
          <p:cNvSpPr txBox="1"/>
          <p:nvPr/>
        </p:nvSpPr>
        <p:spPr>
          <a:xfrm>
            <a:off x="1066800" y="6629400"/>
            <a:ext cx="3886200" cy="584775"/>
          </a:xfrm>
          <a:prstGeom prst="rect">
            <a:avLst/>
          </a:prstGeom>
          <a:noFill/>
        </p:spPr>
        <p:txBody>
          <a:bodyPr wrap="square" rtlCol="0">
            <a:spAutoFit/>
          </a:bodyPr>
          <a:lstStyle/>
          <a:p>
            <a:r>
              <a:rPr lang="en-US" sz="3200" dirty="0" smtClean="0"/>
              <a:t>011111 1111110</a:t>
            </a:r>
            <a:endParaRPr lang="en-US" sz="3200" dirty="0"/>
          </a:p>
        </p:txBody>
      </p:sp>
      <p:sp>
        <p:nvSpPr>
          <p:cNvPr id="20" name="TextBox 19"/>
          <p:cNvSpPr txBox="1"/>
          <p:nvPr/>
        </p:nvSpPr>
        <p:spPr>
          <a:xfrm>
            <a:off x="1066800" y="7865488"/>
            <a:ext cx="3886200" cy="584775"/>
          </a:xfrm>
          <a:prstGeom prst="rect">
            <a:avLst/>
          </a:prstGeom>
          <a:noFill/>
        </p:spPr>
        <p:txBody>
          <a:bodyPr wrap="square" rtlCol="0">
            <a:spAutoFit/>
          </a:bodyPr>
          <a:lstStyle/>
          <a:p>
            <a:r>
              <a:rPr lang="en-US" sz="3200" dirty="0" smtClean="0"/>
              <a:t>011111 </a:t>
            </a:r>
            <a:r>
              <a:rPr lang="en-US" sz="3200" dirty="0" smtClean="0">
                <a:solidFill>
                  <a:srgbClr val="FF0000"/>
                </a:solidFill>
              </a:rPr>
              <a:t>0</a:t>
            </a:r>
            <a:r>
              <a:rPr lang="en-US" sz="3200" dirty="0" smtClean="0"/>
              <a:t>1111110</a:t>
            </a:r>
            <a:endParaRPr lang="en-US" sz="3200" dirty="0"/>
          </a:p>
        </p:txBody>
      </p:sp>
      <p:cxnSp>
        <p:nvCxnSpPr>
          <p:cNvPr id="22" name="Straight Arrow Connector 21"/>
          <p:cNvCxnSpPr/>
          <p:nvPr/>
        </p:nvCxnSpPr>
        <p:spPr>
          <a:xfrm>
            <a:off x="2331224" y="7214175"/>
            <a:ext cx="0" cy="65131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object 14"/>
          <p:cNvSpPr txBox="1"/>
          <p:nvPr/>
        </p:nvSpPr>
        <p:spPr>
          <a:xfrm>
            <a:off x="2948711" y="8458628"/>
            <a:ext cx="829310" cy="936154"/>
          </a:xfrm>
          <a:prstGeom prst="rect">
            <a:avLst/>
          </a:prstGeom>
        </p:spPr>
        <p:txBody>
          <a:bodyPr vert="horz" wrap="square" lIns="0" tIns="0" rIns="0" bIns="0" rtlCol="0">
            <a:spAutoFit/>
          </a:bodyPr>
          <a:lstStyle/>
          <a:p>
            <a:pPr marL="12700">
              <a:lnSpc>
                <a:spcPct val="100000"/>
              </a:lnSpc>
            </a:pPr>
            <a:r>
              <a:rPr sz="2000" i="1" dirty="0">
                <a:latin typeface="+mj-lt"/>
                <a:cs typeface="Arial"/>
              </a:rPr>
              <a:t>false flag</a:t>
            </a:r>
            <a:r>
              <a:rPr sz="2000" i="1" spc="-70" dirty="0">
                <a:latin typeface="+mj-lt"/>
                <a:cs typeface="Arial"/>
              </a:rPr>
              <a:t> </a:t>
            </a:r>
            <a:r>
              <a:rPr sz="2000" i="1" dirty="0">
                <a:latin typeface="+mj-lt"/>
                <a:cs typeface="Arial"/>
              </a:rPr>
              <a:t>?</a:t>
            </a:r>
            <a:endParaRPr sz="2000" dirty="0">
              <a:latin typeface="+mj-lt"/>
              <a:cs typeface="Arial"/>
            </a:endParaRPr>
          </a:p>
          <a:p>
            <a:pPr marL="24130">
              <a:lnSpc>
                <a:spcPct val="100000"/>
              </a:lnSpc>
              <a:spcBef>
                <a:spcPts val="115"/>
              </a:spcBef>
            </a:pPr>
            <a:r>
              <a:rPr sz="2000" b="1" spc="-5" dirty="0">
                <a:latin typeface="+mj-lt"/>
                <a:cs typeface="Arial"/>
              </a:rPr>
              <a:t>Case</a:t>
            </a:r>
            <a:r>
              <a:rPr sz="2000" b="1" spc="-100" dirty="0">
                <a:latin typeface="+mj-lt"/>
                <a:cs typeface="Arial"/>
              </a:rPr>
              <a:t> </a:t>
            </a:r>
            <a:r>
              <a:rPr sz="2000" b="1" spc="-5" dirty="0">
                <a:latin typeface="+mj-lt"/>
                <a:cs typeface="Arial"/>
              </a:rPr>
              <a:t>2</a:t>
            </a:r>
            <a:endParaRPr sz="2000" dirty="0">
              <a:latin typeface="+mj-lt"/>
              <a:cs typeface="Arial"/>
            </a:endParaRPr>
          </a:p>
        </p:txBody>
      </p:sp>
    </p:spTree>
    <p:extLst>
      <p:ext uri="{BB962C8B-B14F-4D97-AF65-F5344CB8AC3E}">
        <p14:creationId xmlns:p14="http://schemas.microsoft.com/office/powerpoint/2010/main" val="168924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 calcmode="lin" valueType="num">
                                      <p:cBhvr additive="base">
                                        <p:cTn id="7"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xEl>
                                              <p:pRg st="2" end="2"/>
                                            </p:txEl>
                                          </p:spTgt>
                                        </p:tgtEl>
                                        <p:attrNameLst>
                                          <p:attrName>style.visibility</p:attrName>
                                        </p:attrNameLst>
                                      </p:cBhvr>
                                      <p:to>
                                        <p:strVal val="visible"/>
                                      </p:to>
                                    </p:set>
                                    <p:anim calcmode="lin" valueType="num">
                                      <p:cBhvr additive="base">
                                        <p:cTn id="13"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ppt_x"/>
                                          </p:val>
                                        </p:tav>
                                        <p:tav tm="100000">
                                          <p:val>
                                            <p:strVal val="#ppt_x"/>
                                          </p:val>
                                        </p:tav>
                                      </p:tavLst>
                                    </p:anim>
                                    <p:anim calcmode="lin" valueType="num">
                                      <p:cBhvr additive="base">
                                        <p:cTn id="3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8905" y="-381000"/>
            <a:ext cx="6703695" cy="1944159"/>
          </a:xfrm>
        </p:spPr>
        <p:txBody>
          <a:bodyPr>
            <a:normAutofit/>
          </a:bodyPr>
          <a:lstStyle/>
          <a:p>
            <a:r>
              <a:rPr lang="en-US" sz="3200" dirty="0">
                <a:solidFill>
                  <a:srgbClr val="0070C0"/>
                </a:solidFill>
              </a:rPr>
              <a:t>Byte Stuffing</a:t>
            </a:r>
          </a:p>
        </p:txBody>
      </p:sp>
      <p:sp>
        <p:nvSpPr>
          <p:cNvPr id="3" name="Content Placeholder 2"/>
          <p:cNvSpPr>
            <a:spLocks noGrp="1"/>
          </p:cNvSpPr>
          <p:nvPr>
            <p:ph idx="1"/>
          </p:nvPr>
        </p:nvSpPr>
        <p:spPr>
          <a:xfrm>
            <a:off x="840416" y="1312935"/>
            <a:ext cx="6703695" cy="6381962"/>
          </a:xfrm>
        </p:spPr>
        <p:txBody>
          <a:bodyPr>
            <a:normAutofit/>
          </a:bodyPr>
          <a:lstStyle/>
          <a:p>
            <a:r>
              <a:rPr lang="en-US" sz="2400" dirty="0"/>
              <a:t>Same as bit stuffing, except at byte (character) level</a:t>
            </a:r>
          </a:p>
          <a:p>
            <a:pPr lvl="1"/>
            <a:r>
              <a:rPr lang="en-US" sz="2400" dirty="0"/>
              <a:t>Generally have two different flags, </a:t>
            </a:r>
            <a:r>
              <a:rPr lang="en-US" sz="2400" dirty="0">
                <a:solidFill>
                  <a:srgbClr val="0000FF"/>
                </a:solidFill>
              </a:rPr>
              <a:t>STX</a:t>
            </a:r>
            <a:r>
              <a:rPr lang="en-US" sz="2400" dirty="0"/>
              <a:t> and </a:t>
            </a:r>
            <a:r>
              <a:rPr lang="en-US" sz="2400" dirty="0">
                <a:solidFill>
                  <a:srgbClr val="0000FF"/>
                </a:solidFill>
              </a:rPr>
              <a:t>ETX</a:t>
            </a:r>
          </a:p>
          <a:p>
            <a:pPr lvl="1"/>
            <a:r>
              <a:rPr lang="en-US" sz="2400" dirty="0">
                <a:solidFill>
                  <a:schemeClr val="accent6"/>
                </a:solidFill>
              </a:rPr>
              <a:t>Found in PPP, DDCMP, BISYNC, etc.</a:t>
            </a:r>
          </a:p>
          <a:p>
            <a:r>
              <a:rPr lang="en-US" sz="2400" dirty="0"/>
              <a:t>Need to stuff if either appears in the payload</a:t>
            </a:r>
          </a:p>
          <a:p>
            <a:pPr lvl="1"/>
            <a:r>
              <a:rPr lang="en-US" sz="2400" dirty="0"/>
              <a:t>Prefix with another special character, DLE (data-link escape)</a:t>
            </a:r>
          </a:p>
          <a:p>
            <a:pPr lvl="1"/>
            <a:r>
              <a:rPr lang="en-US" sz="2400" dirty="0"/>
              <a:t>New problem: what if DLE appears in payload?</a:t>
            </a:r>
          </a:p>
          <a:p>
            <a:r>
              <a:rPr lang="en-US" sz="2400" dirty="0"/>
              <a:t>Stuff DLE with DLE!</a:t>
            </a:r>
          </a:p>
          <a:p>
            <a:pPr lvl="1"/>
            <a:r>
              <a:rPr lang="en-US" sz="2400" dirty="0"/>
              <a:t>Could be as bad as 50% efficient to send all </a:t>
            </a:r>
            <a:r>
              <a:rPr lang="en-US" sz="2400" dirty="0" err="1"/>
              <a:t>DLEs</a:t>
            </a:r>
            <a:endParaRPr lang="en-US" sz="2400" dirty="0"/>
          </a:p>
        </p:txBody>
      </p:sp>
      <p:sp>
        <p:nvSpPr>
          <p:cNvPr id="5" name="Slide Number Placeholder 4"/>
          <p:cNvSpPr>
            <a:spLocks noGrp="1"/>
          </p:cNvSpPr>
          <p:nvPr>
            <p:ph type="sldNum" sz="quarter" idx="11"/>
          </p:nvPr>
        </p:nvSpPr>
        <p:spPr/>
        <p:txBody>
          <a:bodyPr/>
          <a:lstStyle/>
          <a:p>
            <a:fld id="{603FE706-B21F-114E-8808-5DBE0296B0E8}" type="slidenum">
              <a:rPr lang="en-US" smtClean="0"/>
              <a:pPr/>
              <a:t>25</a:t>
            </a:fld>
            <a:endParaRPr lang="en-US" sz="850" b="1">
              <a:solidFill>
                <a:schemeClr val="tx1"/>
              </a:solidFill>
            </a:endParaRPr>
          </a:p>
        </p:txBody>
      </p:sp>
      <p:sp>
        <p:nvSpPr>
          <p:cNvPr id="6" name="Freeform 4"/>
          <p:cNvSpPr>
            <a:spLocks/>
          </p:cNvSpPr>
          <p:nvPr/>
        </p:nvSpPr>
        <p:spPr bwMode="auto">
          <a:xfrm>
            <a:off x="5198585" y="5943600"/>
            <a:ext cx="411560" cy="331946"/>
          </a:xfrm>
          <a:custGeom>
            <a:avLst/>
            <a:gdLst>
              <a:gd name="T0" fmla="*/ 93570 w 326"/>
              <a:gd name="T1" fmla="*/ 390525 h 447"/>
              <a:gd name="T2" fmla="*/ 484188 w 326"/>
              <a:gd name="T3" fmla="*/ 390525 h 447"/>
              <a:gd name="T4" fmla="*/ 484188 w 326"/>
              <a:gd name="T5" fmla="*/ 0 h 447"/>
              <a:gd name="T6" fmla="*/ 93570 w 326"/>
              <a:gd name="T7" fmla="*/ 0 h 447"/>
              <a:gd name="T8" fmla="*/ 0 w 326"/>
              <a:gd name="T9" fmla="*/ 128428 h 447"/>
              <a:gd name="T10" fmla="*/ 210904 w 326"/>
              <a:gd name="T11" fmla="*/ 128428 h 447"/>
              <a:gd name="T12" fmla="*/ 93570 w 326"/>
              <a:gd name="T13" fmla="*/ 390525 h 447"/>
              <a:gd name="T14" fmla="*/ 93570 w 326"/>
              <a:gd name="T15" fmla="*/ 390525 h 447"/>
              <a:gd name="T16" fmla="*/ 0 60000 65536"/>
              <a:gd name="T17" fmla="*/ 0 60000 65536"/>
              <a:gd name="T18" fmla="*/ 0 60000 65536"/>
              <a:gd name="T19" fmla="*/ 0 60000 65536"/>
              <a:gd name="T20" fmla="*/ 0 60000 65536"/>
              <a:gd name="T21" fmla="*/ 0 60000 65536"/>
              <a:gd name="T22" fmla="*/ 0 60000 65536"/>
              <a:gd name="T23" fmla="*/ 0 60000 65536"/>
              <a:gd name="T24" fmla="*/ 0 w 326"/>
              <a:gd name="T25" fmla="*/ 0 h 447"/>
              <a:gd name="T26" fmla="*/ 326 w 326"/>
              <a:gd name="T27" fmla="*/ 447 h 4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6" h="447">
                <a:moveTo>
                  <a:pt x="63" y="447"/>
                </a:moveTo>
                <a:lnTo>
                  <a:pt x="326" y="447"/>
                </a:lnTo>
                <a:lnTo>
                  <a:pt x="326" y="0"/>
                </a:lnTo>
                <a:lnTo>
                  <a:pt x="63" y="0"/>
                </a:lnTo>
                <a:lnTo>
                  <a:pt x="0" y="147"/>
                </a:lnTo>
                <a:lnTo>
                  <a:pt x="142" y="147"/>
                </a:lnTo>
                <a:lnTo>
                  <a:pt x="63" y="447"/>
                </a:lnTo>
                <a:close/>
              </a:path>
            </a:pathLst>
          </a:custGeom>
          <a:solidFill>
            <a:schemeClr val="accent2"/>
          </a:solidFill>
          <a:ln w="28575" cmpd="sng">
            <a:solidFill>
              <a:schemeClr val="tx1"/>
            </a:solidFill>
            <a:round/>
            <a:headEnd/>
            <a:tailEnd/>
          </a:ln>
        </p:spPr>
        <p:txBody>
          <a:bodyPr>
            <a:prstTxWarp prst="textNoShape">
              <a:avLst/>
            </a:prstTxWarp>
          </a:bodyPr>
          <a:lstStyle/>
          <a:p>
            <a:endParaRPr lang="en-US" sz="2000"/>
          </a:p>
        </p:txBody>
      </p:sp>
      <p:sp>
        <p:nvSpPr>
          <p:cNvPr id="7" name="Freeform 5"/>
          <p:cNvSpPr>
            <a:spLocks/>
          </p:cNvSpPr>
          <p:nvPr/>
        </p:nvSpPr>
        <p:spPr bwMode="auto">
          <a:xfrm>
            <a:off x="3981450" y="5943600"/>
            <a:ext cx="1265714" cy="331946"/>
          </a:xfrm>
          <a:custGeom>
            <a:avLst/>
            <a:gdLst>
              <a:gd name="T0" fmla="*/ 1394733 w 1168"/>
              <a:gd name="T1" fmla="*/ 390525 h 447"/>
              <a:gd name="T2" fmla="*/ 0 w 1168"/>
              <a:gd name="T3" fmla="*/ 390525 h 447"/>
              <a:gd name="T4" fmla="*/ 0 w 1168"/>
              <a:gd name="T5" fmla="*/ 0 h 447"/>
              <a:gd name="T6" fmla="*/ 1394733 w 1168"/>
              <a:gd name="T7" fmla="*/ 0 h 447"/>
              <a:gd name="T8" fmla="*/ 1287642 w 1168"/>
              <a:gd name="T9" fmla="*/ 179100 h 447"/>
              <a:gd name="T10" fmla="*/ 1489075 w 1168"/>
              <a:gd name="T11" fmla="*/ 179100 h 447"/>
              <a:gd name="T12" fmla="*/ 1394733 w 1168"/>
              <a:gd name="T13" fmla="*/ 390525 h 447"/>
              <a:gd name="T14" fmla="*/ 1394733 w 1168"/>
              <a:gd name="T15" fmla="*/ 390525 h 447"/>
              <a:gd name="T16" fmla="*/ 0 60000 65536"/>
              <a:gd name="T17" fmla="*/ 0 60000 65536"/>
              <a:gd name="T18" fmla="*/ 0 60000 65536"/>
              <a:gd name="T19" fmla="*/ 0 60000 65536"/>
              <a:gd name="T20" fmla="*/ 0 60000 65536"/>
              <a:gd name="T21" fmla="*/ 0 60000 65536"/>
              <a:gd name="T22" fmla="*/ 0 60000 65536"/>
              <a:gd name="T23" fmla="*/ 0 60000 65536"/>
              <a:gd name="T24" fmla="*/ 0 w 1168"/>
              <a:gd name="T25" fmla="*/ 0 h 447"/>
              <a:gd name="T26" fmla="*/ 1168 w 1168"/>
              <a:gd name="T27" fmla="*/ 447 h 4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8" h="447">
                <a:moveTo>
                  <a:pt x="1094" y="447"/>
                </a:moveTo>
                <a:lnTo>
                  <a:pt x="0" y="447"/>
                </a:lnTo>
                <a:lnTo>
                  <a:pt x="0" y="0"/>
                </a:lnTo>
                <a:lnTo>
                  <a:pt x="1094" y="0"/>
                </a:lnTo>
                <a:lnTo>
                  <a:pt x="1010" y="205"/>
                </a:lnTo>
                <a:lnTo>
                  <a:pt x="1168" y="205"/>
                </a:lnTo>
                <a:lnTo>
                  <a:pt x="1094" y="447"/>
                </a:lnTo>
                <a:close/>
              </a:path>
            </a:pathLst>
          </a:custGeom>
          <a:solidFill>
            <a:schemeClr val="accent2"/>
          </a:solidFill>
          <a:ln w="28575" cmpd="sng">
            <a:solidFill>
              <a:schemeClr val="tx1"/>
            </a:solidFill>
            <a:round/>
            <a:headEnd/>
            <a:tailEnd/>
          </a:ln>
        </p:spPr>
        <p:txBody>
          <a:bodyPr>
            <a:prstTxWarp prst="textNoShape">
              <a:avLst/>
            </a:prstTxWarp>
          </a:bodyPr>
          <a:lstStyle/>
          <a:p>
            <a:pPr algn="ctr"/>
            <a:endParaRPr lang="en-US" sz="2000" dirty="0"/>
          </a:p>
        </p:txBody>
      </p:sp>
      <p:sp>
        <p:nvSpPr>
          <p:cNvPr id="8" name="Rectangle 6"/>
          <p:cNvSpPr>
            <a:spLocks noChangeArrowheads="1"/>
          </p:cNvSpPr>
          <p:nvPr/>
        </p:nvSpPr>
        <p:spPr bwMode="auto">
          <a:xfrm>
            <a:off x="2232660" y="6469856"/>
            <a:ext cx="742156" cy="331946"/>
          </a:xfrm>
          <a:prstGeom prst="rect">
            <a:avLst/>
          </a:prstGeom>
          <a:solidFill>
            <a:schemeClr val="hlink"/>
          </a:solidFill>
          <a:ln w="28575">
            <a:solidFill>
              <a:schemeClr val="tx1"/>
            </a:solidFill>
            <a:miter lim="800000"/>
            <a:headEnd/>
            <a:tailEnd/>
          </a:ln>
        </p:spPr>
        <p:txBody>
          <a:bodyPr wrap="none" anchor="ctr">
            <a:prstTxWarp prst="textNoShape">
              <a:avLst/>
            </a:prstTxWarp>
          </a:bodyPr>
          <a:lstStyle/>
          <a:p>
            <a:pPr eaLnBrk="1" hangingPunct="1"/>
            <a:r>
              <a:rPr lang="en-US" sz="2000"/>
              <a:t>ETX</a:t>
            </a:r>
          </a:p>
        </p:txBody>
      </p:sp>
      <p:sp>
        <p:nvSpPr>
          <p:cNvPr id="9" name="Rectangle 7"/>
          <p:cNvSpPr>
            <a:spLocks noChangeArrowheads="1"/>
          </p:cNvSpPr>
          <p:nvPr/>
        </p:nvSpPr>
        <p:spPr bwMode="auto">
          <a:xfrm>
            <a:off x="2328466" y="5943600"/>
            <a:ext cx="742156" cy="331946"/>
          </a:xfrm>
          <a:prstGeom prst="rect">
            <a:avLst/>
          </a:prstGeom>
          <a:solidFill>
            <a:srgbClr val="99CCFF"/>
          </a:solidFill>
          <a:ln w="28575">
            <a:solidFill>
              <a:schemeClr val="tx1"/>
            </a:solidFill>
            <a:miter lim="800000"/>
            <a:headEnd/>
            <a:tailEnd/>
          </a:ln>
        </p:spPr>
        <p:txBody>
          <a:bodyPr wrap="none" anchor="ctr">
            <a:prstTxWarp prst="textNoShape">
              <a:avLst/>
            </a:prstTxWarp>
          </a:bodyPr>
          <a:lstStyle/>
          <a:p>
            <a:pPr eaLnBrk="1" hangingPunct="1"/>
            <a:r>
              <a:rPr lang="en-US" sz="2000"/>
              <a:t>STX</a:t>
            </a:r>
          </a:p>
        </p:txBody>
      </p:sp>
      <p:sp>
        <p:nvSpPr>
          <p:cNvPr id="10" name="Rectangle 8"/>
          <p:cNvSpPr>
            <a:spLocks noChangeArrowheads="1"/>
          </p:cNvSpPr>
          <p:nvPr/>
        </p:nvSpPr>
        <p:spPr bwMode="auto">
          <a:xfrm>
            <a:off x="5571014" y="5943600"/>
            <a:ext cx="742156" cy="331946"/>
          </a:xfrm>
          <a:prstGeom prst="rect">
            <a:avLst/>
          </a:prstGeom>
          <a:solidFill>
            <a:srgbClr val="99CCFF"/>
          </a:solidFill>
          <a:ln w="28575">
            <a:solidFill>
              <a:schemeClr val="tx1"/>
            </a:solidFill>
            <a:miter lim="800000"/>
            <a:headEnd/>
            <a:tailEnd/>
          </a:ln>
        </p:spPr>
        <p:txBody>
          <a:bodyPr wrap="none" anchor="ctr">
            <a:prstTxWarp prst="textNoShape">
              <a:avLst/>
            </a:prstTxWarp>
          </a:bodyPr>
          <a:lstStyle/>
          <a:p>
            <a:pPr eaLnBrk="1" hangingPunct="1"/>
            <a:r>
              <a:rPr lang="en-US" sz="2000"/>
              <a:t>ETX</a:t>
            </a:r>
          </a:p>
        </p:txBody>
      </p:sp>
      <p:sp>
        <p:nvSpPr>
          <p:cNvPr id="11" name="Text Box 9"/>
          <p:cNvSpPr txBox="1">
            <a:spLocks noChangeArrowheads="1"/>
          </p:cNvSpPr>
          <p:nvPr/>
        </p:nvSpPr>
        <p:spPr bwMode="auto">
          <a:xfrm>
            <a:off x="4206427" y="5951695"/>
            <a:ext cx="1022826" cy="400110"/>
          </a:xfrm>
          <a:prstGeom prst="rect">
            <a:avLst/>
          </a:prstGeom>
          <a:noFill/>
          <a:ln w="19050">
            <a:noFill/>
            <a:miter lim="800000"/>
            <a:headEnd/>
            <a:tailEnd/>
          </a:ln>
        </p:spPr>
        <p:txBody>
          <a:bodyPr>
            <a:prstTxWarp prst="textNoShape">
              <a:avLst/>
            </a:prstTxWarp>
            <a:spAutoFit/>
          </a:bodyPr>
          <a:lstStyle/>
          <a:p>
            <a:pPr eaLnBrk="1" hangingPunct="1">
              <a:spcBef>
                <a:spcPct val="50000"/>
              </a:spcBef>
            </a:pPr>
            <a:r>
              <a:rPr lang="en-US" sz="2000" dirty="0">
                <a:solidFill>
                  <a:schemeClr val="bg1"/>
                </a:solidFill>
              </a:rPr>
              <a:t>Payload</a:t>
            </a:r>
          </a:p>
        </p:txBody>
      </p:sp>
      <p:sp>
        <p:nvSpPr>
          <p:cNvPr id="12" name="Rectangle 10"/>
          <p:cNvSpPr>
            <a:spLocks noChangeArrowheads="1"/>
          </p:cNvSpPr>
          <p:nvPr/>
        </p:nvSpPr>
        <p:spPr bwMode="auto">
          <a:xfrm>
            <a:off x="3070621" y="5943600"/>
            <a:ext cx="910828" cy="331946"/>
          </a:xfrm>
          <a:prstGeom prst="rect">
            <a:avLst/>
          </a:prstGeom>
          <a:solidFill>
            <a:srgbClr val="D87E96"/>
          </a:solidFill>
          <a:ln w="28575">
            <a:solidFill>
              <a:schemeClr val="tx1"/>
            </a:solidFill>
            <a:miter lim="800000"/>
            <a:headEnd/>
            <a:tailEnd/>
          </a:ln>
        </p:spPr>
        <p:txBody>
          <a:bodyPr wrap="none" anchor="ctr">
            <a:prstTxWarp prst="textNoShape">
              <a:avLst/>
            </a:prstTxWarp>
          </a:bodyPr>
          <a:lstStyle/>
          <a:p>
            <a:pPr eaLnBrk="1" hangingPunct="1"/>
            <a:r>
              <a:rPr lang="en-US" sz="2000"/>
              <a:t>HEADER</a:t>
            </a:r>
          </a:p>
        </p:txBody>
      </p:sp>
      <p:sp>
        <p:nvSpPr>
          <p:cNvPr id="13" name="Line 11"/>
          <p:cNvSpPr>
            <a:spLocks noChangeShapeType="1"/>
          </p:cNvSpPr>
          <p:nvPr/>
        </p:nvSpPr>
        <p:spPr bwMode="auto">
          <a:xfrm flipH="1">
            <a:off x="1490504" y="6263402"/>
            <a:ext cx="2490946" cy="206454"/>
          </a:xfrm>
          <a:prstGeom prst="line">
            <a:avLst/>
          </a:prstGeom>
          <a:noFill/>
          <a:ln w="28575">
            <a:solidFill>
              <a:schemeClr val="tx1"/>
            </a:solidFill>
            <a:round/>
            <a:headEnd/>
            <a:tailEnd/>
          </a:ln>
        </p:spPr>
        <p:txBody>
          <a:bodyPr anchor="ctr">
            <a:prstTxWarp prst="textNoShape">
              <a:avLst/>
            </a:prstTxWarp>
          </a:bodyPr>
          <a:lstStyle/>
          <a:p>
            <a:endParaRPr lang="en-US" sz="2000"/>
          </a:p>
        </p:txBody>
      </p:sp>
      <p:sp>
        <p:nvSpPr>
          <p:cNvPr id="14" name="Line 12"/>
          <p:cNvSpPr>
            <a:spLocks noChangeShapeType="1"/>
          </p:cNvSpPr>
          <p:nvPr/>
        </p:nvSpPr>
        <p:spPr bwMode="auto">
          <a:xfrm>
            <a:off x="5610146" y="6263402"/>
            <a:ext cx="1933654" cy="206454"/>
          </a:xfrm>
          <a:prstGeom prst="line">
            <a:avLst/>
          </a:prstGeom>
          <a:noFill/>
          <a:ln w="28575">
            <a:solidFill>
              <a:schemeClr val="tx1"/>
            </a:solidFill>
            <a:round/>
            <a:headEnd/>
            <a:tailEnd/>
          </a:ln>
        </p:spPr>
        <p:txBody>
          <a:bodyPr anchor="ctr">
            <a:prstTxWarp prst="textNoShape">
              <a:avLst/>
            </a:prstTxWarp>
          </a:bodyPr>
          <a:lstStyle/>
          <a:p>
            <a:endParaRPr lang="en-US" sz="2000"/>
          </a:p>
        </p:txBody>
      </p:sp>
      <p:sp>
        <p:nvSpPr>
          <p:cNvPr id="15" name="Rectangle 13"/>
          <p:cNvSpPr>
            <a:spLocks noChangeArrowheads="1"/>
          </p:cNvSpPr>
          <p:nvPr/>
        </p:nvSpPr>
        <p:spPr bwMode="auto">
          <a:xfrm>
            <a:off x="1490504" y="6469856"/>
            <a:ext cx="742156" cy="331946"/>
          </a:xfrm>
          <a:prstGeom prst="rect">
            <a:avLst/>
          </a:prstGeom>
          <a:solidFill>
            <a:schemeClr val="hlink"/>
          </a:solidFill>
          <a:ln w="28575">
            <a:solidFill>
              <a:schemeClr val="tx1"/>
            </a:solidFill>
            <a:miter lim="800000"/>
            <a:headEnd/>
            <a:tailEnd/>
          </a:ln>
        </p:spPr>
        <p:txBody>
          <a:bodyPr wrap="none" anchor="ctr">
            <a:prstTxWarp prst="textNoShape">
              <a:avLst/>
            </a:prstTxWarp>
          </a:bodyPr>
          <a:lstStyle/>
          <a:p>
            <a:pPr eaLnBrk="1" hangingPunct="1"/>
            <a:r>
              <a:rPr lang="en-US" sz="2000"/>
              <a:t>0x48</a:t>
            </a:r>
          </a:p>
        </p:txBody>
      </p:sp>
      <p:sp>
        <p:nvSpPr>
          <p:cNvPr id="16" name="Rectangle 14"/>
          <p:cNvSpPr>
            <a:spLocks noChangeArrowheads="1"/>
          </p:cNvSpPr>
          <p:nvPr/>
        </p:nvSpPr>
        <p:spPr bwMode="auto">
          <a:xfrm>
            <a:off x="2945130" y="6469856"/>
            <a:ext cx="742156" cy="331946"/>
          </a:xfrm>
          <a:prstGeom prst="rect">
            <a:avLst/>
          </a:prstGeom>
          <a:solidFill>
            <a:schemeClr val="hlink"/>
          </a:solidFill>
          <a:ln w="28575">
            <a:solidFill>
              <a:schemeClr val="tx1"/>
            </a:solidFill>
            <a:miter lim="800000"/>
            <a:headEnd/>
            <a:tailEnd/>
          </a:ln>
        </p:spPr>
        <p:txBody>
          <a:bodyPr wrap="none" anchor="ctr">
            <a:prstTxWarp prst="textNoShape">
              <a:avLst/>
            </a:prstTxWarp>
          </a:bodyPr>
          <a:lstStyle/>
          <a:p>
            <a:pPr eaLnBrk="1" hangingPunct="1"/>
            <a:r>
              <a:rPr lang="en-US" sz="2000"/>
              <a:t>0x69</a:t>
            </a:r>
          </a:p>
        </p:txBody>
      </p:sp>
      <p:sp>
        <p:nvSpPr>
          <p:cNvPr id="17" name="Rectangle 15"/>
          <p:cNvSpPr>
            <a:spLocks noChangeArrowheads="1"/>
          </p:cNvSpPr>
          <p:nvPr/>
        </p:nvSpPr>
        <p:spPr bwMode="auto">
          <a:xfrm>
            <a:off x="6059487" y="6469856"/>
            <a:ext cx="742156" cy="331946"/>
          </a:xfrm>
          <a:prstGeom prst="rect">
            <a:avLst/>
          </a:prstGeom>
          <a:solidFill>
            <a:schemeClr val="hlink"/>
          </a:solidFill>
          <a:ln w="28575">
            <a:solidFill>
              <a:schemeClr val="tx1"/>
            </a:solidFill>
            <a:miter lim="800000"/>
            <a:headEnd/>
            <a:tailEnd/>
          </a:ln>
        </p:spPr>
        <p:txBody>
          <a:bodyPr wrap="none" anchor="ctr">
            <a:prstTxWarp prst="textNoShape">
              <a:avLst/>
            </a:prstTxWarp>
          </a:bodyPr>
          <a:lstStyle/>
          <a:p>
            <a:pPr eaLnBrk="1" hangingPunct="1"/>
            <a:r>
              <a:rPr lang="en-US" sz="2000"/>
              <a:t>ETX</a:t>
            </a:r>
          </a:p>
        </p:txBody>
      </p:sp>
      <p:sp>
        <p:nvSpPr>
          <p:cNvPr id="18" name="Rectangle 16"/>
          <p:cNvSpPr>
            <a:spLocks noChangeArrowheads="1"/>
          </p:cNvSpPr>
          <p:nvPr/>
        </p:nvSpPr>
        <p:spPr bwMode="auto">
          <a:xfrm>
            <a:off x="5317331" y="6469856"/>
            <a:ext cx="742156" cy="331946"/>
          </a:xfrm>
          <a:prstGeom prst="rect">
            <a:avLst/>
          </a:prstGeom>
          <a:solidFill>
            <a:schemeClr val="hlink"/>
          </a:solidFill>
          <a:ln w="28575">
            <a:solidFill>
              <a:schemeClr val="tx1"/>
            </a:solidFill>
            <a:miter lim="800000"/>
            <a:headEnd/>
            <a:tailEnd/>
          </a:ln>
        </p:spPr>
        <p:txBody>
          <a:bodyPr wrap="none" anchor="ctr">
            <a:prstTxWarp prst="textNoShape">
              <a:avLst/>
            </a:prstTxWarp>
          </a:bodyPr>
          <a:lstStyle/>
          <a:p>
            <a:pPr eaLnBrk="1" hangingPunct="1"/>
            <a:r>
              <a:rPr lang="en-US" sz="2000"/>
              <a:t>DLE</a:t>
            </a:r>
          </a:p>
        </p:txBody>
      </p:sp>
      <p:sp>
        <p:nvSpPr>
          <p:cNvPr id="19" name="Rectangle 17"/>
          <p:cNvSpPr>
            <a:spLocks noChangeArrowheads="1"/>
          </p:cNvSpPr>
          <p:nvPr/>
        </p:nvSpPr>
        <p:spPr bwMode="auto">
          <a:xfrm>
            <a:off x="6801644" y="6469856"/>
            <a:ext cx="742156" cy="331946"/>
          </a:xfrm>
          <a:prstGeom prst="rect">
            <a:avLst/>
          </a:prstGeom>
          <a:solidFill>
            <a:schemeClr val="hlink"/>
          </a:solidFill>
          <a:ln w="28575">
            <a:solidFill>
              <a:schemeClr val="tx1"/>
            </a:solidFill>
            <a:miter lim="800000"/>
            <a:headEnd/>
            <a:tailEnd/>
          </a:ln>
        </p:spPr>
        <p:txBody>
          <a:bodyPr wrap="none" anchor="ctr">
            <a:prstTxWarp prst="textNoShape">
              <a:avLst/>
            </a:prstTxWarp>
          </a:bodyPr>
          <a:lstStyle/>
          <a:p>
            <a:pPr eaLnBrk="1" hangingPunct="1"/>
            <a:r>
              <a:rPr lang="en-US" sz="2000"/>
              <a:t>0x69</a:t>
            </a:r>
          </a:p>
        </p:txBody>
      </p:sp>
      <p:sp>
        <p:nvSpPr>
          <p:cNvPr id="20" name="Rectangle 18"/>
          <p:cNvSpPr>
            <a:spLocks noChangeArrowheads="1"/>
          </p:cNvSpPr>
          <p:nvPr/>
        </p:nvSpPr>
        <p:spPr bwMode="auto">
          <a:xfrm>
            <a:off x="4575175" y="6469856"/>
            <a:ext cx="742156" cy="331946"/>
          </a:xfrm>
          <a:prstGeom prst="rect">
            <a:avLst/>
          </a:prstGeom>
          <a:solidFill>
            <a:schemeClr val="hlink"/>
          </a:solidFill>
          <a:ln w="28575">
            <a:solidFill>
              <a:schemeClr val="tx1"/>
            </a:solidFill>
            <a:miter lim="800000"/>
            <a:headEnd/>
            <a:tailEnd/>
          </a:ln>
        </p:spPr>
        <p:txBody>
          <a:bodyPr wrap="none" anchor="ctr">
            <a:prstTxWarp prst="textNoShape">
              <a:avLst/>
            </a:prstTxWarp>
          </a:bodyPr>
          <a:lstStyle/>
          <a:p>
            <a:pPr eaLnBrk="1" hangingPunct="1"/>
            <a:r>
              <a:rPr lang="en-US" sz="2000"/>
              <a:t>0x48</a:t>
            </a:r>
          </a:p>
        </p:txBody>
      </p:sp>
      <p:sp>
        <p:nvSpPr>
          <p:cNvPr id="21" name="Line 19"/>
          <p:cNvSpPr>
            <a:spLocks noChangeShapeType="1"/>
          </p:cNvSpPr>
          <p:nvPr/>
        </p:nvSpPr>
        <p:spPr bwMode="auto">
          <a:xfrm>
            <a:off x="3886993" y="6599396"/>
            <a:ext cx="518160" cy="0"/>
          </a:xfrm>
          <a:prstGeom prst="line">
            <a:avLst/>
          </a:prstGeom>
          <a:noFill/>
          <a:ln w="57150">
            <a:solidFill>
              <a:schemeClr val="tx1"/>
            </a:solidFill>
            <a:round/>
            <a:headEnd/>
            <a:tailEnd type="triangle" w="med" len="med"/>
          </a:ln>
        </p:spPr>
        <p:txBody>
          <a:bodyPr anchor="ctr">
            <a:prstTxWarp prst="textNoShape">
              <a:avLst/>
            </a:prstTxWarp>
          </a:bodyPr>
          <a:lstStyle/>
          <a:p>
            <a:endParaRPr lang="en-US" sz="2000"/>
          </a:p>
        </p:txBody>
      </p:sp>
    </p:spTree>
    <p:extLst>
      <p:ext uri="{BB962C8B-B14F-4D97-AF65-F5344CB8AC3E}">
        <p14:creationId xmlns:p14="http://schemas.microsoft.com/office/powerpoint/2010/main" val="171115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8905" y="-381000"/>
            <a:ext cx="6703695" cy="1944159"/>
          </a:xfrm>
        </p:spPr>
        <p:txBody>
          <a:bodyPr>
            <a:normAutofit/>
          </a:bodyPr>
          <a:lstStyle/>
          <a:p>
            <a:r>
              <a:rPr lang="en-US" sz="3200" dirty="0" smtClean="0">
                <a:solidFill>
                  <a:srgbClr val="0070C0"/>
                </a:solidFill>
              </a:rPr>
              <a:t>The cheating solution</a:t>
            </a:r>
            <a:endParaRPr lang="en-US" sz="3200" dirty="0">
              <a:solidFill>
                <a:srgbClr val="0070C0"/>
              </a:solidFill>
            </a:endParaRPr>
          </a:p>
        </p:txBody>
      </p:sp>
      <p:sp>
        <p:nvSpPr>
          <p:cNvPr id="3" name="Content Placeholder 2"/>
          <p:cNvSpPr>
            <a:spLocks noGrp="1"/>
          </p:cNvSpPr>
          <p:nvPr>
            <p:ph idx="1"/>
          </p:nvPr>
        </p:nvSpPr>
        <p:spPr>
          <a:xfrm>
            <a:off x="840416" y="1312935"/>
            <a:ext cx="6703695" cy="6381962"/>
          </a:xfrm>
        </p:spPr>
        <p:txBody>
          <a:bodyPr>
            <a:normAutofit/>
          </a:bodyPr>
          <a:lstStyle/>
          <a:p>
            <a:r>
              <a:rPr lang="en-US" sz="2400" dirty="0" smtClean="0"/>
              <a:t>Ask the Physical Layer for more symbols that are never used in data.  </a:t>
            </a:r>
            <a:endParaRPr lang="en-US" sz="2400" dirty="0"/>
          </a:p>
          <a:p>
            <a:r>
              <a:rPr lang="en-US" sz="2400" dirty="0" smtClean="0"/>
              <a:t>Easily possible in 4-5 coding as we have 16 data symbols but 32 possible encoded values</a:t>
            </a:r>
          </a:p>
          <a:p>
            <a:r>
              <a:rPr lang="en-US" sz="2400" dirty="0" smtClean="0"/>
              <a:t> Even after ruling out 00000 and 111111 we still have 14 unused symbols.  </a:t>
            </a:r>
          </a:p>
          <a:p>
            <a:r>
              <a:rPr lang="en-US" sz="2400" dirty="0" smtClean="0"/>
              <a:t>Change interface to allow sending one of 16 data symbols (0000 to 1111) and special symbols for start of frame (SOF) and End of Frame (EOF)</a:t>
            </a:r>
          </a:p>
          <a:p>
            <a:endParaRPr lang="en-US" sz="2400" dirty="0"/>
          </a:p>
          <a:p>
            <a:pPr marL="0" indent="0">
              <a:buNone/>
            </a:pPr>
            <a:endParaRPr lang="en-US" sz="2400" dirty="0" smtClean="0"/>
          </a:p>
        </p:txBody>
      </p:sp>
      <p:sp>
        <p:nvSpPr>
          <p:cNvPr id="5" name="Slide Number Placeholder 4"/>
          <p:cNvSpPr>
            <a:spLocks noGrp="1"/>
          </p:cNvSpPr>
          <p:nvPr>
            <p:ph type="sldNum" sz="quarter" idx="11"/>
          </p:nvPr>
        </p:nvSpPr>
        <p:spPr/>
        <p:txBody>
          <a:bodyPr/>
          <a:lstStyle/>
          <a:p>
            <a:fld id="{603FE706-B21F-114E-8808-5DBE0296B0E8}" type="slidenum">
              <a:rPr lang="en-US" smtClean="0"/>
              <a:pPr/>
              <a:t>26</a:t>
            </a:fld>
            <a:endParaRPr lang="en-US" sz="850" b="1">
              <a:solidFill>
                <a:schemeClr val="tx1"/>
              </a:solidFill>
            </a:endParaRPr>
          </a:p>
        </p:txBody>
      </p:sp>
      <p:sp>
        <p:nvSpPr>
          <p:cNvPr id="23" name="TextBox 22"/>
          <p:cNvSpPr txBox="1"/>
          <p:nvPr/>
        </p:nvSpPr>
        <p:spPr>
          <a:xfrm>
            <a:off x="932347" y="4868194"/>
            <a:ext cx="2057400" cy="584775"/>
          </a:xfrm>
          <a:prstGeom prst="rect">
            <a:avLst/>
          </a:prstGeom>
          <a:noFill/>
        </p:spPr>
        <p:txBody>
          <a:bodyPr wrap="square" rtlCol="0">
            <a:spAutoFit/>
          </a:bodyPr>
          <a:lstStyle/>
          <a:p>
            <a:r>
              <a:rPr lang="en-US" sz="3200" dirty="0" smtClean="0"/>
              <a:t>Data Link</a:t>
            </a:r>
            <a:endParaRPr lang="en-US" sz="3200" dirty="0"/>
          </a:p>
        </p:txBody>
      </p:sp>
      <p:sp>
        <p:nvSpPr>
          <p:cNvPr id="24" name="TextBox 23"/>
          <p:cNvSpPr txBox="1"/>
          <p:nvPr/>
        </p:nvSpPr>
        <p:spPr>
          <a:xfrm>
            <a:off x="779947" y="6392194"/>
            <a:ext cx="2057400" cy="584775"/>
          </a:xfrm>
          <a:prstGeom prst="rect">
            <a:avLst/>
          </a:prstGeom>
          <a:noFill/>
          <a:ln w="38100">
            <a:solidFill>
              <a:schemeClr val="tx1"/>
            </a:solidFill>
          </a:ln>
        </p:spPr>
        <p:txBody>
          <a:bodyPr wrap="square" rtlCol="0">
            <a:spAutoFit/>
          </a:bodyPr>
          <a:lstStyle/>
          <a:p>
            <a:r>
              <a:rPr lang="en-US" sz="3200" dirty="0" smtClean="0"/>
              <a:t>Physical</a:t>
            </a:r>
            <a:endParaRPr lang="en-US" sz="3200" dirty="0"/>
          </a:p>
        </p:txBody>
      </p:sp>
      <p:cxnSp>
        <p:nvCxnSpPr>
          <p:cNvPr id="25" name="Straight Arrow Connector 24"/>
          <p:cNvCxnSpPr/>
          <p:nvPr/>
        </p:nvCxnSpPr>
        <p:spPr>
          <a:xfrm>
            <a:off x="1389547" y="5452969"/>
            <a:ext cx="0" cy="8630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18547" y="4939036"/>
            <a:ext cx="2057400" cy="584775"/>
          </a:xfrm>
          <a:prstGeom prst="rect">
            <a:avLst/>
          </a:prstGeom>
          <a:noFill/>
        </p:spPr>
        <p:txBody>
          <a:bodyPr wrap="square" rtlCol="0">
            <a:spAutoFit/>
          </a:bodyPr>
          <a:lstStyle/>
          <a:p>
            <a:r>
              <a:rPr lang="en-US" sz="3200" dirty="0" smtClean="0"/>
              <a:t>Data Link</a:t>
            </a:r>
            <a:endParaRPr lang="en-US" sz="3200" dirty="0"/>
          </a:p>
        </p:txBody>
      </p:sp>
      <p:sp>
        <p:nvSpPr>
          <p:cNvPr id="27" name="TextBox 26"/>
          <p:cNvSpPr txBox="1"/>
          <p:nvPr/>
        </p:nvSpPr>
        <p:spPr>
          <a:xfrm>
            <a:off x="4818547" y="6544594"/>
            <a:ext cx="2057400" cy="584775"/>
          </a:xfrm>
          <a:prstGeom prst="rect">
            <a:avLst/>
          </a:prstGeom>
          <a:noFill/>
          <a:ln w="38100">
            <a:solidFill>
              <a:schemeClr val="tx1"/>
            </a:solidFill>
          </a:ln>
        </p:spPr>
        <p:txBody>
          <a:bodyPr wrap="square" rtlCol="0">
            <a:spAutoFit/>
          </a:bodyPr>
          <a:lstStyle/>
          <a:p>
            <a:r>
              <a:rPr lang="en-US" sz="3200" dirty="0" smtClean="0"/>
              <a:t>Physical</a:t>
            </a:r>
            <a:endParaRPr lang="en-US" sz="3200" dirty="0"/>
          </a:p>
        </p:txBody>
      </p:sp>
      <p:cxnSp>
        <p:nvCxnSpPr>
          <p:cNvPr id="28" name="Straight Arrow Connector 27"/>
          <p:cNvCxnSpPr/>
          <p:nvPr/>
        </p:nvCxnSpPr>
        <p:spPr>
          <a:xfrm>
            <a:off x="5428147" y="5605369"/>
            <a:ext cx="0" cy="8630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389547" y="5660971"/>
            <a:ext cx="2115964" cy="523220"/>
          </a:xfrm>
          <a:prstGeom prst="rect">
            <a:avLst/>
          </a:prstGeom>
          <a:noFill/>
        </p:spPr>
        <p:txBody>
          <a:bodyPr wrap="none" rtlCol="0">
            <a:spAutoFit/>
          </a:bodyPr>
          <a:lstStyle/>
          <a:p>
            <a:r>
              <a:rPr lang="en-US" sz="2800" dirty="0" smtClean="0"/>
              <a:t>0000 to 1111</a:t>
            </a:r>
            <a:endParaRPr lang="en-US" sz="2800" dirty="0"/>
          </a:p>
        </p:txBody>
      </p:sp>
      <p:sp>
        <p:nvSpPr>
          <p:cNvPr id="30" name="TextBox 29"/>
          <p:cNvSpPr txBox="1"/>
          <p:nvPr/>
        </p:nvSpPr>
        <p:spPr>
          <a:xfrm>
            <a:off x="5428147" y="5510982"/>
            <a:ext cx="2115964" cy="954107"/>
          </a:xfrm>
          <a:prstGeom prst="rect">
            <a:avLst/>
          </a:prstGeom>
          <a:noFill/>
        </p:spPr>
        <p:txBody>
          <a:bodyPr wrap="none" rtlCol="0">
            <a:spAutoFit/>
          </a:bodyPr>
          <a:lstStyle/>
          <a:p>
            <a:r>
              <a:rPr lang="en-US" sz="2800" dirty="0" smtClean="0"/>
              <a:t>0000 to 1111</a:t>
            </a:r>
          </a:p>
          <a:p>
            <a:r>
              <a:rPr lang="en-US" sz="2800" dirty="0"/>
              <a:t>a</a:t>
            </a:r>
            <a:r>
              <a:rPr lang="en-US" sz="2800" smtClean="0"/>
              <a:t>nd </a:t>
            </a:r>
            <a:r>
              <a:rPr lang="en-US" sz="2800" dirty="0" smtClean="0"/>
              <a:t>SOF, EOF</a:t>
            </a:r>
            <a:endParaRPr lang="en-US" sz="2800" dirty="0"/>
          </a:p>
        </p:txBody>
      </p:sp>
      <p:sp>
        <p:nvSpPr>
          <p:cNvPr id="31" name="TextBox 30"/>
          <p:cNvSpPr txBox="1"/>
          <p:nvPr/>
        </p:nvSpPr>
        <p:spPr>
          <a:xfrm>
            <a:off x="367579" y="7255219"/>
            <a:ext cx="2882136" cy="584775"/>
          </a:xfrm>
          <a:prstGeom prst="rect">
            <a:avLst/>
          </a:prstGeom>
          <a:noFill/>
        </p:spPr>
        <p:txBody>
          <a:bodyPr wrap="none" rtlCol="0">
            <a:spAutoFit/>
          </a:bodyPr>
          <a:lstStyle/>
          <a:p>
            <a:r>
              <a:rPr lang="en-US" sz="3200" dirty="0" smtClean="0">
                <a:solidFill>
                  <a:srgbClr val="FF0000"/>
                </a:solidFill>
              </a:rPr>
              <a:t>OLD INTERFACE </a:t>
            </a:r>
            <a:endParaRPr lang="en-US" sz="3200" dirty="0">
              <a:solidFill>
                <a:srgbClr val="FF0000"/>
              </a:solidFill>
            </a:endParaRPr>
          </a:p>
        </p:txBody>
      </p:sp>
      <p:sp>
        <p:nvSpPr>
          <p:cNvPr id="32" name="TextBox 31"/>
          <p:cNvSpPr txBox="1"/>
          <p:nvPr/>
        </p:nvSpPr>
        <p:spPr>
          <a:xfrm>
            <a:off x="4513961" y="7323082"/>
            <a:ext cx="3013582" cy="584775"/>
          </a:xfrm>
          <a:prstGeom prst="rect">
            <a:avLst/>
          </a:prstGeom>
          <a:noFill/>
        </p:spPr>
        <p:txBody>
          <a:bodyPr wrap="none" rtlCol="0">
            <a:spAutoFit/>
          </a:bodyPr>
          <a:lstStyle/>
          <a:p>
            <a:r>
              <a:rPr lang="en-US" sz="3200" dirty="0" smtClean="0">
                <a:solidFill>
                  <a:srgbClr val="FF0000"/>
                </a:solidFill>
              </a:rPr>
              <a:t>NEW INTERFACE </a:t>
            </a:r>
            <a:endParaRPr lang="en-US" sz="3200" dirty="0">
              <a:solidFill>
                <a:srgbClr val="FF0000"/>
              </a:solidFill>
            </a:endParaRPr>
          </a:p>
        </p:txBody>
      </p:sp>
    </p:spTree>
    <p:extLst>
      <p:ext uri="{BB962C8B-B14F-4D97-AF65-F5344CB8AC3E}">
        <p14:creationId xmlns:p14="http://schemas.microsoft.com/office/powerpoint/2010/main" val="235962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fill="hold"/>
                                        <p:tgtEl>
                                          <p:spTgt spid="30"/>
                                        </p:tgtEl>
                                        <p:attrNameLst>
                                          <p:attrName>ppt_x</p:attrName>
                                        </p:attrNameLst>
                                      </p:cBhvr>
                                      <p:tavLst>
                                        <p:tav tm="0">
                                          <p:val>
                                            <p:strVal val="#ppt_x"/>
                                          </p:val>
                                        </p:tav>
                                        <p:tav tm="100000">
                                          <p:val>
                                            <p:strVal val="#ppt_x"/>
                                          </p:val>
                                        </p:tav>
                                      </p:tavLst>
                                    </p:anim>
                                    <p:anim calcmode="lin" valueType="num">
                                      <p:cBhvr additive="base">
                                        <p:cTn id="36" dur="500" fill="hold"/>
                                        <p:tgtEl>
                                          <p:spTgt spid="3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500" fill="hold"/>
                                        <p:tgtEl>
                                          <p:spTgt spid="31"/>
                                        </p:tgtEl>
                                        <p:attrNameLst>
                                          <p:attrName>ppt_x</p:attrName>
                                        </p:attrNameLst>
                                      </p:cBhvr>
                                      <p:tavLst>
                                        <p:tav tm="0">
                                          <p:val>
                                            <p:strVal val="#ppt_x"/>
                                          </p:val>
                                        </p:tav>
                                        <p:tav tm="100000">
                                          <p:val>
                                            <p:strVal val="#ppt_x"/>
                                          </p:val>
                                        </p:tav>
                                      </p:tavLst>
                                    </p:anim>
                                    <p:anim calcmode="lin" valueType="num">
                                      <p:cBhvr additive="base">
                                        <p:cTn id="40" dur="500" fill="hold"/>
                                        <p:tgtEl>
                                          <p:spTgt spid="3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ppt_x"/>
                                          </p:val>
                                        </p:tav>
                                        <p:tav tm="100000">
                                          <p:val>
                                            <p:strVal val="#ppt_x"/>
                                          </p:val>
                                        </p:tav>
                                      </p:tavLst>
                                    </p:anim>
                                    <p:anim calcmode="lin" valueType="num">
                                      <p:cBhvr additive="base">
                                        <p:cTn id="4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6" grpId="0"/>
      <p:bldP spid="27" grpId="0" animBg="1"/>
      <p:bldP spid="29" grpId="0"/>
      <p:bldP spid="30" grpId="0"/>
      <p:bldP spid="31" grpId="0"/>
      <p:bldP spid="32"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12"/>
          </p:nvPr>
        </p:nvSpPr>
        <p:spPr>
          <a:xfrm>
            <a:off x="7586663" y="8285163"/>
            <a:ext cx="185737" cy="165100"/>
          </a:xfrm>
          <a:prstGeom prst="rect">
            <a:avLst/>
          </a:prstGeom>
        </p:spPr>
        <p:txBody>
          <a:bodyPr vert="horz" wrap="square" lIns="0" tIns="6985" rIns="0" bIns="0" rtlCol="0">
            <a:spAutoFit/>
          </a:bodyPr>
          <a:lstStyle/>
          <a:p>
            <a:pPr marL="25400">
              <a:lnSpc>
                <a:spcPts val="1235"/>
              </a:lnSpc>
              <a:spcBef>
                <a:spcPts val="55"/>
              </a:spcBef>
            </a:pPr>
            <a:r>
              <a:rPr spc="-5" dirty="0"/>
              <a:t>10</a:t>
            </a:r>
          </a:p>
        </p:txBody>
      </p:sp>
      <p:sp>
        <p:nvSpPr>
          <p:cNvPr id="2" name="object 2"/>
          <p:cNvSpPr txBox="1"/>
          <p:nvPr/>
        </p:nvSpPr>
        <p:spPr>
          <a:xfrm>
            <a:off x="533400" y="533400"/>
            <a:ext cx="6774419" cy="6034729"/>
          </a:xfrm>
          <a:prstGeom prst="rect">
            <a:avLst/>
          </a:prstGeom>
        </p:spPr>
        <p:txBody>
          <a:bodyPr vert="horz" wrap="square" lIns="0" tIns="0" rIns="0" bIns="0" rtlCol="0">
            <a:spAutoFit/>
          </a:bodyPr>
          <a:lstStyle/>
          <a:p>
            <a:pPr marL="1605280">
              <a:lnSpc>
                <a:spcPct val="100000"/>
              </a:lnSpc>
            </a:pPr>
            <a:r>
              <a:rPr sz="3200" spc="210" dirty="0">
                <a:solidFill>
                  <a:srgbClr val="0070C0"/>
                </a:solidFill>
                <a:latin typeface="+mj-lt"/>
                <a:cs typeface="PMingLiU"/>
              </a:rPr>
              <a:t>Useful</a:t>
            </a:r>
            <a:r>
              <a:rPr sz="3200" spc="175" dirty="0">
                <a:solidFill>
                  <a:srgbClr val="0070C0"/>
                </a:solidFill>
                <a:latin typeface="+mj-lt"/>
                <a:cs typeface="PMingLiU"/>
              </a:rPr>
              <a:t> </a:t>
            </a:r>
            <a:r>
              <a:rPr sz="3200" spc="225" dirty="0">
                <a:solidFill>
                  <a:srgbClr val="0070C0"/>
                </a:solidFill>
                <a:latin typeface="+mj-lt"/>
                <a:cs typeface="PMingLiU"/>
              </a:rPr>
              <a:t>Principles</a:t>
            </a:r>
            <a:endParaRPr sz="3200" dirty="0">
              <a:solidFill>
                <a:srgbClr val="0070C0"/>
              </a:solidFill>
              <a:latin typeface="+mj-lt"/>
              <a:cs typeface="PMingLiU"/>
            </a:endParaRPr>
          </a:p>
          <a:p>
            <a:pPr marL="212090" marR="480695" indent="-199390">
              <a:lnSpc>
                <a:spcPct val="116100"/>
              </a:lnSpc>
              <a:spcBef>
                <a:spcPts val="1800"/>
              </a:spcBef>
              <a:buFont typeface="Times New Roman"/>
              <a:buChar char="•"/>
              <a:tabLst>
                <a:tab pos="212725" algn="l"/>
              </a:tabLst>
            </a:pPr>
            <a:r>
              <a:rPr sz="2400" dirty="0">
                <a:latin typeface="+mj-lt"/>
                <a:cs typeface="Garamond"/>
              </a:rPr>
              <a:t>Each </a:t>
            </a:r>
            <a:r>
              <a:rPr sz="2400" spc="45" dirty="0">
                <a:latin typeface="+mj-lt"/>
                <a:cs typeface="Garamond"/>
              </a:rPr>
              <a:t>layer </a:t>
            </a:r>
            <a:r>
              <a:rPr sz="2400" spc="-30" dirty="0">
                <a:latin typeface="+mj-lt"/>
                <a:cs typeface="Garamond"/>
              </a:rPr>
              <a:t>or </a:t>
            </a:r>
            <a:r>
              <a:rPr sz="2400" spc="35" dirty="0">
                <a:latin typeface="+mj-lt"/>
                <a:cs typeface="Garamond"/>
              </a:rPr>
              <a:t>sublayer </a:t>
            </a:r>
            <a:r>
              <a:rPr sz="2400" spc="45" dirty="0">
                <a:latin typeface="+mj-lt"/>
                <a:cs typeface="Garamond"/>
              </a:rPr>
              <a:t>exacts </a:t>
            </a:r>
            <a:r>
              <a:rPr sz="2400" spc="55" dirty="0">
                <a:latin typeface="+mj-lt"/>
                <a:cs typeface="Garamond"/>
              </a:rPr>
              <a:t>its </a:t>
            </a:r>
            <a:r>
              <a:rPr sz="2400" spc="60" dirty="0">
                <a:latin typeface="+mj-lt"/>
                <a:cs typeface="Garamond"/>
              </a:rPr>
              <a:t>penalty: </a:t>
            </a:r>
            <a:r>
              <a:rPr sz="2400" spc="40" dirty="0">
                <a:latin typeface="+mj-lt"/>
                <a:cs typeface="Garamond"/>
              </a:rPr>
              <a:t>e.g.,  </a:t>
            </a:r>
            <a:r>
              <a:rPr sz="2400" spc="-10" dirty="0">
                <a:latin typeface="+mj-lt"/>
                <a:cs typeface="Garamond"/>
              </a:rPr>
              <a:t>clock </a:t>
            </a:r>
            <a:r>
              <a:rPr sz="2400" dirty="0">
                <a:latin typeface="+mj-lt"/>
                <a:cs typeface="Garamond"/>
              </a:rPr>
              <a:t>recovery </a:t>
            </a:r>
            <a:r>
              <a:rPr sz="2400" spc="15" dirty="0">
                <a:latin typeface="+mj-lt"/>
                <a:cs typeface="Garamond"/>
              </a:rPr>
              <a:t>coding, framing</a:t>
            </a:r>
            <a:r>
              <a:rPr sz="2400" spc="420" dirty="0">
                <a:latin typeface="+mj-lt"/>
                <a:cs typeface="Garamond"/>
              </a:rPr>
              <a:t> </a:t>
            </a:r>
            <a:r>
              <a:rPr sz="2400" spc="50" dirty="0">
                <a:latin typeface="+mj-lt"/>
                <a:cs typeface="Garamond"/>
              </a:rPr>
              <a:t>bits.</a:t>
            </a:r>
            <a:endParaRPr sz="2400" dirty="0">
              <a:latin typeface="+mj-lt"/>
              <a:cs typeface="Garamond"/>
            </a:endParaRPr>
          </a:p>
          <a:p>
            <a:pPr marL="212090" indent="-199390">
              <a:lnSpc>
                <a:spcPct val="100000"/>
              </a:lnSpc>
              <a:spcBef>
                <a:spcPts val="1305"/>
              </a:spcBef>
              <a:buFont typeface="Times New Roman"/>
              <a:buChar char="•"/>
              <a:tabLst>
                <a:tab pos="212725" algn="l"/>
              </a:tabLst>
            </a:pPr>
            <a:r>
              <a:rPr sz="2400" spc="35" dirty="0">
                <a:latin typeface="+mj-lt"/>
                <a:cs typeface="Garamond"/>
              </a:rPr>
              <a:t>The </a:t>
            </a:r>
            <a:r>
              <a:rPr sz="2400" spc="5" dirty="0">
                <a:latin typeface="+mj-lt"/>
                <a:cs typeface="Garamond"/>
              </a:rPr>
              <a:t>end-to-end</a:t>
            </a:r>
            <a:r>
              <a:rPr sz="2400" spc="110" dirty="0">
                <a:latin typeface="+mj-lt"/>
                <a:cs typeface="Garamond"/>
              </a:rPr>
              <a:t> </a:t>
            </a:r>
            <a:r>
              <a:rPr sz="2400" spc="40" dirty="0">
                <a:latin typeface="+mj-lt"/>
                <a:cs typeface="Garamond"/>
              </a:rPr>
              <a:t>argument.</a:t>
            </a:r>
            <a:endParaRPr sz="2400" dirty="0">
              <a:latin typeface="+mj-lt"/>
              <a:cs typeface="Garamond"/>
            </a:endParaRPr>
          </a:p>
          <a:p>
            <a:pPr marL="212090" marR="5080" indent="-199390">
              <a:lnSpc>
                <a:spcPct val="116599"/>
              </a:lnSpc>
              <a:spcBef>
                <a:spcPts val="885"/>
              </a:spcBef>
              <a:buFont typeface="Times New Roman"/>
              <a:buChar char="•"/>
              <a:tabLst>
                <a:tab pos="212725" algn="l"/>
              </a:tabLst>
            </a:pPr>
            <a:r>
              <a:rPr sz="2400" spc="-30" dirty="0">
                <a:latin typeface="+mj-lt"/>
                <a:cs typeface="Garamond"/>
              </a:rPr>
              <a:t>Lower </a:t>
            </a:r>
            <a:r>
              <a:rPr sz="2400" spc="30" dirty="0">
                <a:latin typeface="+mj-lt"/>
                <a:cs typeface="Garamond"/>
              </a:rPr>
              <a:t>Layers </a:t>
            </a:r>
            <a:r>
              <a:rPr sz="2400" spc="5" dirty="0">
                <a:latin typeface="+mj-lt"/>
                <a:cs typeface="Garamond"/>
              </a:rPr>
              <a:t>should </a:t>
            </a:r>
            <a:r>
              <a:rPr sz="2400" spc="15" dirty="0">
                <a:latin typeface="+mj-lt"/>
                <a:cs typeface="Garamond"/>
              </a:rPr>
              <a:t>not depend </a:t>
            </a:r>
            <a:r>
              <a:rPr sz="2400" spc="-55" dirty="0">
                <a:latin typeface="+mj-lt"/>
                <a:cs typeface="Garamond"/>
              </a:rPr>
              <a:t>for </a:t>
            </a:r>
            <a:r>
              <a:rPr sz="2400" spc="5" dirty="0">
                <a:latin typeface="+mj-lt"/>
                <a:cs typeface="Garamond"/>
              </a:rPr>
              <a:t>correctness </a:t>
            </a:r>
            <a:r>
              <a:rPr sz="2400" spc="-50" dirty="0">
                <a:latin typeface="+mj-lt"/>
                <a:cs typeface="Garamond"/>
              </a:rPr>
              <a:t>on  </a:t>
            </a:r>
            <a:r>
              <a:rPr sz="2400" spc="15" dirty="0">
                <a:latin typeface="+mj-lt"/>
                <a:cs typeface="Garamond"/>
              </a:rPr>
              <a:t>assumptions </a:t>
            </a:r>
            <a:r>
              <a:rPr sz="2400" spc="45" dirty="0">
                <a:latin typeface="+mj-lt"/>
                <a:cs typeface="Garamond"/>
              </a:rPr>
              <a:t>about </a:t>
            </a:r>
            <a:r>
              <a:rPr sz="2400" spc="20" dirty="0">
                <a:latin typeface="+mj-lt"/>
                <a:cs typeface="Garamond"/>
              </a:rPr>
              <a:t>higher</a:t>
            </a:r>
            <a:r>
              <a:rPr sz="2400" spc="280" dirty="0">
                <a:latin typeface="+mj-lt"/>
                <a:cs typeface="Garamond"/>
              </a:rPr>
              <a:t> </a:t>
            </a:r>
            <a:r>
              <a:rPr sz="2400" spc="40" dirty="0">
                <a:latin typeface="+mj-lt"/>
                <a:cs typeface="Garamond"/>
              </a:rPr>
              <a:t>layers.</a:t>
            </a:r>
            <a:endParaRPr sz="2400" dirty="0">
              <a:latin typeface="+mj-lt"/>
              <a:cs typeface="Garamond"/>
            </a:endParaRPr>
          </a:p>
          <a:p>
            <a:pPr marL="212090" marR="245110" indent="-199390">
              <a:lnSpc>
                <a:spcPct val="116599"/>
              </a:lnSpc>
              <a:spcBef>
                <a:spcPts val="885"/>
              </a:spcBef>
              <a:buFont typeface="Times New Roman"/>
              <a:buChar char="•"/>
              <a:tabLst>
                <a:tab pos="212725" algn="l"/>
              </a:tabLst>
            </a:pPr>
            <a:r>
              <a:rPr sz="2400" spc="40" dirty="0">
                <a:latin typeface="+mj-lt"/>
                <a:cs typeface="Garamond"/>
              </a:rPr>
              <a:t>All </a:t>
            </a:r>
            <a:r>
              <a:rPr sz="2400" spc="35" dirty="0">
                <a:latin typeface="+mj-lt"/>
                <a:cs typeface="Garamond"/>
              </a:rPr>
              <a:t>layers </a:t>
            </a:r>
            <a:r>
              <a:rPr sz="2400" spc="10" dirty="0">
                <a:latin typeface="+mj-lt"/>
                <a:cs typeface="Garamond"/>
              </a:rPr>
              <a:t>have </a:t>
            </a:r>
            <a:r>
              <a:rPr sz="2400" spc="-30" dirty="0">
                <a:latin typeface="+mj-lt"/>
                <a:cs typeface="Garamond"/>
              </a:rPr>
              <a:t>some common </a:t>
            </a:r>
            <a:r>
              <a:rPr sz="2400" dirty="0">
                <a:latin typeface="+mj-lt"/>
                <a:cs typeface="Garamond"/>
              </a:rPr>
              <a:t>problems </a:t>
            </a:r>
            <a:r>
              <a:rPr sz="2400" spc="15" dirty="0">
                <a:latin typeface="+mj-lt"/>
                <a:cs typeface="Garamond"/>
              </a:rPr>
              <a:t>to </a:t>
            </a:r>
            <a:r>
              <a:rPr sz="2400" spc="-5" dirty="0">
                <a:latin typeface="+mj-lt"/>
                <a:cs typeface="Garamond"/>
              </a:rPr>
              <a:t>solve:  </a:t>
            </a:r>
            <a:r>
              <a:rPr sz="2400" spc="40" dirty="0">
                <a:latin typeface="+mj-lt"/>
                <a:cs typeface="Garamond"/>
              </a:rPr>
              <a:t>e.g., </a:t>
            </a:r>
            <a:r>
              <a:rPr sz="2400" spc="20" dirty="0">
                <a:latin typeface="+mj-lt"/>
                <a:cs typeface="Garamond"/>
              </a:rPr>
              <a:t>synchronization,</a:t>
            </a:r>
            <a:r>
              <a:rPr sz="2400" spc="135" dirty="0">
                <a:latin typeface="+mj-lt"/>
                <a:cs typeface="Garamond"/>
              </a:rPr>
              <a:t> </a:t>
            </a:r>
            <a:r>
              <a:rPr sz="2400" spc="35" dirty="0">
                <a:latin typeface="+mj-lt"/>
                <a:cs typeface="Garamond"/>
              </a:rPr>
              <a:t>multiplexing.</a:t>
            </a:r>
            <a:endParaRPr sz="2400" dirty="0">
              <a:latin typeface="+mj-lt"/>
              <a:cs typeface="Garamond"/>
            </a:endParaRPr>
          </a:p>
          <a:p>
            <a:pPr marL="212090" marR="465455" indent="-199390">
              <a:lnSpc>
                <a:spcPct val="116599"/>
              </a:lnSpc>
              <a:spcBef>
                <a:spcPts val="885"/>
              </a:spcBef>
              <a:buFont typeface="Times New Roman"/>
              <a:buChar char="•"/>
              <a:tabLst>
                <a:tab pos="212725" algn="l"/>
              </a:tabLst>
            </a:pPr>
            <a:r>
              <a:rPr sz="2400" spc="35" dirty="0">
                <a:latin typeface="+mj-lt"/>
                <a:cs typeface="Garamond"/>
              </a:rPr>
              <a:t>The </a:t>
            </a:r>
            <a:r>
              <a:rPr sz="2400" spc="40" dirty="0">
                <a:latin typeface="+mj-lt"/>
                <a:cs typeface="Garamond"/>
              </a:rPr>
              <a:t>best </a:t>
            </a:r>
            <a:r>
              <a:rPr sz="2400" spc="15" dirty="0">
                <a:latin typeface="+mj-lt"/>
                <a:cs typeface="Garamond"/>
              </a:rPr>
              <a:t>principles </a:t>
            </a:r>
            <a:r>
              <a:rPr sz="2400" spc="5" dirty="0">
                <a:latin typeface="+mj-lt"/>
                <a:cs typeface="Garamond"/>
              </a:rPr>
              <a:t>will/should </a:t>
            </a:r>
            <a:r>
              <a:rPr sz="2400" spc="20" dirty="0">
                <a:latin typeface="+mj-lt"/>
                <a:cs typeface="Garamond"/>
              </a:rPr>
              <a:t>be </a:t>
            </a:r>
            <a:r>
              <a:rPr sz="2400" spc="25" dirty="0">
                <a:latin typeface="+mj-lt"/>
                <a:cs typeface="Garamond"/>
              </a:rPr>
              <a:t>violated </a:t>
            </a:r>
            <a:r>
              <a:rPr sz="2400" spc="-60" dirty="0">
                <a:latin typeface="+mj-lt"/>
                <a:cs typeface="Garamond"/>
              </a:rPr>
              <a:t>for  </a:t>
            </a:r>
            <a:r>
              <a:rPr sz="2400" spc="55" dirty="0">
                <a:latin typeface="+mj-lt"/>
                <a:cs typeface="Garamond"/>
              </a:rPr>
              <a:t>pragmatic</a:t>
            </a:r>
            <a:r>
              <a:rPr sz="2400" spc="40" dirty="0">
                <a:latin typeface="+mj-lt"/>
                <a:cs typeface="Garamond"/>
              </a:rPr>
              <a:t> </a:t>
            </a:r>
            <a:r>
              <a:rPr sz="2400" spc="10" dirty="0">
                <a:latin typeface="+mj-lt"/>
                <a:cs typeface="Garamond"/>
              </a:rPr>
              <a:t>reasons.</a:t>
            </a:r>
            <a:endParaRPr sz="2400" dirty="0">
              <a:latin typeface="+mj-lt"/>
              <a:cs typeface="Garamond"/>
            </a:endParaRPr>
          </a:p>
          <a:p>
            <a:pPr marL="212090" marR="687070" indent="-199390">
              <a:lnSpc>
                <a:spcPct val="116599"/>
              </a:lnSpc>
              <a:spcBef>
                <a:spcPts val="885"/>
              </a:spcBef>
              <a:buFont typeface="Times New Roman"/>
              <a:buChar char="•"/>
              <a:tabLst>
                <a:tab pos="212725" algn="l"/>
              </a:tabLst>
            </a:pPr>
            <a:r>
              <a:rPr sz="2400" spc="35" dirty="0">
                <a:latin typeface="+mj-lt"/>
                <a:cs typeface="Garamond"/>
              </a:rPr>
              <a:t>Layering </a:t>
            </a:r>
            <a:r>
              <a:rPr sz="2400" spc="45" dirty="0">
                <a:latin typeface="+mj-lt"/>
                <a:cs typeface="Garamond"/>
              </a:rPr>
              <a:t>and </a:t>
            </a:r>
            <a:r>
              <a:rPr sz="2400" spc="40" dirty="0">
                <a:latin typeface="+mj-lt"/>
                <a:cs typeface="Garamond"/>
              </a:rPr>
              <a:t>Sublayering </a:t>
            </a:r>
            <a:r>
              <a:rPr sz="2400" spc="45" dirty="0">
                <a:latin typeface="+mj-lt"/>
                <a:cs typeface="Garamond"/>
              </a:rPr>
              <a:t>are </a:t>
            </a:r>
            <a:r>
              <a:rPr sz="2400" spc="114" dirty="0">
                <a:latin typeface="+mj-lt"/>
                <a:cs typeface="Garamond"/>
              </a:rPr>
              <a:t>a </a:t>
            </a:r>
            <a:r>
              <a:rPr sz="2400" spc="-15" dirty="0">
                <a:latin typeface="+mj-lt"/>
                <a:cs typeface="Garamond"/>
              </a:rPr>
              <a:t>good </a:t>
            </a:r>
            <a:r>
              <a:rPr sz="2400" spc="55" dirty="0">
                <a:latin typeface="+mj-lt"/>
                <a:cs typeface="Garamond"/>
              </a:rPr>
              <a:t>way </a:t>
            </a:r>
            <a:r>
              <a:rPr sz="2400" spc="15" dirty="0">
                <a:latin typeface="+mj-lt"/>
                <a:cs typeface="Garamond"/>
              </a:rPr>
              <a:t>to  </a:t>
            </a:r>
            <a:r>
              <a:rPr sz="2400" spc="40" dirty="0">
                <a:latin typeface="+mj-lt"/>
                <a:cs typeface="Garamond"/>
              </a:rPr>
              <a:t>understand </a:t>
            </a:r>
            <a:r>
              <a:rPr sz="2400" spc="45" dirty="0">
                <a:latin typeface="+mj-lt"/>
                <a:cs typeface="Garamond"/>
              </a:rPr>
              <a:t>and </a:t>
            </a:r>
            <a:r>
              <a:rPr sz="2400" spc="15" dirty="0">
                <a:latin typeface="+mj-lt"/>
                <a:cs typeface="Garamond"/>
              </a:rPr>
              <a:t>design </a:t>
            </a:r>
            <a:r>
              <a:rPr sz="2400" dirty="0">
                <a:latin typeface="+mj-lt"/>
                <a:cs typeface="Garamond"/>
              </a:rPr>
              <a:t>new</a:t>
            </a:r>
            <a:r>
              <a:rPr sz="2400" spc="290" dirty="0">
                <a:latin typeface="+mj-lt"/>
                <a:cs typeface="Garamond"/>
              </a:rPr>
              <a:t> </a:t>
            </a:r>
            <a:r>
              <a:rPr sz="2400" dirty="0">
                <a:latin typeface="+mj-lt"/>
                <a:cs typeface="Garamond"/>
              </a:rPr>
              <a:t>protocols.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26311" y="3096768"/>
            <a:ext cx="5405120" cy="984885"/>
          </a:xfrm>
          <a:prstGeom prst="rect">
            <a:avLst/>
          </a:prstGeom>
        </p:spPr>
        <p:txBody>
          <a:bodyPr vert="horz" wrap="square" lIns="0" tIns="0" rIns="0" bIns="0" rtlCol="0">
            <a:spAutoFit/>
          </a:bodyPr>
          <a:lstStyle/>
          <a:p>
            <a:pPr algn="ctr">
              <a:lnSpc>
                <a:spcPct val="100000"/>
              </a:lnSpc>
              <a:tabLst>
                <a:tab pos="1238885" algn="l"/>
              </a:tabLst>
            </a:pPr>
            <a:r>
              <a:rPr lang="en-US" sz="3200" spc="200" dirty="0">
                <a:solidFill>
                  <a:srgbClr val="0070C0"/>
                </a:solidFill>
                <a:latin typeface="+mj-lt"/>
                <a:cs typeface="Palatino Linotype"/>
              </a:rPr>
              <a:t>Part 2: </a:t>
            </a:r>
            <a:r>
              <a:rPr sz="3200" spc="180" dirty="0">
                <a:solidFill>
                  <a:srgbClr val="0070C0"/>
                </a:solidFill>
                <a:latin typeface="+mj-lt"/>
                <a:cs typeface="Palatino Linotype"/>
              </a:rPr>
              <a:t>Error</a:t>
            </a:r>
            <a:r>
              <a:rPr sz="3200" spc="525" dirty="0">
                <a:solidFill>
                  <a:srgbClr val="0070C0"/>
                </a:solidFill>
                <a:latin typeface="+mj-lt"/>
                <a:cs typeface="Palatino Linotype"/>
              </a:rPr>
              <a:t> </a:t>
            </a:r>
            <a:r>
              <a:rPr sz="3200" spc="150" dirty="0">
                <a:solidFill>
                  <a:srgbClr val="0070C0"/>
                </a:solidFill>
                <a:latin typeface="+mj-lt"/>
                <a:cs typeface="Palatino Linotype"/>
              </a:rPr>
              <a:t>Detect</a:t>
            </a:r>
            <a:r>
              <a:rPr lang="en-US" sz="3200" spc="150" dirty="0">
                <a:solidFill>
                  <a:srgbClr val="0070C0"/>
                </a:solidFill>
                <a:latin typeface="+mj-lt"/>
                <a:cs typeface="Palatino Linotype"/>
              </a:rPr>
              <a:t>ion</a:t>
            </a:r>
            <a:endParaRPr sz="3200" dirty="0">
              <a:solidFill>
                <a:srgbClr val="0070C0"/>
              </a:solidFill>
              <a:latin typeface="+mj-lt"/>
              <a:cs typeface="Palatino Linotype"/>
            </a:endParaRPr>
          </a:p>
          <a:p>
            <a:pPr marL="6350" algn="ctr">
              <a:lnSpc>
                <a:spcPct val="100000"/>
              </a:lnSpc>
              <a:spcBef>
                <a:spcPts val="1830"/>
              </a:spcBef>
            </a:pPr>
            <a:endParaRPr sz="1700" dirty="0">
              <a:latin typeface="PMingLiU"/>
              <a:cs typeface="PMingLiU"/>
            </a:endParaRPr>
          </a:p>
        </p:txBody>
      </p:sp>
      <p:pic>
        <p:nvPicPr>
          <p:cNvPr id="1026" name="Picture 2" descr="Related image">
            <a:extLst>
              <a:ext uri="{FF2B5EF4-FFF2-40B4-BE49-F238E27FC236}">
                <a16:creationId xmlns:a16="http://schemas.microsoft.com/office/drawing/2014/main" id="{88E8DB90-142F-4ABC-85B7-AA78227D9A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4419600"/>
            <a:ext cx="4000500" cy="46672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28600" y="1295400"/>
            <a:ext cx="7543800" cy="990600"/>
          </a:xfrm>
          <a:prstGeom prst="rect">
            <a:avLst/>
          </a:prstGeom>
          <a:noFill/>
        </p:spPr>
        <p:txBody>
          <a:bodyPr wrap="square" rtlCol="0">
            <a:spAutoFit/>
          </a:bodyPr>
          <a:lstStyle/>
          <a:p>
            <a:r>
              <a:rPr lang="en-US" sz="2800" dirty="0" smtClean="0">
                <a:solidFill>
                  <a:srgbClr val="00B050"/>
                </a:solidFill>
              </a:rPr>
              <a:t>How can we add just 32 bits to a frame and detect almost any error with very high probability</a:t>
            </a:r>
            <a:endParaRPr lang="en-US" sz="2800" dirty="0">
              <a:solidFill>
                <a:srgbClr val="00B050"/>
              </a:solidFill>
            </a:endParaRPr>
          </a:p>
        </p:txBody>
      </p:sp>
    </p:spTree>
    <p:extLst>
      <p:ext uri="{BB962C8B-B14F-4D97-AF65-F5344CB8AC3E}">
        <p14:creationId xmlns:p14="http://schemas.microsoft.com/office/powerpoint/2010/main" val="189633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12"/>
          </p:nvPr>
        </p:nvSpPr>
        <p:spPr>
          <a:xfrm>
            <a:off x="7586663" y="8285163"/>
            <a:ext cx="185737" cy="165100"/>
          </a:xfrm>
          <a:prstGeom prst="rect">
            <a:avLst/>
          </a:prstGeom>
        </p:spPr>
        <p:txBody>
          <a:bodyPr vert="horz" wrap="square" lIns="0" tIns="6985" rIns="0" bIns="0" rtlCol="0">
            <a:spAutoFit/>
          </a:bodyPr>
          <a:lstStyle/>
          <a:p>
            <a:pPr marL="25400">
              <a:lnSpc>
                <a:spcPts val="1235"/>
              </a:lnSpc>
              <a:spcBef>
                <a:spcPts val="55"/>
              </a:spcBef>
            </a:pPr>
            <a:r>
              <a:rPr spc="-5" dirty="0"/>
              <a:t>5</a:t>
            </a:r>
          </a:p>
        </p:txBody>
      </p:sp>
      <p:sp>
        <p:nvSpPr>
          <p:cNvPr id="2" name="object 2"/>
          <p:cNvSpPr txBox="1"/>
          <p:nvPr/>
        </p:nvSpPr>
        <p:spPr>
          <a:xfrm>
            <a:off x="152400" y="381000"/>
            <a:ext cx="7121140" cy="5339219"/>
          </a:xfrm>
          <a:prstGeom prst="rect">
            <a:avLst/>
          </a:prstGeom>
        </p:spPr>
        <p:txBody>
          <a:bodyPr vert="horz" wrap="square" lIns="0" tIns="0" rIns="0" bIns="0" rtlCol="0">
            <a:spAutoFit/>
          </a:bodyPr>
          <a:lstStyle/>
          <a:p>
            <a:pPr marL="1670685">
              <a:lnSpc>
                <a:spcPct val="100000"/>
              </a:lnSpc>
            </a:pPr>
            <a:r>
              <a:rPr lang="en-US" sz="3200" spc="204" dirty="0" smtClean="0">
                <a:solidFill>
                  <a:srgbClr val="0070C0"/>
                </a:solidFill>
                <a:latin typeface="+mj-lt"/>
                <a:cs typeface="PMingLiU"/>
              </a:rPr>
              <a:t>Goal: </a:t>
            </a:r>
            <a:r>
              <a:rPr sz="3200" spc="204" dirty="0" smtClean="0">
                <a:solidFill>
                  <a:srgbClr val="0070C0"/>
                </a:solidFill>
                <a:latin typeface="+mj-lt"/>
                <a:cs typeface="PMingLiU"/>
              </a:rPr>
              <a:t>Quasi-reliability</a:t>
            </a:r>
            <a:endParaRPr sz="3200" dirty="0">
              <a:solidFill>
                <a:srgbClr val="0070C0"/>
              </a:solidFill>
              <a:latin typeface="+mj-lt"/>
              <a:cs typeface="PMingLiU"/>
            </a:endParaRPr>
          </a:p>
          <a:p>
            <a:pPr>
              <a:lnSpc>
                <a:spcPct val="100000"/>
              </a:lnSpc>
              <a:spcBef>
                <a:spcPts val="45"/>
              </a:spcBef>
            </a:pPr>
            <a:endParaRPr sz="1800" dirty="0">
              <a:latin typeface="+mj-lt"/>
              <a:cs typeface="Times New Roman"/>
            </a:endParaRPr>
          </a:p>
          <a:p>
            <a:pPr marL="212090" marR="5080" indent="-199390">
              <a:lnSpc>
                <a:spcPct val="116599"/>
              </a:lnSpc>
              <a:buFont typeface="Times New Roman"/>
              <a:buChar char="•"/>
              <a:tabLst>
                <a:tab pos="212725" algn="l"/>
              </a:tabLst>
            </a:pPr>
            <a:r>
              <a:rPr sz="2400" spc="35" dirty="0">
                <a:latin typeface="+mj-lt"/>
                <a:cs typeface="Garamond"/>
              </a:rPr>
              <a:t>The </a:t>
            </a:r>
            <a:r>
              <a:rPr sz="2400" spc="40" dirty="0">
                <a:latin typeface="+mj-lt"/>
                <a:cs typeface="Garamond"/>
              </a:rPr>
              <a:t>probability </a:t>
            </a:r>
            <a:r>
              <a:rPr sz="2400" spc="-100" dirty="0">
                <a:latin typeface="+mj-lt"/>
                <a:cs typeface="Garamond"/>
              </a:rPr>
              <a:t>of </a:t>
            </a:r>
            <a:r>
              <a:rPr sz="2400" spc="114" dirty="0">
                <a:latin typeface="+mj-lt"/>
                <a:cs typeface="Garamond"/>
              </a:rPr>
              <a:t>a </a:t>
            </a:r>
            <a:r>
              <a:rPr sz="2400" spc="15" dirty="0">
                <a:latin typeface="+mj-lt"/>
                <a:cs typeface="Garamond"/>
              </a:rPr>
              <a:t>receiving </a:t>
            </a:r>
            <a:r>
              <a:rPr sz="2400" spc="60" dirty="0">
                <a:latin typeface="+mj-lt"/>
                <a:cs typeface="Garamond"/>
              </a:rPr>
              <a:t>Data </a:t>
            </a:r>
            <a:r>
              <a:rPr sz="2400" spc="20" dirty="0">
                <a:latin typeface="+mj-lt"/>
                <a:cs typeface="Garamond"/>
              </a:rPr>
              <a:t>Link </a:t>
            </a:r>
            <a:r>
              <a:rPr sz="2400" spc="25" dirty="0">
                <a:latin typeface="+mj-lt"/>
                <a:cs typeface="Garamond"/>
              </a:rPr>
              <a:t>passing  </a:t>
            </a:r>
            <a:r>
              <a:rPr sz="2400" spc="30" dirty="0">
                <a:latin typeface="+mj-lt"/>
                <a:cs typeface="Garamond"/>
              </a:rPr>
              <a:t>up </a:t>
            </a:r>
            <a:r>
              <a:rPr sz="2400" spc="60" dirty="0">
                <a:latin typeface="+mj-lt"/>
                <a:cs typeface="Garamond"/>
              </a:rPr>
              <a:t>an </a:t>
            </a:r>
            <a:r>
              <a:rPr sz="2400" spc="10" dirty="0">
                <a:solidFill>
                  <a:srgbClr val="FF0000"/>
                </a:solidFill>
                <a:latin typeface="+mj-lt"/>
                <a:cs typeface="Garamond"/>
              </a:rPr>
              <a:t>incorrect </a:t>
            </a:r>
            <a:r>
              <a:rPr sz="2400" spc="5" dirty="0">
                <a:solidFill>
                  <a:srgbClr val="FF0000"/>
                </a:solidFill>
                <a:latin typeface="+mj-lt"/>
                <a:cs typeface="Garamond"/>
              </a:rPr>
              <a:t>frame </a:t>
            </a:r>
            <a:r>
              <a:rPr sz="2400" spc="15" dirty="0">
                <a:latin typeface="+mj-lt"/>
                <a:cs typeface="Garamond"/>
              </a:rPr>
              <a:t>to </a:t>
            </a:r>
            <a:r>
              <a:rPr sz="2400" spc="40" dirty="0">
                <a:latin typeface="+mj-lt"/>
                <a:cs typeface="Garamond"/>
              </a:rPr>
              <a:t>the </a:t>
            </a:r>
            <a:r>
              <a:rPr sz="2400" spc="25" dirty="0">
                <a:latin typeface="+mj-lt"/>
                <a:cs typeface="Garamond"/>
              </a:rPr>
              <a:t>client </a:t>
            </a:r>
            <a:r>
              <a:rPr sz="2400" spc="45" dirty="0">
                <a:latin typeface="+mj-lt"/>
                <a:cs typeface="Garamond"/>
              </a:rPr>
              <a:t>layer </a:t>
            </a:r>
            <a:r>
              <a:rPr sz="2400" spc="5" dirty="0">
                <a:latin typeface="+mj-lt"/>
                <a:cs typeface="Garamond"/>
              </a:rPr>
              <a:t>should </a:t>
            </a:r>
            <a:r>
              <a:rPr sz="2400" spc="20" dirty="0">
                <a:latin typeface="+mj-lt"/>
                <a:cs typeface="Garamond"/>
              </a:rPr>
              <a:t>be  </a:t>
            </a:r>
            <a:r>
              <a:rPr sz="2400" spc="10" dirty="0">
                <a:latin typeface="+mj-lt"/>
                <a:cs typeface="Garamond"/>
              </a:rPr>
              <a:t>very, </a:t>
            </a:r>
            <a:r>
              <a:rPr sz="2400" spc="40" dirty="0">
                <a:latin typeface="+mj-lt"/>
                <a:cs typeface="Garamond"/>
              </a:rPr>
              <a:t>very</a:t>
            </a:r>
            <a:r>
              <a:rPr sz="2400" spc="140" dirty="0">
                <a:latin typeface="+mj-lt"/>
                <a:cs typeface="Garamond"/>
              </a:rPr>
              <a:t> </a:t>
            </a:r>
            <a:r>
              <a:rPr sz="2400" spc="45" dirty="0">
                <a:latin typeface="+mj-lt"/>
                <a:cs typeface="Garamond"/>
              </a:rPr>
              <a:t>small.</a:t>
            </a:r>
            <a:endParaRPr sz="2400" dirty="0">
              <a:latin typeface="+mj-lt"/>
              <a:cs typeface="Garamond"/>
            </a:endParaRPr>
          </a:p>
          <a:p>
            <a:pPr marL="516890" lvl="1" indent="-216535">
              <a:lnSpc>
                <a:spcPct val="100000"/>
              </a:lnSpc>
              <a:spcBef>
                <a:spcPts val="1295"/>
              </a:spcBef>
              <a:buFont typeface="PMingLiU"/>
              <a:buChar char="–"/>
              <a:tabLst>
                <a:tab pos="517525" algn="l"/>
              </a:tabLst>
            </a:pPr>
            <a:r>
              <a:rPr sz="2400" spc="20" dirty="0">
                <a:solidFill>
                  <a:srgbClr val="FF0000"/>
                </a:solidFill>
                <a:latin typeface="+mj-lt"/>
                <a:cs typeface="Garamond"/>
              </a:rPr>
              <a:t>Undetected </a:t>
            </a:r>
            <a:r>
              <a:rPr sz="2400" spc="5" dirty="0">
                <a:solidFill>
                  <a:srgbClr val="FF0000"/>
                </a:solidFill>
                <a:latin typeface="+mj-lt"/>
                <a:cs typeface="Garamond"/>
              </a:rPr>
              <a:t>error </a:t>
            </a:r>
            <a:r>
              <a:rPr sz="2400" spc="65" dirty="0">
                <a:latin typeface="+mj-lt"/>
                <a:cs typeface="Garamond"/>
              </a:rPr>
              <a:t>say </a:t>
            </a:r>
            <a:r>
              <a:rPr sz="2400" spc="-35" dirty="0">
                <a:latin typeface="+mj-lt"/>
                <a:cs typeface="Garamond"/>
              </a:rPr>
              <a:t>once </a:t>
            </a:r>
            <a:r>
              <a:rPr sz="2400" spc="25" dirty="0">
                <a:latin typeface="+mj-lt"/>
                <a:cs typeface="Garamond"/>
              </a:rPr>
              <a:t>in </a:t>
            </a:r>
            <a:r>
              <a:rPr sz="2400" spc="-15" dirty="0">
                <a:latin typeface="+mj-lt"/>
                <a:cs typeface="Garamond"/>
              </a:rPr>
              <a:t>20 </a:t>
            </a:r>
            <a:r>
              <a:rPr sz="2400" spc="45" dirty="0">
                <a:latin typeface="+mj-lt"/>
                <a:cs typeface="Garamond"/>
              </a:rPr>
              <a:t> </a:t>
            </a:r>
            <a:r>
              <a:rPr sz="2400" spc="50" dirty="0">
                <a:latin typeface="+mj-lt"/>
                <a:cs typeface="Garamond"/>
              </a:rPr>
              <a:t>years.</a:t>
            </a:r>
            <a:endParaRPr sz="2400" dirty="0">
              <a:latin typeface="+mj-lt"/>
              <a:cs typeface="Garamond"/>
            </a:endParaRPr>
          </a:p>
          <a:p>
            <a:pPr marL="516890" marR="23495" lvl="1" indent="-216535">
              <a:lnSpc>
                <a:spcPct val="116300"/>
              </a:lnSpc>
              <a:spcBef>
                <a:spcPts val="400"/>
              </a:spcBef>
              <a:buFont typeface="PMingLiU"/>
              <a:buChar char="–"/>
              <a:tabLst>
                <a:tab pos="517525" algn="l"/>
              </a:tabLst>
            </a:pPr>
            <a:r>
              <a:rPr sz="2400" spc="-35" dirty="0">
                <a:latin typeface="+mj-lt"/>
                <a:cs typeface="Garamond"/>
              </a:rPr>
              <a:t>Needs </a:t>
            </a:r>
            <a:r>
              <a:rPr sz="2400" spc="15" dirty="0">
                <a:latin typeface="+mj-lt"/>
                <a:cs typeface="Garamond"/>
              </a:rPr>
              <a:t>to </a:t>
            </a:r>
            <a:r>
              <a:rPr sz="2400" spc="20" dirty="0">
                <a:latin typeface="+mj-lt"/>
                <a:cs typeface="Garamond"/>
              </a:rPr>
              <a:t>be </a:t>
            </a:r>
            <a:r>
              <a:rPr sz="2400" spc="-55" dirty="0">
                <a:latin typeface="+mj-lt"/>
                <a:cs typeface="Garamond"/>
              </a:rPr>
              <a:t>so </a:t>
            </a:r>
            <a:r>
              <a:rPr sz="2400" spc="40" dirty="0">
                <a:latin typeface="+mj-lt"/>
                <a:cs typeface="Garamond"/>
              </a:rPr>
              <a:t>small </a:t>
            </a:r>
            <a:r>
              <a:rPr sz="2400" spc="20" dirty="0">
                <a:latin typeface="+mj-lt"/>
                <a:cs typeface="Garamond"/>
              </a:rPr>
              <a:t>because </a:t>
            </a:r>
            <a:r>
              <a:rPr sz="2400" spc="45" dirty="0">
                <a:latin typeface="+mj-lt"/>
                <a:cs typeface="Garamond"/>
              </a:rPr>
              <a:t>transport  </a:t>
            </a:r>
            <a:r>
              <a:rPr sz="2400" spc="-5" dirty="0">
                <a:latin typeface="+mj-lt"/>
                <a:cs typeface="Garamond"/>
              </a:rPr>
              <a:t>protocols </a:t>
            </a:r>
            <a:r>
              <a:rPr sz="2400" spc="-35" dirty="0">
                <a:latin typeface="+mj-lt"/>
                <a:cs typeface="Garamond"/>
              </a:rPr>
              <a:t>do </a:t>
            </a:r>
            <a:r>
              <a:rPr sz="2400" spc="15" dirty="0">
                <a:latin typeface="+mj-lt"/>
                <a:cs typeface="Garamond"/>
              </a:rPr>
              <a:t>not </a:t>
            </a:r>
            <a:r>
              <a:rPr sz="2400" spc="30" dirty="0">
                <a:latin typeface="+mj-lt"/>
                <a:cs typeface="Garamond"/>
              </a:rPr>
              <a:t>insist </a:t>
            </a:r>
            <a:r>
              <a:rPr sz="2400" spc="-50" dirty="0">
                <a:latin typeface="+mj-lt"/>
                <a:cs typeface="Garamond"/>
              </a:rPr>
              <a:t>on </a:t>
            </a:r>
            <a:r>
              <a:rPr sz="2400" spc="5" dirty="0">
                <a:latin typeface="+mj-lt"/>
                <a:cs typeface="Garamond"/>
              </a:rPr>
              <a:t>end-to-end  </a:t>
            </a:r>
            <a:r>
              <a:rPr sz="2400" spc="-5" dirty="0">
                <a:latin typeface="+mj-lt"/>
                <a:cs typeface="Garamond"/>
              </a:rPr>
              <a:t>checksums, </a:t>
            </a:r>
            <a:r>
              <a:rPr sz="2400" spc="114" dirty="0">
                <a:latin typeface="+mj-lt"/>
                <a:cs typeface="Garamond"/>
              </a:rPr>
              <a:t>a </a:t>
            </a:r>
            <a:r>
              <a:rPr sz="2400" spc="15" dirty="0">
                <a:latin typeface="+mj-lt"/>
                <a:cs typeface="Garamond"/>
              </a:rPr>
              <a:t>violation </a:t>
            </a:r>
            <a:r>
              <a:rPr sz="2400" spc="-100" dirty="0">
                <a:latin typeface="+mj-lt"/>
                <a:cs typeface="Garamond"/>
              </a:rPr>
              <a:t>of  </a:t>
            </a:r>
            <a:r>
              <a:rPr sz="2400" spc="5" dirty="0">
                <a:latin typeface="+mj-lt"/>
                <a:cs typeface="Garamond"/>
              </a:rPr>
              <a:t>end-to-end</a:t>
            </a:r>
            <a:r>
              <a:rPr sz="2400" spc="150" dirty="0">
                <a:latin typeface="+mj-lt"/>
                <a:cs typeface="Garamond"/>
              </a:rPr>
              <a:t> </a:t>
            </a:r>
            <a:r>
              <a:rPr sz="2400" spc="40" dirty="0">
                <a:latin typeface="+mj-lt"/>
                <a:cs typeface="Garamond"/>
              </a:rPr>
              <a:t>argument.</a:t>
            </a:r>
            <a:endParaRPr sz="2400" dirty="0">
              <a:latin typeface="+mj-lt"/>
              <a:cs typeface="Garamond"/>
            </a:endParaRPr>
          </a:p>
          <a:p>
            <a:pPr marL="212090" marR="5080" indent="-199390" algn="just">
              <a:lnSpc>
                <a:spcPct val="116300"/>
              </a:lnSpc>
              <a:spcBef>
                <a:spcPts val="900"/>
              </a:spcBef>
              <a:buFont typeface="Times New Roman"/>
              <a:buChar char="•"/>
              <a:tabLst>
                <a:tab pos="212725" algn="l"/>
              </a:tabLst>
            </a:pPr>
            <a:r>
              <a:rPr sz="2400" spc="35" dirty="0">
                <a:latin typeface="+mj-lt"/>
                <a:cs typeface="Garamond"/>
              </a:rPr>
              <a:t>The </a:t>
            </a:r>
            <a:r>
              <a:rPr sz="2400" spc="40" dirty="0">
                <a:latin typeface="+mj-lt"/>
                <a:cs typeface="Garamond"/>
              </a:rPr>
              <a:t>probability </a:t>
            </a:r>
            <a:r>
              <a:rPr sz="2400" spc="-100" dirty="0">
                <a:latin typeface="+mj-lt"/>
                <a:cs typeface="Garamond"/>
              </a:rPr>
              <a:t>of </a:t>
            </a:r>
            <a:r>
              <a:rPr sz="2400" spc="114" dirty="0">
                <a:latin typeface="+mj-lt"/>
                <a:cs typeface="Garamond"/>
              </a:rPr>
              <a:t>a </a:t>
            </a:r>
            <a:r>
              <a:rPr sz="2400" spc="15" dirty="0">
                <a:latin typeface="+mj-lt"/>
                <a:cs typeface="Garamond"/>
              </a:rPr>
              <a:t>receiving </a:t>
            </a:r>
            <a:r>
              <a:rPr sz="2400" spc="60" dirty="0">
                <a:latin typeface="+mj-lt"/>
                <a:cs typeface="Garamond"/>
              </a:rPr>
              <a:t>Data </a:t>
            </a:r>
            <a:r>
              <a:rPr sz="2400" spc="20" dirty="0">
                <a:latin typeface="+mj-lt"/>
                <a:cs typeface="Garamond"/>
              </a:rPr>
              <a:t>Link </a:t>
            </a:r>
            <a:r>
              <a:rPr sz="2400" spc="10" dirty="0">
                <a:solidFill>
                  <a:srgbClr val="FF0000"/>
                </a:solidFill>
                <a:latin typeface="+mj-lt"/>
                <a:cs typeface="Garamond"/>
              </a:rPr>
              <a:t>dropping  </a:t>
            </a:r>
            <a:r>
              <a:rPr sz="2400" dirty="0">
                <a:solidFill>
                  <a:srgbClr val="FF0000"/>
                </a:solidFill>
                <a:latin typeface="+mj-lt"/>
                <a:cs typeface="Garamond"/>
              </a:rPr>
              <a:t>frames</a:t>
            </a:r>
            <a:r>
              <a:rPr sz="2400" dirty="0">
                <a:latin typeface="+mj-lt"/>
                <a:cs typeface="Garamond"/>
              </a:rPr>
              <a:t> </a:t>
            </a:r>
            <a:r>
              <a:rPr sz="2400" spc="15" dirty="0">
                <a:latin typeface="+mj-lt"/>
                <a:cs typeface="Garamond"/>
              </a:rPr>
              <a:t>sent </a:t>
            </a:r>
            <a:r>
              <a:rPr sz="2400" spc="50" dirty="0">
                <a:latin typeface="+mj-lt"/>
                <a:cs typeface="Garamond"/>
              </a:rPr>
              <a:t>by </a:t>
            </a:r>
            <a:r>
              <a:rPr sz="2400" spc="40" dirty="0">
                <a:latin typeface="+mj-lt"/>
                <a:cs typeface="Garamond"/>
              </a:rPr>
              <a:t>the </a:t>
            </a:r>
            <a:r>
              <a:rPr sz="2400" spc="5" dirty="0">
                <a:latin typeface="+mj-lt"/>
                <a:cs typeface="Garamond"/>
              </a:rPr>
              <a:t>sender should </a:t>
            </a:r>
            <a:r>
              <a:rPr sz="2400" spc="20" dirty="0">
                <a:latin typeface="+mj-lt"/>
                <a:cs typeface="Garamond"/>
              </a:rPr>
              <a:t>be </a:t>
            </a:r>
            <a:r>
              <a:rPr sz="2400" spc="40" dirty="0">
                <a:latin typeface="+mj-lt"/>
                <a:cs typeface="Garamond"/>
              </a:rPr>
              <a:t>small </a:t>
            </a:r>
            <a:r>
              <a:rPr sz="2400" dirty="0">
                <a:latin typeface="+mj-lt"/>
                <a:cs typeface="Garamond"/>
              </a:rPr>
              <a:t>(once </a:t>
            </a:r>
            <a:r>
              <a:rPr sz="2400" spc="114" dirty="0">
                <a:latin typeface="+mj-lt"/>
                <a:cs typeface="Garamond"/>
              </a:rPr>
              <a:t>a  </a:t>
            </a:r>
            <a:r>
              <a:rPr sz="2400" spc="90" dirty="0">
                <a:latin typeface="+mj-lt"/>
                <a:cs typeface="Garamond"/>
              </a:rPr>
              <a:t>day) </a:t>
            </a:r>
            <a:r>
              <a:rPr sz="2400" spc="15" dirty="0">
                <a:latin typeface="+mj-lt"/>
                <a:cs typeface="Garamond"/>
              </a:rPr>
              <a:t>to </a:t>
            </a:r>
            <a:r>
              <a:rPr sz="2400" spc="10" dirty="0">
                <a:latin typeface="+mj-lt"/>
                <a:cs typeface="Garamond"/>
              </a:rPr>
              <a:t>allow </a:t>
            </a:r>
            <a:r>
              <a:rPr sz="2400" spc="-15" dirty="0">
                <a:latin typeface="+mj-lt"/>
                <a:cs typeface="Garamond"/>
              </a:rPr>
              <a:t>good</a:t>
            </a:r>
            <a:r>
              <a:rPr sz="2400" spc="254" dirty="0">
                <a:latin typeface="+mj-lt"/>
                <a:cs typeface="Garamond"/>
              </a:rPr>
              <a:t> </a:t>
            </a:r>
            <a:r>
              <a:rPr sz="2400" spc="10" dirty="0">
                <a:latin typeface="+mj-lt"/>
                <a:cs typeface="Garamond"/>
              </a:rPr>
              <a:t>performance.</a:t>
            </a:r>
            <a:endParaRPr sz="2400" dirty="0">
              <a:latin typeface="+mj-lt"/>
              <a:cs typeface="Garamond"/>
            </a:endParaRPr>
          </a:p>
        </p:txBody>
      </p:sp>
    </p:spTree>
    <p:extLst>
      <p:ext uri="{BB962C8B-B14F-4D97-AF65-F5344CB8AC3E}">
        <p14:creationId xmlns:p14="http://schemas.microsoft.com/office/powerpoint/2010/main" val="3944925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132730" y="5777376"/>
            <a:ext cx="1558982" cy="859030"/>
          </a:xfrm>
          <a:prstGeom prst="rect">
            <a:avLst/>
          </a:prstGeom>
        </p:spPr>
      </p:pic>
      <p:sp>
        <p:nvSpPr>
          <p:cNvPr id="1124354" name="Rectangle 2"/>
          <p:cNvSpPr>
            <a:spLocks noGrp="1" noChangeArrowheads="1"/>
          </p:cNvSpPr>
          <p:nvPr>
            <p:ph type="title"/>
          </p:nvPr>
        </p:nvSpPr>
        <p:spPr>
          <a:xfrm>
            <a:off x="388620" y="402336"/>
            <a:ext cx="6995160" cy="492443"/>
          </a:xfrm>
        </p:spPr>
        <p:txBody>
          <a:bodyPr>
            <a:normAutofit fontScale="90000"/>
          </a:bodyPr>
          <a:lstStyle/>
          <a:p>
            <a:pPr>
              <a:defRPr/>
            </a:pPr>
            <a:r>
              <a:rPr lang="en-US" sz="3200" dirty="0">
                <a:latin typeface="Times New Roman" panose="02020603050405020304" pitchFamily="18" charset="0"/>
                <a:cs typeface="Times New Roman" panose="02020603050405020304" pitchFamily="18" charset="0"/>
              </a:rPr>
              <a:t>Web request (HTTP)</a:t>
            </a:r>
          </a:p>
        </p:txBody>
      </p:sp>
      <p:sp>
        <p:nvSpPr>
          <p:cNvPr id="22531" name="Rectangle 3"/>
          <p:cNvSpPr>
            <a:spLocks noGrp="1" noChangeArrowheads="1"/>
          </p:cNvSpPr>
          <p:nvPr>
            <p:ph type="body" idx="1"/>
          </p:nvPr>
        </p:nvSpPr>
        <p:spPr>
          <a:xfrm>
            <a:off x="388620" y="2313432"/>
            <a:ext cx="6995160" cy="492443"/>
          </a:xfrm>
        </p:spPr>
        <p:txBody>
          <a:bodyPr>
            <a:normAutofit lnSpcReduction="10000"/>
          </a:bodyPr>
          <a:lstStyle/>
          <a:p>
            <a:r>
              <a:rPr lang="en-US" sz="3200" dirty="0">
                <a:latin typeface="Times New Roman" panose="02020603050405020304" pitchFamily="18" charset="0"/>
                <a:cs typeface="Times New Roman" panose="02020603050405020304" pitchFamily="18" charset="0"/>
              </a:rPr>
              <a:t>Turn click into HTTP request</a:t>
            </a:r>
          </a:p>
        </p:txBody>
      </p:sp>
      <p:sp>
        <p:nvSpPr>
          <p:cNvPr id="22534" name="Line 8"/>
          <p:cNvSpPr>
            <a:spLocks noChangeShapeType="1"/>
          </p:cNvSpPr>
          <p:nvPr/>
        </p:nvSpPr>
        <p:spPr bwMode="auto">
          <a:xfrm flipV="1">
            <a:off x="518160" y="4575810"/>
            <a:ext cx="971550" cy="1424940"/>
          </a:xfrm>
          <a:prstGeom prst="line">
            <a:avLst/>
          </a:prstGeom>
          <a:noFill/>
          <a:ln w="12700">
            <a:solidFill>
              <a:schemeClr val="accent2"/>
            </a:solidFill>
            <a:prstDash val="sysDot"/>
            <a:round/>
            <a:headEnd/>
            <a:tailEnd type="none" w="med" len="lg"/>
          </a:ln>
        </p:spPr>
        <p:txBody>
          <a:bodyPr wrap="none" anchor="ctr">
            <a:prstTxWarp prst="textNoShape">
              <a:avLst/>
            </a:prstTxWarp>
          </a:bodyPr>
          <a:lstStyle/>
          <a:p>
            <a:endParaRPr lang="en-US" sz="1530"/>
          </a:p>
        </p:txBody>
      </p:sp>
      <p:sp>
        <p:nvSpPr>
          <p:cNvPr id="22535" name="Rectangle 9"/>
          <p:cNvSpPr>
            <a:spLocks noChangeArrowheads="1"/>
          </p:cNvSpPr>
          <p:nvPr/>
        </p:nvSpPr>
        <p:spPr bwMode="auto">
          <a:xfrm>
            <a:off x="518160" y="6000750"/>
            <a:ext cx="259080" cy="259080"/>
          </a:xfrm>
          <a:prstGeom prst="rect">
            <a:avLst/>
          </a:prstGeom>
          <a:noFill/>
          <a:ln w="9525">
            <a:solidFill>
              <a:schemeClr val="accent2"/>
            </a:solidFill>
            <a:miter lim="800000"/>
            <a:headEnd/>
            <a:tailEnd type="none" w="med" len="lg"/>
          </a:ln>
        </p:spPr>
        <p:txBody>
          <a:bodyPr wrap="none" anchor="ctr">
            <a:prstTxWarp prst="textNoShape">
              <a:avLst/>
            </a:prstTxWarp>
          </a:bodyPr>
          <a:lstStyle/>
          <a:p>
            <a:endParaRPr lang="en-US" sz="1530"/>
          </a:p>
        </p:txBody>
      </p:sp>
      <p:sp>
        <p:nvSpPr>
          <p:cNvPr id="22536" name="Line 10"/>
          <p:cNvSpPr>
            <a:spLocks noChangeShapeType="1"/>
          </p:cNvSpPr>
          <p:nvPr/>
        </p:nvSpPr>
        <p:spPr bwMode="auto">
          <a:xfrm>
            <a:off x="518160" y="6259830"/>
            <a:ext cx="1101090" cy="194310"/>
          </a:xfrm>
          <a:prstGeom prst="line">
            <a:avLst/>
          </a:prstGeom>
          <a:noFill/>
          <a:ln w="12700">
            <a:solidFill>
              <a:schemeClr val="accent2"/>
            </a:solidFill>
            <a:prstDash val="sysDot"/>
            <a:round/>
            <a:headEnd/>
            <a:tailEnd type="none" w="med" len="lg"/>
          </a:ln>
        </p:spPr>
        <p:txBody>
          <a:bodyPr wrap="none" anchor="ctr">
            <a:prstTxWarp prst="textNoShape">
              <a:avLst/>
            </a:prstTxWarp>
          </a:bodyPr>
          <a:lstStyle/>
          <a:p>
            <a:endParaRPr lang="en-US" sz="1530"/>
          </a:p>
        </p:txBody>
      </p:sp>
      <p:sp>
        <p:nvSpPr>
          <p:cNvPr id="22537" name="Rectangle 11"/>
          <p:cNvSpPr>
            <a:spLocks noChangeArrowheads="1"/>
          </p:cNvSpPr>
          <p:nvPr/>
        </p:nvSpPr>
        <p:spPr bwMode="auto">
          <a:xfrm>
            <a:off x="3821430" y="4964430"/>
            <a:ext cx="3562350" cy="1619250"/>
          </a:xfrm>
          <a:prstGeom prst="rect">
            <a:avLst/>
          </a:prstGeom>
          <a:solidFill>
            <a:schemeClr val="accent1"/>
          </a:solidFill>
          <a:ln w="9525">
            <a:solidFill>
              <a:schemeClr val="accent2"/>
            </a:solidFill>
            <a:miter lim="800000"/>
            <a:headEnd/>
            <a:tailEnd type="none" w="med" len="lg"/>
          </a:ln>
        </p:spPr>
        <p:txBody>
          <a:bodyPr wrap="none" anchor="ctr">
            <a:prstTxWarp prst="textNoShape">
              <a:avLst/>
            </a:prstTxWarp>
          </a:bodyPr>
          <a:lstStyle/>
          <a:p>
            <a:pPr algn="l"/>
            <a:r>
              <a:rPr lang="en-US" sz="1530" dirty="0"/>
              <a:t>GET http://</a:t>
            </a:r>
            <a:r>
              <a:rPr lang="en-US" sz="1530" dirty="0" err="1"/>
              <a:t>www.google.com</a:t>
            </a:r>
            <a:r>
              <a:rPr lang="en-US" sz="1530" dirty="0"/>
              <a:t>/ HTTP/1.1</a:t>
            </a:r>
          </a:p>
          <a:p>
            <a:pPr algn="l"/>
            <a:r>
              <a:rPr lang="en-US" sz="1530" dirty="0"/>
              <a:t>Host: </a:t>
            </a:r>
            <a:r>
              <a:rPr lang="en-US" sz="1530" dirty="0">
                <a:hlinkClick r:id="rId4"/>
              </a:rPr>
              <a:t>www.google.com</a:t>
            </a:r>
            <a:endParaRPr lang="en-US" sz="1530" dirty="0"/>
          </a:p>
          <a:p>
            <a:pPr algn="l"/>
            <a:r>
              <a:rPr lang="en-US" sz="1530" dirty="0" err="1"/>
              <a:t>Connection:keep</a:t>
            </a:r>
            <a:r>
              <a:rPr lang="en-US" sz="1530" dirty="0"/>
              <a:t>-alive</a:t>
            </a:r>
          </a:p>
          <a:p>
            <a:pPr algn="l"/>
            <a:r>
              <a:rPr lang="en-US" sz="1530" dirty="0"/>
              <a:t>…</a:t>
            </a:r>
          </a:p>
        </p:txBody>
      </p:sp>
      <p:cxnSp>
        <p:nvCxnSpPr>
          <p:cNvPr id="22538" name="AutoShape 12"/>
          <p:cNvCxnSpPr>
            <a:cxnSpLocks noChangeShapeType="1"/>
            <a:endCxn id="22537" idx="1"/>
          </p:cNvCxnSpPr>
          <p:nvPr/>
        </p:nvCxnSpPr>
        <p:spPr bwMode="auto">
          <a:xfrm>
            <a:off x="3231754" y="5482590"/>
            <a:ext cx="589676" cy="291465"/>
          </a:xfrm>
          <a:prstGeom prst="curvedConnector3">
            <a:avLst>
              <a:gd name="adj1" fmla="val 49884"/>
            </a:avLst>
          </a:prstGeom>
          <a:noFill/>
          <a:ln w="28575">
            <a:solidFill>
              <a:schemeClr val="accent2"/>
            </a:solidFill>
            <a:round/>
            <a:headEnd/>
            <a:tailEnd type="triangle" w="med" len="lg"/>
          </a:ln>
        </p:spPr>
      </p:cxnSp>
      <p:sp>
        <p:nvSpPr>
          <p:cNvPr id="13" name="Footer Placeholder 3"/>
          <p:cNvSpPr>
            <a:spLocks noGrp="1"/>
          </p:cNvSpPr>
          <p:nvPr>
            <p:ph type="ftr" sz="quarter" idx="4294967295"/>
          </p:nvPr>
        </p:nvSpPr>
        <p:spPr>
          <a:xfrm>
            <a:off x="259080" y="7425690"/>
            <a:ext cx="4532551" cy="388620"/>
          </a:xfrm>
        </p:spPr>
        <p:txBody>
          <a:bodyPr/>
          <a:lstStyle/>
          <a:p>
            <a:endParaRPr lang="en-US" dirty="0">
              <a:solidFill>
                <a:schemeClr val="tx1"/>
              </a:solidFill>
            </a:endParaRPr>
          </a:p>
        </p:txBody>
      </p:sp>
      <p:sp>
        <p:nvSpPr>
          <p:cNvPr id="14" name="Slide Number Placeholder 4"/>
          <p:cNvSpPr>
            <a:spLocks noGrp="1"/>
          </p:cNvSpPr>
          <p:nvPr>
            <p:ph type="sldNum" sz="quarter" idx="4294967295"/>
          </p:nvPr>
        </p:nvSpPr>
        <p:spPr>
          <a:xfrm>
            <a:off x="6995160" y="7425690"/>
            <a:ext cx="518160" cy="388620"/>
          </a:xfrm>
        </p:spPr>
        <p:txBody>
          <a:bodyPr/>
          <a:lstStyle/>
          <a:p>
            <a:fld id="{603FE706-B21F-114E-8808-5DBE0296B0E8}" type="slidenum">
              <a:rPr lang="en-US" smtClean="0"/>
              <a:pPr/>
              <a:t>3</a:t>
            </a:fld>
            <a:endParaRPr lang="en-US" sz="850" b="1"/>
          </a:p>
        </p:txBody>
      </p:sp>
      <p:pic>
        <p:nvPicPr>
          <p:cNvPr id="16" name="Picture 15" descr="Screen shot 2010-09-22 at 11.12.45 PM.png"/>
          <p:cNvPicPr>
            <a:picLocks noChangeAspect="1"/>
          </p:cNvPicPr>
          <p:nvPr/>
        </p:nvPicPr>
        <p:blipFill>
          <a:blip r:embed="rId5"/>
          <a:stretch>
            <a:fillRect/>
          </a:stretch>
        </p:blipFill>
        <p:spPr>
          <a:xfrm>
            <a:off x="1421796" y="4432997"/>
            <a:ext cx="1967222" cy="2070413"/>
          </a:xfrm>
          <a:prstGeom prst="rect">
            <a:avLst/>
          </a:prstGeom>
        </p:spPr>
      </p:pic>
    </p:spTree>
    <p:extLst>
      <p:ext uri="{BB962C8B-B14F-4D97-AF65-F5344CB8AC3E}">
        <p14:creationId xmlns:p14="http://schemas.microsoft.com/office/powerpoint/2010/main" val="17195102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762000"/>
            <a:ext cx="7391400" cy="6754798"/>
          </a:xfrm>
          <a:prstGeom prst="rect">
            <a:avLst/>
          </a:prstGeom>
        </p:spPr>
        <p:txBody>
          <a:bodyPr vert="horz" wrap="square" lIns="0" tIns="0" rIns="0" bIns="0" rtlCol="0">
            <a:spAutoFit/>
          </a:bodyPr>
          <a:lstStyle/>
          <a:p>
            <a:pPr marL="838200">
              <a:lnSpc>
                <a:spcPct val="100000"/>
              </a:lnSpc>
            </a:pPr>
            <a:r>
              <a:rPr lang="en-US" sz="3200" spc="285" dirty="0">
                <a:solidFill>
                  <a:srgbClr val="0070C0"/>
                </a:solidFill>
                <a:latin typeface="+mj-lt"/>
                <a:cs typeface="PMingLiU"/>
              </a:rPr>
              <a:t> </a:t>
            </a:r>
            <a:r>
              <a:rPr lang="en-US" sz="3200" spc="285" dirty="0" smtClean="0">
                <a:solidFill>
                  <a:srgbClr val="0070C0"/>
                </a:solidFill>
                <a:latin typeface="+mj-lt"/>
                <a:cs typeface="PMingLiU"/>
              </a:rPr>
              <a:t>Types of Errors</a:t>
            </a:r>
            <a:endParaRPr sz="3200" dirty="0">
              <a:solidFill>
                <a:srgbClr val="0070C0"/>
              </a:solidFill>
              <a:latin typeface="+mj-lt"/>
              <a:cs typeface="PMingLiU"/>
            </a:endParaRPr>
          </a:p>
          <a:p>
            <a:pPr marL="212090" marR="46355" indent="-199390">
              <a:lnSpc>
                <a:spcPct val="116100"/>
              </a:lnSpc>
              <a:spcBef>
                <a:spcPts val="1800"/>
              </a:spcBef>
              <a:buFont typeface="Lucida Sans Unicode"/>
              <a:buChar char="•"/>
              <a:tabLst>
                <a:tab pos="212725" algn="l"/>
              </a:tabLst>
            </a:pPr>
            <a:r>
              <a:rPr sz="2400" spc="25" dirty="0">
                <a:solidFill>
                  <a:srgbClr val="00B050"/>
                </a:solidFill>
                <a:latin typeface="+mj-lt"/>
                <a:cs typeface="Garamond"/>
              </a:rPr>
              <a:t>Random </a:t>
            </a:r>
            <a:r>
              <a:rPr sz="2400" dirty="0" smtClean="0">
                <a:solidFill>
                  <a:srgbClr val="00B050"/>
                </a:solidFill>
                <a:latin typeface="+mj-lt"/>
                <a:cs typeface="Garamond"/>
              </a:rPr>
              <a:t>Errors</a:t>
            </a:r>
            <a:r>
              <a:rPr sz="2400" dirty="0">
                <a:latin typeface="+mj-lt"/>
                <a:cs typeface="Garamond"/>
              </a:rPr>
              <a:t>. </a:t>
            </a:r>
            <a:r>
              <a:rPr lang="en-US" sz="2400" spc="-40" dirty="0" smtClean="0">
                <a:latin typeface="+mj-lt"/>
                <a:cs typeface="Garamond"/>
              </a:rPr>
              <a:t>A noise spike or inter-symbol interference makes you think a 0 is a 1 or 1 to 0.  Fiber: 1 in 10 </a:t>
            </a:r>
            <a:r>
              <a:rPr lang="en-US" sz="2400" spc="-40" baseline="30000" dirty="0" smtClean="0">
                <a:latin typeface="+mj-lt"/>
                <a:cs typeface="Garamond"/>
              </a:rPr>
              <a:t>10</a:t>
            </a:r>
            <a:endParaRPr sz="2400" baseline="30000" dirty="0">
              <a:latin typeface="+mj-lt"/>
              <a:cs typeface="Garamond"/>
            </a:endParaRPr>
          </a:p>
          <a:p>
            <a:pPr marL="212090" marR="196215" indent="-199390">
              <a:lnSpc>
                <a:spcPct val="116300"/>
              </a:lnSpc>
              <a:spcBef>
                <a:spcPts val="905"/>
              </a:spcBef>
              <a:buFont typeface="Lucida Sans Unicode"/>
              <a:buChar char="•"/>
              <a:tabLst>
                <a:tab pos="212725" algn="l"/>
              </a:tabLst>
            </a:pPr>
            <a:r>
              <a:rPr lang="en-US" sz="2400" spc="80" dirty="0" smtClean="0">
                <a:solidFill>
                  <a:srgbClr val="00B050"/>
                </a:solidFill>
                <a:latin typeface="+mj-lt"/>
                <a:cs typeface="Garamond"/>
              </a:rPr>
              <a:t>Burst errors: </a:t>
            </a:r>
            <a:r>
              <a:rPr sz="2400" spc="-5" dirty="0" smtClean="0">
                <a:latin typeface="+mj-lt"/>
                <a:cs typeface="Garamond"/>
              </a:rPr>
              <a:t>.</a:t>
            </a:r>
            <a:r>
              <a:rPr lang="en-US" sz="2400" spc="-5" dirty="0" smtClean="0">
                <a:latin typeface="+mj-lt"/>
                <a:cs typeface="Garamond"/>
              </a:rPr>
              <a:t>A group of bits get corrupted  because of synchronization or connector plugged in. Correlated!</a:t>
            </a:r>
            <a:endParaRPr sz="2400" dirty="0">
              <a:latin typeface="+mj-lt"/>
              <a:cs typeface="Garamond"/>
            </a:endParaRPr>
          </a:p>
          <a:p>
            <a:pPr marL="212090" marR="5080" indent="-199390">
              <a:lnSpc>
                <a:spcPct val="116300"/>
              </a:lnSpc>
              <a:spcBef>
                <a:spcPts val="905"/>
              </a:spcBef>
              <a:buFont typeface="Lucida Sans Unicode"/>
              <a:buChar char="•"/>
              <a:tabLst>
                <a:tab pos="212725" algn="l"/>
              </a:tabLst>
            </a:pPr>
            <a:r>
              <a:rPr lang="en-US" sz="2400" dirty="0" smtClean="0">
                <a:solidFill>
                  <a:srgbClr val="00B050"/>
                </a:solidFill>
                <a:latin typeface="+mj-lt"/>
                <a:cs typeface="Garamond"/>
              </a:rPr>
              <a:t>Modeling Burst error</a:t>
            </a:r>
            <a:r>
              <a:rPr lang="en-US" sz="2400" dirty="0" smtClean="0">
                <a:latin typeface="+mj-lt"/>
                <a:cs typeface="Garamond"/>
              </a:rPr>
              <a:t>: Burst error of length k </a:t>
            </a:r>
            <a:r>
              <a:rPr lang="en-US" sz="2400" dirty="0" smtClean="0">
                <a:latin typeface="+mj-lt"/>
                <a:cs typeface="Garamond"/>
                <a:sym typeface="Wingdings" panose="05000000000000000000" pitchFamily="2" charset="2"/>
              </a:rPr>
              <a:t> distance from first to last is k – 1. Intermediate may or may not be corrupted.  Burst error of 5 starting at 50. Bits 50 ad 54 are corrupted, bits 51-53 may or may not be corrupted</a:t>
            </a:r>
            <a:endParaRPr sz="2400" dirty="0">
              <a:latin typeface="+mj-lt"/>
              <a:cs typeface="Garamond"/>
            </a:endParaRPr>
          </a:p>
          <a:p>
            <a:pPr marL="212090" marR="8255" indent="-199390">
              <a:lnSpc>
                <a:spcPct val="116300"/>
              </a:lnSpc>
              <a:spcBef>
                <a:spcPts val="905"/>
              </a:spcBef>
              <a:buFont typeface="Lucida Sans Unicode"/>
              <a:buChar char="•"/>
              <a:tabLst>
                <a:tab pos="212725" algn="l"/>
              </a:tabLst>
            </a:pPr>
            <a:r>
              <a:rPr lang="en-US" sz="2400" spc="10" dirty="0" smtClean="0">
                <a:solidFill>
                  <a:srgbClr val="00B050"/>
                </a:solidFill>
                <a:latin typeface="+mj-lt"/>
                <a:cs typeface="Garamond"/>
              </a:rPr>
              <a:t>Goal for quasi-reliability:</a:t>
            </a:r>
            <a:r>
              <a:rPr sz="2400" spc="15" dirty="0" smtClean="0">
                <a:solidFill>
                  <a:srgbClr val="00B050"/>
                </a:solidFill>
                <a:latin typeface="+mj-lt"/>
                <a:cs typeface="Garamond"/>
              </a:rPr>
              <a:t> </a:t>
            </a:r>
            <a:r>
              <a:rPr lang="en-US" sz="2400" dirty="0" smtClean="0">
                <a:cs typeface="Garamond"/>
              </a:rPr>
              <a:t>Like to add checksums to detect as large a burst (say 32) and as many random (at least 3)</a:t>
            </a:r>
          </a:p>
          <a:p>
            <a:pPr marL="212090" marR="8255" indent="-199390">
              <a:lnSpc>
                <a:spcPct val="116300"/>
              </a:lnSpc>
              <a:spcBef>
                <a:spcPts val="905"/>
              </a:spcBef>
              <a:buFont typeface="Lucida Sans Unicode"/>
              <a:buChar char="•"/>
              <a:tabLst>
                <a:tab pos="212725" algn="l"/>
              </a:tabLst>
            </a:pPr>
            <a:r>
              <a:rPr lang="en-US" sz="2400" dirty="0" smtClean="0">
                <a:solidFill>
                  <a:srgbClr val="00B050"/>
                </a:solidFill>
                <a:latin typeface="Garamond"/>
                <a:cs typeface="Garamond"/>
              </a:rPr>
              <a:t>Comparison:</a:t>
            </a:r>
            <a:r>
              <a:rPr lang="en-US" sz="2400" dirty="0" smtClean="0">
                <a:latin typeface="Garamond"/>
                <a:cs typeface="Garamond"/>
              </a:rPr>
              <a:t> Imagine a frame of size 1000 and an error rate of 1 in 1000. If random, all frames corrupted on average. If we get a burst of 1000 every 1000 frames, only 1 is lost!</a:t>
            </a:r>
            <a:endParaRPr sz="2400" dirty="0">
              <a:latin typeface="Garamond"/>
              <a:cs typeface="Garamond"/>
            </a:endParaRPr>
          </a:p>
        </p:txBody>
      </p:sp>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a:t>
            </a:r>
          </a:p>
        </p:txBody>
      </p:sp>
    </p:spTree>
    <p:extLst>
      <p:ext uri="{BB962C8B-B14F-4D97-AF65-F5344CB8AC3E}">
        <p14:creationId xmlns:p14="http://schemas.microsoft.com/office/powerpoint/2010/main" val="32157046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762000"/>
            <a:ext cx="7391400" cy="4694747"/>
          </a:xfrm>
          <a:prstGeom prst="rect">
            <a:avLst/>
          </a:prstGeom>
        </p:spPr>
        <p:txBody>
          <a:bodyPr vert="horz" wrap="square" lIns="0" tIns="0" rIns="0" bIns="0" rtlCol="0">
            <a:spAutoFit/>
          </a:bodyPr>
          <a:lstStyle/>
          <a:p>
            <a:pPr marL="838200">
              <a:lnSpc>
                <a:spcPct val="100000"/>
              </a:lnSpc>
            </a:pPr>
            <a:r>
              <a:rPr sz="3200" spc="285" dirty="0">
                <a:solidFill>
                  <a:srgbClr val="0070C0"/>
                </a:solidFill>
                <a:latin typeface="+mj-lt"/>
                <a:cs typeface="PMingLiU"/>
              </a:rPr>
              <a:t>Error </a:t>
            </a:r>
            <a:r>
              <a:rPr sz="3200" spc="250" dirty="0">
                <a:solidFill>
                  <a:srgbClr val="0070C0"/>
                </a:solidFill>
                <a:latin typeface="+mj-lt"/>
                <a:cs typeface="PMingLiU"/>
              </a:rPr>
              <a:t>Detection </a:t>
            </a:r>
            <a:r>
              <a:rPr sz="3200" spc="225" dirty="0">
                <a:solidFill>
                  <a:srgbClr val="0070C0"/>
                </a:solidFill>
                <a:latin typeface="+mj-lt"/>
                <a:cs typeface="PMingLiU"/>
              </a:rPr>
              <a:t>using</a:t>
            </a:r>
            <a:r>
              <a:rPr sz="3200" spc="200" dirty="0">
                <a:solidFill>
                  <a:srgbClr val="0070C0"/>
                </a:solidFill>
                <a:latin typeface="+mj-lt"/>
                <a:cs typeface="PMingLiU"/>
              </a:rPr>
              <a:t> </a:t>
            </a:r>
            <a:r>
              <a:rPr sz="3200" spc="280" dirty="0" smtClean="0">
                <a:solidFill>
                  <a:srgbClr val="0070C0"/>
                </a:solidFill>
                <a:latin typeface="+mj-lt"/>
                <a:cs typeface="PMingLiU"/>
              </a:rPr>
              <a:t>Parity</a:t>
            </a:r>
            <a:endParaRPr sz="2400" dirty="0">
              <a:latin typeface="+mj-lt"/>
              <a:cs typeface="Garamond"/>
            </a:endParaRPr>
          </a:p>
          <a:p>
            <a:pPr marL="212090" marR="196215" indent="-199390">
              <a:lnSpc>
                <a:spcPct val="116300"/>
              </a:lnSpc>
              <a:spcBef>
                <a:spcPts val="905"/>
              </a:spcBef>
              <a:buFont typeface="Lucida Sans Unicode"/>
              <a:buChar char="•"/>
              <a:tabLst>
                <a:tab pos="212725" algn="l"/>
              </a:tabLst>
            </a:pPr>
            <a:r>
              <a:rPr sz="2400" spc="80" dirty="0">
                <a:solidFill>
                  <a:srgbClr val="00B050"/>
                </a:solidFill>
                <a:latin typeface="+mj-lt"/>
                <a:cs typeface="Garamond"/>
              </a:rPr>
              <a:t>Parity:</a:t>
            </a:r>
            <a:r>
              <a:rPr sz="2400" spc="80" dirty="0">
                <a:latin typeface="+mj-lt"/>
                <a:cs typeface="Garamond"/>
              </a:rPr>
              <a:t> </a:t>
            </a:r>
            <a:r>
              <a:rPr sz="2400" dirty="0">
                <a:latin typeface="+mj-lt"/>
                <a:cs typeface="Garamond"/>
              </a:rPr>
              <a:t>ExOR </a:t>
            </a:r>
            <a:r>
              <a:rPr sz="2400" spc="-100" dirty="0">
                <a:latin typeface="+mj-lt"/>
                <a:cs typeface="Garamond"/>
              </a:rPr>
              <a:t>of </a:t>
            </a:r>
            <a:r>
              <a:rPr sz="2400" spc="50" dirty="0">
                <a:latin typeface="+mj-lt"/>
                <a:cs typeface="Garamond"/>
              </a:rPr>
              <a:t>bits. </a:t>
            </a:r>
            <a:r>
              <a:rPr sz="2400" spc="60" dirty="0">
                <a:latin typeface="+mj-lt"/>
                <a:cs typeface="Garamond"/>
              </a:rPr>
              <a:t>Can </a:t>
            </a:r>
            <a:r>
              <a:rPr sz="2400" spc="40" dirty="0">
                <a:latin typeface="+mj-lt"/>
                <a:cs typeface="Garamond"/>
              </a:rPr>
              <a:t>detect </a:t>
            </a:r>
            <a:r>
              <a:rPr sz="2400" spc="65" dirty="0">
                <a:latin typeface="+mj-lt"/>
                <a:cs typeface="Garamond"/>
              </a:rPr>
              <a:t>all </a:t>
            </a:r>
            <a:r>
              <a:rPr sz="2400" dirty="0">
                <a:latin typeface="+mj-lt"/>
                <a:cs typeface="Garamond"/>
              </a:rPr>
              <a:t>odd </a:t>
            </a:r>
            <a:r>
              <a:rPr sz="2400" spc="60" dirty="0">
                <a:latin typeface="+mj-lt"/>
                <a:cs typeface="Garamond"/>
              </a:rPr>
              <a:t>bit  </a:t>
            </a:r>
            <a:r>
              <a:rPr sz="2400" dirty="0">
                <a:latin typeface="+mj-lt"/>
                <a:cs typeface="Garamond"/>
              </a:rPr>
              <a:t>errors </a:t>
            </a:r>
            <a:r>
              <a:rPr sz="2400" spc="25" dirty="0">
                <a:latin typeface="+mj-lt"/>
                <a:cs typeface="Garamond"/>
              </a:rPr>
              <a:t>in </a:t>
            </a:r>
            <a:r>
              <a:rPr sz="2400" spc="114" dirty="0">
                <a:latin typeface="+mj-lt"/>
                <a:cs typeface="Garamond"/>
              </a:rPr>
              <a:t>a </a:t>
            </a:r>
            <a:r>
              <a:rPr sz="2400" spc="15" dirty="0">
                <a:latin typeface="+mj-lt"/>
                <a:cs typeface="Garamond"/>
              </a:rPr>
              <a:t>frame. </a:t>
            </a:r>
            <a:r>
              <a:rPr sz="2400" spc="75" dirty="0">
                <a:latin typeface="+mj-lt"/>
                <a:cs typeface="Garamond"/>
              </a:rPr>
              <a:t>Can’t </a:t>
            </a:r>
            <a:r>
              <a:rPr sz="2400" spc="40" dirty="0">
                <a:latin typeface="+mj-lt"/>
                <a:cs typeface="Garamond"/>
              </a:rPr>
              <a:t>detect </a:t>
            </a:r>
            <a:r>
              <a:rPr sz="2400" spc="-15" dirty="0">
                <a:latin typeface="+mj-lt"/>
                <a:cs typeface="Garamond"/>
              </a:rPr>
              <a:t>2 </a:t>
            </a:r>
            <a:r>
              <a:rPr sz="2400" spc="60" dirty="0">
                <a:latin typeface="+mj-lt"/>
                <a:cs typeface="Garamond"/>
              </a:rPr>
              <a:t>bit </a:t>
            </a:r>
            <a:r>
              <a:rPr sz="2400" spc="10" dirty="0">
                <a:latin typeface="+mj-lt"/>
                <a:cs typeface="Garamond"/>
              </a:rPr>
              <a:t>errors. </a:t>
            </a:r>
            <a:r>
              <a:rPr sz="2400" spc="-20" dirty="0">
                <a:latin typeface="+mj-lt"/>
                <a:cs typeface="Garamond"/>
              </a:rPr>
              <a:t>1011  </a:t>
            </a:r>
            <a:r>
              <a:rPr sz="2400" spc="15" dirty="0">
                <a:latin typeface="+mj-lt"/>
                <a:cs typeface="Garamond"/>
              </a:rPr>
              <a:t>sent </a:t>
            </a:r>
            <a:r>
              <a:rPr sz="2400" spc="50" dirty="0">
                <a:latin typeface="+mj-lt"/>
                <a:cs typeface="Garamond"/>
              </a:rPr>
              <a:t>as</a:t>
            </a:r>
            <a:r>
              <a:rPr sz="2400" spc="114" dirty="0">
                <a:latin typeface="+mj-lt"/>
                <a:cs typeface="Garamond"/>
              </a:rPr>
              <a:t> </a:t>
            </a:r>
            <a:r>
              <a:rPr sz="2400" spc="-5" dirty="0">
                <a:latin typeface="+mj-lt"/>
                <a:cs typeface="Garamond"/>
              </a:rPr>
              <a:t>10111.</a:t>
            </a:r>
            <a:endParaRPr sz="2400" dirty="0">
              <a:latin typeface="+mj-lt"/>
              <a:cs typeface="Garamond"/>
            </a:endParaRPr>
          </a:p>
          <a:p>
            <a:pPr marL="212090" marR="5080" indent="-199390">
              <a:lnSpc>
                <a:spcPct val="116300"/>
              </a:lnSpc>
              <a:spcBef>
                <a:spcPts val="905"/>
              </a:spcBef>
              <a:buFont typeface="Lucida Sans Unicode"/>
              <a:buChar char="•"/>
              <a:tabLst>
                <a:tab pos="212725" algn="l"/>
              </a:tabLst>
            </a:pPr>
            <a:r>
              <a:rPr sz="2400" dirty="0">
                <a:latin typeface="+mj-lt"/>
                <a:cs typeface="Garamond"/>
              </a:rPr>
              <a:t>Would </a:t>
            </a:r>
            <a:r>
              <a:rPr sz="2400" spc="10" dirty="0">
                <a:latin typeface="+mj-lt"/>
                <a:cs typeface="Garamond"/>
              </a:rPr>
              <a:t>like </a:t>
            </a:r>
            <a:r>
              <a:rPr sz="2400" spc="15" dirty="0">
                <a:latin typeface="+mj-lt"/>
                <a:cs typeface="Garamond"/>
              </a:rPr>
              <a:t>to </a:t>
            </a:r>
            <a:r>
              <a:rPr sz="2400" spc="-35" dirty="0">
                <a:latin typeface="+mj-lt"/>
                <a:cs typeface="Garamond"/>
              </a:rPr>
              <a:t>do </a:t>
            </a:r>
            <a:r>
              <a:rPr sz="2400" spc="55" dirty="0">
                <a:latin typeface="+mj-lt"/>
                <a:cs typeface="Garamond"/>
              </a:rPr>
              <a:t>better </a:t>
            </a:r>
            <a:r>
              <a:rPr sz="2400" spc="65" dirty="0">
                <a:latin typeface="+mj-lt"/>
                <a:cs typeface="Garamond"/>
              </a:rPr>
              <a:t>than </a:t>
            </a:r>
            <a:r>
              <a:rPr sz="2400" spc="70" dirty="0">
                <a:latin typeface="+mj-lt"/>
                <a:cs typeface="Garamond"/>
              </a:rPr>
              <a:t>parity </a:t>
            </a:r>
            <a:r>
              <a:rPr sz="2400" spc="25" dirty="0">
                <a:latin typeface="+mj-lt"/>
                <a:cs typeface="Garamond"/>
              </a:rPr>
              <a:t>using </a:t>
            </a:r>
            <a:r>
              <a:rPr sz="2400" spc="10" dirty="0">
                <a:latin typeface="+mj-lt"/>
                <a:cs typeface="Garamond"/>
              </a:rPr>
              <a:t>so-called  </a:t>
            </a:r>
            <a:r>
              <a:rPr sz="2400" spc="-10" dirty="0">
                <a:solidFill>
                  <a:srgbClr val="00B050"/>
                </a:solidFill>
                <a:latin typeface="+mj-lt"/>
                <a:cs typeface="Garamond"/>
              </a:rPr>
              <a:t>checksums </a:t>
            </a:r>
            <a:r>
              <a:rPr sz="2400" spc="-55" dirty="0">
                <a:latin typeface="+mj-lt"/>
                <a:cs typeface="Garamond"/>
              </a:rPr>
              <a:t>for </a:t>
            </a:r>
            <a:r>
              <a:rPr sz="2400" spc="35" dirty="0">
                <a:latin typeface="+mj-lt"/>
                <a:cs typeface="Garamond"/>
              </a:rPr>
              <a:t>detecting </a:t>
            </a:r>
            <a:r>
              <a:rPr sz="2400" spc="40" dirty="0">
                <a:latin typeface="+mj-lt"/>
                <a:cs typeface="Garamond"/>
              </a:rPr>
              <a:t>larger </a:t>
            </a:r>
            <a:r>
              <a:rPr sz="2400" spc="10" dirty="0">
                <a:latin typeface="+mj-lt"/>
                <a:cs typeface="Garamond"/>
              </a:rPr>
              <a:t>number </a:t>
            </a:r>
            <a:r>
              <a:rPr sz="2400" spc="-100" dirty="0">
                <a:latin typeface="+mj-lt"/>
                <a:cs typeface="Garamond"/>
              </a:rPr>
              <a:t>of </a:t>
            </a:r>
            <a:r>
              <a:rPr sz="2400" dirty="0">
                <a:latin typeface="+mj-lt"/>
                <a:cs typeface="Garamond"/>
              </a:rPr>
              <a:t>errors  </a:t>
            </a:r>
            <a:r>
              <a:rPr sz="2400" spc="35" dirty="0">
                <a:latin typeface="+mj-lt"/>
                <a:cs typeface="Garamond"/>
              </a:rPr>
              <a:t>(happens </a:t>
            </a:r>
            <a:r>
              <a:rPr sz="2400" spc="15" dirty="0">
                <a:latin typeface="+mj-lt"/>
                <a:cs typeface="Garamond"/>
              </a:rPr>
              <a:t>often). </a:t>
            </a:r>
            <a:r>
              <a:rPr lang="en-US" sz="2400" spc="40" dirty="0" smtClean="0">
                <a:latin typeface="+mj-lt"/>
                <a:cs typeface="Garamond"/>
              </a:rPr>
              <a:t>An idea called </a:t>
            </a:r>
            <a:r>
              <a:rPr sz="2400" spc="10" dirty="0" smtClean="0">
                <a:latin typeface="+mj-lt"/>
                <a:cs typeface="Garamond"/>
              </a:rPr>
              <a:t>Hamming </a:t>
            </a:r>
            <a:r>
              <a:rPr sz="2400" spc="15" dirty="0">
                <a:latin typeface="+mj-lt"/>
                <a:cs typeface="Garamond"/>
              </a:rPr>
              <a:t>Distance </a:t>
            </a:r>
            <a:r>
              <a:rPr sz="2400" spc="30" dirty="0">
                <a:latin typeface="+mj-lt"/>
                <a:cs typeface="Garamond"/>
              </a:rPr>
              <a:t>explains </a:t>
            </a:r>
            <a:r>
              <a:rPr sz="2400" spc="35" dirty="0">
                <a:latin typeface="+mj-lt"/>
                <a:cs typeface="Garamond"/>
              </a:rPr>
              <a:t>why </a:t>
            </a:r>
            <a:r>
              <a:rPr sz="2400" spc="-30" dirty="0">
                <a:latin typeface="+mj-lt"/>
                <a:cs typeface="Garamond"/>
              </a:rPr>
              <a:t>some </a:t>
            </a:r>
            <a:r>
              <a:rPr sz="2400" spc="-15" dirty="0">
                <a:latin typeface="+mj-lt"/>
                <a:cs typeface="Garamond"/>
              </a:rPr>
              <a:t>codes  </a:t>
            </a:r>
            <a:r>
              <a:rPr sz="2400" spc="40" dirty="0">
                <a:latin typeface="+mj-lt"/>
                <a:cs typeface="Garamond"/>
              </a:rPr>
              <a:t>detect </a:t>
            </a:r>
            <a:r>
              <a:rPr sz="2400" spc="45" dirty="0">
                <a:latin typeface="+mj-lt"/>
                <a:cs typeface="Garamond"/>
              </a:rPr>
              <a:t>and </a:t>
            </a:r>
            <a:r>
              <a:rPr sz="2400" spc="10" dirty="0">
                <a:latin typeface="+mj-lt"/>
                <a:cs typeface="Garamond"/>
              </a:rPr>
              <a:t>correct </a:t>
            </a:r>
            <a:r>
              <a:rPr sz="2400" spc="-15" dirty="0">
                <a:latin typeface="+mj-lt"/>
                <a:cs typeface="Garamond"/>
              </a:rPr>
              <a:t>more</a:t>
            </a:r>
            <a:r>
              <a:rPr sz="2400" spc="285" dirty="0">
                <a:latin typeface="+mj-lt"/>
                <a:cs typeface="Garamond"/>
              </a:rPr>
              <a:t> </a:t>
            </a:r>
            <a:r>
              <a:rPr sz="2400" spc="50" dirty="0">
                <a:latin typeface="+mj-lt"/>
                <a:cs typeface="Garamond"/>
              </a:rPr>
              <a:t>bits.</a:t>
            </a:r>
            <a:endParaRPr sz="2400" dirty="0">
              <a:latin typeface="+mj-lt"/>
              <a:cs typeface="Garamond"/>
            </a:endParaRPr>
          </a:p>
          <a:p>
            <a:pPr marL="212090" marR="8255" indent="-199390">
              <a:lnSpc>
                <a:spcPct val="116300"/>
              </a:lnSpc>
              <a:spcBef>
                <a:spcPts val="905"/>
              </a:spcBef>
              <a:buFont typeface="Lucida Sans Unicode"/>
              <a:buChar char="•"/>
              <a:tabLst>
                <a:tab pos="212725" algn="l"/>
              </a:tabLst>
            </a:pPr>
            <a:r>
              <a:rPr sz="2400" spc="10" dirty="0">
                <a:solidFill>
                  <a:srgbClr val="00B050"/>
                </a:solidFill>
                <a:latin typeface="+mj-lt"/>
                <a:cs typeface="Garamond"/>
              </a:rPr>
              <a:t>Hamming </a:t>
            </a:r>
            <a:r>
              <a:rPr sz="2400" spc="15" dirty="0">
                <a:solidFill>
                  <a:srgbClr val="00B050"/>
                </a:solidFill>
                <a:latin typeface="+mj-lt"/>
                <a:cs typeface="Garamond"/>
              </a:rPr>
              <a:t>Distance </a:t>
            </a:r>
            <a:r>
              <a:rPr sz="2400" spc="5" dirty="0">
                <a:latin typeface="+mj-lt"/>
                <a:cs typeface="Garamond"/>
              </a:rPr>
              <a:t>between </a:t>
            </a:r>
            <a:r>
              <a:rPr sz="2400" spc="-20" dirty="0">
                <a:latin typeface="+mj-lt"/>
                <a:cs typeface="Garamond"/>
              </a:rPr>
              <a:t>two </a:t>
            </a:r>
            <a:r>
              <a:rPr sz="2400" spc="35" dirty="0">
                <a:latin typeface="+mj-lt"/>
                <a:cs typeface="Garamond"/>
              </a:rPr>
              <a:t>strings </a:t>
            </a:r>
            <a:r>
              <a:rPr sz="2400" spc="70" dirty="0">
                <a:latin typeface="+mj-lt"/>
                <a:cs typeface="Garamond"/>
              </a:rPr>
              <a:t>S </a:t>
            </a:r>
            <a:r>
              <a:rPr sz="2400" spc="45" dirty="0">
                <a:latin typeface="+mj-lt"/>
                <a:cs typeface="Garamond"/>
              </a:rPr>
              <a:t>and </a:t>
            </a:r>
            <a:r>
              <a:rPr sz="2400" spc="120" dirty="0">
                <a:latin typeface="+mj-lt"/>
                <a:cs typeface="Garamond"/>
              </a:rPr>
              <a:t>R </a:t>
            </a:r>
            <a:r>
              <a:rPr sz="2400" spc="15" dirty="0">
                <a:latin typeface="+mj-lt"/>
                <a:cs typeface="Garamond"/>
              </a:rPr>
              <a:t>is  </a:t>
            </a:r>
            <a:r>
              <a:rPr sz="2400" spc="40" dirty="0">
                <a:latin typeface="+mj-lt"/>
                <a:cs typeface="Garamond"/>
              </a:rPr>
              <a:t>the </a:t>
            </a:r>
            <a:r>
              <a:rPr sz="2400" spc="10" dirty="0">
                <a:latin typeface="+mj-lt"/>
                <a:cs typeface="Garamond"/>
              </a:rPr>
              <a:t>number </a:t>
            </a:r>
            <a:r>
              <a:rPr sz="2400" spc="-100" dirty="0">
                <a:latin typeface="+mj-lt"/>
                <a:cs typeface="Garamond"/>
              </a:rPr>
              <a:t>of </a:t>
            </a:r>
            <a:r>
              <a:rPr sz="2400" spc="60" dirty="0">
                <a:latin typeface="+mj-lt"/>
                <a:cs typeface="Garamond"/>
              </a:rPr>
              <a:t>bit </a:t>
            </a:r>
            <a:r>
              <a:rPr sz="2400" spc="5" dirty="0">
                <a:latin typeface="+mj-lt"/>
                <a:cs typeface="Garamond"/>
              </a:rPr>
              <a:t>positions </a:t>
            </a:r>
            <a:r>
              <a:rPr sz="2400" spc="65" dirty="0">
                <a:latin typeface="+mj-lt"/>
                <a:cs typeface="Garamond"/>
              </a:rPr>
              <a:t>they </a:t>
            </a:r>
            <a:r>
              <a:rPr sz="2400" spc="-10" dirty="0">
                <a:latin typeface="+mj-lt"/>
                <a:cs typeface="Garamond"/>
              </a:rPr>
              <a:t>differ. </a:t>
            </a:r>
            <a:r>
              <a:rPr sz="2400" spc="30" dirty="0">
                <a:latin typeface="+mj-lt"/>
                <a:cs typeface="Garamond"/>
              </a:rPr>
              <a:t>Thus  </a:t>
            </a:r>
            <a:r>
              <a:rPr sz="2400" spc="10" dirty="0">
                <a:latin typeface="Garamond"/>
                <a:cs typeface="Garamond"/>
              </a:rPr>
              <a:t>Hamming </a:t>
            </a:r>
            <a:r>
              <a:rPr sz="2400" spc="15" dirty="0">
                <a:latin typeface="Garamond"/>
                <a:cs typeface="Garamond"/>
              </a:rPr>
              <a:t>Distance </a:t>
            </a:r>
            <a:r>
              <a:rPr sz="2400" spc="-100" dirty="0">
                <a:latin typeface="Garamond"/>
                <a:cs typeface="Garamond"/>
              </a:rPr>
              <a:t>of </a:t>
            </a:r>
            <a:r>
              <a:rPr sz="2400" spc="-20" dirty="0">
                <a:latin typeface="Garamond"/>
                <a:cs typeface="Garamond"/>
              </a:rPr>
              <a:t>11011 </a:t>
            </a:r>
            <a:r>
              <a:rPr sz="2400" spc="45" dirty="0">
                <a:latin typeface="Garamond"/>
                <a:cs typeface="Garamond"/>
              </a:rPr>
              <a:t>and </a:t>
            </a:r>
            <a:r>
              <a:rPr sz="2400" spc="-20" dirty="0">
                <a:latin typeface="Garamond"/>
                <a:cs typeface="Garamond"/>
              </a:rPr>
              <a:t>10111 </a:t>
            </a:r>
            <a:r>
              <a:rPr sz="2400" spc="15" dirty="0">
                <a:latin typeface="Garamond"/>
                <a:cs typeface="Garamond"/>
              </a:rPr>
              <a:t>is </a:t>
            </a:r>
            <a:r>
              <a:rPr sz="2400" spc="290" dirty="0">
                <a:latin typeface="Garamond"/>
                <a:cs typeface="Garamond"/>
              </a:rPr>
              <a:t> </a:t>
            </a:r>
            <a:r>
              <a:rPr sz="2400" spc="20" dirty="0">
                <a:latin typeface="Garamond"/>
                <a:cs typeface="Garamond"/>
              </a:rPr>
              <a:t>2.</a:t>
            </a:r>
            <a:endParaRPr sz="2400" dirty="0">
              <a:latin typeface="Garamond"/>
              <a:cs typeface="Garamond"/>
            </a:endParaRPr>
          </a:p>
        </p:txBody>
      </p:sp>
      <p:sp>
        <p:nvSpPr>
          <p:cNvPr id="3" name="object 3"/>
          <p:cNvSpPr txBox="1">
            <a:spLocks noGrp="1"/>
          </p:cNvSpPr>
          <p:nvPr>
            <p:ph type="sldNum" sz="quarter" idx="4294967295"/>
          </p:nvPr>
        </p:nvSpPr>
        <p:spPr>
          <a:prstGeom prst="rect">
            <a:avLst/>
          </a:prstGeom>
        </p:spPr>
        <p:txBody>
          <a:bodyPr vert="horz" wrap="square" lIns="0" tIns="6985" rIns="0" bIns="0" rtlCol="0">
            <a:spAutoFit/>
          </a:bodyPr>
          <a:lstStyle/>
          <a:p>
            <a:pPr marL="25400">
              <a:lnSpc>
                <a:spcPts val="1235"/>
              </a:lnSpc>
              <a:spcBef>
                <a:spcPts val="55"/>
              </a:spcBef>
            </a:pPr>
            <a:r>
              <a:rPr spc="-5" dirty="0"/>
              <a:t>1</a:t>
            </a:r>
          </a:p>
        </p:txBody>
      </p:sp>
    </p:spTree>
    <p:extLst>
      <p:ext uri="{BB962C8B-B14F-4D97-AF65-F5344CB8AC3E}">
        <p14:creationId xmlns:p14="http://schemas.microsoft.com/office/powerpoint/2010/main" val="22382896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762000"/>
            <a:ext cx="7391400" cy="6210931"/>
          </a:xfrm>
          <a:prstGeom prst="rect">
            <a:avLst/>
          </a:prstGeom>
        </p:spPr>
        <p:txBody>
          <a:bodyPr vert="horz" wrap="square" lIns="0" tIns="0" rIns="0" bIns="0" rtlCol="0">
            <a:spAutoFit/>
          </a:bodyPr>
          <a:lstStyle/>
          <a:p>
            <a:pPr marL="838200">
              <a:lnSpc>
                <a:spcPct val="100000"/>
              </a:lnSpc>
            </a:pPr>
            <a:r>
              <a:rPr lang="en-US" sz="3200" spc="285" dirty="0" smtClean="0">
                <a:solidFill>
                  <a:srgbClr val="0070C0"/>
                </a:solidFill>
                <a:latin typeface="+mj-lt"/>
                <a:cs typeface="Garamond"/>
              </a:rPr>
              <a:t>Error Detection as Coding</a:t>
            </a:r>
            <a:endParaRPr sz="2400" dirty="0">
              <a:latin typeface="+mj-lt"/>
              <a:cs typeface="Garamond"/>
            </a:endParaRPr>
          </a:p>
          <a:p>
            <a:pPr marL="212090" marR="196215" indent="-199390">
              <a:lnSpc>
                <a:spcPct val="116300"/>
              </a:lnSpc>
              <a:spcBef>
                <a:spcPts val="905"/>
              </a:spcBef>
              <a:buFont typeface="Lucida Sans Unicode"/>
              <a:buChar char="•"/>
              <a:tabLst>
                <a:tab pos="212725" algn="l"/>
              </a:tabLst>
            </a:pPr>
            <a:r>
              <a:rPr lang="en-US" sz="2400" spc="80" dirty="0" smtClean="0">
                <a:solidFill>
                  <a:srgbClr val="00B050"/>
                </a:solidFill>
                <a:latin typeface="+mj-lt"/>
                <a:cs typeface="Garamond"/>
              </a:rPr>
              <a:t>Computation View</a:t>
            </a:r>
            <a:r>
              <a:rPr sz="2400" spc="80" dirty="0" smtClean="0">
                <a:solidFill>
                  <a:srgbClr val="00B050"/>
                </a:solidFill>
                <a:latin typeface="+mj-lt"/>
                <a:cs typeface="Garamond"/>
              </a:rPr>
              <a:t>:</a:t>
            </a:r>
            <a:r>
              <a:rPr sz="2400" spc="80" dirty="0" smtClean="0">
                <a:latin typeface="+mj-lt"/>
                <a:cs typeface="Garamond"/>
              </a:rPr>
              <a:t> </a:t>
            </a:r>
            <a:r>
              <a:rPr lang="en-US" sz="2400" spc="65" dirty="0" smtClean="0">
                <a:cs typeface="Garamond"/>
              </a:rPr>
              <a:t>add bits to the end of a frame for detecting errors. Parity adds 1, CRC adds 32</a:t>
            </a:r>
            <a:endParaRPr sz="2400" dirty="0">
              <a:latin typeface="+mj-lt"/>
              <a:cs typeface="Garamond"/>
            </a:endParaRPr>
          </a:p>
          <a:p>
            <a:pPr marL="212090" marR="5080" indent="-199390">
              <a:lnSpc>
                <a:spcPct val="116300"/>
              </a:lnSpc>
              <a:spcBef>
                <a:spcPts val="905"/>
              </a:spcBef>
              <a:buFont typeface="Lucida Sans Unicode"/>
              <a:buChar char="•"/>
              <a:tabLst>
                <a:tab pos="212725" algn="l"/>
              </a:tabLst>
            </a:pPr>
            <a:r>
              <a:rPr sz="2400" spc="50" dirty="0" smtClean="0">
                <a:latin typeface="+mj-lt"/>
                <a:cs typeface="Garamond"/>
              </a:rPr>
              <a:t>.</a:t>
            </a:r>
            <a:r>
              <a:rPr lang="en-US" sz="2400" spc="80" dirty="0">
                <a:solidFill>
                  <a:srgbClr val="00B050"/>
                </a:solidFill>
                <a:cs typeface="Garamond"/>
              </a:rPr>
              <a:t> </a:t>
            </a:r>
            <a:r>
              <a:rPr lang="en-US" sz="2400" spc="80" dirty="0" smtClean="0">
                <a:solidFill>
                  <a:srgbClr val="00B050"/>
                </a:solidFill>
                <a:cs typeface="Garamond"/>
              </a:rPr>
              <a:t>Coding View</a:t>
            </a:r>
            <a:r>
              <a:rPr lang="en-US" sz="2400" spc="80" dirty="0">
                <a:solidFill>
                  <a:srgbClr val="00B050"/>
                </a:solidFill>
                <a:cs typeface="Garamond"/>
              </a:rPr>
              <a:t>:</a:t>
            </a:r>
            <a:r>
              <a:rPr lang="en-US" sz="2400" spc="80" dirty="0">
                <a:cs typeface="Garamond"/>
              </a:rPr>
              <a:t> </a:t>
            </a:r>
            <a:r>
              <a:rPr lang="en-US" sz="2400" spc="65" dirty="0">
                <a:cs typeface="Garamond"/>
              </a:rPr>
              <a:t> </a:t>
            </a:r>
            <a:r>
              <a:rPr lang="en-US" sz="2400" spc="65" dirty="0" smtClean="0">
                <a:cs typeface="Garamond"/>
              </a:rPr>
              <a:t>We take every packet P and encode it as a frame F = C(P) in any way you wish. One way is to add a checksum but there are other examples.</a:t>
            </a:r>
          </a:p>
          <a:p>
            <a:pPr marL="212090" marR="5080" indent="-199390">
              <a:lnSpc>
                <a:spcPct val="116300"/>
              </a:lnSpc>
              <a:spcBef>
                <a:spcPts val="905"/>
              </a:spcBef>
              <a:buFont typeface="Lucida Sans Unicode"/>
              <a:buChar char="•"/>
              <a:tabLst>
                <a:tab pos="212725" algn="l"/>
              </a:tabLst>
            </a:pPr>
            <a:r>
              <a:rPr lang="en-US" sz="2400" spc="80" dirty="0" smtClean="0">
                <a:solidFill>
                  <a:srgbClr val="00B050"/>
                </a:solidFill>
                <a:cs typeface="Garamond"/>
              </a:rPr>
              <a:t>Triple Code:</a:t>
            </a:r>
            <a:r>
              <a:rPr lang="en-US" sz="2400" spc="80" dirty="0" smtClean="0">
                <a:cs typeface="Garamond"/>
              </a:rPr>
              <a:t> </a:t>
            </a:r>
            <a:r>
              <a:rPr lang="en-US" sz="2400" spc="65" dirty="0" smtClean="0">
                <a:cs typeface="Garamond"/>
              </a:rPr>
              <a:t> Imagine we encode every bit in P as 3 identical bits in F. 10 would encode as 111000. </a:t>
            </a:r>
            <a:endParaRPr sz="2400" dirty="0">
              <a:latin typeface="+mj-lt"/>
              <a:cs typeface="Garamond"/>
            </a:endParaRPr>
          </a:p>
          <a:p>
            <a:pPr marL="212090" marR="8255" indent="-199390">
              <a:lnSpc>
                <a:spcPct val="116300"/>
              </a:lnSpc>
              <a:spcBef>
                <a:spcPts val="905"/>
              </a:spcBef>
              <a:buFont typeface="Lucida Sans Unicode"/>
              <a:buChar char="•"/>
              <a:tabLst>
                <a:tab pos="212725" algn="l"/>
              </a:tabLst>
            </a:pPr>
            <a:r>
              <a:rPr lang="en-US" sz="2400" spc="10" dirty="0" smtClean="0">
                <a:solidFill>
                  <a:srgbClr val="00B050"/>
                </a:solidFill>
                <a:latin typeface="+mj-lt"/>
                <a:cs typeface="Garamond"/>
              </a:rPr>
              <a:t>Coding View</a:t>
            </a:r>
            <a:r>
              <a:rPr sz="2400" spc="15" dirty="0" smtClean="0">
                <a:solidFill>
                  <a:srgbClr val="00B050"/>
                </a:solidFill>
                <a:latin typeface="+mj-lt"/>
                <a:cs typeface="Garamond"/>
              </a:rPr>
              <a:t> </a:t>
            </a:r>
            <a:r>
              <a:rPr lang="en-US" sz="2400" spc="5" dirty="0" smtClean="0">
                <a:latin typeface="+mj-lt"/>
                <a:cs typeface="Garamond"/>
              </a:rPr>
              <a:t>after coding some </a:t>
            </a:r>
            <a:r>
              <a:rPr lang="en-US" sz="2400" spc="5" dirty="0" err="1" smtClean="0">
                <a:latin typeface="+mj-lt"/>
                <a:cs typeface="Garamond"/>
              </a:rPr>
              <a:t>codewords</a:t>
            </a:r>
            <a:r>
              <a:rPr lang="en-US" sz="2400" spc="5" dirty="0" smtClean="0">
                <a:latin typeface="+mj-lt"/>
                <a:cs typeface="Garamond"/>
              </a:rPr>
              <a:t> are </a:t>
            </a:r>
            <a:r>
              <a:rPr lang="en-US" sz="2400" b="1" spc="5" dirty="0" smtClean="0">
                <a:latin typeface="+mj-lt"/>
                <a:cs typeface="Garamond"/>
              </a:rPr>
              <a:t>valid </a:t>
            </a:r>
            <a:r>
              <a:rPr lang="en-US" sz="2400" spc="5" dirty="0" smtClean="0">
                <a:latin typeface="+mj-lt"/>
                <a:cs typeface="Garamond"/>
              </a:rPr>
              <a:t>and some are </a:t>
            </a:r>
            <a:r>
              <a:rPr lang="en-US" sz="2400" b="1" spc="5" dirty="0" smtClean="0">
                <a:latin typeface="+mj-lt"/>
                <a:cs typeface="Garamond"/>
              </a:rPr>
              <a:t>invalid</a:t>
            </a:r>
            <a:r>
              <a:rPr lang="en-US" sz="2400" spc="5" dirty="0" smtClean="0">
                <a:latin typeface="+mj-lt"/>
                <a:cs typeface="Garamond"/>
              </a:rPr>
              <a:t>.  For example , in the Triple Code if we receive 101000 we know its an invalid </a:t>
            </a:r>
            <a:r>
              <a:rPr lang="en-US" sz="2400" spc="5" dirty="0" err="1" smtClean="0">
                <a:latin typeface="+mj-lt"/>
                <a:cs typeface="Garamond"/>
              </a:rPr>
              <a:t>codeword</a:t>
            </a:r>
            <a:endParaRPr lang="en-US" sz="2400" spc="5" dirty="0" smtClean="0">
              <a:latin typeface="+mj-lt"/>
              <a:cs typeface="Garamond"/>
            </a:endParaRPr>
          </a:p>
          <a:p>
            <a:pPr marL="212090" marR="8255" indent="-199390">
              <a:lnSpc>
                <a:spcPct val="116300"/>
              </a:lnSpc>
              <a:spcBef>
                <a:spcPts val="905"/>
              </a:spcBef>
              <a:buFont typeface="Lucida Sans Unicode"/>
              <a:buChar char="•"/>
              <a:tabLst>
                <a:tab pos="212725" algn="l"/>
              </a:tabLst>
            </a:pPr>
            <a:r>
              <a:rPr lang="en-US" sz="2400" spc="5" dirty="0" smtClean="0">
                <a:solidFill>
                  <a:srgbClr val="00B050"/>
                </a:solidFill>
                <a:latin typeface="+mj-lt"/>
                <a:cs typeface="Garamond"/>
              </a:rPr>
              <a:t>So what?  </a:t>
            </a:r>
            <a:r>
              <a:rPr lang="en-US" sz="2400" spc="5" dirty="0" smtClean="0">
                <a:latin typeface="+mj-lt"/>
                <a:cs typeface="Garamond"/>
              </a:rPr>
              <a:t>The coding view allows us to abstract across details of code and use Hamming distance.</a:t>
            </a:r>
            <a:endParaRPr sz="2400" dirty="0">
              <a:latin typeface="Garamond"/>
              <a:cs typeface="Garamond"/>
            </a:endParaRPr>
          </a:p>
        </p:txBody>
      </p:sp>
      <p:sp>
        <p:nvSpPr>
          <p:cNvPr id="3" name="object 3"/>
          <p:cNvSpPr txBox="1">
            <a:spLocks noGrp="1"/>
          </p:cNvSpPr>
          <p:nvPr>
            <p:ph type="sldNum" sz="quarter" idx="4294967295"/>
          </p:nvPr>
        </p:nvSpPr>
        <p:spPr>
          <a:prstGeom prst="rect">
            <a:avLst/>
          </a:prstGeom>
        </p:spPr>
        <p:txBody>
          <a:bodyPr vert="horz" wrap="square" lIns="0" tIns="6985" rIns="0" bIns="0" rtlCol="0">
            <a:spAutoFit/>
          </a:bodyPr>
          <a:lstStyle/>
          <a:p>
            <a:pPr marL="25400">
              <a:lnSpc>
                <a:spcPts val="1235"/>
              </a:lnSpc>
              <a:spcBef>
                <a:spcPts val="55"/>
              </a:spcBef>
            </a:pPr>
            <a:r>
              <a:rPr spc="-5" dirty="0"/>
              <a:t>1</a:t>
            </a:r>
          </a:p>
        </p:txBody>
      </p:sp>
    </p:spTree>
    <p:extLst>
      <p:ext uri="{BB962C8B-B14F-4D97-AF65-F5344CB8AC3E}">
        <p14:creationId xmlns:p14="http://schemas.microsoft.com/office/powerpoint/2010/main" val="36433099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Richard Hamm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1676400"/>
            <a:ext cx="5029200" cy="3655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388620" y="402336"/>
            <a:ext cx="6995160" cy="492443"/>
          </a:xfrm>
          <a:prstGeom prst="rect">
            <a:avLst/>
          </a:prstGeom>
        </p:spPr>
        <p:txBody>
          <a:bodyPr>
            <a:normAutofit fontScale="97500" lnSpcReduction="10000"/>
          </a:bodyPr>
          <a:lstStyle>
            <a:lvl1pPr algn="l" defTabSz="582930" rtl="0" eaLnBrk="1" latinLnBrk="0" hangingPunct="1">
              <a:lnSpc>
                <a:spcPct val="90000"/>
              </a:lnSpc>
              <a:spcBef>
                <a:spcPct val="0"/>
              </a:spcBef>
              <a:buNone/>
              <a:defRPr sz="2805" kern="1200">
                <a:solidFill>
                  <a:schemeClr val="tx1"/>
                </a:solidFill>
                <a:latin typeface="+mj-lt"/>
                <a:ea typeface="+mj-ea"/>
                <a:cs typeface="+mj-cs"/>
              </a:defRPr>
            </a:lvl1pPr>
          </a:lstStyle>
          <a:p>
            <a:r>
              <a:rPr lang="en-US" sz="3200" dirty="0" smtClean="0">
                <a:solidFill>
                  <a:srgbClr val="0070C0"/>
                </a:solidFill>
                <a:effectLst>
                  <a:outerShdw blurRad="38100" dist="38100" dir="2700000" algn="tl">
                    <a:srgbClr val="DDDDDD"/>
                  </a:outerShdw>
                </a:effectLst>
                <a:latin typeface="Helvetica" charset="0"/>
                <a:ea typeface="Helvetica" charset="0"/>
                <a:cs typeface="Helvetica" charset="0"/>
              </a:rPr>
              <a:t>R.W. Hamming</a:t>
            </a:r>
            <a:endParaRPr lang="en-US" sz="3200" dirty="0">
              <a:solidFill>
                <a:srgbClr val="0070C0"/>
              </a:solidFill>
              <a:effectLst>
                <a:outerShdw blurRad="38100" dist="38100" dir="2700000" algn="tl">
                  <a:srgbClr val="DDDDDD"/>
                </a:outerShdw>
              </a:effectLst>
              <a:latin typeface="Helvetica" charset="0"/>
              <a:ea typeface="Helvetica" charset="0"/>
              <a:cs typeface="Helvetica" charset="0"/>
            </a:endParaRPr>
          </a:p>
        </p:txBody>
      </p:sp>
      <p:sp>
        <p:nvSpPr>
          <p:cNvPr id="2" name="TextBox 1"/>
          <p:cNvSpPr txBox="1"/>
          <p:nvPr/>
        </p:nvSpPr>
        <p:spPr>
          <a:xfrm>
            <a:off x="408285" y="5551291"/>
            <a:ext cx="7162800" cy="3539430"/>
          </a:xfrm>
          <a:prstGeom prst="rect">
            <a:avLst/>
          </a:prstGeom>
          <a:noFill/>
        </p:spPr>
        <p:txBody>
          <a:bodyPr wrap="square" rtlCol="0">
            <a:spAutoFit/>
          </a:bodyPr>
          <a:lstStyle/>
          <a:p>
            <a:r>
              <a:rPr lang="en-US" sz="3200" dirty="0" smtClean="0"/>
              <a:t>At Bell Labs at first I sat with the mathematicians . . . then the physicists . . then the chemists</a:t>
            </a:r>
          </a:p>
          <a:p>
            <a:endParaRPr lang="en-US" sz="3200" dirty="0"/>
          </a:p>
          <a:p>
            <a:r>
              <a:rPr lang="en-US" sz="3200" dirty="0" smtClean="0"/>
              <a:t>My own lesson: collect different points of view. Example: coordinate geometry turns geometry into algebra</a:t>
            </a:r>
            <a:endParaRPr lang="en-US" sz="3200" dirty="0"/>
          </a:p>
        </p:txBody>
      </p:sp>
    </p:spTree>
    <p:extLst>
      <p:ext uri="{BB962C8B-B14F-4D97-AF65-F5344CB8AC3E}">
        <p14:creationId xmlns:p14="http://schemas.microsoft.com/office/powerpoint/2010/main" val="204312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762000"/>
            <a:ext cx="7391400" cy="6326347"/>
          </a:xfrm>
          <a:prstGeom prst="rect">
            <a:avLst/>
          </a:prstGeom>
        </p:spPr>
        <p:txBody>
          <a:bodyPr vert="horz" wrap="square" lIns="0" tIns="0" rIns="0" bIns="0" rtlCol="0">
            <a:spAutoFit/>
          </a:bodyPr>
          <a:lstStyle/>
          <a:p>
            <a:pPr marL="838200">
              <a:lnSpc>
                <a:spcPct val="100000"/>
              </a:lnSpc>
            </a:pPr>
            <a:r>
              <a:rPr lang="en-US" sz="3200" spc="285" dirty="0" smtClean="0">
                <a:solidFill>
                  <a:srgbClr val="0070C0"/>
                </a:solidFill>
                <a:latin typeface="+mj-lt"/>
                <a:cs typeface="Garamond"/>
              </a:rPr>
              <a:t>Coding to Detection/Correction</a:t>
            </a:r>
            <a:endParaRPr sz="2400" dirty="0">
              <a:latin typeface="+mj-lt"/>
              <a:cs typeface="Garamond"/>
            </a:endParaRPr>
          </a:p>
          <a:p>
            <a:pPr marL="212090" marR="8255" indent="-199390">
              <a:lnSpc>
                <a:spcPct val="116300"/>
              </a:lnSpc>
              <a:spcBef>
                <a:spcPts val="905"/>
              </a:spcBef>
              <a:buFont typeface="Lucida Sans Unicode"/>
              <a:buChar char="•"/>
              <a:tabLst>
                <a:tab pos="212725" algn="l"/>
              </a:tabLst>
            </a:pPr>
            <a:r>
              <a:rPr lang="en-US" sz="2400" spc="5" dirty="0" smtClean="0">
                <a:solidFill>
                  <a:srgbClr val="00B050"/>
                </a:solidFill>
                <a:latin typeface="+mj-lt"/>
                <a:cs typeface="Garamond"/>
              </a:rPr>
              <a:t>Hamming Distance and Codes</a:t>
            </a:r>
            <a:r>
              <a:rPr lang="en-US" sz="2400" spc="5" dirty="0">
                <a:solidFill>
                  <a:srgbClr val="00B050"/>
                </a:solidFill>
                <a:latin typeface="+mj-lt"/>
                <a:cs typeface="Garamond"/>
              </a:rPr>
              <a:t>:</a:t>
            </a:r>
            <a:r>
              <a:rPr lang="en-US" sz="2400" spc="5" dirty="0" smtClean="0">
                <a:solidFill>
                  <a:srgbClr val="00B050"/>
                </a:solidFill>
                <a:latin typeface="+mj-lt"/>
                <a:cs typeface="Garamond"/>
              </a:rPr>
              <a:t> </a:t>
            </a:r>
            <a:r>
              <a:rPr lang="en-US" sz="2400" spc="5" dirty="0" smtClean="0">
                <a:latin typeface="+mj-lt"/>
                <a:cs typeface="Garamond"/>
              </a:rPr>
              <a:t>Hamming distance is the smallest number of errors to convert a valid code word C to another valid code C’ causing a mistake. </a:t>
            </a:r>
          </a:p>
          <a:p>
            <a:pPr marL="212090" marR="8255" indent="-199390">
              <a:lnSpc>
                <a:spcPct val="116300"/>
              </a:lnSpc>
              <a:spcBef>
                <a:spcPts val="905"/>
              </a:spcBef>
              <a:buFont typeface="Lucida Sans Unicode"/>
              <a:buChar char="•"/>
              <a:tabLst>
                <a:tab pos="212725" algn="l"/>
              </a:tabLst>
            </a:pPr>
            <a:r>
              <a:rPr lang="en-US" sz="2400" spc="5" dirty="0" smtClean="0">
                <a:latin typeface="+mj-lt"/>
                <a:cs typeface="Garamond"/>
              </a:rPr>
              <a:t> Prediction:  Use hamming distance to see  how well a scheme can detect and even correct errors</a:t>
            </a:r>
          </a:p>
          <a:p>
            <a:pPr marL="212090" marR="8255" indent="-199390">
              <a:lnSpc>
                <a:spcPct val="116300"/>
              </a:lnSpc>
              <a:spcBef>
                <a:spcPts val="905"/>
              </a:spcBef>
              <a:buFont typeface="Lucida Sans Unicode"/>
              <a:buChar char="•"/>
              <a:tabLst>
                <a:tab pos="212725" algn="l"/>
              </a:tabLst>
            </a:pPr>
            <a:r>
              <a:rPr lang="en-US" sz="2400" spc="5" dirty="0" smtClean="0">
                <a:latin typeface="+mj-lt"/>
                <a:cs typeface="Garamond"/>
              </a:rPr>
              <a:t>  </a:t>
            </a:r>
            <a:r>
              <a:rPr lang="en-US" sz="2400" spc="5" dirty="0" smtClean="0">
                <a:solidFill>
                  <a:srgbClr val="00B050"/>
                </a:solidFill>
                <a:latin typeface="+mj-lt"/>
                <a:cs typeface="Garamond"/>
              </a:rPr>
              <a:t>Detection:</a:t>
            </a:r>
            <a:r>
              <a:rPr lang="en-US" sz="2400" spc="5" dirty="0" smtClean="0">
                <a:latin typeface="+mj-lt"/>
                <a:cs typeface="Garamond"/>
              </a:rPr>
              <a:t> code tells you </a:t>
            </a:r>
            <a:r>
              <a:rPr lang="en-US" sz="2400" spc="5" dirty="0" smtClean="0">
                <a:solidFill>
                  <a:srgbClr val="FF0000"/>
                </a:solidFill>
                <a:latin typeface="+mj-lt"/>
                <a:cs typeface="Garamond"/>
              </a:rPr>
              <a:t>some</a:t>
            </a:r>
            <a:r>
              <a:rPr lang="en-US" sz="2400" spc="5" dirty="0" smtClean="0">
                <a:latin typeface="+mj-lt"/>
                <a:cs typeface="Garamond"/>
              </a:rPr>
              <a:t> bit in frame has been corrupted, </a:t>
            </a:r>
            <a:r>
              <a:rPr lang="en-US" sz="2400" spc="5" dirty="0" smtClean="0">
                <a:solidFill>
                  <a:srgbClr val="0070C0"/>
                </a:solidFill>
                <a:latin typeface="+mj-lt"/>
                <a:cs typeface="Garamond"/>
              </a:rPr>
              <a:t>Response</a:t>
            </a:r>
            <a:r>
              <a:rPr lang="en-US" sz="2400" spc="5" dirty="0" smtClean="0">
                <a:latin typeface="+mj-lt"/>
                <a:cs typeface="Garamond"/>
              </a:rPr>
              <a:t>: drop frame and retransmit later</a:t>
            </a:r>
          </a:p>
          <a:p>
            <a:pPr marL="212090" marR="8255" indent="-199390">
              <a:lnSpc>
                <a:spcPct val="116300"/>
              </a:lnSpc>
              <a:spcBef>
                <a:spcPts val="905"/>
              </a:spcBef>
              <a:buFont typeface="Lucida Sans Unicode"/>
              <a:buChar char="•"/>
              <a:tabLst>
                <a:tab pos="212725" algn="l"/>
              </a:tabLst>
            </a:pPr>
            <a:r>
              <a:rPr lang="en-US" sz="2400" spc="5" dirty="0">
                <a:latin typeface="+mj-lt"/>
                <a:cs typeface="Garamond"/>
              </a:rPr>
              <a:t> </a:t>
            </a:r>
            <a:r>
              <a:rPr lang="en-US" sz="2400" spc="5" dirty="0" smtClean="0">
                <a:solidFill>
                  <a:srgbClr val="00B050"/>
                </a:solidFill>
                <a:latin typeface="+mj-lt"/>
                <a:cs typeface="Garamond"/>
              </a:rPr>
              <a:t>Correction:</a:t>
            </a:r>
            <a:r>
              <a:rPr lang="en-US" sz="2400" spc="5" dirty="0" smtClean="0">
                <a:latin typeface="+mj-lt"/>
                <a:cs typeface="Garamond"/>
              </a:rPr>
              <a:t>  The code .tells you </a:t>
            </a:r>
            <a:r>
              <a:rPr lang="en-US" sz="2400" spc="5" dirty="0" smtClean="0">
                <a:solidFill>
                  <a:srgbClr val="FF0000"/>
                </a:solidFill>
                <a:latin typeface="+mj-lt"/>
                <a:cs typeface="Garamond"/>
              </a:rPr>
              <a:t>which</a:t>
            </a:r>
            <a:r>
              <a:rPr lang="en-US" sz="2400" spc="5" dirty="0" smtClean="0">
                <a:latin typeface="+mj-lt"/>
                <a:cs typeface="Garamond"/>
              </a:rPr>
              <a:t> bit is in error so you can correct it. </a:t>
            </a:r>
            <a:r>
              <a:rPr lang="en-US" sz="2400" spc="5" dirty="0" smtClean="0">
                <a:solidFill>
                  <a:srgbClr val="0070C0"/>
                </a:solidFill>
                <a:latin typeface="+mj-lt"/>
                <a:cs typeface="Garamond"/>
              </a:rPr>
              <a:t>Response</a:t>
            </a:r>
            <a:r>
              <a:rPr lang="en-US" sz="2400" spc="5" dirty="0" smtClean="0">
                <a:latin typeface="+mj-lt"/>
                <a:cs typeface="Garamond"/>
              </a:rPr>
              <a:t>: flip that bit</a:t>
            </a:r>
          </a:p>
          <a:p>
            <a:pPr marL="212090" marR="8255" indent="-199390">
              <a:lnSpc>
                <a:spcPct val="116300"/>
              </a:lnSpc>
              <a:spcBef>
                <a:spcPts val="905"/>
              </a:spcBef>
              <a:buFont typeface="Lucida Sans Unicode"/>
              <a:buChar char="•"/>
              <a:tabLst>
                <a:tab pos="212725" algn="l"/>
              </a:tabLst>
            </a:pPr>
            <a:r>
              <a:rPr lang="en-US" sz="2400" spc="5" dirty="0" smtClean="0">
                <a:solidFill>
                  <a:srgbClr val="00B050"/>
                </a:solidFill>
                <a:latin typeface="+mj-lt"/>
                <a:cs typeface="Garamond"/>
              </a:rPr>
              <a:t>Question:</a:t>
            </a:r>
            <a:r>
              <a:rPr lang="en-US" sz="2400" spc="5" dirty="0" smtClean="0">
                <a:latin typeface="+mj-lt"/>
                <a:cs typeface="Garamond"/>
              </a:rPr>
              <a:t> Computer disks corrupt bits but use error correction while networks use detection.  Why?</a:t>
            </a:r>
          </a:p>
          <a:p>
            <a:pPr marL="212090" marR="8255" indent="-199390">
              <a:lnSpc>
                <a:spcPct val="116300"/>
              </a:lnSpc>
              <a:spcBef>
                <a:spcPts val="905"/>
              </a:spcBef>
              <a:buFont typeface="Lucida Sans Unicode"/>
              <a:buChar char="•"/>
              <a:tabLst>
                <a:tab pos="212725" algn="l"/>
              </a:tabLst>
            </a:pPr>
            <a:endParaRPr sz="2400" dirty="0">
              <a:latin typeface="Garamond"/>
              <a:cs typeface="Garamond"/>
            </a:endParaRPr>
          </a:p>
        </p:txBody>
      </p:sp>
      <p:sp>
        <p:nvSpPr>
          <p:cNvPr id="3" name="object 3"/>
          <p:cNvSpPr txBox="1">
            <a:spLocks noGrp="1"/>
          </p:cNvSpPr>
          <p:nvPr>
            <p:ph type="sldNum" sz="quarter" idx="4294967295"/>
          </p:nvPr>
        </p:nvSpPr>
        <p:spPr>
          <a:prstGeom prst="rect">
            <a:avLst/>
          </a:prstGeom>
        </p:spPr>
        <p:txBody>
          <a:bodyPr vert="horz" wrap="square" lIns="0" tIns="6985" rIns="0" bIns="0" rtlCol="0">
            <a:spAutoFit/>
          </a:bodyPr>
          <a:lstStyle/>
          <a:p>
            <a:pPr marL="25400">
              <a:lnSpc>
                <a:spcPts val="1235"/>
              </a:lnSpc>
              <a:spcBef>
                <a:spcPts val="55"/>
              </a:spcBef>
            </a:pPr>
            <a:r>
              <a:rPr spc="-5" dirty="0"/>
              <a:t>1</a:t>
            </a:r>
          </a:p>
        </p:txBody>
      </p:sp>
    </p:spTree>
    <p:extLst>
      <p:ext uri="{BB962C8B-B14F-4D97-AF65-F5344CB8AC3E}">
        <p14:creationId xmlns:p14="http://schemas.microsoft.com/office/powerpoint/2010/main" val="25067223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26695" y="343575"/>
            <a:ext cx="6324600" cy="789190"/>
          </a:xfrm>
          <a:prstGeom prst="rect">
            <a:avLst/>
          </a:prstGeom>
        </p:spPr>
        <p:txBody>
          <a:bodyPr vert="horz" wrap="square" lIns="0" tIns="0" rIns="0" bIns="0" rtlCol="0">
            <a:spAutoFit/>
          </a:bodyPr>
          <a:lstStyle/>
          <a:p>
            <a:pPr marL="1600200" marR="5080" indent="-1588135">
              <a:lnSpc>
                <a:spcPct val="78500"/>
              </a:lnSpc>
            </a:pPr>
            <a:r>
              <a:rPr sz="3200" spc="305" dirty="0">
                <a:solidFill>
                  <a:srgbClr val="0070C0"/>
                </a:solidFill>
                <a:latin typeface="+mj-lt"/>
                <a:cs typeface="PMingLiU"/>
              </a:rPr>
              <a:t>Hamming </a:t>
            </a:r>
            <a:r>
              <a:rPr sz="3200" spc="235" dirty="0">
                <a:solidFill>
                  <a:srgbClr val="0070C0"/>
                </a:solidFill>
                <a:latin typeface="+mj-lt"/>
                <a:cs typeface="PMingLiU"/>
              </a:rPr>
              <a:t>Distance, </a:t>
            </a:r>
            <a:r>
              <a:rPr sz="3200" spc="240" dirty="0">
                <a:solidFill>
                  <a:srgbClr val="0070C0"/>
                </a:solidFill>
                <a:latin typeface="+mj-lt"/>
                <a:cs typeface="PMingLiU"/>
              </a:rPr>
              <a:t>Detection, </a:t>
            </a:r>
            <a:r>
              <a:rPr sz="3200" spc="305" dirty="0">
                <a:solidFill>
                  <a:srgbClr val="0070C0"/>
                </a:solidFill>
                <a:latin typeface="+mj-lt"/>
                <a:cs typeface="PMingLiU"/>
              </a:rPr>
              <a:t>and  </a:t>
            </a:r>
            <a:r>
              <a:rPr sz="3200" spc="260" dirty="0">
                <a:solidFill>
                  <a:srgbClr val="0070C0"/>
                </a:solidFill>
                <a:latin typeface="+mj-lt"/>
                <a:cs typeface="PMingLiU"/>
              </a:rPr>
              <a:t>Correction</a:t>
            </a:r>
            <a:endParaRPr sz="3200" dirty="0">
              <a:solidFill>
                <a:srgbClr val="0070C0"/>
              </a:solidFill>
              <a:latin typeface="+mj-lt"/>
              <a:cs typeface="PMingLiU"/>
            </a:endParaRPr>
          </a:p>
        </p:txBody>
      </p:sp>
      <p:sp>
        <p:nvSpPr>
          <p:cNvPr id="34" name="object 34"/>
          <p:cNvSpPr txBox="1">
            <a:spLocks noGrp="1"/>
          </p:cNvSpPr>
          <p:nvPr>
            <p:ph type="sldNum" sz="quarter" idx="4294967295"/>
          </p:nvPr>
        </p:nvSpPr>
        <p:spPr>
          <a:prstGeom prst="rect">
            <a:avLst/>
          </a:prstGeom>
        </p:spPr>
        <p:txBody>
          <a:bodyPr vert="horz" wrap="square" lIns="0" tIns="6985" rIns="0" bIns="0" rtlCol="0">
            <a:spAutoFit/>
          </a:bodyPr>
          <a:lstStyle/>
          <a:p>
            <a:pPr marL="25400">
              <a:lnSpc>
                <a:spcPts val="1235"/>
              </a:lnSpc>
              <a:spcBef>
                <a:spcPts val="55"/>
              </a:spcBef>
            </a:pPr>
            <a:r>
              <a:rPr spc="-5" dirty="0"/>
              <a:t>2</a:t>
            </a:r>
          </a:p>
        </p:txBody>
      </p:sp>
      <p:sp>
        <p:nvSpPr>
          <p:cNvPr id="33" name="object 33"/>
          <p:cNvSpPr txBox="1"/>
          <p:nvPr/>
        </p:nvSpPr>
        <p:spPr>
          <a:xfrm>
            <a:off x="572231" y="3773066"/>
            <a:ext cx="7233528" cy="3535199"/>
          </a:xfrm>
          <a:prstGeom prst="rect">
            <a:avLst/>
          </a:prstGeom>
        </p:spPr>
        <p:txBody>
          <a:bodyPr vert="horz" wrap="square" lIns="0" tIns="0" rIns="0" bIns="0" rtlCol="0">
            <a:spAutoFit/>
          </a:bodyPr>
          <a:lstStyle/>
          <a:p>
            <a:pPr marL="212090" marR="283845" indent="-199390">
              <a:lnSpc>
                <a:spcPct val="116300"/>
              </a:lnSpc>
              <a:buFont typeface="Lucida Sans Unicode"/>
              <a:buChar char="•"/>
              <a:tabLst>
                <a:tab pos="212725" algn="l"/>
              </a:tabLst>
            </a:pPr>
            <a:r>
              <a:rPr sz="2400" spc="60" dirty="0">
                <a:latin typeface="+mj-lt"/>
                <a:cs typeface="Garamond"/>
              </a:rPr>
              <a:t>Can </a:t>
            </a:r>
            <a:r>
              <a:rPr sz="2400" i="1" spc="-40" dirty="0">
                <a:latin typeface="+mj-lt"/>
                <a:cs typeface="Calibri"/>
              </a:rPr>
              <a:t>detect </a:t>
            </a:r>
            <a:r>
              <a:rPr sz="2400" i="1" spc="-229" dirty="0">
                <a:latin typeface="+mj-lt"/>
                <a:cs typeface="Verdana"/>
              </a:rPr>
              <a:t>d </a:t>
            </a:r>
            <a:r>
              <a:rPr lang="en-US" sz="2400" i="1" spc="-229" dirty="0">
                <a:latin typeface="+mj-lt"/>
                <a:cs typeface="Verdana"/>
              </a:rPr>
              <a:t> </a:t>
            </a:r>
            <a:r>
              <a:rPr sz="2400" spc="20" dirty="0">
                <a:latin typeface="+mj-lt"/>
                <a:cs typeface="Garamond"/>
              </a:rPr>
              <a:t>random </a:t>
            </a:r>
            <a:r>
              <a:rPr sz="2400" spc="60" dirty="0">
                <a:latin typeface="+mj-lt"/>
                <a:cs typeface="Garamond"/>
              </a:rPr>
              <a:t>bit </a:t>
            </a:r>
            <a:r>
              <a:rPr sz="2400" dirty="0">
                <a:latin typeface="+mj-lt"/>
                <a:cs typeface="Garamond"/>
              </a:rPr>
              <a:t>errors </a:t>
            </a:r>
            <a:r>
              <a:rPr sz="2400" spc="-25" dirty="0">
                <a:latin typeface="+mj-lt"/>
                <a:cs typeface="Garamond"/>
              </a:rPr>
              <a:t>if </a:t>
            </a:r>
            <a:r>
              <a:rPr sz="2400" spc="10" dirty="0">
                <a:latin typeface="+mj-lt"/>
                <a:cs typeface="Garamond"/>
              </a:rPr>
              <a:t>Hamming  </a:t>
            </a:r>
            <a:r>
              <a:rPr sz="2400" spc="35" dirty="0">
                <a:latin typeface="+mj-lt"/>
                <a:cs typeface="Garamond"/>
              </a:rPr>
              <a:t>distance </a:t>
            </a:r>
            <a:r>
              <a:rPr sz="2400" spc="30" dirty="0">
                <a:latin typeface="+mj-lt"/>
                <a:cs typeface="Garamond"/>
              </a:rPr>
              <a:t>is. </a:t>
            </a:r>
            <a:r>
              <a:rPr sz="2400" i="1" spc="-229" dirty="0">
                <a:latin typeface="+mj-lt"/>
                <a:cs typeface="Verdana"/>
              </a:rPr>
              <a:t>d </a:t>
            </a:r>
            <a:r>
              <a:rPr lang="en-US" sz="2400" i="1" spc="-229" dirty="0" smtClean="0">
                <a:latin typeface="+mj-lt"/>
                <a:cs typeface="Verdana"/>
              </a:rPr>
              <a:t> </a:t>
            </a:r>
            <a:r>
              <a:rPr sz="2400" spc="120" dirty="0" smtClean="0">
                <a:latin typeface="+mj-lt"/>
                <a:cs typeface="Garamond"/>
              </a:rPr>
              <a:t>+ </a:t>
            </a:r>
            <a:r>
              <a:rPr sz="2400" spc="-15" dirty="0">
                <a:latin typeface="+mj-lt"/>
                <a:cs typeface="Garamond"/>
              </a:rPr>
              <a:t>1 </a:t>
            </a:r>
            <a:r>
              <a:rPr sz="2400" spc="20" dirty="0">
                <a:latin typeface="+mj-lt"/>
                <a:cs typeface="Garamond"/>
              </a:rPr>
              <a:t>because </a:t>
            </a:r>
            <a:r>
              <a:rPr sz="2400" spc="5" dirty="0">
                <a:latin typeface="+mj-lt"/>
                <a:cs typeface="Garamond"/>
              </a:rPr>
              <a:t>flipping </a:t>
            </a:r>
            <a:r>
              <a:rPr sz="2400" i="1" spc="-229" dirty="0">
                <a:latin typeface="+mj-lt"/>
                <a:cs typeface="Verdana"/>
              </a:rPr>
              <a:t>d </a:t>
            </a:r>
            <a:r>
              <a:rPr lang="en-US" sz="2400" i="1" spc="-229" dirty="0" smtClean="0">
                <a:latin typeface="+mj-lt"/>
                <a:cs typeface="Verdana"/>
              </a:rPr>
              <a:t> </a:t>
            </a:r>
            <a:r>
              <a:rPr sz="2400" spc="45" dirty="0" smtClean="0">
                <a:latin typeface="+mj-lt"/>
                <a:cs typeface="Garamond"/>
              </a:rPr>
              <a:t>bits </a:t>
            </a:r>
            <a:r>
              <a:rPr sz="2400" spc="25" dirty="0">
                <a:latin typeface="+mj-lt"/>
                <a:cs typeface="Garamond"/>
              </a:rPr>
              <a:t>cannot  </a:t>
            </a:r>
            <a:r>
              <a:rPr sz="2400" spc="-45" dirty="0">
                <a:latin typeface="+mj-lt"/>
                <a:cs typeface="Garamond"/>
              </a:rPr>
              <a:t>move </a:t>
            </a:r>
            <a:r>
              <a:rPr sz="2400" spc="-40" dirty="0">
                <a:latin typeface="+mj-lt"/>
                <a:cs typeface="Garamond"/>
              </a:rPr>
              <a:t>from </a:t>
            </a:r>
            <a:r>
              <a:rPr sz="2400" spc="30" dirty="0">
                <a:latin typeface="+mj-lt"/>
                <a:cs typeface="Garamond"/>
              </a:rPr>
              <a:t>valid </a:t>
            </a:r>
            <a:r>
              <a:rPr sz="2400" spc="-15" dirty="0" err="1">
                <a:latin typeface="+mj-lt"/>
                <a:cs typeface="Garamond"/>
              </a:rPr>
              <a:t>codeword</a:t>
            </a:r>
            <a:r>
              <a:rPr sz="2400" spc="-15" dirty="0">
                <a:latin typeface="+mj-lt"/>
                <a:cs typeface="Garamond"/>
              </a:rPr>
              <a:t> </a:t>
            </a:r>
            <a:r>
              <a:rPr lang="en-US" sz="2400" spc="55" dirty="0" smtClean="0">
                <a:latin typeface="+mj-lt"/>
                <a:cs typeface="Garamond"/>
              </a:rPr>
              <a:t>(blue)</a:t>
            </a:r>
            <a:r>
              <a:rPr sz="2400" spc="55" dirty="0" smtClean="0">
                <a:latin typeface="+mj-lt"/>
                <a:cs typeface="Garamond"/>
              </a:rPr>
              <a:t> </a:t>
            </a:r>
            <a:r>
              <a:rPr sz="2400" spc="15" dirty="0">
                <a:latin typeface="+mj-lt"/>
                <a:cs typeface="Garamond"/>
              </a:rPr>
              <a:t>to </a:t>
            </a:r>
            <a:r>
              <a:rPr sz="2400" spc="140" dirty="0">
                <a:latin typeface="+mj-lt"/>
                <a:cs typeface="Garamond"/>
              </a:rPr>
              <a:t> </a:t>
            </a:r>
            <a:r>
              <a:rPr sz="2400" spc="25" dirty="0">
                <a:latin typeface="+mj-lt"/>
                <a:cs typeface="Garamond"/>
              </a:rPr>
              <a:t>another.</a:t>
            </a:r>
            <a:endParaRPr sz="2400" dirty="0">
              <a:latin typeface="+mj-lt"/>
              <a:cs typeface="Garamond"/>
            </a:endParaRPr>
          </a:p>
          <a:p>
            <a:pPr marL="212090" indent="-199390">
              <a:lnSpc>
                <a:spcPct val="100000"/>
              </a:lnSpc>
              <a:spcBef>
                <a:spcPts val="1305"/>
              </a:spcBef>
              <a:buFont typeface="Lucida Sans Unicode"/>
              <a:buChar char="•"/>
              <a:tabLst>
                <a:tab pos="212725" algn="l"/>
              </a:tabLst>
            </a:pPr>
            <a:r>
              <a:rPr sz="2400" spc="60" dirty="0">
                <a:latin typeface="+mj-lt"/>
                <a:cs typeface="Garamond"/>
              </a:rPr>
              <a:t>Can </a:t>
            </a:r>
            <a:r>
              <a:rPr sz="2400" i="1" dirty="0">
                <a:latin typeface="+mj-lt"/>
                <a:cs typeface="Calibri"/>
              </a:rPr>
              <a:t>correct </a:t>
            </a:r>
            <a:r>
              <a:rPr sz="2400" i="1" spc="-229" dirty="0">
                <a:latin typeface="+mj-lt"/>
                <a:cs typeface="Verdana"/>
              </a:rPr>
              <a:t>d</a:t>
            </a:r>
            <a:r>
              <a:rPr lang="en-US" sz="2400" i="1" spc="-229" dirty="0">
                <a:latin typeface="+mj-lt"/>
                <a:cs typeface="Verdana"/>
              </a:rPr>
              <a:t> </a:t>
            </a:r>
            <a:r>
              <a:rPr sz="2400" i="1" spc="-229" dirty="0">
                <a:latin typeface="+mj-lt"/>
                <a:cs typeface="Verdana"/>
              </a:rPr>
              <a:t> </a:t>
            </a:r>
            <a:r>
              <a:rPr sz="2400" dirty="0">
                <a:latin typeface="+mj-lt"/>
                <a:cs typeface="Garamond"/>
              </a:rPr>
              <a:t>errors </a:t>
            </a:r>
            <a:r>
              <a:rPr sz="2400" spc="-25" dirty="0">
                <a:latin typeface="+mj-lt"/>
                <a:cs typeface="Garamond"/>
              </a:rPr>
              <a:t>if </a:t>
            </a:r>
            <a:r>
              <a:rPr sz="2400" spc="10" dirty="0">
                <a:latin typeface="+mj-lt"/>
                <a:cs typeface="Garamond"/>
              </a:rPr>
              <a:t>Hamming </a:t>
            </a:r>
            <a:r>
              <a:rPr sz="2400" spc="35" dirty="0">
                <a:latin typeface="+mj-lt"/>
                <a:cs typeface="Garamond"/>
              </a:rPr>
              <a:t>distance </a:t>
            </a:r>
            <a:r>
              <a:rPr sz="2400" spc="260" dirty="0">
                <a:latin typeface="+mj-lt"/>
                <a:cs typeface="Garamond"/>
              </a:rPr>
              <a:t> </a:t>
            </a:r>
            <a:r>
              <a:rPr sz="2400" spc="15" dirty="0">
                <a:latin typeface="+mj-lt"/>
                <a:cs typeface="Garamond"/>
              </a:rPr>
              <a:t>is</a:t>
            </a:r>
            <a:endParaRPr sz="2400" dirty="0">
              <a:latin typeface="+mj-lt"/>
              <a:cs typeface="Garamond"/>
            </a:endParaRPr>
          </a:p>
          <a:p>
            <a:pPr marL="212090" marR="5080">
              <a:lnSpc>
                <a:spcPct val="116300"/>
              </a:lnSpc>
              <a:spcBef>
                <a:spcPts val="5"/>
              </a:spcBef>
            </a:pPr>
            <a:r>
              <a:rPr sz="2400" spc="-125" dirty="0">
                <a:latin typeface="+mj-lt"/>
                <a:cs typeface="Garamond"/>
              </a:rPr>
              <a:t>2</a:t>
            </a:r>
            <a:r>
              <a:rPr sz="2400" i="1" spc="-125" dirty="0">
                <a:latin typeface="+mj-lt"/>
                <a:cs typeface="Verdana"/>
              </a:rPr>
              <a:t>d </a:t>
            </a:r>
            <a:r>
              <a:rPr sz="2400" spc="120" dirty="0">
                <a:latin typeface="+mj-lt"/>
                <a:cs typeface="Garamond"/>
              </a:rPr>
              <a:t>+ </a:t>
            </a:r>
            <a:r>
              <a:rPr sz="2400" spc="25" dirty="0">
                <a:latin typeface="+mj-lt"/>
                <a:cs typeface="Garamond"/>
              </a:rPr>
              <a:t>1. </a:t>
            </a:r>
            <a:r>
              <a:rPr sz="2400" spc="60" dirty="0">
                <a:latin typeface="+mj-lt"/>
                <a:cs typeface="Garamond"/>
              </a:rPr>
              <a:t>Can </a:t>
            </a:r>
            <a:r>
              <a:rPr sz="2400" spc="35" dirty="0">
                <a:latin typeface="+mj-lt"/>
                <a:cs typeface="Garamond"/>
              </a:rPr>
              <a:t>draw </a:t>
            </a:r>
            <a:r>
              <a:rPr sz="2400" spc="114" dirty="0">
                <a:latin typeface="+mj-lt"/>
                <a:cs typeface="Garamond"/>
              </a:rPr>
              <a:t>a </a:t>
            </a:r>
            <a:r>
              <a:rPr sz="2400" spc="40" dirty="0">
                <a:latin typeface="+mj-lt"/>
                <a:cs typeface="Garamond"/>
              </a:rPr>
              <a:t>“ball” </a:t>
            </a:r>
            <a:r>
              <a:rPr sz="2400" spc="-100" dirty="0">
                <a:latin typeface="+mj-lt"/>
                <a:cs typeface="Garamond"/>
              </a:rPr>
              <a:t>of </a:t>
            </a:r>
            <a:r>
              <a:rPr sz="2400" spc="45" dirty="0">
                <a:latin typeface="+mj-lt"/>
                <a:cs typeface="Garamond"/>
              </a:rPr>
              <a:t>radius </a:t>
            </a:r>
            <a:r>
              <a:rPr sz="2400" i="1" spc="-229" dirty="0">
                <a:latin typeface="+mj-lt"/>
                <a:cs typeface="Verdana"/>
              </a:rPr>
              <a:t>d</a:t>
            </a:r>
            <a:r>
              <a:rPr lang="en-US" sz="2400" i="1" spc="-229" dirty="0">
                <a:latin typeface="+mj-lt"/>
                <a:cs typeface="Verdana"/>
              </a:rPr>
              <a:t> </a:t>
            </a:r>
            <a:r>
              <a:rPr sz="2400" i="1" spc="-229" dirty="0">
                <a:latin typeface="+mj-lt"/>
                <a:cs typeface="Verdana"/>
              </a:rPr>
              <a:t> </a:t>
            </a:r>
            <a:r>
              <a:rPr sz="2400" spc="20" dirty="0">
                <a:latin typeface="+mj-lt"/>
                <a:cs typeface="Garamond"/>
              </a:rPr>
              <a:t>around </a:t>
            </a:r>
            <a:r>
              <a:rPr sz="2400" spc="10" dirty="0">
                <a:latin typeface="+mj-lt"/>
                <a:cs typeface="Garamond"/>
              </a:rPr>
              <a:t>each  </a:t>
            </a:r>
            <a:r>
              <a:rPr sz="2400" spc="30" dirty="0">
                <a:latin typeface="+mj-lt"/>
                <a:cs typeface="Garamond"/>
              </a:rPr>
              <a:t>valid </a:t>
            </a:r>
            <a:r>
              <a:rPr sz="2400" spc="-15" dirty="0">
                <a:latin typeface="+mj-lt"/>
                <a:cs typeface="Garamond"/>
              </a:rPr>
              <a:t>codeword </a:t>
            </a:r>
            <a:r>
              <a:rPr sz="2400" i="1" spc="15" dirty="0">
                <a:latin typeface="+mj-lt"/>
                <a:cs typeface="Verdana"/>
              </a:rPr>
              <a:t>C </a:t>
            </a:r>
            <a:r>
              <a:rPr sz="2400" spc="45" dirty="0">
                <a:latin typeface="+mj-lt"/>
                <a:cs typeface="Garamond"/>
              </a:rPr>
              <a:t>and </a:t>
            </a:r>
            <a:r>
              <a:rPr sz="2400" spc="25" dirty="0">
                <a:latin typeface="+mj-lt"/>
                <a:cs typeface="Garamond"/>
              </a:rPr>
              <a:t>assign </a:t>
            </a:r>
            <a:r>
              <a:rPr sz="2400" spc="20" dirty="0">
                <a:latin typeface="+mj-lt"/>
                <a:cs typeface="Garamond"/>
              </a:rPr>
              <a:t>invalid </a:t>
            </a:r>
            <a:r>
              <a:rPr sz="2400" spc="-15" dirty="0">
                <a:latin typeface="+mj-lt"/>
                <a:cs typeface="Garamond"/>
              </a:rPr>
              <a:t>codewords  </a:t>
            </a:r>
            <a:r>
              <a:rPr sz="2400" spc="35" dirty="0">
                <a:latin typeface="+mj-lt"/>
                <a:cs typeface="Garamond"/>
              </a:rPr>
              <a:t>within </a:t>
            </a:r>
            <a:r>
              <a:rPr sz="2400" spc="55" dirty="0">
                <a:latin typeface="+mj-lt"/>
                <a:cs typeface="Garamond"/>
              </a:rPr>
              <a:t>ball </a:t>
            </a:r>
            <a:r>
              <a:rPr sz="2400" spc="15" dirty="0">
                <a:latin typeface="+mj-lt"/>
                <a:cs typeface="Garamond"/>
              </a:rPr>
              <a:t>to </a:t>
            </a:r>
            <a:r>
              <a:rPr sz="2400" i="1" spc="114" dirty="0">
                <a:latin typeface="+mj-lt"/>
                <a:cs typeface="Verdana"/>
              </a:rPr>
              <a:t>C</a:t>
            </a:r>
            <a:r>
              <a:rPr sz="2400" spc="114" dirty="0">
                <a:latin typeface="+mj-lt"/>
                <a:cs typeface="Garamond"/>
              </a:rPr>
              <a:t>. </a:t>
            </a:r>
            <a:r>
              <a:rPr sz="2400" spc="60" dirty="0">
                <a:latin typeface="+mj-lt"/>
                <a:cs typeface="Garamond"/>
              </a:rPr>
              <a:t>Can </a:t>
            </a:r>
            <a:r>
              <a:rPr sz="2400" spc="10" dirty="0">
                <a:latin typeface="+mj-lt"/>
                <a:cs typeface="Garamond"/>
              </a:rPr>
              <a:t>also </a:t>
            </a:r>
            <a:r>
              <a:rPr sz="2400" i="1" spc="-40" dirty="0">
                <a:latin typeface="+mj-lt"/>
                <a:cs typeface="Calibri"/>
              </a:rPr>
              <a:t>detect </a:t>
            </a:r>
            <a:r>
              <a:rPr sz="2400" spc="-125" dirty="0">
                <a:latin typeface="+mj-lt"/>
                <a:cs typeface="Garamond"/>
              </a:rPr>
              <a:t>2</a:t>
            </a:r>
            <a:r>
              <a:rPr sz="2400" i="1" spc="-125" dirty="0">
                <a:latin typeface="+mj-lt"/>
                <a:cs typeface="Verdana"/>
              </a:rPr>
              <a:t>d</a:t>
            </a:r>
            <a:r>
              <a:rPr lang="en-US" sz="2400" i="1" spc="-125" dirty="0">
                <a:latin typeface="+mj-lt"/>
                <a:cs typeface="Verdana"/>
              </a:rPr>
              <a:t> </a:t>
            </a:r>
            <a:r>
              <a:rPr sz="2400" i="1" spc="-125" dirty="0">
                <a:latin typeface="+mj-lt"/>
                <a:cs typeface="Verdana"/>
              </a:rPr>
              <a:t> </a:t>
            </a:r>
            <a:r>
              <a:rPr sz="2400" dirty="0">
                <a:latin typeface="+mj-lt"/>
                <a:cs typeface="Garamond"/>
              </a:rPr>
              <a:t>errors </a:t>
            </a:r>
            <a:r>
              <a:rPr sz="2400" spc="45" dirty="0">
                <a:latin typeface="+mj-lt"/>
                <a:cs typeface="Garamond"/>
              </a:rPr>
              <a:t>with  </a:t>
            </a:r>
            <a:r>
              <a:rPr sz="2400" spc="25" dirty="0">
                <a:latin typeface="+mj-lt"/>
                <a:cs typeface="Garamond"/>
              </a:rPr>
              <a:t>same </a:t>
            </a:r>
            <a:r>
              <a:rPr sz="2400" spc="-15" dirty="0">
                <a:latin typeface="+mj-lt"/>
                <a:cs typeface="Garamond"/>
              </a:rPr>
              <a:t>code </a:t>
            </a:r>
            <a:r>
              <a:rPr sz="2400" spc="65" dirty="0">
                <a:latin typeface="+mj-lt"/>
                <a:cs typeface="Garamond"/>
              </a:rPr>
              <a:t>but </a:t>
            </a:r>
            <a:r>
              <a:rPr sz="2400" spc="25" dirty="0">
                <a:latin typeface="+mj-lt"/>
                <a:cs typeface="Garamond"/>
              </a:rPr>
              <a:t>cannot </a:t>
            </a:r>
            <a:r>
              <a:rPr sz="2400" spc="-35" dirty="0">
                <a:latin typeface="+mj-lt"/>
                <a:cs typeface="Garamond"/>
              </a:rPr>
              <a:t>do </a:t>
            </a:r>
            <a:r>
              <a:rPr sz="2400" spc="20" dirty="0">
                <a:latin typeface="+mj-lt"/>
                <a:cs typeface="Garamond"/>
              </a:rPr>
              <a:t>both </a:t>
            </a:r>
            <a:r>
              <a:rPr sz="2400" dirty="0">
                <a:latin typeface="+mj-lt"/>
                <a:cs typeface="Garamond"/>
              </a:rPr>
              <a:t>correction </a:t>
            </a:r>
            <a:r>
              <a:rPr sz="2400" spc="45" dirty="0">
                <a:latin typeface="+mj-lt"/>
                <a:cs typeface="Garamond"/>
              </a:rPr>
              <a:t>and </a:t>
            </a:r>
            <a:r>
              <a:rPr sz="2400" spc="20" dirty="0">
                <a:latin typeface="+mj-lt"/>
                <a:cs typeface="Garamond"/>
              </a:rPr>
              <a:t>detection </a:t>
            </a:r>
            <a:r>
              <a:rPr sz="2400" spc="120" dirty="0">
                <a:latin typeface="+mj-lt"/>
                <a:cs typeface="Garamond"/>
              </a:rPr>
              <a:t>at </a:t>
            </a:r>
            <a:r>
              <a:rPr sz="2400" spc="25" dirty="0">
                <a:latin typeface="+mj-lt"/>
                <a:cs typeface="Garamond"/>
              </a:rPr>
              <a:t>same</a:t>
            </a:r>
            <a:r>
              <a:rPr sz="2400" spc="150" dirty="0">
                <a:latin typeface="+mj-lt"/>
                <a:cs typeface="Garamond"/>
              </a:rPr>
              <a:t> </a:t>
            </a:r>
            <a:r>
              <a:rPr sz="2400" spc="45" dirty="0">
                <a:latin typeface="+mj-lt"/>
                <a:cs typeface="Garamond"/>
              </a:rPr>
              <a:t>time</a:t>
            </a:r>
            <a:r>
              <a:rPr sz="2050" spc="45" dirty="0">
                <a:latin typeface="Garamond"/>
                <a:cs typeface="Garamond"/>
              </a:rPr>
              <a:t>!</a:t>
            </a:r>
            <a:endParaRPr sz="2050" dirty="0">
              <a:latin typeface="Garamond"/>
              <a:cs typeface="Garamond"/>
            </a:endParaRPr>
          </a:p>
        </p:txBody>
      </p:sp>
      <p:sp>
        <p:nvSpPr>
          <p:cNvPr id="54" name="Oval 53"/>
          <p:cNvSpPr/>
          <p:nvPr/>
        </p:nvSpPr>
        <p:spPr>
          <a:xfrm>
            <a:off x="1524000" y="1524000"/>
            <a:ext cx="7620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029200" y="1524000"/>
            <a:ext cx="7620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493065" y="1705389"/>
            <a:ext cx="3048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449417" y="1733550"/>
            <a:ext cx="3048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3555062" y="1828800"/>
            <a:ext cx="45719"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001287" y="1826459"/>
            <a:ext cx="45719"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4128715" y="1828800"/>
            <a:ext cx="45719"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p:cNvCxnSpPr/>
          <p:nvPr/>
        </p:nvCxnSpPr>
        <p:spPr>
          <a:xfrm>
            <a:off x="2286000" y="2362200"/>
            <a:ext cx="246821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645465" y="2303965"/>
            <a:ext cx="2438400" cy="584775"/>
          </a:xfrm>
          <a:prstGeom prst="rect">
            <a:avLst/>
          </a:prstGeom>
          <a:noFill/>
        </p:spPr>
        <p:txBody>
          <a:bodyPr wrap="square" rtlCol="0">
            <a:spAutoFit/>
          </a:bodyPr>
          <a:lstStyle/>
          <a:p>
            <a:r>
              <a:rPr lang="en-US" sz="3200" dirty="0" smtClean="0"/>
              <a:t>Distance d</a:t>
            </a:r>
            <a:endParaRPr lang="en-US" sz="3200" dirty="0"/>
          </a:p>
        </p:txBody>
      </p:sp>
      <p:sp>
        <p:nvSpPr>
          <p:cNvPr id="63" name="Oval 62"/>
          <p:cNvSpPr/>
          <p:nvPr/>
        </p:nvSpPr>
        <p:spPr>
          <a:xfrm>
            <a:off x="1676400" y="8007860"/>
            <a:ext cx="7620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181600" y="8007860"/>
            <a:ext cx="7620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3153687" y="8310319"/>
            <a:ext cx="45719"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4281115" y="8312660"/>
            <a:ext cx="45719"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3361248" y="8130058"/>
            <a:ext cx="3048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2623682" y="8100769"/>
            <a:ext cx="3048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4724400" y="8153400"/>
            <a:ext cx="3048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3794014" y="8151142"/>
            <a:ext cx="3048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2773183" y="9083079"/>
            <a:ext cx="732017" cy="584775"/>
          </a:xfrm>
          <a:prstGeom prst="rect">
            <a:avLst/>
          </a:prstGeom>
          <a:noFill/>
        </p:spPr>
        <p:txBody>
          <a:bodyPr wrap="square" rtlCol="0">
            <a:spAutoFit/>
          </a:bodyPr>
          <a:lstStyle/>
          <a:p>
            <a:r>
              <a:rPr lang="en-US" sz="3200" dirty="0" smtClean="0"/>
              <a:t> d</a:t>
            </a:r>
            <a:endParaRPr lang="en-US" sz="3200" dirty="0"/>
          </a:p>
        </p:txBody>
      </p:sp>
      <p:cxnSp>
        <p:nvCxnSpPr>
          <p:cNvPr id="82" name="Straight Arrow Connector 81"/>
          <p:cNvCxnSpPr/>
          <p:nvPr/>
        </p:nvCxnSpPr>
        <p:spPr>
          <a:xfrm>
            <a:off x="2438400" y="8846060"/>
            <a:ext cx="116238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098814" y="8839200"/>
            <a:ext cx="116238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2057400" y="7620000"/>
            <a:ext cx="320379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4297183" y="8991600"/>
            <a:ext cx="732017" cy="584775"/>
          </a:xfrm>
          <a:prstGeom prst="rect">
            <a:avLst/>
          </a:prstGeom>
          <a:noFill/>
        </p:spPr>
        <p:txBody>
          <a:bodyPr wrap="square" rtlCol="0">
            <a:spAutoFit/>
          </a:bodyPr>
          <a:lstStyle/>
          <a:p>
            <a:r>
              <a:rPr lang="en-US" sz="3200" dirty="0" smtClean="0"/>
              <a:t> d</a:t>
            </a:r>
            <a:endParaRPr lang="en-US" sz="3200" dirty="0"/>
          </a:p>
        </p:txBody>
      </p:sp>
      <p:sp>
        <p:nvSpPr>
          <p:cNvPr id="87" name="TextBox 86"/>
          <p:cNvSpPr txBox="1"/>
          <p:nvPr/>
        </p:nvSpPr>
        <p:spPr>
          <a:xfrm>
            <a:off x="5425191" y="7308265"/>
            <a:ext cx="1737609" cy="584775"/>
          </a:xfrm>
          <a:prstGeom prst="rect">
            <a:avLst/>
          </a:prstGeom>
          <a:noFill/>
        </p:spPr>
        <p:txBody>
          <a:bodyPr wrap="square" rtlCol="0">
            <a:spAutoFit/>
          </a:bodyPr>
          <a:lstStyle/>
          <a:p>
            <a:r>
              <a:rPr lang="en-US" sz="3200" dirty="0" smtClean="0"/>
              <a:t> 2 d + 1</a:t>
            </a:r>
            <a:endParaRPr lang="en-US" sz="3200" dirty="0"/>
          </a:p>
        </p:txBody>
      </p:sp>
    </p:spTree>
    <p:extLst>
      <p:ext uri="{BB962C8B-B14F-4D97-AF65-F5344CB8AC3E}">
        <p14:creationId xmlns:p14="http://schemas.microsoft.com/office/powerpoint/2010/main" val="30852464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762000"/>
            <a:ext cx="7391400" cy="6695679"/>
          </a:xfrm>
          <a:prstGeom prst="rect">
            <a:avLst/>
          </a:prstGeom>
        </p:spPr>
        <p:txBody>
          <a:bodyPr vert="horz" wrap="square" lIns="0" tIns="0" rIns="0" bIns="0" rtlCol="0">
            <a:spAutoFit/>
          </a:bodyPr>
          <a:lstStyle/>
          <a:p>
            <a:pPr marL="838200">
              <a:lnSpc>
                <a:spcPct val="100000"/>
              </a:lnSpc>
            </a:pPr>
            <a:r>
              <a:rPr lang="en-US" sz="3200" spc="285" dirty="0" smtClean="0">
                <a:solidFill>
                  <a:srgbClr val="0070C0"/>
                </a:solidFill>
                <a:latin typeface="+mj-lt"/>
                <a:cs typeface="Garamond"/>
              </a:rPr>
              <a:t>Hamming Distance in action</a:t>
            </a:r>
          </a:p>
          <a:p>
            <a:pPr marL="838200">
              <a:lnSpc>
                <a:spcPct val="100000"/>
              </a:lnSpc>
            </a:pPr>
            <a:endParaRPr sz="2400" dirty="0">
              <a:latin typeface="+mj-lt"/>
              <a:cs typeface="Garamond"/>
            </a:endParaRPr>
          </a:p>
          <a:p>
            <a:pPr marL="212090" marR="8255" indent="-199390">
              <a:lnSpc>
                <a:spcPct val="116300"/>
              </a:lnSpc>
              <a:spcBef>
                <a:spcPts val="905"/>
              </a:spcBef>
              <a:buFont typeface="Lucida Sans Unicode"/>
              <a:buChar char="•"/>
              <a:tabLst>
                <a:tab pos="212725" algn="l"/>
              </a:tabLst>
            </a:pPr>
            <a:r>
              <a:rPr lang="en-US" sz="2400" spc="5" dirty="0" smtClean="0">
                <a:solidFill>
                  <a:srgbClr val="00B050"/>
                </a:solidFill>
                <a:latin typeface="+mj-lt"/>
                <a:cs typeface="Garamond"/>
              </a:rPr>
              <a:t>Triple Code: </a:t>
            </a:r>
            <a:r>
              <a:rPr lang="en-US" sz="2400" spc="5" dirty="0" smtClean="0">
                <a:latin typeface="+mj-lt"/>
                <a:cs typeface="Garamond"/>
              </a:rPr>
              <a:t>Hamming distance is 3 and can either correct 1 (e.g., 110 -&gt; 111) or can detect 2 errors but not both</a:t>
            </a:r>
          </a:p>
          <a:p>
            <a:pPr marL="212090" marR="8255" indent="-199390">
              <a:lnSpc>
                <a:spcPct val="116300"/>
              </a:lnSpc>
              <a:spcBef>
                <a:spcPts val="905"/>
              </a:spcBef>
              <a:buFont typeface="Lucida Sans Unicode"/>
              <a:buChar char="•"/>
              <a:tabLst>
                <a:tab pos="212725" algn="l"/>
              </a:tabLst>
            </a:pPr>
            <a:r>
              <a:rPr lang="en-US" sz="2400" spc="5" dirty="0" smtClean="0">
                <a:latin typeface="+mj-lt"/>
                <a:cs typeface="Garamond"/>
              </a:rPr>
              <a:t> </a:t>
            </a:r>
            <a:r>
              <a:rPr lang="en-US" sz="2400" spc="5" dirty="0" smtClean="0">
                <a:solidFill>
                  <a:srgbClr val="00B050"/>
                </a:solidFill>
                <a:latin typeface="+mj-lt"/>
                <a:cs typeface="Garamond"/>
              </a:rPr>
              <a:t>Parity:  </a:t>
            </a:r>
            <a:r>
              <a:rPr lang="en-US" sz="2400" spc="5" dirty="0" smtClean="0">
                <a:latin typeface="+mj-lt"/>
                <a:cs typeface="Garamond"/>
              </a:rPr>
              <a:t>Hamming Distance is 2 and can only detect 1 bit errors</a:t>
            </a:r>
          </a:p>
          <a:p>
            <a:pPr marL="212090" marR="8255" indent="-199390">
              <a:lnSpc>
                <a:spcPct val="116300"/>
              </a:lnSpc>
              <a:spcBef>
                <a:spcPts val="905"/>
              </a:spcBef>
              <a:buFont typeface="Lucida Sans Unicode"/>
              <a:buChar char="•"/>
              <a:tabLst>
                <a:tab pos="212725" algn="l"/>
              </a:tabLst>
            </a:pPr>
            <a:r>
              <a:rPr lang="en-US" sz="2400" spc="5" dirty="0" smtClean="0">
                <a:latin typeface="+mj-lt"/>
                <a:cs typeface="Garamond"/>
              </a:rPr>
              <a:t>  </a:t>
            </a:r>
            <a:r>
              <a:rPr lang="en-US" sz="2400" spc="5" dirty="0" smtClean="0">
                <a:solidFill>
                  <a:srgbClr val="00B050"/>
                </a:solidFill>
                <a:latin typeface="+mj-lt"/>
                <a:cs typeface="Garamond"/>
              </a:rPr>
              <a:t>Networks use only error detection:</a:t>
            </a:r>
            <a:r>
              <a:rPr lang="en-US" sz="2400" spc="5" dirty="0" smtClean="0">
                <a:latin typeface="+mj-lt"/>
                <a:cs typeface="Garamond"/>
              </a:rPr>
              <a:t> error correction too expensive.  Parity cheap but inadequate,</a:t>
            </a:r>
          </a:p>
          <a:p>
            <a:pPr marL="212090" marR="8255" indent="-199390">
              <a:lnSpc>
                <a:spcPct val="116300"/>
              </a:lnSpc>
              <a:spcBef>
                <a:spcPts val="905"/>
              </a:spcBef>
              <a:buFont typeface="Lucida Sans Unicode"/>
              <a:buChar char="•"/>
              <a:tabLst>
                <a:tab pos="212725" algn="l"/>
              </a:tabLst>
            </a:pPr>
            <a:r>
              <a:rPr lang="en-US" sz="2400" spc="5" dirty="0">
                <a:latin typeface="+mj-lt"/>
                <a:cs typeface="Garamond"/>
              </a:rPr>
              <a:t> </a:t>
            </a:r>
            <a:r>
              <a:rPr lang="en-US" sz="2400" spc="5" dirty="0" smtClean="0">
                <a:solidFill>
                  <a:srgbClr val="00B050"/>
                </a:solidFill>
                <a:latin typeface="+mj-lt"/>
                <a:cs typeface="Garamond"/>
              </a:rPr>
              <a:t>CRCs:</a:t>
            </a:r>
            <a:r>
              <a:rPr lang="en-US" sz="2400" spc="5" dirty="0" smtClean="0">
                <a:latin typeface="+mj-lt"/>
                <a:cs typeface="Garamond"/>
              </a:rPr>
              <a:t>  We now describe the form of error detection all networks use called CRC that can detect large burst errors (Its claim to fame) and many random errors.</a:t>
            </a:r>
          </a:p>
          <a:p>
            <a:pPr marL="212090" marR="8255" indent="-199390">
              <a:lnSpc>
                <a:spcPct val="116300"/>
              </a:lnSpc>
              <a:spcBef>
                <a:spcPts val="905"/>
              </a:spcBef>
              <a:buFont typeface="Lucida Sans Unicode"/>
              <a:buChar char="•"/>
              <a:tabLst>
                <a:tab pos="212725" algn="l"/>
              </a:tabLst>
            </a:pPr>
            <a:r>
              <a:rPr lang="en-US" sz="2400" spc="5" dirty="0" smtClean="0">
                <a:solidFill>
                  <a:srgbClr val="00B050"/>
                </a:solidFill>
                <a:latin typeface="+mj-lt"/>
                <a:cs typeface="Garamond"/>
              </a:rPr>
              <a:t>Note:  </a:t>
            </a:r>
            <a:r>
              <a:rPr lang="en-US" sz="2400" spc="5" dirty="0" smtClean="0">
                <a:latin typeface="+mj-lt"/>
                <a:cs typeface="Garamond"/>
              </a:rPr>
              <a:t>Hamming distance gives you no insight into burst error detection which is the real big deal for CRCs</a:t>
            </a:r>
          </a:p>
          <a:p>
            <a:pPr marL="212090" marR="8255" indent="-199390">
              <a:lnSpc>
                <a:spcPct val="116300"/>
              </a:lnSpc>
              <a:spcBef>
                <a:spcPts val="905"/>
              </a:spcBef>
              <a:buFont typeface="Lucida Sans Unicode"/>
              <a:buChar char="•"/>
              <a:tabLst>
                <a:tab pos="212725" algn="l"/>
              </a:tabLst>
            </a:pPr>
            <a:endParaRPr sz="2400" dirty="0">
              <a:latin typeface="Garamond"/>
              <a:cs typeface="Garamond"/>
            </a:endParaRPr>
          </a:p>
        </p:txBody>
      </p:sp>
      <p:sp>
        <p:nvSpPr>
          <p:cNvPr id="3" name="object 3"/>
          <p:cNvSpPr txBox="1">
            <a:spLocks noGrp="1"/>
          </p:cNvSpPr>
          <p:nvPr>
            <p:ph type="sldNum" sz="quarter" idx="4294967295"/>
          </p:nvPr>
        </p:nvSpPr>
        <p:spPr>
          <a:prstGeom prst="rect">
            <a:avLst/>
          </a:prstGeom>
        </p:spPr>
        <p:txBody>
          <a:bodyPr vert="horz" wrap="square" lIns="0" tIns="6985" rIns="0" bIns="0" rtlCol="0">
            <a:spAutoFit/>
          </a:bodyPr>
          <a:lstStyle/>
          <a:p>
            <a:pPr marL="25400">
              <a:lnSpc>
                <a:spcPts val="1235"/>
              </a:lnSpc>
              <a:spcBef>
                <a:spcPts val="55"/>
              </a:spcBef>
            </a:pPr>
            <a:r>
              <a:rPr spc="-5" dirty="0"/>
              <a:t>1</a:t>
            </a:r>
          </a:p>
        </p:txBody>
      </p:sp>
    </p:spTree>
    <p:extLst>
      <p:ext uri="{BB962C8B-B14F-4D97-AF65-F5344CB8AC3E}">
        <p14:creationId xmlns:p14="http://schemas.microsoft.com/office/powerpoint/2010/main" val="34356143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762000"/>
            <a:ext cx="7391400" cy="6151812"/>
          </a:xfrm>
          <a:prstGeom prst="rect">
            <a:avLst/>
          </a:prstGeom>
        </p:spPr>
        <p:txBody>
          <a:bodyPr vert="horz" wrap="square" lIns="0" tIns="0" rIns="0" bIns="0" rtlCol="0">
            <a:spAutoFit/>
          </a:bodyPr>
          <a:lstStyle/>
          <a:p>
            <a:pPr marL="838200">
              <a:lnSpc>
                <a:spcPct val="100000"/>
              </a:lnSpc>
            </a:pPr>
            <a:r>
              <a:rPr lang="en-US" sz="3200" spc="285" dirty="0" smtClean="0">
                <a:solidFill>
                  <a:srgbClr val="0070C0"/>
                </a:solidFill>
                <a:latin typeface="+mj-lt"/>
                <a:cs typeface="Garamond"/>
              </a:rPr>
              <a:t>Gentle Intro to Checksums</a:t>
            </a:r>
          </a:p>
          <a:p>
            <a:pPr marL="838200">
              <a:lnSpc>
                <a:spcPct val="100000"/>
              </a:lnSpc>
            </a:pPr>
            <a:endParaRPr sz="2400" dirty="0">
              <a:latin typeface="+mj-lt"/>
              <a:cs typeface="Garamond"/>
            </a:endParaRPr>
          </a:p>
          <a:p>
            <a:pPr marL="212090" marR="8255" indent="-199390">
              <a:lnSpc>
                <a:spcPct val="116300"/>
              </a:lnSpc>
              <a:spcBef>
                <a:spcPts val="905"/>
              </a:spcBef>
              <a:buFont typeface="Lucida Sans Unicode"/>
              <a:buChar char="•"/>
              <a:tabLst>
                <a:tab pos="212725" algn="l"/>
              </a:tabLst>
            </a:pPr>
            <a:r>
              <a:rPr lang="en-US" sz="2400" spc="5" dirty="0" smtClean="0">
                <a:solidFill>
                  <a:srgbClr val="00B050"/>
                </a:solidFill>
                <a:latin typeface="+mj-lt"/>
                <a:cs typeface="Garamond"/>
              </a:rPr>
              <a:t>Telephone Exchange: </a:t>
            </a:r>
            <a:r>
              <a:rPr lang="en-US" sz="2400" spc="5" dirty="0" smtClean="0">
                <a:latin typeface="+mj-lt"/>
                <a:cs typeface="Garamond"/>
              </a:rPr>
              <a:t>Imagine you were sending you were reading a lot of numbers to a friend over a phone.  102, 205, 310 . . . At the end you also send the sum (</a:t>
            </a:r>
            <a:r>
              <a:rPr lang="en-US" sz="2400" spc="5" dirty="0" smtClean="0">
                <a:solidFill>
                  <a:srgbClr val="FF0000"/>
                </a:solidFill>
                <a:latin typeface="+mj-lt"/>
                <a:cs typeface="Garamond"/>
              </a:rPr>
              <a:t>617</a:t>
            </a:r>
            <a:r>
              <a:rPr lang="en-US" sz="2400" spc="5" dirty="0" smtClean="0">
                <a:latin typeface="+mj-lt"/>
                <a:cs typeface="Garamond"/>
              </a:rPr>
              <a:t>)</a:t>
            </a:r>
          </a:p>
          <a:p>
            <a:pPr marL="212090" marR="8255" indent="-199390">
              <a:lnSpc>
                <a:spcPct val="116300"/>
              </a:lnSpc>
              <a:spcBef>
                <a:spcPts val="905"/>
              </a:spcBef>
              <a:buFont typeface="Lucida Sans Unicode"/>
              <a:buChar char="•"/>
              <a:tabLst>
                <a:tab pos="212725" algn="l"/>
              </a:tabLst>
            </a:pPr>
            <a:r>
              <a:rPr lang="en-US" sz="2400" spc="5" dirty="0" smtClean="0">
                <a:latin typeface="+mj-lt"/>
                <a:cs typeface="Garamond"/>
              </a:rPr>
              <a:t> </a:t>
            </a:r>
            <a:r>
              <a:rPr lang="en-US" sz="2400" spc="5" dirty="0" smtClean="0">
                <a:solidFill>
                  <a:srgbClr val="00B050"/>
                </a:solidFill>
                <a:latin typeface="+mj-lt"/>
                <a:cs typeface="Garamond"/>
              </a:rPr>
              <a:t>Error Detection: </a:t>
            </a:r>
            <a:r>
              <a:rPr lang="en-US" sz="2400" spc="5" dirty="0" smtClean="0">
                <a:cs typeface="Garamond"/>
              </a:rPr>
              <a:t>If the sum your friend receives is not the sum of the numbers she received, there is an error</a:t>
            </a:r>
            <a:endParaRPr lang="en-US" sz="2400" spc="5" dirty="0" smtClean="0">
              <a:latin typeface="+mj-lt"/>
              <a:cs typeface="Garamond"/>
            </a:endParaRPr>
          </a:p>
          <a:p>
            <a:pPr marL="212090" marR="8255" indent="-199390">
              <a:lnSpc>
                <a:spcPct val="116300"/>
              </a:lnSpc>
              <a:spcBef>
                <a:spcPts val="905"/>
              </a:spcBef>
              <a:buFont typeface="Lucida Sans Unicode"/>
              <a:buChar char="•"/>
              <a:tabLst>
                <a:tab pos="212725" algn="l"/>
              </a:tabLst>
            </a:pPr>
            <a:r>
              <a:rPr lang="en-US" sz="2400" spc="5" dirty="0" smtClean="0">
                <a:latin typeface="+mj-lt"/>
                <a:cs typeface="Garamond"/>
              </a:rPr>
              <a:t>  </a:t>
            </a:r>
            <a:r>
              <a:rPr lang="en-US" sz="2400" spc="5" dirty="0" smtClean="0">
                <a:solidFill>
                  <a:srgbClr val="00B050"/>
                </a:solidFill>
                <a:latin typeface="+mj-lt"/>
                <a:cs typeface="Garamond"/>
              </a:rPr>
              <a:t>Undetected errors:</a:t>
            </a:r>
            <a:r>
              <a:rPr lang="en-US" sz="2400" spc="5" dirty="0" smtClean="0">
                <a:latin typeface="+mj-lt"/>
                <a:cs typeface="Garamond"/>
              </a:rPr>
              <a:t>  An error that corrupts two numbers so the sum works out.  101, 205, 310, </a:t>
            </a:r>
            <a:r>
              <a:rPr lang="en-US" sz="2400" spc="5" dirty="0" smtClean="0">
                <a:solidFill>
                  <a:srgbClr val="FF0000"/>
                </a:solidFill>
                <a:latin typeface="+mj-lt"/>
                <a:cs typeface="Garamond"/>
              </a:rPr>
              <a:t>616</a:t>
            </a:r>
          </a:p>
          <a:p>
            <a:pPr marL="212090" marR="8255" indent="-199390">
              <a:lnSpc>
                <a:spcPct val="116300"/>
              </a:lnSpc>
              <a:spcBef>
                <a:spcPts val="905"/>
              </a:spcBef>
              <a:buFont typeface="Lucida Sans Unicode"/>
              <a:buChar char="•"/>
              <a:tabLst>
                <a:tab pos="212725" algn="l"/>
              </a:tabLst>
            </a:pPr>
            <a:r>
              <a:rPr lang="en-US" sz="2400" spc="5" dirty="0">
                <a:latin typeface="+mj-lt"/>
                <a:cs typeface="Garamond"/>
              </a:rPr>
              <a:t> </a:t>
            </a:r>
            <a:r>
              <a:rPr lang="en-US" sz="2400" spc="5" dirty="0">
                <a:solidFill>
                  <a:srgbClr val="00B050"/>
                </a:solidFill>
                <a:cs typeface="Garamond"/>
              </a:rPr>
              <a:t>CRCs:</a:t>
            </a:r>
            <a:r>
              <a:rPr lang="en-US" sz="2400" spc="5" dirty="0">
                <a:cs typeface="Garamond"/>
              </a:rPr>
              <a:t>  Instead of being based on addition they are based on division!  Also they work Mod 2.  </a:t>
            </a:r>
            <a:r>
              <a:rPr lang="en-US" sz="2400" spc="5" dirty="0" smtClean="0">
                <a:cs typeface="Garamond"/>
              </a:rPr>
              <a:t>Simplest to start with ordinary division and ignore Mod 2.  </a:t>
            </a:r>
            <a:endParaRPr lang="en-US" sz="2400" spc="5" dirty="0">
              <a:cs typeface="Garamond"/>
            </a:endParaRPr>
          </a:p>
          <a:p>
            <a:pPr marL="12700" marR="8255">
              <a:lnSpc>
                <a:spcPct val="116300"/>
              </a:lnSpc>
              <a:spcBef>
                <a:spcPts val="905"/>
              </a:spcBef>
              <a:tabLst>
                <a:tab pos="212725" algn="l"/>
              </a:tabLst>
            </a:pPr>
            <a:endParaRPr lang="en-US" sz="2400" dirty="0">
              <a:latin typeface="Garamond"/>
              <a:cs typeface="Garamond"/>
            </a:endParaRPr>
          </a:p>
        </p:txBody>
      </p:sp>
      <p:sp>
        <p:nvSpPr>
          <p:cNvPr id="3" name="object 3"/>
          <p:cNvSpPr txBox="1">
            <a:spLocks noGrp="1"/>
          </p:cNvSpPr>
          <p:nvPr>
            <p:ph type="sldNum" sz="quarter" idx="4294967295"/>
          </p:nvPr>
        </p:nvSpPr>
        <p:spPr>
          <a:prstGeom prst="rect">
            <a:avLst/>
          </a:prstGeom>
        </p:spPr>
        <p:txBody>
          <a:bodyPr vert="horz" wrap="square" lIns="0" tIns="6985" rIns="0" bIns="0" rtlCol="0">
            <a:spAutoFit/>
          </a:bodyPr>
          <a:lstStyle/>
          <a:p>
            <a:pPr marL="25400">
              <a:lnSpc>
                <a:spcPts val="1235"/>
              </a:lnSpc>
              <a:spcBef>
                <a:spcPts val="55"/>
              </a:spcBef>
            </a:pPr>
            <a:r>
              <a:rPr spc="-5" dirty="0"/>
              <a:t>1</a:t>
            </a:r>
          </a:p>
        </p:txBody>
      </p:sp>
    </p:spTree>
    <p:extLst>
      <p:ext uri="{BB962C8B-B14F-4D97-AF65-F5344CB8AC3E}">
        <p14:creationId xmlns:p14="http://schemas.microsoft.com/office/powerpoint/2010/main" val="24596091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3</a:t>
            </a:r>
          </a:p>
        </p:txBody>
      </p:sp>
      <p:sp>
        <p:nvSpPr>
          <p:cNvPr id="2" name="object 2"/>
          <p:cNvSpPr txBox="1"/>
          <p:nvPr/>
        </p:nvSpPr>
        <p:spPr>
          <a:xfrm>
            <a:off x="722059" y="304800"/>
            <a:ext cx="6503417" cy="492443"/>
          </a:xfrm>
          <a:prstGeom prst="rect">
            <a:avLst/>
          </a:prstGeom>
        </p:spPr>
        <p:txBody>
          <a:bodyPr vert="horz" wrap="square" lIns="0" tIns="0" rIns="0" bIns="0" rtlCol="0">
            <a:spAutoFit/>
          </a:bodyPr>
          <a:lstStyle/>
          <a:p>
            <a:pPr marL="12700">
              <a:lnSpc>
                <a:spcPct val="100000"/>
              </a:lnSpc>
            </a:pPr>
            <a:r>
              <a:rPr sz="3200" spc="345" dirty="0">
                <a:solidFill>
                  <a:srgbClr val="0070C0"/>
                </a:solidFill>
                <a:latin typeface="+mj-lt"/>
                <a:cs typeface="PMingLiU"/>
              </a:rPr>
              <a:t>ORDINARY </a:t>
            </a:r>
            <a:r>
              <a:rPr sz="3200" spc="295" dirty="0">
                <a:solidFill>
                  <a:srgbClr val="0070C0"/>
                </a:solidFill>
                <a:latin typeface="+mj-lt"/>
                <a:cs typeface="PMingLiU"/>
              </a:rPr>
              <a:t>DIVISION</a:t>
            </a:r>
            <a:r>
              <a:rPr sz="3200" spc="145" dirty="0">
                <a:solidFill>
                  <a:srgbClr val="0070C0"/>
                </a:solidFill>
                <a:latin typeface="+mj-lt"/>
                <a:cs typeface="PMingLiU"/>
              </a:rPr>
              <a:t> </a:t>
            </a:r>
            <a:r>
              <a:rPr sz="3200" spc="385" dirty="0">
                <a:solidFill>
                  <a:srgbClr val="0070C0"/>
                </a:solidFill>
                <a:latin typeface="+mj-lt"/>
                <a:cs typeface="PMingLiU"/>
              </a:rPr>
              <a:t>CHECKSUM</a:t>
            </a:r>
            <a:endParaRPr sz="3200" dirty="0">
              <a:solidFill>
                <a:srgbClr val="0070C0"/>
              </a:solidFill>
              <a:latin typeface="+mj-lt"/>
              <a:cs typeface="PMingLiU"/>
            </a:endParaRPr>
          </a:p>
        </p:txBody>
      </p:sp>
      <p:sp>
        <p:nvSpPr>
          <p:cNvPr id="3" name="object 3"/>
          <p:cNvSpPr txBox="1"/>
          <p:nvPr/>
        </p:nvSpPr>
        <p:spPr>
          <a:xfrm>
            <a:off x="501141" y="1600200"/>
            <a:ext cx="6945251" cy="6794424"/>
          </a:xfrm>
          <a:prstGeom prst="rect">
            <a:avLst/>
          </a:prstGeom>
        </p:spPr>
        <p:txBody>
          <a:bodyPr vert="horz" wrap="square" lIns="0" tIns="0" rIns="0" bIns="0" rtlCol="0">
            <a:spAutoFit/>
          </a:bodyPr>
          <a:lstStyle/>
          <a:p>
            <a:pPr marL="212090" marR="631825" indent="-199390">
              <a:lnSpc>
                <a:spcPct val="116599"/>
              </a:lnSpc>
              <a:buFont typeface="Lucida Sans Unicode"/>
              <a:buChar char="•"/>
              <a:tabLst>
                <a:tab pos="212725" algn="l"/>
              </a:tabLst>
            </a:pPr>
            <a:r>
              <a:rPr sz="2400" spc="5" dirty="0">
                <a:latin typeface="+mj-lt"/>
                <a:cs typeface="Garamond"/>
              </a:rPr>
              <a:t>Consider </a:t>
            </a:r>
            <a:r>
              <a:rPr sz="2400" spc="15" dirty="0">
                <a:latin typeface="+mj-lt"/>
                <a:cs typeface="Garamond"/>
              </a:rPr>
              <a:t>message </a:t>
            </a:r>
            <a:r>
              <a:rPr sz="2400" i="1" spc="225" dirty="0">
                <a:latin typeface="+mj-lt"/>
                <a:cs typeface="Verdana"/>
              </a:rPr>
              <a:t>M </a:t>
            </a:r>
            <a:r>
              <a:rPr sz="2400" spc="45" dirty="0">
                <a:latin typeface="+mj-lt"/>
                <a:cs typeface="Garamond"/>
              </a:rPr>
              <a:t>and </a:t>
            </a:r>
            <a:r>
              <a:rPr sz="2400" spc="20" dirty="0">
                <a:latin typeface="+mj-lt"/>
                <a:cs typeface="Garamond"/>
              </a:rPr>
              <a:t>generator </a:t>
            </a:r>
            <a:r>
              <a:rPr sz="2400" i="1" spc="5" dirty="0">
                <a:latin typeface="+mj-lt"/>
                <a:cs typeface="Verdana"/>
              </a:rPr>
              <a:t>G </a:t>
            </a:r>
            <a:r>
              <a:rPr sz="2400" spc="15" dirty="0">
                <a:latin typeface="+mj-lt"/>
                <a:cs typeface="Garamond"/>
              </a:rPr>
              <a:t>to </a:t>
            </a:r>
            <a:r>
              <a:rPr sz="2400" spc="20" dirty="0">
                <a:latin typeface="+mj-lt"/>
                <a:cs typeface="Garamond"/>
              </a:rPr>
              <a:t>be  </a:t>
            </a:r>
            <a:r>
              <a:rPr sz="2400" spc="60" dirty="0">
                <a:latin typeface="+mj-lt"/>
                <a:cs typeface="Garamond"/>
              </a:rPr>
              <a:t>binary</a:t>
            </a:r>
            <a:r>
              <a:rPr sz="2400" spc="45" dirty="0">
                <a:latin typeface="+mj-lt"/>
                <a:cs typeface="Garamond"/>
              </a:rPr>
              <a:t> </a:t>
            </a:r>
            <a:r>
              <a:rPr sz="2400" spc="25" dirty="0">
                <a:latin typeface="+mj-lt"/>
                <a:cs typeface="Garamond"/>
              </a:rPr>
              <a:t>integers.</a:t>
            </a:r>
            <a:endParaRPr sz="2400" dirty="0">
              <a:latin typeface="+mj-lt"/>
              <a:cs typeface="Garamond"/>
            </a:endParaRPr>
          </a:p>
          <a:p>
            <a:pPr marL="212090" marR="5080" indent="-199390">
              <a:lnSpc>
                <a:spcPct val="116399"/>
              </a:lnSpc>
              <a:spcBef>
                <a:spcPts val="890"/>
              </a:spcBef>
              <a:buFont typeface="Lucida Sans Unicode"/>
              <a:buChar char="•"/>
              <a:tabLst>
                <a:tab pos="212725" algn="l"/>
              </a:tabLst>
            </a:pPr>
            <a:r>
              <a:rPr sz="2400" spc="40" dirty="0">
                <a:latin typeface="+mj-lt"/>
                <a:cs typeface="Garamond"/>
              </a:rPr>
              <a:t>Let </a:t>
            </a:r>
            <a:r>
              <a:rPr sz="2400" i="1" spc="35" dirty="0">
                <a:latin typeface="+mj-lt"/>
                <a:cs typeface="Verdana"/>
              </a:rPr>
              <a:t>r </a:t>
            </a:r>
            <a:r>
              <a:rPr sz="2400" spc="20" dirty="0">
                <a:latin typeface="+mj-lt"/>
                <a:cs typeface="Garamond"/>
              </a:rPr>
              <a:t>be </a:t>
            </a:r>
            <a:r>
              <a:rPr sz="2400" spc="10" dirty="0">
                <a:latin typeface="+mj-lt"/>
                <a:cs typeface="Garamond"/>
              </a:rPr>
              <a:t>number </a:t>
            </a:r>
            <a:r>
              <a:rPr sz="2400" spc="-100" dirty="0">
                <a:latin typeface="+mj-lt"/>
                <a:cs typeface="Garamond"/>
              </a:rPr>
              <a:t>of </a:t>
            </a:r>
            <a:r>
              <a:rPr sz="2400" spc="45" dirty="0">
                <a:latin typeface="+mj-lt"/>
                <a:cs typeface="Garamond"/>
              </a:rPr>
              <a:t>bits </a:t>
            </a:r>
            <a:r>
              <a:rPr sz="2400" spc="25" dirty="0">
                <a:latin typeface="+mj-lt"/>
                <a:cs typeface="Garamond"/>
              </a:rPr>
              <a:t>in </a:t>
            </a:r>
            <a:r>
              <a:rPr sz="2400" i="1" spc="35" dirty="0">
                <a:latin typeface="+mj-lt"/>
                <a:cs typeface="Verdana"/>
              </a:rPr>
              <a:t>G</a:t>
            </a:r>
            <a:r>
              <a:rPr sz="2400" spc="35" dirty="0">
                <a:latin typeface="+mj-lt"/>
                <a:cs typeface="Garamond"/>
              </a:rPr>
              <a:t>. </a:t>
            </a:r>
            <a:r>
              <a:rPr sz="2400" spc="-15" dirty="0">
                <a:latin typeface="+mj-lt"/>
                <a:cs typeface="Garamond"/>
              </a:rPr>
              <a:t>We find </a:t>
            </a:r>
            <a:r>
              <a:rPr sz="2400" spc="40" dirty="0">
                <a:latin typeface="+mj-lt"/>
                <a:cs typeface="Garamond"/>
              </a:rPr>
              <a:t>the  </a:t>
            </a:r>
            <a:r>
              <a:rPr sz="2400" spc="30" dirty="0">
                <a:latin typeface="+mj-lt"/>
                <a:cs typeface="Garamond"/>
              </a:rPr>
              <a:t>remainder </a:t>
            </a:r>
            <a:r>
              <a:rPr sz="2400" i="1" spc="-80" dirty="0">
                <a:latin typeface="+mj-lt"/>
                <a:cs typeface="Verdana"/>
              </a:rPr>
              <a:t>t </a:t>
            </a:r>
            <a:r>
              <a:rPr sz="2400" spc="-100" dirty="0">
                <a:latin typeface="+mj-lt"/>
                <a:cs typeface="Garamond"/>
              </a:rPr>
              <a:t>of </a:t>
            </a:r>
            <a:r>
              <a:rPr sz="2400" spc="120" dirty="0">
                <a:latin typeface="+mj-lt"/>
                <a:cs typeface="Garamond"/>
              </a:rPr>
              <a:t>2</a:t>
            </a:r>
            <a:r>
              <a:rPr sz="2400" i="1" spc="179" baseline="29761" dirty="0">
                <a:latin typeface="+mj-lt"/>
                <a:cs typeface="Trebuchet MS"/>
              </a:rPr>
              <a:t>r</a:t>
            </a:r>
            <a:r>
              <a:rPr sz="2400" i="1" spc="120" dirty="0">
                <a:latin typeface="+mj-lt"/>
                <a:cs typeface="Verdana"/>
              </a:rPr>
              <a:t>M </a:t>
            </a:r>
            <a:r>
              <a:rPr sz="2400" dirty="0">
                <a:latin typeface="+mj-lt"/>
                <a:cs typeface="Garamond"/>
              </a:rPr>
              <a:t>when </a:t>
            </a:r>
            <a:r>
              <a:rPr sz="2400" spc="30" dirty="0">
                <a:latin typeface="+mj-lt"/>
                <a:cs typeface="Garamond"/>
              </a:rPr>
              <a:t>divided </a:t>
            </a:r>
            <a:r>
              <a:rPr sz="2400" spc="50" dirty="0">
                <a:latin typeface="+mj-lt"/>
                <a:cs typeface="Garamond"/>
              </a:rPr>
              <a:t>by </a:t>
            </a:r>
            <a:r>
              <a:rPr sz="2400" i="1" spc="35" dirty="0">
                <a:latin typeface="+mj-lt"/>
                <a:cs typeface="Verdana"/>
              </a:rPr>
              <a:t>G</a:t>
            </a:r>
            <a:r>
              <a:rPr sz="2400" spc="35" dirty="0">
                <a:latin typeface="+mj-lt"/>
                <a:cs typeface="Garamond"/>
              </a:rPr>
              <a:t>. </a:t>
            </a:r>
            <a:r>
              <a:rPr sz="2400" spc="85" dirty="0">
                <a:latin typeface="+mj-lt"/>
                <a:cs typeface="Garamond"/>
              </a:rPr>
              <a:t>Why </a:t>
            </a:r>
            <a:r>
              <a:rPr sz="2400" spc="15" dirty="0">
                <a:latin typeface="+mj-lt"/>
                <a:cs typeface="Garamond"/>
              </a:rPr>
              <a:t>not  </a:t>
            </a:r>
            <a:r>
              <a:rPr sz="2400" spc="60" dirty="0">
                <a:latin typeface="+mj-lt"/>
                <a:cs typeface="Garamond"/>
              </a:rPr>
              <a:t>just </a:t>
            </a:r>
            <a:r>
              <a:rPr sz="2400" i="1" spc="225" dirty="0">
                <a:latin typeface="+mj-lt"/>
                <a:cs typeface="Verdana"/>
              </a:rPr>
              <a:t>M </a:t>
            </a:r>
            <a:r>
              <a:rPr sz="2400" spc="140" dirty="0">
                <a:latin typeface="+mj-lt"/>
                <a:cs typeface="Garamond"/>
              </a:rPr>
              <a:t>? </a:t>
            </a:r>
            <a:r>
              <a:rPr sz="2400" spc="-15" dirty="0">
                <a:latin typeface="+mj-lt"/>
                <a:cs typeface="Garamond"/>
              </a:rPr>
              <a:t>So </a:t>
            </a:r>
            <a:r>
              <a:rPr sz="2400" spc="95" dirty="0">
                <a:latin typeface="+mj-lt"/>
                <a:cs typeface="Garamond"/>
              </a:rPr>
              <a:t>that </a:t>
            </a:r>
            <a:r>
              <a:rPr sz="2400" spc="-30" dirty="0">
                <a:latin typeface="+mj-lt"/>
                <a:cs typeface="Garamond"/>
              </a:rPr>
              <a:t>we </a:t>
            </a:r>
            <a:r>
              <a:rPr sz="2400" spc="35" dirty="0">
                <a:latin typeface="+mj-lt"/>
                <a:cs typeface="Garamond"/>
              </a:rPr>
              <a:t>can </a:t>
            </a:r>
            <a:r>
              <a:rPr sz="2400" spc="45" dirty="0">
                <a:latin typeface="+mj-lt"/>
                <a:cs typeface="Garamond"/>
              </a:rPr>
              <a:t>separate </a:t>
            </a:r>
            <a:r>
              <a:rPr sz="2400" spc="-10" dirty="0">
                <a:latin typeface="+mj-lt"/>
                <a:cs typeface="Garamond"/>
              </a:rPr>
              <a:t>checksum </a:t>
            </a:r>
            <a:r>
              <a:rPr sz="2400" spc="-45" dirty="0">
                <a:latin typeface="+mj-lt"/>
                <a:cs typeface="Garamond"/>
              </a:rPr>
              <a:t>from  </a:t>
            </a:r>
            <a:r>
              <a:rPr sz="2400" spc="15" dirty="0">
                <a:latin typeface="+mj-lt"/>
                <a:cs typeface="Garamond"/>
              </a:rPr>
              <a:t>message </a:t>
            </a:r>
            <a:r>
              <a:rPr sz="2400" spc="120" dirty="0">
                <a:latin typeface="+mj-lt"/>
                <a:cs typeface="Garamond"/>
              </a:rPr>
              <a:t>at </a:t>
            </a:r>
            <a:r>
              <a:rPr sz="2400" spc="5" dirty="0">
                <a:latin typeface="+mj-lt"/>
                <a:cs typeface="Garamond"/>
              </a:rPr>
              <a:t>receiver </a:t>
            </a:r>
            <a:r>
              <a:rPr sz="2400" spc="50" dirty="0">
                <a:latin typeface="+mj-lt"/>
                <a:cs typeface="Garamond"/>
              </a:rPr>
              <a:t>by </a:t>
            </a:r>
            <a:r>
              <a:rPr sz="2400" dirty="0">
                <a:latin typeface="+mj-lt"/>
                <a:cs typeface="Garamond"/>
              </a:rPr>
              <a:t>looking </a:t>
            </a:r>
            <a:r>
              <a:rPr sz="2400" spc="120" dirty="0">
                <a:latin typeface="+mj-lt"/>
                <a:cs typeface="Garamond"/>
              </a:rPr>
              <a:t>at </a:t>
            </a:r>
            <a:r>
              <a:rPr sz="2400" spc="65" dirty="0">
                <a:latin typeface="+mj-lt"/>
                <a:cs typeface="Garamond"/>
              </a:rPr>
              <a:t>last </a:t>
            </a:r>
            <a:r>
              <a:rPr sz="2400" i="1" spc="35" dirty="0">
                <a:latin typeface="+mj-lt"/>
                <a:cs typeface="Verdana"/>
              </a:rPr>
              <a:t>r</a:t>
            </a:r>
            <a:r>
              <a:rPr sz="2400" i="1" spc="320" dirty="0">
                <a:latin typeface="+mj-lt"/>
                <a:cs typeface="Verdana"/>
              </a:rPr>
              <a:t> </a:t>
            </a:r>
            <a:r>
              <a:rPr sz="2400" spc="50" dirty="0">
                <a:latin typeface="+mj-lt"/>
                <a:cs typeface="Garamond"/>
              </a:rPr>
              <a:t>bits.</a:t>
            </a:r>
            <a:endParaRPr sz="2400" dirty="0">
              <a:latin typeface="+mj-lt"/>
              <a:cs typeface="Garamond"/>
            </a:endParaRPr>
          </a:p>
          <a:p>
            <a:pPr marL="212090" indent="-199390">
              <a:lnSpc>
                <a:spcPct val="100000"/>
              </a:lnSpc>
              <a:spcBef>
                <a:spcPts val="1290"/>
              </a:spcBef>
              <a:buFont typeface="Lucida Sans Unicode"/>
              <a:buChar char="•"/>
              <a:tabLst>
                <a:tab pos="212725" algn="l"/>
              </a:tabLst>
            </a:pPr>
            <a:r>
              <a:rPr sz="2400" spc="30" dirty="0">
                <a:latin typeface="+mj-lt"/>
                <a:cs typeface="Garamond"/>
              </a:rPr>
              <a:t>Thus </a:t>
            </a:r>
            <a:r>
              <a:rPr sz="2400" spc="114" dirty="0">
                <a:latin typeface="+mj-lt"/>
                <a:cs typeface="Garamond"/>
              </a:rPr>
              <a:t>2</a:t>
            </a:r>
            <a:r>
              <a:rPr sz="2400" i="1" spc="172" baseline="29761" dirty="0">
                <a:latin typeface="+mj-lt"/>
                <a:cs typeface="Trebuchet MS"/>
              </a:rPr>
              <a:t>r</a:t>
            </a:r>
            <a:r>
              <a:rPr sz="2400" i="1" spc="114" dirty="0">
                <a:latin typeface="+mj-lt"/>
                <a:cs typeface="Verdana"/>
              </a:rPr>
              <a:t>M </a:t>
            </a:r>
            <a:r>
              <a:rPr sz="2400" spc="120" dirty="0">
                <a:latin typeface="+mj-lt"/>
                <a:cs typeface="Garamond"/>
              </a:rPr>
              <a:t>= </a:t>
            </a:r>
            <a:r>
              <a:rPr sz="2400" i="1" spc="-85" dirty="0">
                <a:latin typeface="+mj-lt"/>
                <a:cs typeface="Verdana"/>
              </a:rPr>
              <a:t>k.G </a:t>
            </a:r>
            <a:r>
              <a:rPr sz="2400" spc="120" dirty="0">
                <a:latin typeface="+mj-lt"/>
                <a:cs typeface="Garamond"/>
              </a:rPr>
              <a:t>+ </a:t>
            </a:r>
            <a:r>
              <a:rPr sz="2400" i="1" spc="-5" dirty="0">
                <a:latin typeface="+mj-lt"/>
                <a:cs typeface="Verdana"/>
              </a:rPr>
              <a:t>t</a:t>
            </a:r>
            <a:r>
              <a:rPr sz="2400" spc="-5" dirty="0">
                <a:latin typeface="+mj-lt"/>
                <a:cs typeface="Garamond"/>
              </a:rPr>
              <a:t>.</a:t>
            </a:r>
            <a:r>
              <a:rPr sz="2400" spc="-165" dirty="0">
                <a:latin typeface="+mj-lt"/>
                <a:cs typeface="Garamond"/>
              </a:rPr>
              <a:t> </a:t>
            </a:r>
            <a:r>
              <a:rPr sz="2400" spc="30" dirty="0">
                <a:latin typeface="+mj-lt"/>
                <a:cs typeface="Garamond"/>
              </a:rPr>
              <a:t>Thus</a:t>
            </a:r>
            <a:r>
              <a:rPr lang="en-US" sz="2400" spc="30" dirty="0">
                <a:latin typeface="+mj-lt"/>
                <a:cs typeface="Garamond"/>
              </a:rPr>
              <a:t>:</a:t>
            </a:r>
            <a:endParaRPr sz="2400" dirty="0">
              <a:latin typeface="+mj-lt"/>
              <a:cs typeface="Garamond"/>
            </a:endParaRPr>
          </a:p>
          <a:p>
            <a:pPr marL="212090" marR="254000">
              <a:lnSpc>
                <a:spcPct val="116599"/>
              </a:lnSpc>
            </a:pPr>
            <a:r>
              <a:rPr sz="2400" spc="114" dirty="0">
                <a:latin typeface="+mj-lt"/>
                <a:cs typeface="Garamond"/>
              </a:rPr>
              <a:t>2</a:t>
            </a:r>
            <a:r>
              <a:rPr sz="2400" i="1" spc="172" baseline="29761" dirty="0">
                <a:latin typeface="+mj-lt"/>
                <a:cs typeface="Trebuchet MS"/>
              </a:rPr>
              <a:t>r</a:t>
            </a:r>
            <a:r>
              <a:rPr sz="2400" i="1" spc="114" dirty="0">
                <a:latin typeface="+mj-lt"/>
                <a:cs typeface="Verdana"/>
              </a:rPr>
              <a:t>M </a:t>
            </a:r>
            <a:r>
              <a:rPr sz="2400" spc="120" dirty="0">
                <a:latin typeface="+mj-lt"/>
                <a:cs typeface="Garamond"/>
              </a:rPr>
              <a:t>+ </a:t>
            </a:r>
            <a:r>
              <a:rPr sz="2400" i="1" spc="5" dirty="0">
                <a:latin typeface="+mj-lt"/>
                <a:cs typeface="Verdana"/>
              </a:rPr>
              <a:t>G </a:t>
            </a:r>
            <a:r>
              <a:rPr sz="2400" spc="-25" dirty="0">
                <a:latin typeface="+mj-lt"/>
                <a:cs typeface="Lucida Sans Unicode"/>
              </a:rPr>
              <a:t>− </a:t>
            </a:r>
            <a:r>
              <a:rPr sz="2400" i="1" spc="-80" dirty="0">
                <a:latin typeface="+mj-lt"/>
                <a:cs typeface="Verdana"/>
              </a:rPr>
              <a:t>t </a:t>
            </a:r>
            <a:r>
              <a:rPr sz="2400" spc="120" dirty="0">
                <a:latin typeface="+mj-lt"/>
                <a:cs typeface="Garamond"/>
              </a:rPr>
              <a:t>= </a:t>
            </a:r>
            <a:r>
              <a:rPr sz="2400" spc="-10" dirty="0">
                <a:latin typeface="+mj-lt"/>
                <a:cs typeface="Garamond"/>
              </a:rPr>
              <a:t>(</a:t>
            </a:r>
            <a:r>
              <a:rPr sz="2400" i="1" spc="-10" dirty="0">
                <a:latin typeface="+mj-lt"/>
                <a:cs typeface="Verdana"/>
              </a:rPr>
              <a:t>k </a:t>
            </a:r>
            <a:r>
              <a:rPr sz="2400" spc="120" dirty="0">
                <a:latin typeface="+mj-lt"/>
                <a:cs typeface="Garamond"/>
              </a:rPr>
              <a:t>+ </a:t>
            </a:r>
            <a:r>
              <a:rPr sz="2400" spc="45" dirty="0">
                <a:latin typeface="+mj-lt"/>
                <a:cs typeface="Garamond"/>
              </a:rPr>
              <a:t>1)</a:t>
            </a:r>
            <a:r>
              <a:rPr sz="2400" i="1" spc="45" dirty="0">
                <a:latin typeface="+mj-lt"/>
                <a:cs typeface="Verdana"/>
              </a:rPr>
              <a:t>G</a:t>
            </a:r>
            <a:r>
              <a:rPr sz="2400" spc="45" dirty="0">
                <a:latin typeface="+mj-lt"/>
                <a:cs typeface="Garamond"/>
              </a:rPr>
              <a:t>. </a:t>
            </a:r>
            <a:r>
              <a:rPr lang="en-US" sz="2400" spc="30" dirty="0">
                <a:latin typeface="+mj-lt"/>
                <a:cs typeface="Garamond"/>
              </a:rPr>
              <a:t>So </a:t>
            </a:r>
            <a:r>
              <a:rPr sz="2400" spc="-30" dirty="0">
                <a:latin typeface="+mj-lt"/>
                <a:cs typeface="Garamond"/>
              </a:rPr>
              <a:t>we </a:t>
            </a:r>
            <a:r>
              <a:rPr sz="2400" spc="55" dirty="0">
                <a:latin typeface="+mj-lt"/>
                <a:cs typeface="Garamond"/>
              </a:rPr>
              <a:t>add </a:t>
            </a:r>
            <a:r>
              <a:rPr sz="2400" spc="114" dirty="0">
                <a:latin typeface="+mj-lt"/>
                <a:cs typeface="Garamond"/>
              </a:rPr>
              <a:t>a  </a:t>
            </a:r>
            <a:r>
              <a:rPr sz="2400" spc="-10" dirty="0">
                <a:latin typeface="+mj-lt"/>
                <a:cs typeface="Garamond"/>
              </a:rPr>
              <a:t>checksum </a:t>
            </a:r>
            <a:r>
              <a:rPr sz="2400" i="1" spc="-200" dirty="0">
                <a:latin typeface="+mj-lt"/>
                <a:cs typeface="Verdana"/>
              </a:rPr>
              <a:t>c </a:t>
            </a:r>
            <a:r>
              <a:rPr sz="2400" spc="120" dirty="0">
                <a:latin typeface="+mj-lt"/>
                <a:cs typeface="Garamond"/>
              </a:rPr>
              <a:t>= </a:t>
            </a:r>
            <a:r>
              <a:rPr sz="2400" i="1" spc="5" dirty="0">
                <a:latin typeface="+mj-lt"/>
                <a:cs typeface="Verdana"/>
              </a:rPr>
              <a:t>G </a:t>
            </a:r>
            <a:r>
              <a:rPr sz="2400" spc="-25" dirty="0">
                <a:latin typeface="+mj-lt"/>
                <a:cs typeface="Lucida Sans Unicode"/>
              </a:rPr>
              <a:t>− </a:t>
            </a:r>
            <a:r>
              <a:rPr sz="2400" i="1" spc="-80" dirty="0">
                <a:latin typeface="+mj-lt"/>
                <a:cs typeface="Verdana"/>
              </a:rPr>
              <a:t>t </a:t>
            </a:r>
            <a:r>
              <a:rPr sz="2400" spc="15" dirty="0">
                <a:latin typeface="+mj-lt"/>
                <a:cs typeface="Garamond"/>
              </a:rPr>
              <a:t>to </a:t>
            </a:r>
            <a:r>
              <a:rPr sz="2400" spc="40" dirty="0">
                <a:latin typeface="+mj-lt"/>
                <a:cs typeface="Garamond"/>
              </a:rPr>
              <a:t>the </a:t>
            </a:r>
            <a:r>
              <a:rPr sz="2400" spc="15" dirty="0">
                <a:latin typeface="+mj-lt"/>
                <a:cs typeface="Garamond"/>
              </a:rPr>
              <a:t>shifted message </a:t>
            </a:r>
            <a:r>
              <a:rPr sz="2400" spc="45" dirty="0">
                <a:latin typeface="+mj-lt"/>
                <a:cs typeface="Garamond"/>
              </a:rPr>
              <a:t>and  </a:t>
            </a:r>
            <a:r>
              <a:rPr sz="2400" spc="40" dirty="0">
                <a:latin typeface="+mj-lt"/>
                <a:cs typeface="Garamond"/>
              </a:rPr>
              <a:t>the result </a:t>
            </a:r>
            <a:r>
              <a:rPr sz="2400" spc="5" dirty="0">
                <a:latin typeface="+mj-lt"/>
                <a:cs typeface="Garamond"/>
              </a:rPr>
              <a:t>should </a:t>
            </a:r>
            <a:r>
              <a:rPr sz="2400" spc="30" dirty="0">
                <a:latin typeface="+mj-lt"/>
                <a:cs typeface="Garamond"/>
              </a:rPr>
              <a:t>divide</a:t>
            </a:r>
            <a:r>
              <a:rPr sz="2400" spc="270" dirty="0">
                <a:latin typeface="+mj-lt"/>
                <a:cs typeface="Garamond"/>
              </a:rPr>
              <a:t> </a:t>
            </a:r>
            <a:r>
              <a:rPr sz="2400" i="1" spc="35" dirty="0">
                <a:latin typeface="+mj-lt"/>
                <a:cs typeface="Verdana"/>
              </a:rPr>
              <a:t>G</a:t>
            </a:r>
            <a:r>
              <a:rPr sz="2400" spc="35" dirty="0" smtClean="0">
                <a:latin typeface="+mj-lt"/>
                <a:cs typeface="Garamond"/>
              </a:rPr>
              <a:t>.</a:t>
            </a:r>
            <a:endParaRPr lang="en-US" sz="2400" spc="35" dirty="0" smtClean="0">
              <a:latin typeface="+mj-lt"/>
              <a:cs typeface="Garamond"/>
            </a:endParaRPr>
          </a:p>
          <a:p>
            <a:pPr marL="212090" marR="254000">
              <a:lnSpc>
                <a:spcPct val="116599"/>
              </a:lnSpc>
            </a:pPr>
            <a:r>
              <a:rPr lang="en-US" sz="2400" spc="-10" dirty="0" smtClean="0">
                <a:cs typeface="Garamond"/>
              </a:rPr>
              <a:t>Example: M = 110010 (50), r = 3, G = 7.  After shifting 3 bits, we get 400.  Remainder t = 1, checksum = 6.  So we send 110010 </a:t>
            </a:r>
            <a:r>
              <a:rPr lang="en-US" sz="2400" spc="-10" dirty="0" smtClean="0">
                <a:solidFill>
                  <a:srgbClr val="FF0000"/>
                </a:solidFill>
                <a:cs typeface="Garamond"/>
              </a:rPr>
              <a:t>110 which is divisible by 7 (406)</a:t>
            </a:r>
            <a:endParaRPr sz="2400" dirty="0">
              <a:solidFill>
                <a:srgbClr val="FF0000"/>
              </a:solidFill>
              <a:latin typeface="+mj-lt"/>
              <a:cs typeface="Garamond"/>
            </a:endParaRPr>
          </a:p>
          <a:p>
            <a:pPr marL="212090" marR="98425" indent="-199390" algn="just">
              <a:lnSpc>
                <a:spcPct val="116300"/>
              </a:lnSpc>
              <a:spcBef>
                <a:spcPts val="894"/>
              </a:spcBef>
              <a:buFont typeface="Lucida Sans Unicode"/>
              <a:buChar char="•"/>
              <a:tabLst>
                <a:tab pos="212725" algn="l"/>
              </a:tabLst>
            </a:pPr>
            <a:r>
              <a:rPr sz="2400" spc="-10" dirty="0">
                <a:latin typeface="+mj-lt"/>
                <a:cs typeface="Garamond"/>
              </a:rPr>
              <a:t>Has </a:t>
            </a:r>
            <a:r>
              <a:rPr sz="2400" spc="20" dirty="0">
                <a:latin typeface="+mj-lt"/>
                <a:cs typeface="Garamond"/>
              </a:rPr>
              <a:t>reasonable </a:t>
            </a:r>
            <a:r>
              <a:rPr sz="2400" spc="25" dirty="0">
                <a:latin typeface="+mj-lt"/>
                <a:cs typeface="Garamond"/>
              </a:rPr>
              <a:t>properties. </a:t>
            </a:r>
            <a:r>
              <a:rPr sz="2400" spc="-45" dirty="0">
                <a:latin typeface="+mj-lt"/>
                <a:cs typeface="Garamond"/>
              </a:rPr>
              <a:t>However </a:t>
            </a:r>
            <a:r>
              <a:rPr sz="2400" spc="25" dirty="0">
                <a:latin typeface="+mj-lt"/>
                <a:cs typeface="Garamond"/>
              </a:rPr>
              <a:t>integer  </a:t>
            </a:r>
            <a:r>
              <a:rPr sz="2400" spc="15" dirty="0">
                <a:latin typeface="+mj-lt"/>
                <a:cs typeface="Garamond"/>
              </a:rPr>
              <a:t>division </a:t>
            </a:r>
            <a:r>
              <a:rPr sz="2400" spc="50" dirty="0">
                <a:latin typeface="+mj-lt"/>
                <a:cs typeface="Garamond"/>
              </a:rPr>
              <a:t>hard </a:t>
            </a:r>
            <a:r>
              <a:rPr sz="2400" spc="15" dirty="0">
                <a:latin typeface="+mj-lt"/>
                <a:cs typeface="Garamond"/>
              </a:rPr>
              <a:t>to </a:t>
            </a:r>
            <a:r>
              <a:rPr sz="2400" spc="20" dirty="0">
                <a:latin typeface="+mj-lt"/>
                <a:cs typeface="Garamond"/>
              </a:rPr>
              <a:t>implement. </a:t>
            </a:r>
            <a:r>
              <a:rPr sz="2400" spc="15" dirty="0">
                <a:latin typeface="+mj-lt"/>
                <a:cs typeface="Garamond"/>
              </a:rPr>
              <a:t>Prefer to </a:t>
            </a:r>
            <a:r>
              <a:rPr sz="2400" spc="-35" dirty="0">
                <a:latin typeface="+mj-lt"/>
                <a:cs typeface="Garamond"/>
              </a:rPr>
              <a:t>do </a:t>
            </a:r>
            <a:r>
              <a:rPr sz="2400" spc="35" dirty="0">
                <a:solidFill>
                  <a:srgbClr val="00B050"/>
                </a:solidFill>
                <a:latin typeface="+mj-lt"/>
                <a:cs typeface="Garamond"/>
              </a:rPr>
              <a:t>without  carries</a:t>
            </a:r>
            <a:r>
              <a:rPr sz="2400" spc="35" dirty="0">
                <a:latin typeface="+mj-lt"/>
                <a:cs typeface="Garamond"/>
              </a:rPr>
              <a:t>.</a:t>
            </a:r>
            <a:endParaRPr sz="2400" dirty="0">
              <a:latin typeface="+mj-lt"/>
              <a:cs typeface="Garamond"/>
            </a:endParaRPr>
          </a:p>
        </p:txBody>
      </p:sp>
    </p:spTree>
    <p:extLst>
      <p:ext uri="{BB962C8B-B14F-4D97-AF65-F5344CB8AC3E}">
        <p14:creationId xmlns:p14="http://schemas.microsoft.com/office/powerpoint/2010/main" val="15295600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4</a:t>
            </a:r>
          </a:p>
        </p:txBody>
      </p:sp>
      <p:sp>
        <p:nvSpPr>
          <p:cNvPr id="2" name="object 2"/>
          <p:cNvSpPr txBox="1"/>
          <p:nvPr/>
        </p:nvSpPr>
        <p:spPr>
          <a:xfrm>
            <a:off x="533400" y="457200"/>
            <a:ext cx="6781800" cy="5629105"/>
          </a:xfrm>
          <a:prstGeom prst="rect">
            <a:avLst/>
          </a:prstGeom>
        </p:spPr>
        <p:txBody>
          <a:bodyPr vert="horz" wrap="square" lIns="0" tIns="0" rIns="0" bIns="0" rtlCol="0">
            <a:spAutoFit/>
          </a:bodyPr>
          <a:lstStyle/>
          <a:p>
            <a:pPr marR="135255" algn="ctr">
              <a:lnSpc>
                <a:spcPct val="100000"/>
              </a:lnSpc>
            </a:pPr>
            <a:r>
              <a:rPr sz="3200" spc="320" dirty="0">
                <a:solidFill>
                  <a:srgbClr val="0070C0"/>
                </a:solidFill>
                <a:latin typeface="+mj-lt"/>
                <a:cs typeface="PMingLiU"/>
              </a:rPr>
              <a:t>The </a:t>
            </a:r>
            <a:r>
              <a:rPr sz="3200" spc="225" dirty="0">
                <a:solidFill>
                  <a:srgbClr val="0070C0"/>
                </a:solidFill>
                <a:latin typeface="+mj-lt"/>
                <a:cs typeface="PMingLiU"/>
              </a:rPr>
              <a:t>Big</a:t>
            </a:r>
            <a:r>
              <a:rPr sz="3200" spc="65" dirty="0">
                <a:solidFill>
                  <a:srgbClr val="0070C0"/>
                </a:solidFill>
                <a:latin typeface="+mj-lt"/>
                <a:cs typeface="PMingLiU"/>
              </a:rPr>
              <a:t> </a:t>
            </a:r>
            <a:r>
              <a:rPr sz="3200" spc="250" dirty="0">
                <a:solidFill>
                  <a:srgbClr val="0070C0"/>
                </a:solidFill>
                <a:latin typeface="+mj-lt"/>
                <a:cs typeface="PMingLiU"/>
              </a:rPr>
              <a:t>Idea</a:t>
            </a:r>
            <a:endParaRPr sz="3200" dirty="0">
              <a:solidFill>
                <a:srgbClr val="0070C0"/>
              </a:solidFill>
              <a:latin typeface="+mj-lt"/>
              <a:cs typeface="PMingLiU"/>
            </a:endParaRPr>
          </a:p>
          <a:p>
            <a:pPr>
              <a:lnSpc>
                <a:spcPct val="100000"/>
              </a:lnSpc>
            </a:pPr>
            <a:endParaRPr sz="2000" dirty="0">
              <a:latin typeface="Times New Roman"/>
              <a:cs typeface="Times New Roman"/>
            </a:endParaRPr>
          </a:p>
          <a:p>
            <a:pPr>
              <a:lnSpc>
                <a:spcPct val="100000"/>
              </a:lnSpc>
              <a:spcBef>
                <a:spcPts val="45"/>
              </a:spcBef>
            </a:pPr>
            <a:endParaRPr sz="1800" dirty="0">
              <a:latin typeface="Times New Roman"/>
              <a:cs typeface="Times New Roman"/>
            </a:endParaRPr>
          </a:p>
          <a:p>
            <a:pPr marL="212090" marR="82550" indent="-199390">
              <a:lnSpc>
                <a:spcPct val="116500"/>
              </a:lnSpc>
              <a:buFont typeface="Lucida Sans Unicode"/>
              <a:buChar char="•"/>
              <a:tabLst>
                <a:tab pos="212725" algn="l"/>
              </a:tabLst>
            </a:pPr>
            <a:r>
              <a:rPr sz="2400" spc="-25" dirty="0">
                <a:latin typeface="+mj-lt"/>
                <a:cs typeface="Garamond"/>
              </a:rPr>
              <a:t>In </a:t>
            </a:r>
            <a:r>
              <a:rPr sz="2400" spc="35" dirty="0">
                <a:latin typeface="+mj-lt"/>
                <a:cs typeface="Garamond"/>
              </a:rPr>
              <a:t>ordinary </a:t>
            </a:r>
            <a:r>
              <a:rPr sz="2400" spc="15" dirty="0">
                <a:latin typeface="+mj-lt"/>
                <a:cs typeface="Garamond"/>
              </a:rPr>
              <a:t>division </a:t>
            </a:r>
            <a:r>
              <a:rPr sz="2400" spc="-10" dirty="0">
                <a:latin typeface="+mj-lt"/>
                <a:cs typeface="Garamond"/>
              </a:rPr>
              <a:t>checksums </a:t>
            </a:r>
            <a:r>
              <a:rPr sz="2400" spc="-30" dirty="0">
                <a:latin typeface="+mj-lt"/>
                <a:cs typeface="Garamond"/>
              </a:rPr>
              <a:t>we </a:t>
            </a:r>
            <a:r>
              <a:rPr sz="2400" spc="55" dirty="0">
                <a:latin typeface="+mj-lt"/>
                <a:cs typeface="Garamond"/>
              </a:rPr>
              <a:t>transmitted </a:t>
            </a:r>
            <a:r>
              <a:rPr sz="2400" spc="114" dirty="0">
                <a:latin typeface="+mj-lt"/>
                <a:cs typeface="Garamond"/>
              </a:rPr>
              <a:t>a  </a:t>
            </a:r>
            <a:r>
              <a:rPr sz="2400" spc="15" dirty="0">
                <a:latin typeface="+mj-lt"/>
                <a:cs typeface="Garamond"/>
              </a:rPr>
              <a:t>message </a:t>
            </a:r>
            <a:r>
              <a:rPr sz="2400" spc="25" dirty="0">
                <a:latin typeface="+mj-lt"/>
                <a:cs typeface="Garamond"/>
              </a:rPr>
              <a:t>plus </a:t>
            </a:r>
            <a:r>
              <a:rPr sz="2400" spc="-10" dirty="0">
                <a:latin typeface="+mj-lt"/>
                <a:cs typeface="Garamond"/>
              </a:rPr>
              <a:t>checksum </a:t>
            </a:r>
            <a:r>
              <a:rPr sz="2400" spc="95" dirty="0">
                <a:latin typeface="+mj-lt"/>
                <a:cs typeface="Garamond"/>
              </a:rPr>
              <a:t>that </a:t>
            </a:r>
            <a:r>
              <a:rPr sz="2400" spc="20" dirty="0">
                <a:latin typeface="+mj-lt"/>
                <a:cs typeface="Garamond"/>
              </a:rPr>
              <a:t>was </a:t>
            </a:r>
            <a:r>
              <a:rPr sz="2400" spc="25" dirty="0">
                <a:latin typeface="+mj-lt"/>
                <a:cs typeface="Garamond"/>
              </a:rPr>
              <a:t>divisible </a:t>
            </a:r>
            <a:r>
              <a:rPr sz="2400" spc="50" dirty="0">
                <a:latin typeface="+mj-lt"/>
                <a:cs typeface="Garamond"/>
              </a:rPr>
              <a:t>by </a:t>
            </a:r>
            <a:r>
              <a:rPr sz="2400" spc="40" dirty="0">
                <a:latin typeface="+mj-lt"/>
                <a:cs typeface="Garamond"/>
              </a:rPr>
              <a:t>the  </a:t>
            </a:r>
            <a:r>
              <a:rPr sz="2400" spc="20" dirty="0">
                <a:latin typeface="+mj-lt"/>
                <a:cs typeface="Garamond"/>
              </a:rPr>
              <a:t>generator </a:t>
            </a:r>
            <a:r>
              <a:rPr sz="2400" i="1" spc="35" dirty="0">
                <a:latin typeface="+mj-lt"/>
                <a:cs typeface="Verdana"/>
              </a:rPr>
              <a:t>G</a:t>
            </a:r>
            <a:r>
              <a:rPr sz="2400" spc="35" dirty="0">
                <a:latin typeface="+mj-lt"/>
                <a:cs typeface="Garamond"/>
              </a:rPr>
              <a:t>. </a:t>
            </a:r>
            <a:r>
              <a:rPr sz="2400" spc="30" dirty="0">
                <a:latin typeface="+mj-lt"/>
                <a:cs typeface="Garamond"/>
              </a:rPr>
              <a:t>Thus </a:t>
            </a:r>
            <a:r>
              <a:rPr sz="2400" spc="70" dirty="0">
                <a:latin typeface="+mj-lt"/>
                <a:cs typeface="Garamond"/>
              </a:rPr>
              <a:t>any </a:t>
            </a:r>
            <a:r>
              <a:rPr sz="2400" dirty="0">
                <a:latin typeface="+mj-lt"/>
                <a:cs typeface="Garamond"/>
              </a:rPr>
              <a:t>errors </a:t>
            </a:r>
            <a:r>
              <a:rPr sz="2400" spc="95" dirty="0">
                <a:latin typeface="+mj-lt"/>
                <a:cs typeface="Garamond"/>
              </a:rPr>
              <a:t>that </a:t>
            </a:r>
            <a:r>
              <a:rPr sz="2400" spc="25" dirty="0">
                <a:latin typeface="+mj-lt"/>
                <a:cs typeface="Garamond"/>
              </a:rPr>
              <a:t>cause </a:t>
            </a:r>
            <a:r>
              <a:rPr sz="2400" spc="40" dirty="0">
                <a:latin typeface="+mj-lt"/>
                <a:cs typeface="Garamond"/>
              </a:rPr>
              <a:t>the  </a:t>
            </a:r>
            <a:r>
              <a:rPr sz="2400" spc="35" dirty="0">
                <a:latin typeface="+mj-lt"/>
                <a:cs typeface="Garamond"/>
              </a:rPr>
              <a:t>resulting </a:t>
            </a:r>
            <a:r>
              <a:rPr sz="2400" spc="10" dirty="0">
                <a:latin typeface="+mj-lt"/>
                <a:cs typeface="Garamond"/>
              </a:rPr>
              <a:t>number </a:t>
            </a:r>
            <a:r>
              <a:rPr sz="2400" spc="15" dirty="0">
                <a:latin typeface="+mj-lt"/>
                <a:cs typeface="Garamond"/>
              </a:rPr>
              <a:t>to </a:t>
            </a:r>
            <a:r>
              <a:rPr sz="2400" spc="20" dirty="0">
                <a:latin typeface="+mj-lt"/>
                <a:cs typeface="Garamond"/>
              </a:rPr>
              <a:t>be </a:t>
            </a:r>
            <a:r>
              <a:rPr sz="2400" spc="15" dirty="0">
                <a:solidFill>
                  <a:srgbClr val="FF0000"/>
                </a:solidFill>
                <a:latin typeface="+mj-lt"/>
                <a:cs typeface="Garamond"/>
              </a:rPr>
              <a:t>not </a:t>
            </a:r>
            <a:r>
              <a:rPr sz="2400" spc="25" dirty="0">
                <a:solidFill>
                  <a:srgbClr val="FF0000"/>
                </a:solidFill>
                <a:latin typeface="+mj-lt"/>
                <a:cs typeface="Garamond"/>
              </a:rPr>
              <a:t>divisible </a:t>
            </a:r>
            <a:r>
              <a:rPr sz="2400" spc="50" dirty="0">
                <a:latin typeface="+mj-lt"/>
                <a:cs typeface="Garamond"/>
              </a:rPr>
              <a:t>by </a:t>
            </a:r>
            <a:r>
              <a:rPr sz="2400" i="1" spc="5" dirty="0">
                <a:latin typeface="+mj-lt"/>
                <a:cs typeface="Verdana"/>
              </a:rPr>
              <a:t>G </a:t>
            </a:r>
            <a:r>
              <a:rPr sz="2400" spc="35" dirty="0">
                <a:latin typeface="+mj-lt"/>
                <a:cs typeface="Garamond"/>
              </a:rPr>
              <a:t>(invalid  </a:t>
            </a:r>
            <a:r>
              <a:rPr sz="2400" dirty="0">
                <a:latin typeface="+mj-lt"/>
                <a:cs typeface="Garamond"/>
              </a:rPr>
              <a:t>codewords) </a:t>
            </a:r>
            <a:r>
              <a:rPr sz="2400" spc="35" dirty="0">
                <a:latin typeface="+mj-lt"/>
                <a:cs typeface="Garamond"/>
              </a:rPr>
              <a:t>will </a:t>
            </a:r>
            <a:r>
              <a:rPr sz="2400" spc="20" dirty="0">
                <a:latin typeface="+mj-lt"/>
                <a:cs typeface="Garamond"/>
              </a:rPr>
              <a:t>be</a:t>
            </a:r>
            <a:r>
              <a:rPr sz="2400" spc="215" dirty="0">
                <a:latin typeface="+mj-lt"/>
                <a:cs typeface="Garamond"/>
              </a:rPr>
              <a:t> </a:t>
            </a:r>
            <a:r>
              <a:rPr sz="2400" spc="35" dirty="0">
                <a:latin typeface="+mj-lt"/>
                <a:cs typeface="Garamond"/>
              </a:rPr>
              <a:t>detected.</a:t>
            </a:r>
            <a:endParaRPr sz="2400" dirty="0">
              <a:latin typeface="+mj-lt"/>
              <a:cs typeface="Garamond"/>
            </a:endParaRPr>
          </a:p>
          <a:p>
            <a:pPr marL="212090" marR="5080" indent="-199390">
              <a:lnSpc>
                <a:spcPct val="116599"/>
              </a:lnSpc>
              <a:spcBef>
                <a:spcPts val="885"/>
              </a:spcBef>
              <a:buFont typeface="Lucida Sans Unicode"/>
              <a:buChar char="•"/>
              <a:tabLst>
                <a:tab pos="212725" algn="l"/>
              </a:tabLst>
            </a:pPr>
            <a:r>
              <a:rPr sz="2400" spc="-25" dirty="0">
                <a:latin typeface="+mj-lt"/>
                <a:cs typeface="Garamond"/>
              </a:rPr>
              <a:t>In </a:t>
            </a:r>
            <a:r>
              <a:rPr sz="2400" spc="55" dirty="0">
                <a:latin typeface="+mj-lt"/>
                <a:cs typeface="Garamond"/>
              </a:rPr>
              <a:t>CRCs, </a:t>
            </a:r>
            <a:r>
              <a:rPr sz="2400" spc="-30" dirty="0">
                <a:latin typeface="+mj-lt"/>
                <a:cs typeface="Garamond"/>
              </a:rPr>
              <a:t>we </a:t>
            </a:r>
            <a:r>
              <a:rPr sz="2400" spc="-35" dirty="0">
                <a:latin typeface="+mj-lt"/>
                <a:cs typeface="Garamond"/>
              </a:rPr>
              <a:t>do </a:t>
            </a:r>
            <a:r>
              <a:rPr sz="2400" spc="40" dirty="0">
                <a:latin typeface="+mj-lt"/>
                <a:cs typeface="Garamond"/>
              </a:rPr>
              <a:t>the </a:t>
            </a:r>
            <a:r>
              <a:rPr sz="2400" spc="25" dirty="0">
                <a:latin typeface="+mj-lt"/>
                <a:cs typeface="Garamond"/>
              </a:rPr>
              <a:t>same </a:t>
            </a:r>
            <a:r>
              <a:rPr sz="2400" spc="45" dirty="0">
                <a:latin typeface="+mj-lt"/>
                <a:cs typeface="Garamond"/>
              </a:rPr>
              <a:t>thing </a:t>
            </a:r>
            <a:r>
              <a:rPr sz="2400" spc="25" dirty="0">
                <a:latin typeface="+mj-lt"/>
                <a:cs typeface="Garamond"/>
              </a:rPr>
              <a:t>except </a:t>
            </a:r>
            <a:r>
              <a:rPr sz="2400" spc="95" dirty="0">
                <a:latin typeface="+mj-lt"/>
                <a:cs typeface="Garamond"/>
              </a:rPr>
              <a:t>that </a:t>
            </a:r>
            <a:r>
              <a:rPr sz="2400" spc="-30" dirty="0">
                <a:latin typeface="+mj-lt"/>
                <a:cs typeface="Garamond"/>
              </a:rPr>
              <a:t>we </a:t>
            </a:r>
            <a:r>
              <a:rPr sz="2400" spc="10" dirty="0">
                <a:latin typeface="+mj-lt"/>
                <a:cs typeface="Garamond"/>
              </a:rPr>
              <a:t>use  </a:t>
            </a:r>
            <a:r>
              <a:rPr sz="2400" spc="5" dirty="0">
                <a:solidFill>
                  <a:srgbClr val="00B050"/>
                </a:solidFill>
                <a:latin typeface="+mj-lt"/>
                <a:cs typeface="Garamond"/>
              </a:rPr>
              <a:t>Mod </a:t>
            </a:r>
            <a:r>
              <a:rPr sz="2400" spc="-15" dirty="0">
                <a:solidFill>
                  <a:srgbClr val="00B050"/>
                </a:solidFill>
                <a:latin typeface="+mj-lt"/>
                <a:cs typeface="Garamond"/>
              </a:rPr>
              <a:t>2 </a:t>
            </a:r>
            <a:r>
              <a:rPr sz="2400" spc="45" dirty="0">
                <a:solidFill>
                  <a:srgbClr val="00B050"/>
                </a:solidFill>
                <a:latin typeface="+mj-lt"/>
                <a:cs typeface="Garamond"/>
              </a:rPr>
              <a:t>arithmetic </a:t>
            </a:r>
            <a:r>
              <a:rPr sz="2400" spc="40" dirty="0">
                <a:latin typeface="+mj-lt"/>
                <a:cs typeface="Garamond"/>
              </a:rPr>
              <a:t>instead </a:t>
            </a:r>
            <a:r>
              <a:rPr sz="2400" spc="-100" dirty="0">
                <a:latin typeface="+mj-lt"/>
                <a:cs typeface="Garamond"/>
              </a:rPr>
              <a:t>of  </a:t>
            </a:r>
            <a:r>
              <a:rPr sz="2400" spc="35" dirty="0">
                <a:latin typeface="+mj-lt"/>
                <a:cs typeface="Garamond"/>
              </a:rPr>
              <a:t>ordinary</a:t>
            </a:r>
            <a:r>
              <a:rPr sz="2400" spc="300" dirty="0">
                <a:latin typeface="+mj-lt"/>
                <a:cs typeface="Garamond"/>
              </a:rPr>
              <a:t> </a:t>
            </a:r>
            <a:r>
              <a:rPr sz="2400" spc="45" dirty="0" smtClean="0">
                <a:latin typeface="+mj-lt"/>
                <a:cs typeface="Garamond"/>
              </a:rPr>
              <a:t>arithmetic</a:t>
            </a:r>
            <a:endParaRPr lang="en-US" sz="2400" spc="45" dirty="0" smtClean="0">
              <a:latin typeface="+mj-lt"/>
              <a:cs typeface="Garamond"/>
            </a:endParaRPr>
          </a:p>
          <a:p>
            <a:pPr marL="212090" marR="5080" indent="-199390">
              <a:lnSpc>
                <a:spcPct val="116599"/>
              </a:lnSpc>
              <a:spcBef>
                <a:spcPts val="885"/>
              </a:spcBef>
              <a:buFont typeface="Lucida Sans Unicode"/>
              <a:buChar char="•"/>
              <a:tabLst>
                <a:tab pos="212725" algn="l"/>
              </a:tabLst>
            </a:pPr>
            <a:r>
              <a:rPr lang="en-US" sz="2400" spc="45" dirty="0" smtClean="0">
                <a:latin typeface="+mj-lt"/>
                <a:cs typeface="Garamond"/>
              </a:rPr>
              <a:t>Mod 2 arithmetic: addition and subtraction are XORs so there is no carry. Can implement at high speeds which we need in networks (Terabits)</a:t>
            </a:r>
          </a:p>
        </p:txBody>
      </p:sp>
    </p:spTree>
    <p:extLst>
      <p:ext uri="{BB962C8B-B14F-4D97-AF65-F5344CB8AC3E}">
        <p14:creationId xmlns:p14="http://schemas.microsoft.com/office/powerpoint/2010/main" val="3506013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ChangeArrowheads="1"/>
          </p:cNvSpPr>
          <p:nvPr>
            <p:ph type="title"/>
          </p:nvPr>
        </p:nvSpPr>
        <p:spPr>
          <a:xfrm>
            <a:off x="388620" y="402336"/>
            <a:ext cx="6995160" cy="553998"/>
          </a:xfrm>
        </p:spPr>
        <p:txBody>
          <a:bodyPr>
            <a:normAutofit fontScale="90000"/>
          </a:bodyPr>
          <a:lstStyle/>
          <a:p>
            <a:r>
              <a:rPr lang="en-US" dirty="0">
                <a:effectLst>
                  <a:outerShdw blurRad="38100" dist="38100" dir="2700000" algn="tl">
                    <a:srgbClr val="DDDDDD"/>
                  </a:outerShdw>
                </a:effectLst>
              </a:rPr>
              <a:t/>
            </a:r>
            <a:br>
              <a:rPr lang="en-US" dirty="0">
                <a:effectLst>
                  <a:outerShdw blurRad="38100" dist="38100" dir="2700000" algn="tl">
                    <a:srgbClr val="DDDDDD"/>
                  </a:outerShdw>
                </a:effectLst>
              </a:rPr>
            </a:br>
            <a:r>
              <a:rPr lang="en-US" dirty="0">
                <a:effectLst>
                  <a:outerShdw blurRad="38100" dist="38100" dir="2700000" algn="tl">
                    <a:srgbClr val="DDDDDD"/>
                  </a:outerShdw>
                </a:effectLst>
              </a:rPr>
              <a:t>Name resolution (DNS)</a:t>
            </a:r>
          </a:p>
        </p:txBody>
      </p:sp>
      <p:sp>
        <p:nvSpPr>
          <p:cNvPr id="1031" name="Rectangle 3"/>
          <p:cNvSpPr>
            <a:spLocks noGrp="1" noChangeArrowheads="1"/>
          </p:cNvSpPr>
          <p:nvPr>
            <p:ph type="body" idx="1"/>
          </p:nvPr>
        </p:nvSpPr>
        <p:spPr>
          <a:xfrm>
            <a:off x="388620" y="2313432"/>
            <a:ext cx="6995160" cy="830997"/>
          </a:xfrm>
        </p:spPr>
        <p:txBody>
          <a:bodyPr/>
          <a:lstStyle/>
          <a:p>
            <a:r>
              <a:rPr lang="en-US" dirty="0"/>
              <a:t>Where is www.google.com?</a:t>
            </a:r>
          </a:p>
          <a:p>
            <a:endParaRPr lang="en-US" dirty="0"/>
          </a:p>
          <a:p>
            <a:endParaRPr lang="en-US" dirty="0"/>
          </a:p>
        </p:txBody>
      </p:sp>
      <p:graphicFrame>
        <p:nvGraphicFramePr>
          <p:cNvPr id="1026" name="Object 2"/>
          <p:cNvGraphicFramePr>
            <a:graphicFrameLocks noChangeAspect="1"/>
          </p:cNvGraphicFramePr>
          <p:nvPr/>
        </p:nvGraphicFramePr>
        <p:xfrm>
          <a:off x="6606540" y="4899660"/>
          <a:ext cx="761048" cy="1376363"/>
        </p:xfrm>
        <a:graphic>
          <a:graphicData uri="http://schemas.openxmlformats.org/presentationml/2006/ole">
            <mc:AlternateContent xmlns:mc="http://schemas.openxmlformats.org/markup-compatibility/2006">
              <mc:Choice xmlns:v="urn:schemas-microsoft-com:vml" Requires="v">
                <p:oleObj spid="_x0000_s1047" name="Photo Editor Photo" r:id="rId4" imgW="895238" imgH="1619476" progId="">
                  <p:embed/>
                </p:oleObj>
              </mc:Choice>
              <mc:Fallback>
                <p:oleObj name="Photo Editor Photo" r:id="rId4" imgW="895238" imgH="1619476" progId="">
                  <p:embed/>
                  <p:pic>
                    <p:nvPicPr>
                      <p:cNvPr id="10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6540" y="4899660"/>
                        <a:ext cx="761048" cy="13763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33" name="Line 8"/>
          <p:cNvSpPr>
            <a:spLocks noChangeShapeType="1"/>
          </p:cNvSpPr>
          <p:nvPr/>
        </p:nvSpPr>
        <p:spPr bwMode="auto">
          <a:xfrm>
            <a:off x="1580119" y="5288280"/>
            <a:ext cx="4598670" cy="0"/>
          </a:xfrm>
          <a:prstGeom prst="line">
            <a:avLst/>
          </a:prstGeom>
          <a:noFill/>
          <a:ln w="38100">
            <a:solidFill>
              <a:srgbClr val="FF0000"/>
            </a:solidFill>
            <a:round/>
            <a:headEnd/>
            <a:tailEnd type="triangle" w="med" len="med"/>
          </a:ln>
        </p:spPr>
        <p:txBody>
          <a:bodyPr wrap="none" anchor="ctr">
            <a:prstTxWarp prst="textNoShape">
              <a:avLst/>
            </a:prstTxWarp>
          </a:bodyPr>
          <a:lstStyle/>
          <a:p>
            <a:endParaRPr lang="en-US" sz="1530"/>
          </a:p>
        </p:txBody>
      </p:sp>
      <p:sp>
        <p:nvSpPr>
          <p:cNvPr id="1034" name="Text Box 9"/>
          <p:cNvSpPr txBox="1">
            <a:spLocks noChangeArrowheads="1"/>
          </p:cNvSpPr>
          <p:nvPr/>
        </p:nvSpPr>
        <p:spPr bwMode="auto">
          <a:xfrm>
            <a:off x="1701562" y="4826068"/>
            <a:ext cx="4374596" cy="406265"/>
          </a:xfrm>
          <a:prstGeom prst="rect">
            <a:avLst/>
          </a:prstGeom>
          <a:noFill/>
          <a:ln w="12700">
            <a:noFill/>
            <a:miter lim="800000"/>
            <a:headEnd/>
            <a:tailEnd/>
          </a:ln>
        </p:spPr>
        <p:txBody>
          <a:bodyPr wrap="none" anchor="ctr">
            <a:prstTxWarp prst="textNoShape">
              <a:avLst/>
            </a:prstTxWarp>
            <a:spAutoFit/>
          </a:bodyPr>
          <a:lstStyle/>
          <a:p>
            <a:r>
              <a:rPr lang="en-US" sz="2040" i="1" dirty="0">
                <a:solidFill>
                  <a:srgbClr val="FF0000"/>
                </a:solidFill>
                <a:latin typeface="Times New Roman" charset="0"/>
              </a:rPr>
              <a:t>What’s the address for </a:t>
            </a:r>
            <a:r>
              <a:rPr lang="en-US" sz="2040" i="1" dirty="0" err="1">
                <a:solidFill>
                  <a:srgbClr val="FF0000"/>
                </a:solidFill>
                <a:latin typeface="Times New Roman" charset="0"/>
              </a:rPr>
              <a:t>www.google.com</a:t>
            </a:r>
            <a:endParaRPr lang="en-US" sz="2040" dirty="0">
              <a:latin typeface="Times New Roman" charset="0"/>
            </a:endParaRPr>
          </a:p>
        </p:txBody>
      </p:sp>
      <p:sp>
        <p:nvSpPr>
          <p:cNvPr id="1035" name="Text Box 10"/>
          <p:cNvSpPr txBox="1">
            <a:spLocks noChangeArrowheads="1"/>
          </p:cNvSpPr>
          <p:nvPr/>
        </p:nvSpPr>
        <p:spPr bwMode="auto">
          <a:xfrm>
            <a:off x="64770" y="4436706"/>
            <a:ext cx="1473480" cy="615553"/>
          </a:xfrm>
          <a:prstGeom prst="rect">
            <a:avLst/>
          </a:prstGeom>
          <a:noFill/>
          <a:ln w="12700">
            <a:noFill/>
            <a:miter lim="800000"/>
            <a:headEnd/>
            <a:tailEnd/>
          </a:ln>
        </p:spPr>
        <p:txBody>
          <a:bodyPr wrap="none" anchor="ctr">
            <a:prstTxWarp prst="textNoShape">
              <a:avLst/>
            </a:prstTxWarp>
            <a:spAutoFit/>
          </a:bodyPr>
          <a:lstStyle/>
          <a:p>
            <a:r>
              <a:rPr lang="en-US" sz="1700">
                <a:solidFill>
                  <a:srgbClr val="FF0000"/>
                </a:solidFill>
                <a:latin typeface="Times New Roman" charset="0"/>
              </a:rPr>
              <a:t>My computer</a:t>
            </a:r>
          </a:p>
          <a:p>
            <a:r>
              <a:rPr lang="en-US" sz="1700">
                <a:solidFill>
                  <a:srgbClr val="FF0000"/>
                </a:solidFill>
                <a:latin typeface="Times New Roman" charset="0"/>
              </a:rPr>
              <a:t>(132.239.9.64)</a:t>
            </a:r>
            <a:endParaRPr lang="en-US" sz="1700">
              <a:latin typeface="Times New Roman" charset="0"/>
            </a:endParaRPr>
          </a:p>
        </p:txBody>
      </p:sp>
      <p:sp>
        <p:nvSpPr>
          <p:cNvPr id="1036" name="Line 11"/>
          <p:cNvSpPr>
            <a:spLocks noChangeShapeType="1"/>
          </p:cNvSpPr>
          <p:nvPr/>
        </p:nvSpPr>
        <p:spPr bwMode="auto">
          <a:xfrm>
            <a:off x="1597660" y="5935980"/>
            <a:ext cx="4598670" cy="0"/>
          </a:xfrm>
          <a:prstGeom prst="line">
            <a:avLst/>
          </a:prstGeom>
          <a:noFill/>
          <a:ln w="38100">
            <a:solidFill>
              <a:srgbClr val="669900"/>
            </a:solidFill>
            <a:round/>
            <a:headEnd type="triangle" w="med" len="med"/>
            <a:tailEnd/>
          </a:ln>
        </p:spPr>
        <p:txBody>
          <a:bodyPr wrap="none" anchor="ctr">
            <a:prstTxWarp prst="textNoShape">
              <a:avLst/>
            </a:prstTxWarp>
          </a:bodyPr>
          <a:lstStyle/>
          <a:p>
            <a:endParaRPr lang="en-US" sz="1530"/>
          </a:p>
        </p:txBody>
      </p:sp>
      <p:sp>
        <p:nvSpPr>
          <p:cNvPr id="1037" name="Text Box 12"/>
          <p:cNvSpPr txBox="1">
            <a:spLocks noChangeArrowheads="1"/>
          </p:cNvSpPr>
          <p:nvPr/>
        </p:nvSpPr>
        <p:spPr bwMode="auto">
          <a:xfrm>
            <a:off x="2165747" y="5538538"/>
            <a:ext cx="3857146" cy="406265"/>
          </a:xfrm>
          <a:prstGeom prst="rect">
            <a:avLst/>
          </a:prstGeom>
          <a:noFill/>
          <a:ln w="12700">
            <a:noFill/>
            <a:miter lim="800000"/>
            <a:headEnd/>
            <a:tailEnd/>
          </a:ln>
        </p:spPr>
        <p:txBody>
          <a:bodyPr wrap="none" anchor="ctr">
            <a:prstTxWarp prst="textNoShape">
              <a:avLst/>
            </a:prstTxWarp>
            <a:spAutoFit/>
          </a:bodyPr>
          <a:lstStyle/>
          <a:p>
            <a:r>
              <a:rPr lang="en-US" sz="2040" i="1" dirty="0">
                <a:solidFill>
                  <a:srgbClr val="669900"/>
                </a:solidFill>
                <a:latin typeface="Times New Roman" charset="0"/>
              </a:rPr>
              <a:t>Oh, you can find it at 66.102.7.104</a:t>
            </a:r>
          </a:p>
        </p:txBody>
      </p:sp>
      <p:sp>
        <p:nvSpPr>
          <p:cNvPr id="1038" name="Text Box 13"/>
          <p:cNvSpPr txBox="1">
            <a:spLocks noChangeArrowheads="1"/>
          </p:cNvSpPr>
          <p:nvPr/>
        </p:nvSpPr>
        <p:spPr bwMode="auto">
          <a:xfrm>
            <a:off x="5958840" y="4436706"/>
            <a:ext cx="1755609" cy="615553"/>
          </a:xfrm>
          <a:prstGeom prst="rect">
            <a:avLst/>
          </a:prstGeom>
          <a:noFill/>
          <a:ln w="12700">
            <a:noFill/>
            <a:miter lim="800000"/>
            <a:headEnd/>
            <a:tailEnd/>
          </a:ln>
        </p:spPr>
        <p:txBody>
          <a:bodyPr wrap="none" anchor="ctr">
            <a:prstTxWarp prst="textNoShape">
              <a:avLst/>
            </a:prstTxWarp>
            <a:spAutoFit/>
          </a:bodyPr>
          <a:lstStyle/>
          <a:p>
            <a:r>
              <a:rPr lang="en-US" sz="1700">
                <a:solidFill>
                  <a:srgbClr val="669900"/>
                </a:solidFill>
                <a:latin typeface="Times New Roman" charset="0"/>
              </a:rPr>
              <a:t>Local DNS server</a:t>
            </a:r>
          </a:p>
          <a:p>
            <a:r>
              <a:rPr lang="en-US" sz="1700">
                <a:solidFill>
                  <a:srgbClr val="669900"/>
                </a:solidFill>
                <a:latin typeface="Times New Roman" charset="0"/>
              </a:rPr>
              <a:t>(132.239.51.18)</a:t>
            </a:r>
          </a:p>
        </p:txBody>
      </p:sp>
      <p:sp>
        <p:nvSpPr>
          <p:cNvPr id="17" name="Footer Placeholder 3"/>
          <p:cNvSpPr>
            <a:spLocks noGrp="1"/>
          </p:cNvSpPr>
          <p:nvPr>
            <p:ph type="ftr" sz="quarter" idx="4294967295"/>
          </p:nvPr>
        </p:nvSpPr>
        <p:spPr>
          <a:xfrm>
            <a:off x="259080" y="7425690"/>
            <a:ext cx="4532551" cy="388620"/>
          </a:xfrm>
        </p:spPr>
        <p:txBody>
          <a:bodyPr/>
          <a:lstStyle/>
          <a:p>
            <a:endParaRPr lang="en-US" dirty="0">
              <a:solidFill>
                <a:schemeClr val="tx1"/>
              </a:solidFill>
            </a:endParaRPr>
          </a:p>
        </p:txBody>
      </p:sp>
      <p:sp>
        <p:nvSpPr>
          <p:cNvPr id="18" name="Slide Number Placeholder 4"/>
          <p:cNvSpPr>
            <a:spLocks noGrp="1"/>
          </p:cNvSpPr>
          <p:nvPr>
            <p:ph type="sldNum" sz="quarter" idx="4294967295"/>
          </p:nvPr>
        </p:nvSpPr>
        <p:spPr>
          <a:xfrm>
            <a:off x="6995160" y="7425690"/>
            <a:ext cx="518160" cy="388620"/>
          </a:xfrm>
        </p:spPr>
        <p:txBody>
          <a:bodyPr/>
          <a:lstStyle/>
          <a:p>
            <a:fld id="{C1BF45AA-33FE-9146-AD5D-CD765F28D533}" type="slidenum">
              <a:rPr lang="en-US"/>
              <a:pPr/>
              <a:t>4</a:t>
            </a:fld>
            <a:endParaRPr lang="en-US" sz="850" b="1">
              <a:latin typeface="Arial" charset="0"/>
            </a:endParaRPr>
          </a:p>
        </p:txBody>
      </p:sp>
      <p:pic>
        <p:nvPicPr>
          <p:cNvPr id="20" name="Picture 19"/>
          <p:cNvPicPr>
            <a:picLocks noChangeAspect="1"/>
          </p:cNvPicPr>
          <p:nvPr/>
        </p:nvPicPr>
        <p:blipFill>
          <a:blip r:embed="rId6"/>
          <a:stretch>
            <a:fillRect/>
          </a:stretch>
        </p:blipFill>
        <p:spPr>
          <a:xfrm>
            <a:off x="185822" y="5326075"/>
            <a:ext cx="1558982" cy="859030"/>
          </a:xfrm>
          <a:prstGeom prst="rect">
            <a:avLst/>
          </a:prstGeom>
        </p:spPr>
      </p:pic>
    </p:spTree>
    <p:extLst>
      <p:ext uri="{BB962C8B-B14F-4D97-AF65-F5344CB8AC3E}">
        <p14:creationId xmlns:p14="http://schemas.microsoft.com/office/powerpoint/2010/main" val="26347939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5</a:t>
            </a:r>
          </a:p>
        </p:txBody>
      </p:sp>
      <p:sp>
        <p:nvSpPr>
          <p:cNvPr id="2" name="object 2"/>
          <p:cNvSpPr txBox="1"/>
          <p:nvPr/>
        </p:nvSpPr>
        <p:spPr>
          <a:xfrm>
            <a:off x="1380932" y="609600"/>
            <a:ext cx="5241545" cy="492443"/>
          </a:xfrm>
          <a:prstGeom prst="rect">
            <a:avLst/>
          </a:prstGeom>
        </p:spPr>
        <p:txBody>
          <a:bodyPr vert="horz" wrap="square" lIns="0" tIns="0" rIns="0" bIns="0" rtlCol="0">
            <a:spAutoFit/>
          </a:bodyPr>
          <a:lstStyle/>
          <a:p>
            <a:pPr marL="12700">
              <a:lnSpc>
                <a:spcPct val="100000"/>
              </a:lnSpc>
            </a:pPr>
            <a:r>
              <a:rPr sz="3200" spc="365" dirty="0">
                <a:solidFill>
                  <a:srgbClr val="0070C0"/>
                </a:solidFill>
                <a:latin typeface="+mj-lt"/>
                <a:cs typeface="PMingLiU"/>
              </a:rPr>
              <a:t>MODULO </a:t>
            </a:r>
            <a:r>
              <a:rPr sz="3200" spc="200" dirty="0">
                <a:solidFill>
                  <a:srgbClr val="0070C0"/>
                </a:solidFill>
                <a:latin typeface="+mj-lt"/>
                <a:cs typeface="PMingLiU"/>
              </a:rPr>
              <a:t>2</a:t>
            </a:r>
            <a:r>
              <a:rPr sz="3200" spc="30" dirty="0">
                <a:solidFill>
                  <a:srgbClr val="0070C0"/>
                </a:solidFill>
                <a:latin typeface="+mj-lt"/>
                <a:cs typeface="PMingLiU"/>
              </a:rPr>
              <a:t> </a:t>
            </a:r>
            <a:r>
              <a:rPr sz="3200" spc="370" dirty="0">
                <a:solidFill>
                  <a:srgbClr val="0070C0"/>
                </a:solidFill>
                <a:latin typeface="+mj-lt"/>
                <a:cs typeface="PMingLiU"/>
              </a:rPr>
              <a:t>ARITHMETIC</a:t>
            </a:r>
            <a:endParaRPr sz="3200" dirty="0">
              <a:solidFill>
                <a:srgbClr val="0070C0"/>
              </a:solidFill>
              <a:latin typeface="+mj-lt"/>
              <a:cs typeface="PMingLiU"/>
            </a:endParaRPr>
          </a:p>
        </p:txBody>
      </p:sp>
      <p:sp>
        <p:nvSpPr>
          <p:cNvPr id="3" name="object 3"/>
          <p:cNvSpPr txBox="1"/>
          <p:nvPr/>
        </p:nvSpPr>
        <p:spPr>
          <a:xfrm>
            <a:off x="0" y="1600200"/>
            <a:ext cx="7620000" cy="5069658"/>
          </a:xfrm>
          <a:prstGeom prst="rect">
            <a:avLst/>
          </a:prstGeom>
        </p:spPr>
        <p:txBody>
          <a:bodyPr vert="horz" wrap="square" lIns="0" tIns="0" rIns="0" bIns="0" rtlCol="0">
            <a:spAutoFit/>
          </a:bodyPr>
          <a:lstStyle/>
          <a:p>
            <a:pPr marL="212090" marR="247650" indent="-199390">
              <a:lnSpc>
                <a:spcPct val="116599"/>
              </a:lnSpc>
              <a:buFont typeface="Lucida Sans Unicode"/>
              <a:buChar char="•"/>
              <a:tabLst>
                <a:tab pos="212725" algn="l"/>
              </a:tabLst>
            </a:pPr>
            <a:r>
              <a:rPr sz="2400" spc="-130" dirty="0">
                <a:solidFill>
                  <a:srgbClr val="00B050"/>
                </a:solidFill>
                <a:latin typeface="+mj-lt"/>
                <a:cs typeface="Garamond"/>
              </a:rPr>
              <a:t>No </a:t>
            </a:r>
            <a:r>
              <a:rPr sz="2400" spc="35" dirty="0">
                <a:solidFill>
                  <a:srgbClr val="00B050"/>
                </a:solidFill>
                <a:latin typeface="+mj-lt"/>
                <a:cs typeface="Garamond"/>
              </a:rPr>
              <a:t>carries</a:t>
            </a:r>
            <a:r>
              <a:rPr sz="2400" spc="35" dirty="0">
                <a:latin typeface="+mj-lt"/>
                <a:cs typeface="Garamond"/>
              </a:rPr>
              <a:t>. </a:t>
            </a:r>
            <a:r>
              <a:rPr sz="2400" spc="50" dirty="0">
                <a:latin typeface="+mj-lt"/>
                <a:cs typeface="Garamond"/>
              </a:rPr>
              <a:t>Repeated </a:t>
            </a:r>
            <a:r>
              <a:rPr sz="2400" spc="35" dirty="0">
                <a:latin typeface="+mj-lt"/>
                <a:cs typeface="Garamond"/>
              </a:rPr>
              <a:t>addition </a:t>
            </a:r>
            <a:r>
              <a:rPr sz="2400" spc="-15" dirty="0">
                <a:latin typeface="+mj-lt"/>
                <a:cs typeface="Garamond"/>
              </a:rPr>
              <a:t>does </a:t>
            </a:r>
            <a:r>
              <a:rPr sz="2400" spc="15" dirty="0">
                <a:latin typeface="+mj-lt"/>
                <a:cs typeface="Garamond"/>
              </a:rPr>
              <a:t>not </a:t>
            </a:r>
            <a:r>
              <a:rPr sz="2400" spc="40" dirty="0">
                <a:latin typeface="+mj-lt"/>
                <a:cs typeface="Garamond"/>
              </a:rPr>
              <a:t>result </a:t>
            </a:r>
            <a:r>
              <a:rPr sz="2400" spc="20" dirty="0">
                <a:latin typeface="+mj-lt"/>
                <a:cs typeface="Garamond"/>
              </a:rPr>
              <a:t>in  </a:t>
            </a:r>
            <a:r>
              <a:rPr sz="2400" spc="40" dirty="0">
                <a:latin typeface="+mj-lt"/>
                <a:cs typeface="Garamond"/>
              </a:rPr>
              <a:t>multiplication. </a:t>
            </a:r>
            <a:r>
              <a:rPr sz="2400" spc="35" dirty="0">
                <a:latin typeface="+mj-lt"/>
                <a:cs typeface="Garamond"/>
              </a:rPr>
              <a:t>e.g.  </a:t>
            </a:r>
            <a:r>
              <a:rPr sz="2400" spc="-20" dirty="0">
                <a:latin typeface="+mj-lt"/>
                <a:cs typeface="Garamond"/>
              </a:rPr>
              <a:t>1100 </a:t>
            </a:r>
            <a:r>
              <a:rPr sz="2400" spc="120" dirty="0">
                <a:latin typeface="+mj-lt"/>
                <a:cs typeface="Garamond"/>
              </a:rPr>
              <a:t>+ </a:t>
            </a:r>
            <a:r>
              <a:rPr sz="2400" spc="-20" dirty="0">
                <a:latin typeface="+mj-lt"/>
                <a:cs typeface="Garamond"/>
              </a:rPr>
              <a:t>1100 </a:t>
            </a:r>
            <a:r>
              <a:rPr sz="2400" spc="120" dirty="0">
                <a:latin typeface="+mj-lt"/>
                <a:cs typeface="Garamond"/>
              </a:rPr>
              <a:t>=</a:t>
            </a:r>
            <a:r>
              <a:rPr sz="2400" spc="-114" dirty="0">
                <a:latin typeface="+mj-lt"/>
                <a:cs typeface="Garamond"/>
              </a:rPr>
              <a:t> </a:t>
            </a:r>
            <a:r>
              <a:rPr sz="2400" spc="-5" dirty="0">
                <a:latin typeface="+mj-lt"/>
                <a:cs typeface="Garamond"/>
              </a:rPr>
              <a:t>0000;</a:t>
            </a:r>
            <a:endParaRPr sz="2400" dirty="0">
              <a:latin typeface="+mj-lt"/>
              <a:cs typeface="Garamond"/>
            </a:endParaRPr>
          </a:p>
          <a:p>
            <a:pPr marL="212090">
              <a:lnSpc>
                <a:spcPct val="100000"/>
              </a:lnSpc>
              <a:spcBef>
                <a:spcPts val="395"/>
              </a:spcBef>
            </a:pPr>
            <a:r>
              <a:rPr sz="2400" spc="-20" dirty="0">
                <a:latin typeface="+mj-lt"/>
                <a:cs typeface="Garamond"/>
              </a:rPr>
              <a:t>1100 </a:t>
            </a:r>
            <a:r>
              <a:rPr sz="2400" spc="120" dirty="0">
                <a:latin typeface="+mj-lt"/>
                <a:cs typeface="Garamond"/>
              </a:rPr>
              <a:t>+ </a:t>
            </a:r>
            <a:r>
              <a:rPr sz="2400" spc="-20" dirty="0">
                <a:latin typeface="+mj-lt"/>
                <a:cs typeface="Garamond"/>
              </a:rPr>
              <a:t>1100 </a:t>
            </a:r>
            <a:r>
              <a:rPr sz="2400" spc="120" dirty="0">
                <a:latin typeface="+mj-lt"/>
                <a:cs typeface="Garamond"/>
              </a:rPr>
              <a:t>+</a:t>
            </a:r>
            <a:r>
              <a:rPr sz="2400" spc="-340" dirty="0">
                <a:latin typeface="+mj-lt"/>
                <a:cs typeface="Garamond"/>
              </a:rPr>
              <a:t> </a:t>
            </a:r>
            <a:r>
              <a:rPr sz="2400" spc="-20" dirty="0">
                <a:latin typeface="+mj-lt"/>
                <a:cs typeface="Garamond"/>
              </a:rPr>
              <a:t>1100 </a:t>
            </a:r>
            <a:r>
              <a:rPr sz="2400" spc="120" dirty="0">
                <a:latin typeface="+mj-lt"/>
                <a:cs typeface="Garamond"/>
              </a:rPr>
              <a:t>= </a:t>
            </a:r>
            <a:r>
              <a:rPr sz="2400" spc="-20" dirty="0">
                <a:latin typeface="+mj-lt"/>
                <a:cs typeface="Garamond"/>
              </a:rPr>
              <a:t>1100</a:t>
            </a:r>
            <a:endParaRPr sz="2400" dirty="0">
              <a:latin typeface="+mj-lt"/>
              <a:cs typeface="Garamond"/>
            </a:endParaRPr>
          </a:p>
          <a:p>
            <a:pPr marL="212090" marR="5080" indent="-199390" algn="just">
              <a:lnSpc>
                <a:spcPct val="116300"/>
              </a:lnSpc>
              <a:spcBef>
                <a:spcPts val="905"/>
              </a:spcBef>
              <a:buFont typeface="Lucida Sans Unicode"/>
              <a:buChar char="•"/>
              <a:tabLst>
                <a:tab pos="212725" algn="l"/>
              </a:tabLst>
            </a:pPr>
            <a:r>
              <a:rPr sz="2400" spc="35" dirty="0">
                <a:latin typeface="+mj-lt"/>
                <a:cs typeface="Garamond"/>
              </a:rPr>
              <a:t>Multiplication </a:t>
            </a:r>
            <a:r>
              <a:rPr sz="2400" spc="15" dirty="0">
                <a:latin typeface="+mj-lt"/>
                <a:cs typeface="Garamond"/>
              </a:rPr>
              <a:t>is </a:t>
            </a:r>
            <a:r>
              <a:rPr sz="2400" spc="20" dirty="0">
                <a:latin typeface="+mj-lt"/>
                <a:cs typeface="Garamond"/>
              </a:rPr>
              <a:t>normal </a:t>
            </a:r>
            <a:r>
              <a:rPr sz="2400" spc="25" dirty="0">
                <a:latin typeface="+mj-lt"/>
                <a:cs typeface="Garamond"/>
              </a:rPr>
              <a:t>except </a:t>
            </a:r>
            <a:r>
              <a:rPr sz="2400" spc="-55" dirty="0">
                <a:latin typeface="+mj-lt"/>
                <a:cs typeface="Garamond"/>
              </a:rPr>
              <a:t>for </a:t>
            </a:r>
            <a:r>
              <a:rPr sz="2400" spc="-45" dirty="0">
                <a:latin typeface="+mj-lt"/>
                <a:cs typeface="Garamond"/>
              </a:rPr>
              <a:t>no </a:t>
            </a:r>
            <a:r>
              <a:rPr sz="2400" spc="35" dirty="0">
                <a:latin typeface="+mj-lt"/>
                <a:cs typeface="Garamond"/>
              </a:rPr>
              <a:t>carries: e.g.  </a:t>
            </a:r>
            <a:r>
              <a:rPr sz="2400" spc="-20" dirty="0">
                <a:latin typeface="+mj-lt"/>
                <a:cs typeface="Garamond"/>
              </a:rPr>
              <a:t>1001 </a:t>
            </a:r>
            <a:r>
              <a:rPr sz="2400" spc="-600" dirty="0">
                <a:latin typeface="+mj-lt"/>
                <a:cs typeface="Lucida Sans Unicode"/>
              </a:rPr>
              <a:t>∗ </a:t>
            </a:r>
            <a:r>
              <a:rPr sz="2400" spc="-15" dirty="0">
                <a:latin typeface="+mj-lt"/>
                <a:cs typeface="Garamond"/>
              </a:rPr>
              <a:t>11 </a:t>
            </a:r>
            <a:r>
              <a:rPr sz="2400" spc="120" dirty="0">
                <a:latin typeface="+mj-lt"/>
                <a:cs typeface="Garamond"/>
              </a:rPr>
              <a:t>= </a:t>
            </a:r>
            <a:r>
              <a:rPr sz="2400" spc="-20" dirty="0">
                <a:latin typeface="+mj-lt"/>
                <a:cs typeface="Garamond"/>
              </a:rPr>
              <a:t>10010 </a:t>
            </a:r>
            <a:r>
              <a:rPr sz="2400" spc="120" dirty="0">
                <a:latin typeface="+mj-lt"/>
                <a:cs typeface="Garamond"/>
              </a:rPr>
              <a:t>+</a:t>
            </a:r>
            <a:r>
              <a:rPr sz="2400" spc="-335" dirty="0">
                <a:latin typeface="+mj-lt"/>
                <a:cs typeface="Garamond"/>
              </a:rPr>
              <a:t> </a:t>
            </a:r>
            <a:r>
              <a:rPr sz="2400" spc="-20" dirty="0">
                <a:latin typeface="+mj-lt"/>
                <a:cs typeface="Garamond"/>
              </a:rPr>
              <a:t>1001 </a:t>
            </a:r>
            <a:r>
              <a:rPr sz="2400" spc="120" dirty="0">
                <a:latin typeface="+mj-lt"/>
                <a:cs typeface="Garamond"/>
              </a:rPr>
              <a:t>= </a:t>
            </a:r>
            <a:r>
              <a:rPr sz="2400" spc="-5" dirty="0">
                <a:latin typeface="+mj-lt"/>
                <a:cs typeface="Garamond"/>
              </a:rPr>
              <a:t>11011. </a:t>
            </a:r>
            <a:r>
              <a:rPr sz="2400" spc="30" dirty="0">
                <a:latin typeface="+mj-lt"/>
                <a:cs typeface="Garamond"/>
              </a:rPr>
              <a:t>Shift </a:t>
            </a:r>
            <a:r>
              <a:rPr sz="2400" spc="45" dirty="0">
                <a:latin typeface="+mj-lt"/>
                <a:cs typeface="Garamond"/>
              </a:rPr>
              <a:t>and </a:t>
            </a:r>
            <a:r>
              <a:rPr sz="2400" spc="-20" dirty="0">
                <a:latin typeface="+mj-lt"/>
                <a:cs typeface="Garamond"/>
              </a:rPr>
              <a:t>Ex-or  </a:t>
            </a:r>
            <a:r>
              <a:rPr sz="2400" spc="40" dirty="0">
                <a:latin typeface="+mj-lt"/>
                <a:cs typeface="Garamond"/>
              </a:rPr>
              <a:t>instead </a:t>
            </a:r>
            <a:r>
              <a:rPr sz="2400" spc="-100" dirty="0">
                <a:latin typeface="+mj-lt"/>
                <a:cs typeface="Garamond"/>
              </a:rPr>
              <a:t>of </a:t>
            </a:r>
            <a:r>
              <a:rPr sz="2400" spc="30" dirty="0">
                <a:latin typeface="+mj-lt"/>
                <a:cs typeface="Garamond"/>
              </a:rPr>
              <a:t>Shift </a:t>
            </a:r>
            <a:r>
              <a:rPr sz="2400" spc="45" dirty="0">
                <a:latin typeface="+mj-lt"/>
                <a:cs typeface="Garamond"/>
              </a:rPr>
              <a:t>and </a:t>
            </a:r>
            <a:r>
              <a:rPr sz="2400" spc="30" dirty="0">
                <a:latin typeface="+mj-lt"/>
                <a:cs typeface="Garamond"/>
              </a:rPr>
              <a:t>Add </a:t>
            </a:r>
            <a:r>
              <a:rPr sz="2400" spc="50" dirty="0">
                <a:latin typeface="+mj-lt"/>
                <a:cs typeface="Garamond"/>
              </a:rPr>
              <a:t>as </a:t>
            </a:r>
            <a:r>
              <a:rPr sz="2400" spc="25" dirty="0">
                <a:latin typeface="+mj-lt"/>
                <a:cs typeface="Garamond"/>
              </a:rPr>
              <a:t>in </a:t>
            </a:r>
            <a:r>
              <a:rPr sz="2400" spc="20" dirty="0">
                <a:latin typeface="+mj-lt"/>
                <a:cs typeface="Garamond"/>
              </a:rPr>
              <a:t>normal </a:t>
            </a:r>
            <a:r>
              <a:rPr sz="2400" spc="210" dirty="0">
                <a:latin typeface="+mj-lt"/>
                <a:cs typeface="Garamond"/>
              </a:rPr>
              <a:t> </a:t>
            </a:r>
            <a:r>
              <a:rPr sz="2400" spc="45" dirty="0">
                <a:latin typeface="+mj-lt"/>
                <a:cs typeface="Garamond"/>
              </a:rPr>
              <a:t>arithemtic.</a:t>
            </a:r>
            <a:endParaRPr sz="2400" dirty="0">
              <a:latin typeface="+mj-lt"/>
              <a:cs typeface="Garamond"/>
            </a:endParaRPr>
          </a:p>
          <a:p>
            <a:pPr marL="212090" marR="10795" indent="-199390">
              <a:lnSpc>
                <a:spcPct val="116599"/>
              </a:lnSpc>
              <a:spcBef>
                <a:spcPts val="885"/>
              </a:spcBef>
              <a:buFont typeface="Lucida Sans Unicode"/>
              <a:buChar char="•"/>
              <a:tabLst>
                <a:tab pos="212725" algn="l"/>
              </a:tabLst>
            </a:pPr>
            <a:r>
              <a:rPr sz="2400" spc="55" dirty="0">
                <a:latin typeface="+mj-lt"/>
                <a:cs typeface="Garamond"/>
              </a:rPr>
              <a:t>Similar </a:t>
            </a:r>
            <a:r>
              <a:rPr sz="2400" spc="30" dirty="0">
                <a:latin typeface="+mj-lt"/>
                <a:cs typeface="Garamond"/>
              </a:rPr>
              <a:t>algorithm </a:t>
            </a:r>
            <a:r>
              <a:rPr sz="2400" spc="15" dirty="0">
                <a:latin typeface="+mj-lt"/>
                <a:cs typeface="Garamond"/>
              </a:rPr>
              <a:t>to </a:t>
            </a:r>
            <a:r>
              <a:rPr sz="2400" spc="35" dirty="0">
                <a:latin typeface="+mj-lt"/>
                <a:cs typeface="Garamond"/>
              </a:rPr>
              <a:t>ordinary </a:t>
            </a:r>
            <a:r>
              <a:rPr sz="2400" spc="20" dirty="0">
                <a:latin typeface="+mj-lt"/>
                <a:cs typeface="Garamond"/>
              </a:rPr>
              <a:t>division. </a:t>
            </a:r>
            <a:r>
              <a:rPr sz="2400" spc="45" dirty="0">
                <a:latin typeface="+mj-lt"/>
                <a:cs typeface="Garamond"/>
              </a:rPr>
              <a:t>Again </a:t>
            </a:r>
            <a:r>
              <a:rPr sz="2400" spc="50" dirty="0">
                <a:latin typeface="+mj-lt"/>
                <a:cs typeface="Garamond"/>
              </a:rPr>
              <a:t>let </a:t>
            </a:r>
            <a:r>
              <a:rPr sz="2400" i="1" spc="35" dirty="0">
                <a:latin typeface="+mj-lt"/>
                <a:cs typeface="Verdana"/>
              </a:rPr>
              <a:t>r  </a:t>
            </a:r>
            <a:r>
              <a:rPr sz="2400" spc="20" dirty="0">
                <a:latin typeface="+mj-lt"/>
                <a:cs typeface="Garamond"/>
              </a:rPr>
              <a:t>be </a:t>
            </a:r>
            <a:r>
              <a:rPr sz="2400" spc="10" dirty="0">
                <a:latin typeface="+mj-lt"/>
                <a:cs typeface="Garamond"/>
              </a:rPr>
              <a:t>number </a:t>
            </a:r>
            <a:r>
              <a:rPr sz="2400" spc="-100" dirty="0">
                <a:latin typeface="+mj-lt"/>
                <a:cs typeface="Garamond"/>
              </a:rPr>
              <a:t>of </a:t>
            </a:r>
            <a:r>
              <a:rPr sz="2400" spc="45" dirty="0">
                <a:latin typeface="+mj-lt"/>
                <a:cs typeface="Garamond"/>
              </a:rPr>
              <a:t>bits </a:t>
            </a:r>
            <a:r>
              <a:rPr sz="2400" spc="25" dirty="0">
                <a:latin typeface="+mj-lt"/>
                <a:cs typeface="Garamond"/>
              </a:rPr>
              <a:t>in </a:t>
            </a:r>
            <a:r>
              <a:rPr sz="2400" i="1" spc="35" dirty="0">
                <a:latin typeface="+mj-lt"/>
                <a:cs typeface="Verdana"/>
              </a:rPr>
              <a:t>G</a:t>
            </a:r>
            <a:r>
              <a:rPr sz="2400" spc="35" dirty="0">
                <a:latin typeface="+mj-lt"/>
                <a:cs typeface="Garamond"/>
              </a:rPr>
              <a:t>. </a:t>
            </a:r>
            <a:r>
              <a:rPr sz="2400" spc="-15" dirty="0">
                <a:latin typeface="+mj-lt"/>
                <a:cs typeface="Garamond"/>
              </a:rPr>
              <a:t>We find </a:t>
            </a:r>
            <a:r>
              <a:rPr sz="2400" spc="40" dirty="0">
                <a:latin typeface="+mj-lt"/>
                <a:cs typeface="Garamond"/>
              </a:rPr>
              <a:t>the </a:t>
            </a:r>
            <a:r>
              <a:rPr sz="2400" spc="30" dirty="0">
                <a:latin typeface="+mj-lt"/>
                <a:cs typeface="Garamond"/>
              </a:rPr>
              <a:t>remainder </a:t>
            </a:r>
            <a:r>
              <a:rPr sz="2400" i="1" spc="-200" dirty="0">
                <a:latin typeface="+mj-lt"/>
                <a:cs typeface="Verdana"/>
              </a:rPr>
              <a:t>c  </a:t>
            </a:r>
            <a:r>
              <a:rPr sz="2400" spc="-100" dirty="0">
                <a:latin typeface="+mj-lt"/>
                <a:cs typeface="Garamond"/>
              </a:rPr>
              <a:t>of </a:t>
            </a:r>
            <a:r>
              <a:rPr sz="2400" spc="130" dirty="0">
                <a:latin typeface="+mj-lt"/>
                <a:cs typeface="Garamond"/>
              </a:rPr>
              <a:t>2</a:t>
            </a:r>
            <a:r>
              <a:rPr sz="2400" i="1" spc="195" baseline="29761" dirty="0">
                <a:latin typeface="+mj-lt"/>
                <a:cs typeface="Trebuchet MS"/>
              </a:rPr>
              <a:t>r</a:t>
            </a:r>
            <a:r>
              <a:rPr sz="2400" spc="195" baseline="29761" dirty="0">
                <a:latin typeface="+mj-lt"/>
                <a:cs typeface="Arial"/>
              </a:rPr>
              <a:t>−</a:t>
            </a:r>
            <a:r>
              <a:rPr sz="2400" spc="195" baseline="29761" dirty="0">
                <a:latin typeface="+mj-lt"/>
                <a:cs typeface="Tw Cen MT Condensed Extra Bold"/>
              </a:rPr>
              <a:t>1</a:t>
            </a:r>
            <a:r>
              <a:rPr sz="2400" i="1" spc="130" dirty="0">
                <a:latin typeface="+mj-lt"/>
                <a:cs typeface="Verdana"/>
              </a:rPr>
              <a:t>M </a:t>
            </a:r>
            <a:r>
              <a:rPr sz="2400" dirty="0">
                <a:latin typeface="+mj-lt"/>
                <a:cs typeface="Garamond"/>
              </a:rPr>
              <a:t>when </a:t>
            </a:r>
            <a:r>
              <a:rPr sz="2400" spc="30" dirty="0">
                <a:latin typeface="+mj-lt"/>
                <a:cs typeface="Garamond"/>
              </a:rPr>
              <a:t>divided </a:t>
            </a:r>
            <a:r>
              <a:rPr sz="2400" spc="50" dirty="0">
                <a:latin typeface="+mj-lt"/>
                <a:cs typeface="Garamond"/>
              </a:rPr>
              <a:t>by </a:t>
            </a:r>
            <a:r>
              <a:rPr sz="2400" i="1" spc="35" dirty="0">
                <a:latin typeface="+mj-lt"/>
                <a:cs typeface="Verdana"/>
              </a:rPr>
              <a:t>G</a:t>
            </a:r>
            <a:r>
              <a:rPr sz="2400" spc="35" dirty="0">
                <a:latin typeface="+mj-lt"/>
                <a:cs typeface="Garamond"/>
              </a:rPr>
              <a:t>. </a:t>
            </a:r>
            <a:r>
              <a:rPr sz="2400" spc="85" dirty="0">
                <a:latin typeface="+mj-lt"/>
                <a:cs typeface="Garamond"/>
              </a:rPr>
              <a:t>Why </a:t>
            </a:r>
            <a:r>
              <a:rPr sz="2400" spc="20" dirty="0">
                <a:solidFill>
                  <a:srgbClr val="00B050"/>
                </a:solidFill>
                <a:latin typeface="+mj-lt"/>
                <a:cs typeface="Garamond"/>
              </a:rPr>
              <a:t>only </a:t>
            </a:r>
            <a:r>
              <a:rPr sz="2400" spc="15" dirty="0">
                <a:solidFill>
                  <a:srgbClr val="00B050"/>
                </a:solidFill>
                <a:latin typeface="+mj-lt"/>
                <a:cs typeface="Garamond"/>
              </a:rPr>
              <a:t>shift  </a:t>
            </a:r>
            <a:r>
              <a:rPr sz="2400" i="1" spc="35" dirty="0">
                <a:solidFill>
                  <a:srgbClr val="00B050"/>
                </a:solidFill>
                <a:latin typeface="+mj-lt"/>
                <a:cs typeface="Verdana"/>
              </a:rPr>
              <a:t>r </a:t>
            </a:r>
            <a:r>
              <a:rPr sz="2400" spc="-25" dirty="0">
                <a:solidFill>
                  <a:srgbClr val="00B050"/>
                </a:solidFill>
                <a:latin typeface="+mj-lt"/>
                <a:cs typeface="Lucida Sans Unicode"/>
              </a:rPr>
              <a:t>− </a:t>
            </a:r>
            <a:r>
              <a:rPr sz="2400" spc="-15" dirty="0">
                <a:solidFill>
                  <a:srgbClr val="00B050"/>
                </a:solidFill>
                <a:latin typeface="+mj-lt"/>
                <a:cs typeface="Garamond"/>
              </a:rPr>
              <a:t>1 </a:t>
            </a:r>
            <a:r>
              <a:rPr sz="2400" spc="45" dirty="0">
                <a:solidFill>
                  <a:srgbClr val="00B050"/>
                </a:solidFill>
                <a:latin typeface="+mj-lt"/>
                <a:cs typeface="Garamond"/>
              </a:rPr>
              <a:t>bits </a:t>
            </a:r>
            <a:r>
              <a:rPr sz="2400" spc="45" dirty="0">
                <a:latin typeface="+mj-lt"/>
                <a:cs typeface="Garamond"/>
              </a:rPr>
              <a:t>this</a:t>
            </a:r>
            <a:r>
              <a:rPr sz="2400" spc="-105" dirty="0">
                <a:latin typeface="+mj-lt"/>
                <a:cs typeface="Garamond"/>
              </a:rPr>
              <a:t> </a:t>
            </a:r>
            <a:r>
              <a:rPr sz="2400" spc="65" dirty="0">
                <a:latin typeface="+mj-lt"/>
                <a:cs typeface="Garamond"/>
              </a:rPr>
              <a:t>time?</a:t>
            </a:r>
            <a:endParaRPr sz="2400" dirty="0">
              <a:latin typeface="+mj-lt"/>
              <a:cs typeface="Garamond"/>
            </a:endParaRPr>
          </a:p>
          <a:p>
            <a:pPr marL="212090" marR="74295" indent="-199390" algn="just">
              <a:lnSpc>
                <a:spcPct val="116300"/>
              </a:lnSpc>
              <a:spcBef>
                <a:spcPts val="890"/>
              </a:spcBef>
              <a:buFont typeface="Lucida Sans Unicode"/>
              <a:buChar char="•"/>
              <a:tabLst>
                <a:tab pos="212725" algn="l"/>
              </a:tabLst>
            </a:pPr>
            <a:r>
              <a:rPr sz="2400" spc="30" dirty="0">
                <a:latin typeface="+mj-lt"/>
                <a:cs typeface="Garamond"/>
              </a:rPr>
              <a:t>Thus </a:t>
            </a:r>
            <a:r>
              <a:rPr sz="2400" spc="130" dirty="0">
                <a:latin typeface="+mj-lt"/>
                <a:cs typeface="Garamond"/>
              </a:rPr>
              <a:t>2</a:t>
            </a:r>
            <a:r>
              <a:rPr sz="2400" i="1" spc="195" baseline="29761" dirty="0">
                <a:latin typeface="+mj-lt"/>
                <a:cs typeface="Trebuchet MS"/>
              </a:rPr>
              <a:t>r</a:t>
            </a:r>
            <a:r>
              <a:rPr sz="2400" spc="195" baseline="29761" dirty="0">
                <a:latin typeface="+mj-lt"/>
                <a:cs typeface="Arial"/>
              </a:rPr>
              <a:t>−</a:t>
            </a:r>
            <a:r>
              <a:rPr sz="2400" spc="195" baseline="29761" dirty="0">
                <a:latin typeface="+mj-lt"/>
                <a:cs typeface="Tw Cen MT Condensed Extra Bold"/>
              </a:rPr>
              <a:t>1</a:t>
            </a:r>
            <a:r>
              <a:rPr sz="2400" i="1" spc="130" dirty="0">
                <a:latin typeface="+mj-lt"/>
                <a:cs typeface="Verdana"/>
              </a:rPr>
              <a:t>M </a:t>
            </a:r>
            <a:r>
              <a:rPr sz="2400" spc="120" dirty="0">
                <a:latin typeface="+mj-lt"/>
                <a:cs typeface="Garamond"/>
              </a:rPr>
              <a:t>= </a:t>
            </a:r>
            <a:r>
              <a:rPr sz="2400" i="1" spc="-85" dirty="0">
                <a:latin typeface="+mj-lt"/>
                <a:cs typeface="Verdana"/>
              </a:rPr>
              <a:t>k.G </a:t>
            </a:r>
            <a:r>
              <a:rPr sz="2400" spc="120" dirty="0">
                <a:latin typeface="+mj-lt"/>
                <a:cs typeface="Garamond"/>
              </a:rPr>
              <a:t>+ </a:t>
            </a:r>
            <a:r>
              <a:rPr sz="2400" i="1" spc="-65" dirty="0">
                <a:latin typeface="+mj-lt"/>
                <a:cs typeface="Verdana"/>
              </a:rPr>
              <a:t>c</a:t>
            </a:r>
            <a:r>
              <a:rPr sz="2400" spc="-65" dirty="0">
                <a:latin typeface="+mj-lt"/>
                <a:cs typeface="Garamond"/>
              </a:rPr>
              <a:t>. </a:t>
            </a:r>
            <a:r>
              <a:rPr sz="2400" spc="30" dirty="0">
                <a:latin typeface="+mj-lt"/>
                <a:cs typeface="Garamond"/>
              </a:rPr>
              <a:t>Thus </a:t>
            </a:r>
            <a:r>
              <a:rPr sz="2400" spc="130" dirty="0">
                <a:latin typeface="+mj-lt"/>
                <a:cs typeface="Garamond"/>
              </a:rPr>
              <a:t>2</a:t>
            </a:r>
            <a:r>
              <a:rPr sz="2400" i="1" spc="195" baseline="29761" dirty="0">
                <a:latin typeface="+mj-lt"/>
                <a:cs typeface="Trebuchet MS"/>
              </a:rPr>
              <a:t>r</a:t>
            </a:r>
            <a:r>
              <a:rPr sz="2400" spc="195" baseline="29761" dirty="0">
                <a:latin typeface="+mj-lt"/>
                <a:cs typeface="Arial"/>
              </a:rPr>
              <a:t>−</a:t>
            </a:r>
            <a:r>
              <a:rPr sz="2400" spc="195" baseline="29761" dirty="0">
                <a:latin typeface="+mj-lt"/>
                <a:cs typeface="Tw Cen MT Condensed Extra Bold"/>
              </a:rPr>
              <a:t>1</a:t>
            </a:r>
            <a:r>
              <a:rPr sz="2400" i="1" spc="130" dirty="0">
                <a:latin typeface="+mj-lt"/>
                <a:cs typeface="Verdana"/>
              </a:rPr>
              <a:t>M </a:t>
            </a:r>
            <a:r>
              <a:rPr sz="2400" spc="-25" dirty="0">
                <a:latin typeface="+mj-lt"/>
                <a:cs typeface="Lucida Sans Unicode"/>
              </a:rPr>
              <a:t>− </a:t>
            </a:r>
            <a:r>
              <a:rPr sz="2400" i="1" spc="-200" dirty="0">
                <a:latin typeface="+mj-lt"/>
                <a:cs typeface="Verdana"/>
              </a:rPr>
              <a:t>c </a:t>
            </a:r>
            <a:r>
              <a:rPr sz="2400" spc="120" dirty="0">
                <a:latin typeface="+mj-lt"/>
                <a:cs typeface="Garamond"/>
              </a:rPr>
              <a:t>=</a:t>
            </a:r>
            <a:r>
              <a:rPr sz="2400" spc="-250" dirty="0">
                <a:latin typeface="+mj-lt"/>
                <a:cs typeface="Garamond"/>
              </a:rPr>
              <a:t> </a:t>
            </a:r>
            <a:r>
              <a:rPr sz="2400" i="1" spc="-50" dirty="0">
                <a:latin typeface="+mj-lt"/>
                <a:cs typeface="Verdana"/>
              </a:rPr>
              <a:t>k.G</a:t>
            </a:r>
            <a:r>
              <a:rPr sz="2400" spc="-50" dirty="0">
                <a:latin typeface="+mj-lt"/>
                <a:cs typeface="Garamond"/>
              </a:rPr>
              <a:t>.  </a:t>
            </a:r>
            <a:r>
              <a:rPr sz="2400" spc="30" dirty="0">
                <a:latin typeface="+mj-lt"/>
                <a:cs typeface="Garamond"/>
              </a:rPr>
              <a:t>Thus </a:t>
            </a:r>
            <a:r>
              <a:rPr sz="2400" spc="130" dirty="0">
                <a:latin typeface="+mj-lt"/>
                <a:cs typeface="Garamond"/>
              </a:rPr>
              <a:t>2</a:t>
            </a:r>
            <a:r>
              <a:rPr sz="2400" i="1" spc="195" baseline="29761" dirty="0">
                <a:latin typeface="+mj-lt"/>
                <a:cs typeface="Trebuchet MS"/>
              </a:rPr>
              <a:t>r</a:t>
            </a:r>
            <a:r>
              <a:rPr sz="2400" spc="195" baseline="29761" dirty="0">
                <a:latin typeface="+mj-lt"/>
                <a:cs typeface="Arial"/>
              </a:rPr>
              <a:t>−</a:t>
            </a:r>
            <a:r>
              <a:rPr sz="2400" spc="195" baseline="29761" dirty="0">
                <a:latin typeface="+mj-lt"/>
                <a:cs typeface="Tw Cen MT Condensed Extra Bold"/>
              </a:rPr>
              <a:t>1</a:t>
            </a:r>
            <a:r>
              <a:rPr sz="2400" i="1" spc="130" dirty="0">
                <a:latin typeface="+mj-lt"/>
                <a:cs typeface="Verdana"/>
              </a:rPr>
              <a:t>M </a:t>
            </a:r>
            <a:r>
              <a:rPr sz="2400" spc="120" dirty="0">
                <a:latin typeface="+mj-lt"/>
                <a:cs typeface="Garamond"/>
              </a:rPr>
              <a:t>+ </a:t>
            </a:r>
            <a:r>
              <a:rPr sz="2400" i="1" spc="-200" dirty="0">
                <a:latin typeface="+mj-lt"/>
                <a:cs typeface="Verdana"/>
              </a:rPr>
              <a:t>c </a:t>
            </a:r>
            <a:r>
              <a:rPr sz="2400" spc="120" dirty="0">
                <a:latin typeface="+mj-lt"/>
                <a:cs typeface="Garamond"/>
              </a:rPr>
              <a:t>= </a:t>
            </a:r>
            <a:r>
              <a:rPr sz="2400" i="1" spc="-85" dirty="0" err="1">
                <a:latin typeface="+mj-lt"/>
                <a:cs typeface="Verdana"/>
              </a:rPr>
              <a:t>k.G</a:t>
            </a:r>
            <a:r>
              <a:rPr sz="2400" i="1" spc="-85" dirty="0">
                <a:latin typeface="+mj-lt"/>
                <a:cs typeface="Verdana"/>
              </a:rPr>
              <a:t> </a:t>
            </a:r>
            <a:r>
              <a:rPr lang="en-US" sz="2400" spc="20" dirty="0">
                <a:latin typeface="+mj-lt"/>
                <a:cs typeface="Verdana"/>
              </a:rPr>
              <a:t>(</a:t>
            </a:r>
            <a:r>
              <a:rPr sz="2400" spc="35" dirty="0">
                <a:latin typeface="+mj-lt"/>
                <a:cs typeface="Garamond"/>
              </a:rPr>
              <a:t>addition </a:t>
            </a:r>
            <a:r>
              <a:rPr sz="2400" spc="25" dirty="0">
                <a:latin typeface="+mj-lt"/>
                <a:cs typeface="Garamond"/>
              </a:rPr>
              <a:t>same</a:t>
            </a:r>
            <a:r>
              <a:rPr lang="en-US" sz="2400" spc="25" dirty="0">
                <a:latin typeface="+mj-lt"/>
                <a:cs typeface="Garamond"/>
              </a:rPr>
              <a:t> </a:t>
            </a:r>
            <a:r>
              <a:rPr sz="2400" spc="50" dirty="0">
                <a:latin typeface="+mj-lt"/>
                <a:cs typeface="Garamond"/>
              </a:rPr>
              <a:t>as </a:t>
            </a:r>
            <a:r>
              <a:rPr sz="2400" spc="40" dirty="0">
                <a:latin typeface="+mj-lt"/>
                <a:cs typeface="Garamond"/>
              </a:rPr>
              <a:t>subtraction</a:t>
            </a:r>
            <a:r>
              <a:rPr lang="en-US" sz="2400" spc="40" dirty="0">
                <a:latin typeface="+mj-lt"/>
                <a:cs typeface="Garamond"/>
              </a:rPr>
              <a:t>)</a:t>
            </a:r>
            <a:r>
              <a:rPr sz="2400" spc="40" dirty="0">
                <a:latin typeface="+mj-lt"/>
                <a:cs typeface="Garamond"/>
              </a:rPr>
              <a:t>. </a:t>
            </a:r>
            <a:r>
              <a:rPr sz="2400" spc="25" dirty="0">
                <a:latin typeface="+mj-lt"/>
                <a:cs typeface="Garamond"/>
              </a:rPr>
              <a:t>Send </a:t>
            </a:r>
            <a:r>
              <a:rPr sz="2400" i="1" spc="-200" dirty="0">
                <a:solidFill>
                  <a:srgbClr val="00B050"/>
                </a:solidFill>
                <a:latin typeface="+mj-lt"/>
                <a:cs typeface="Verdana"/>
              </a:rPr>
              <a:t>c</a:t>
            </a:r>
            <a:r>
              <a:rPr lang="en-US" sz="2400" i="1" spc="-200" dirty="0">
                <a:solidFill>
                  <a:srgbClr val="00B050"/>
                </a:solidFill>
                <a:latin typeface="+mj-lt"/>
                <a:cs typeface="Verdana"/>
              </a:rPr>
              <a:t>  </a:t>
            </a:r>
            <a:r>
              <a:rPr sz="2400" spc="50" dirty="0">
                <a:solidFill>
                  <a:srgbClr val="00B050"/>
                </a:solidFill>
                <a:latin typeface="+mj-lt"/>
                <a:cs typeface="Garamond"/>
              </a:rPr>
              <a:t>as</a:t>
            </a:r>
            <a:r>
              <a:rPr sz="2400" spc="535" dirty="0">
                <a:solidFill>
                  <a:srgbClr val="00B050"/>
                </a:solidFill>
                <a:latin typeface="+mj-lt"/>
                <a:cs typeface="Garamond"/>
              </a:rPr>
              <a:t> </a:t>
            </a:r>
            <a:r>
              <a:rPr sz="2400" spc="-10" dirty="0">
                <a:solidFill>
                  <a:srgbClr val="00B050"/>
                </a:solidFill>
                <a:latin typeface="+mj-lt"/>
                <a:cs typeface="Garamond"/>
              </a:rPr>
              <a:t>checksum</a:t>
            </a:r>
            <a:endParaRPr sz="2400" dirty="0">
              <a:solidFill>
                <a:srgbClr val="00B050"/>
              </a:solidFill>
              <a:latin typeface="+mj-lt"/>
              <a:cs typeface="Garamond"/>
            </a:endParaRPr>
          </a:p>
        </p:txBody>
      </p:sp>
    </p:spTree>
    <p:extLst>
      <p:ext uri="{BB962C8B-B14F-4D97-AF65-F5344CB8AC3E}">
        <p14:creationId xmlns:p14="http://schemas.microsoft.com/office/powerpoint/2010/main" val="8167005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6</a:t>
            </a:r>
          </a:p>
        </p:txBody>
      </p:sp>
      <p:sp>
        <p:nvSpPr>
          <p:cNvPr id="2" name="object 2"/>
          <p:cNvSpPr txBox="1"/>
          <p:nvPr/>
        </p:nvSpPr>
        <p:spPr>
          <a:xfrm>
            <a:off x="990600" y="457200"/>
            <a:ext cx="6324599" cy="430887"/>
          </a:xfrm>
          <a:prstGeom prst="rect">
            <a:avLst/>
          </a:prstGeom>
        </p:spPr>
        <p:txBody>
          <a:bodyPr vert="horz" wrap="square" lIns="0" tIns="0" rIns="0" bIns="0" rtlCol="0">
            <a:spAutoFit/>
          </a:bodyPr>
          <a:lstStyle/>
          <a:p>
            <a:pPr marL="12700">
              <a:lnSpc>
                <a:spcPct val="100000"/>
              </a:lnSpc>
            </a:pPr>
            <a:r>
              <a:rPr sz="2800" spc="210" dirty="0">
                <a:solidFill>
                  <a:srgbClr val="0070C0"/>
                </a:solidFill>
                <a:latin typeface="+mj-lt"/>
                <a:cs typeface="PMingLiU"/>
              </a:rPr>
              <a:t>Recall </a:t>
            </a:r>
            <a:r>
              <a:rPr sz="2800" spc="250" dirty="0">
                <a:solidFill>
                  <a:srgbClr val="0070C0"/>
                </a:solidFill>
                <a:latin typeface="+mj-lt"/>
                <a:cs typeface="PMingLiU"/>
              </a:rPr>
              <a:t>how </a:t>
            </a:r>
            <a:r>
              <a:rPr sz="2800" spc="265" dirty="0">
                <a:solidFill>
                  <a:srgbClr val="0070C0"/>
                </a:solidFill>
                <a:latin typeface="+mj-lt"/>
                <a:cs typeface="PMingLiU"/>
              </a:rPr>
              <a:t>ordinary </a:t>
            </a:r>
            <a:r>
              <a:rPr sz="2800" spc="200" dirty="0">
                <a:solidFill>
                  <a:srgbClr val="0070C0"/>
                </a:solidFill>
                <a:latin typeface="+mj-lt"/>
                <a:cs typeface="PMingLiU"/>
              </a:rPr>
              <a:t>division</a:t>
            </a:r>
            <a:r>
              <a:rPr sz="2800" spc="175" dirty="0">
                <a:solidFill>
                  <a:srgbClr val="0070C0"/>
                </a:solidFill>
                <a:latin typeface="+mj-lt"/>
                <a:cs typeface="PMingLiU"/>
              </a:rPr>
              <a:t> </a:t>
            </a:r>
            <a:r>
              <a:rPr sz="2800" spc="229" dirty="0">
                <a:solidFill>
                  <a:srgbClr val="0070C0"/>
                </a:solidFill>
                <a:latin typeface="+mj-lt"/>
                <a:cs typeface="PMingLiU"/>
              </a:rPr>
              <a:t>works</a:t>
            </a:r>
            <a:endParaRPr sz="2800" dirty="0">
              <a:solidFill>
                <a:srgbClr val="0070C0"/>
              </a:solidFill>
              <a:latin typeface="+mj-lt"/>
              <a:cs typeface="PMingLiU"/>
            </a:endParaRPr>
          </a:p>
        </p:txBody>
      </p:sp>
      <p:sp>
        <p:nvSpPr>
          <p:cNvPr id="3" name="object 3"/>
          <p:cNvSpPr txBox="1"/>
          <p:nvPr/>
        </p:nvSpPr>
        <p:spPr>
          <a:xfrm>
            <a:off x="2299202" y="1978659"/>
            <a:ext cx="296545" cy="278130"/>
          </a:xfrm>
          <a:prstGeom prst="rect">
            <a:avLst/>
          </a:prstGeom>
        </p:spPr>
        <p:txBody>
          <a:bodyPr vert="horz" wrap="square" lIns="0" tIns="0" rIns="0" bIns="0" rtlCol="0">
            <a:spAutoFit/>
          </a:bodyPr>
          <a:lstStyle/>
          <a:p>
            <a:pPr marL="12700">
              <a:lnSpc>
                <a:spcPts val="2190"/>
              </a:lnSpc>
            </a:pPr>
            <a:r>
              <a:rPr sz="2050" b="0" spc="-210" dirty="0">
                <a:latin typeface="Bookman Old Style"/>
                <a:cs typeface="Bookman Old Style"/>
              </a:rPr>
              <a:t>62</a:t>
            </a:r>
            <a:endParaRPr sz="2050">
              <a:latin typeface="Bookman Old Style"/>
              <a:cs typeface="Bookman Old Style"/>
            </a:endParaRPr>
          </a:p>
        </p:txBody>
      </p:sp>
      <p:sp>
        <p:nvSpPr>
          <p:cNvPr id="4" name="object 4"/>
          <p:cNvSpPr txBox="1"/>
          <p:nvPr/>
        </p:nvSpPr>
        <p:spPr>
          <a:xfrm>
            <a:off x="3109510" y="1251711"/>
            <a:ext cx="1786255" cy="4278630"/>
          </a:xfrm>
          <a:prstGeom prst="rect">
            <a:avLst/>
          </a:prstGeom>
        </p:spPr>
        <p:txBody>
          <a:bodyPr vert="horz" wrap="square" lIns="0" tIns="0" rIns="0" bIns="0" rtlCol="0">
            <a:spAutoFit/>
          </a:bodyPr>
          <a:lstStyle/>
          <a:p>
            <a:pPr marL="148590">
              <a:lnSpc>
                <a:spcPct val="100000"/>
              </a:lnSpc>
            </a:pPr>
            <a:r>
              <a:rPr sz="2050" b="0" spc="-210" dirty="0">
                <a:latin typeface="Bookman Old Style"/>
                <a:cs typeface="Bookman Old Style"/>
              </a:rPr>
              <a:t>118</a:t>
            </a:r>
            <a:endParaRPr sz="2050">
              <a:latin typeface="Bookman Old Style"/>
              <a:cs typeface="Bookman Old Style"/>
            </a:endParaRPr>
          </a:p>
          <a:p>
            <a:pPr marL="12700" marR="5080">
              <a:lnSpc>
                <a:spcPts val="2870"/>
              </a:lnSpc>
              <a:spcBef>
                <a:spcPts val="150"/>
              </a:spcBef>
            </a:pPr>
            <a:r>
              <a:rPr sz="2050" b="0" spc="235" dirty="0">
                <a:latin typeface="Bookman Old Style"/>
                <a:cs typeface="Bookman Old Style"/>
              </a:rPr>
              <a:t>-------------  </a:t>
            </a:r>
            <a:r>
              <a:rPr sz="2050" b="0" spc="-210" dirty="0">
                <a:latin typeface="Bookman Old Style"/>
                <a:cs typeface="Bookman Old Style"/>
              </a:rPr>
              <a:t>7344</a:t>
            </a:r>
            <a:endParaRPr sz="2050">
              <a:latin typeface="Bookman Old Style"/>
              <a:cs typeface="Bookman Old Style"/>
            </a:endParaRPr>
          </a:p>
          <a:p>
            <a:pPr marL="12700">
              <a:lnSpc>
                <a:spcPct val="100000"/>
              </a:lnSpc>
              <a:spcBef>
                <a:spcPts val="240"/>
              </a:spcBef>
            </a:pPr>
            <a:r>
              <a:rPr sz="2050" b="0" spc="-210" dirty="0">
                <a:latin typeface="Bookman Old Style"/>
                <a:cs typeface="Bookman Old Style"/>
              </a:rPr>
              <a:t>62</a:t>
            </a:r>
            <a:endParaRPr sz="2050">
              <a:latin typeface="Bookman Old Style"/>
              <a:cs typeface="Bookman Old Style"/>
            </a:endParaRPr>
          </a:p>
          <a:p>
            <a:pPr marL="148590" marR="1223010" indent="-135890">
              <a:lnSpc>
                <a:spcPts val="2870"/>
              </a:lnSpc>
              <a:spcBef>
                <a:spcPts val="145"/>
              </a:spcBef>
            </a:pPr>
            <a:r>
              <a:rPr sz="2050" b="0" spc="225" dirty="0">
                <a:latin typeface="Bookman Old Style"/>
                <a:cs typeface="Bookman Old Style"/>
              </a:rPr>
              <a:t>----  </a:t>
            </a:r>
            <a:r>
              <a:rPr sz="2050" b="0" spc="-210" dirty="0">
                <a:latin typeface="Bookman Old Style"/>
                <a:cs typeface="Bookman Old Style"/>
              </a:rPr>
              <a:t>114</a:t>
            </a:r>
            <a:endParaRPr sz="2050">
              <a:latin typeface="Bookman Old Style"/>
              <a:cs typeface="Bookman Old Style"/>
            </a:endParaRPr>
          </a:p>
          <a:p>
            <a:pPr marL="282575">
              <a:lnSpc>
                <a:spcPct val="100000"/>
              </a:lnSpc>
              <a:spcBef>
                <a:spcPts val="240"/>
              </a:spcBef>
            </a:pPr>
            <a:r>
              <a:rPr sz="2050" b="0" spc="-210" dirty="0">
                <a:latin typeface="Bookman Old Style"/>
                <a:cs typeface="Bookman Old Style"/>
              </a:rPr>
              <a:t>62</a:t>
            </a:r>
            <a:endParaRPr sz="2050">
              <a:latin typeface="Bookman Old Style"/>
              <a:cs typeface="Bookman Old Style"/>
            </a:endParaRPr>
          </a:p>
          <a:p>
            <a:pPr marL="282575">
              <a:lnSpc>
                <a:spcPct val="100000"/>
              </a:lnSpc>
              <a:spcBef>
                <a:spcPts val="405"/>
              </a:spcBef>
            </a:pPr>
            <a:r>
              <a:rPr sz="2050" b="0" spc="240" dirty="0">
                <a:latin typeface="Bookman Old Style"/>
                <a:cs typeface="Bookman Old Style"/>
              </a:rPr>
              <a:t>---</a:t>
            </a:r>
            <a:endParaRPr sz="2050">
              <a:latin typeface="Bookman Old Style"/>
              <a:cs typeface="Bookman Old Style"/>
            </a:endParaRPr>
          </a:p>
          <a:p>
            <a:pPr marL="418465">
              <a:lnSpc>
                <a:spcPct val="100000"/>
              </a:lnSpc>
              <a:spcBef>
                <a:spcPts val="395"/>
              </a:spcBef>
            </a:pPr>
            <a:r>
              <a:rPr sz="2050" b="0" spc="-210" dirty="0">
                <a:latin typeface="Bookman Old Style"/>
                <a:cs typeface="Bookman Old Style"/>
              </a:rPr>
              <a:t>524</a:t>
            </a:r>
            <a:endParaRPr sz="2050">
              <a:latin typeface="Bookman Old Style"/>
              <a:cs typeface="Bookman Old Style"/>
            </a:endParaRPr>
          </a:p>
          <a:p>
            <a:pPr marL="418465">
              <a:lnSpc>
                <a:spcPct val="100000"/>
              </a:lnSpc>
              <a:spcBef>
                <a:spcPts val="405"/>
              </a:spcBef>
            </a:pPr>
            <a:r>
              <a:rPr sz="2050" b="0" spc="-210" dirty="0">
                <a:latin typeface="Bookman Old Style"/>
                <a:cs typeface="Bookman Old Style"/>
              </a:rPr>
              <a:t>496</a:t>
            </a:r>
            <a:endParaRPr sz="2050">
              <a:latin typeface="Bookman Old Style"/>
              <a:cs typeface="Bookman Old Style"/>
            </a:endParaRPr>
          </a:p>
          <a:p>
            <a:pPr marL="282575">
              <a:lnSpc>
                <a:spcPct val="100000"/>
              </a:lnSpc>
              <a:spcBef>
                <a:spcPts val="405"/>
              </a:spcBef>
            </a:pPr>
            <a:r>
              <a:rPr sz="2050" b="0" spc="240" dirty="0">
                <a:latin typeface="Bookman Old Style"/>
                <a:cs typeface="Bookman Old Style"/>
              </a:rPr>
              <a:t>----</a:t>
            </a:r>
            <a:endParaRPr sz="2050">
              <a:latin typeface="Bookman Old Style"/>
              <a:cs typeface="Bookman Old Style"/>
            </a:endParaRPr>
          </a:p>
          <a:p>
            <a:pPr marL="552450">
              <a:lnSpc>
                <a:spcPts val="2190"/>
              </a:lnSpc>
              <a:spcBef>
                <a:spcPts val="395"/>
              </a:spcBef>
            </a:pPr>
            <a:r>
              <a:rPr sz="2050" b="0" spc="-210" dirty="0">
                <a:latin typeface="Bookman Old Style"/>
                <a:cs typeface="Bookman Old Style"/>
              </a:rPr>
              <a:t>28</a:t>
            </a:r>
            <a:endParaRPr sz="2050">
              <a:latin typeface="Bookman Old Style"/>
              <a:cs typeface="Bookman Old Style"/>
            </a:endParaRPr>
          </a:p>
        </p:txBody>
      </p:sp>
      <p:sp>
        <p:nvSpPr>
          <p:cNvPr id="5" name="object 5"/>
          <p:cNvSpPr txBox="1"/>
          <p:nvPr/>
        </p:nvSpPr>
        <p:spPr>
          <a:xfrm>
            <a:off x="533399" y="5791662"/>
            <a:ext cx="6781799" cy="1296317"/>
          </a:xfrm>
          <a:prstGeom prst="rect">
            <a:avLst/>
          </a:prstGeom>
        </p:spPr>
        <p:txBody>
          <a:bodyPr vert="horz" wrap="square" lIns="0" tIns="0" rIns="0" bIns="0" rtlCol="0">
            <a:spAutoFit/>
          </a:bodyPr>
          <a:lstStyle/>
          <a:p>
            <a:pPr marL="212090" marR="5080" indent="-199390">
              <a:lnSpc>
                <a:spcPct val="116599"/>
              </a:lnSpc>
              <a:buFont typeface="Lucida Sans Unicode"/>
              <a:buChar char="•"/>
              <a:tabLst>
                <a:tab pos="212725" algn="l"/>
              </a:tabLst>
            </a:pPr>
            <a:r>
              <a:rPr sz="2400" spc="60" dirty="0">
                <a:latin typeface="+mj-lt"/>
                <a:cs typeface="Garamond"/>
              </a:rPr>
              <a:t>Can </a:t>
            </a:r>
            <a:r>
              <a:rPr sz="2400" spc="20" dirty="0">
                <a:latin typeface="+mj-lt"/>
                <a:cs typeface="Garamond"/>
              </a:rPr>
              <a:t>be </a:t>
            </a:r>
            <a:r>
              <a:rPr sz="2400" spc="5" dirty="0">
                <a:latin typeface="+mj-lt"/>
                <a:cs typeface="Garamond"/>
              </a:rPr>
              <a:t>viewed </a:t>
            </a:r>
            <a:r>
              <a:rPr sz="2400" spc="50" dirty="0">
                <a:latin typeface="+mj-lt"/>
                <a:cs typeface="Garamond"/>
              </a:rPr>
              <a:t>as </a:t>
            </a:r>
            <a:r>
              <a:rPr sz="2400" spc="40" dirty="0">
                <a:solidFill>
                  <a:srgbClr val="00B050"/>
                </a:solidFill>
                <a:latin typeface="+mj-lt"/>
                <a:cs typeface="Garamond"/>
              </a:rPr>
              <a:t>repeated </a:t>
            </a:r>
            <a:r>
              <a:rPr sz="2400" spc="35" dirty="0">
                <a:solidFill>
                  <a:srgbClr val="00B050"/>
                </a:solidFill>
                <a:latin typeface="+mj-lt"/>
                <a:cs typeface="Garamond"/>
              </a:rPr>
              <a:t>subtractions </a:t>
            </a:r>
            <a:r>
              <a:rPr sz="2400" spc="-100" dirty="0">
                <a:latin typeface="+mj-lt"/>
                <a:cs typeface="Garamond"/>
              </a:rPr>
              <a:t>of  </a:t>
            </a:r>
            <a:r>
              <a:rPr sz="2400" spc="30" dirty="0">
                <a:latin typeface="+mj-lt"/>
                <a:cs typeface="Garamond"/>
              </a:rPr>
              <a:t>multiples </a:t>
            </a:r>
            <a:r>
              <a:rPr sz="2400" spc="-100" dirty="0">
                <a:latin typeface="+mj-lt"/>
                <a:cs typeface="Garamond"/>
              </a:rPr>
              <a:t>of </a:t>
            </a:r>
            <a:r>
              <a:rPr sz="2400" spc="-15" dirty="0">
                <a:latin typeface="+mj-lt"/>
                <a:cs typeface="Garamond"/>
              </a:rPr>
              <a:t>62 </a:t>
            </a:r>
            <a:r>
              <a:rPr sz="2400" spc="60" dirty="0">
                <a:latin typeface="+mj-lt"/>
                <a:cs typeface="Garamond"/>
              </a:rPr>
              <a:t>(i.e., </a:t>
            </a:r>
            <a:r>
              <a:rPr sz="2400" spc="-5" dirty="0">
                <a:latin typeface="+mj-lt"/>
                <a:cs typeface="Garamond"/>
              </a:rPr>
              <a:t>6200, </a:t>
            </a:r>
            <a:r>
              <a:rPr sz="2400" dirty="0">
                <a:latin typeface="+mj-lt"/>
                <a:cs typeface="Garamond"/>
              </a:rPr>
              <a:t>620, </a:t>
            </a:r>
            <a:r>
              <a:rPr sz="2400" spc="20" dirty="0">
                <a:latin typeface="+mj-lt"/>
                <a:cs typeface="Garamond"/>
              </a:rPr>
              <a:t>496) </a:t>
            </a:r>
            <a:r>
              <a:rPr sz="2400" spc="45" dirty="0">
                <a:latin typeface="+mj-lt"/>
                <a:cs typeface="Garamond"/>
              </a:rPr>
              <a:t>until </a:t>
            </a:r>
            <a:r>
              <a:rPr sz="2400" spc="-30" dirty="0">
                <a:latin typeface="+mj-lt"/>
                <a:cs typeface="Garamond"/>
              </a:rPr>
              <a:t>we </a:t>
            </a:r>
            <a:r>
              <a:rPr sz="2400" spc="45" dirty="0">
                <a:latin typeface="+mj-lt"/>
                <a:cs typeface="Garamond"/>
              </a:rPr>
              <a:t>get </a:t>
            </a:r>
            <a:r>
              <a:rPr sz="2400" spc="114" dirty="0">
                <a:latin typeface="+mj-lt"/>
                <a:cs typeface="Garamond"/>
              </a:rPr>
              <a:t>a  </a:t>
            </a:r>
            <a:r>
              <a:rPr sz="2400" spc="10" dirty="0">
                <a:latin typeface="+mj-lt"/>
                <a:cs typeface="Garamond"/>
              </a:rPr>
              <a:t>number </a:t>
            </a:r>
            <a:r>
              <a:rPr sz="2400" i="1" spc="5" dirty="0">
                <a:latin typeface="+mj-lt"/>
                <a:cs typeface="Calibri"/>
              </a:rPr>
              <a:t>less </a:t>
            </a:r>
            <a:r>
              <a:rPr sz="2400" spc="65" dirty="0">
                <a:latin typeface="+mj-lt"/>
                <a:cs typeface="Garamond"/>
              </a:rPr>
              <a:t>than </a:t>
            </a:r>
            <a:r>
              <a:rPr sz="2400" spc="10" dirty="0">
                <a:latin typeface="+mj-lt"/>
                <a:cs typeface="Garamond"/>
              </a:rPr>
              <a:t>62, </a:t>
            </a:r>
            <a:r>
              <a:rPr sz="2400" dirty="0">
                <a:latin typeface="+mj-lt"/>
                <a:cs typeface="Garamond"/>
              </a:rPr>
              <a:t>which </a:t>
            </a:r>
            <a:r>
              <a:rPr sz="2400" spc="15" dirty="0">
                <a:latin typeface="+mj-lt"/>
                <a:cs typeface="Garamond"/>
              </a:rPr>
              <a:t>is </a:t>
            </a:r>
            <a:r>
              <a:rPr sz="2400" spc="40" dirty="0">
                <a:latin typeface="+mj-lt"/>
                <a:cs typeface="Garamond"/>
              </a:rPr>
              <a:t>the </a:t>
            </a:r>
            <a:r>
              <a:rPr sz="2400" spc="85" dirty="0">
                <a:latin typeface="+mj-lt"/>
                <a:cs typeface="Garamond"/>
              </a:rPr>
              <a:t> </a:t>
            </a:r>
            <a:r>
              <a:rPr sz="2400" spc="35" dirty="0">
                <a:latin typeface="+mj-lt"/>
                <a:cs typeface="Garamond"/>
              </a:rPr>
              <a:t>remainder</a:t>
            </a:r>
            <a:r>
              <a:rPr sz="2050" spc="35" dirty="0">
                <a:latin typeface="+mj-lt"/>
                <a:cs typeface="Garamond"/>
              </a:rPr>
              <a:t>.</a:t>
            </a:r>
            <a:endParaRPr sz="2050" dirty="0">
              <a:latin typeface="+mj-lt"/>
              <a:cs typeface="Garamond"/>
            </a:endParaRPr>
          </a:p>
        </p:txBody>
      </p:sp>
    </p:spTree>
    <p:extLst>
      <p:ext uri="{BB962C8B-B14F-4D97-AF65-F5344CB8AC3E}">
        <p14:creationId xmlns:p14="http://schemas.microsoft.com/office/powerpoint/2010/main" val="40517514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98546" y="1676400"/>
            <a:ext cx="1111250" cy="185420"/>
          </a:xfrm>
          <a:custGeom>
            <a:avLst/>
            <a:gdLst/>
            <a:ahLst/>
            <a:cxnLst/>
            <a:rect l="l" t="t" r="r" b="b"/>
            <a:pathLst>
              <a:path w="1111250" h="185419">
                <a:moveTo>
                  <a:pt x="0" y="0"/>
                </a:moveTo>
                <a:lnTo>
                  <a:pt x="1111257" y="185213"/>
                </a:lnTo>
              </a:path>
            </a:pathLst>
          </a:custGeom>
          <a:ln w="9569">
            <a:solidFill>
              <a:srgbClr val="FF0000"/>
            </a:solidFill>
            <a:prstDash val="lgDash"/>
          </a:ln>
        </p:spPr>
        <p:txBody>
          <a:bodyPr wrap="square" lIns="0" tIns="0" rIns="0" bIns="0" rtlCol="0"/>
          <a:lstStyle/>
          <a:p>
            <a:endParaRPr/>
          </a:p>
        </p:txBody>
      </p:sp>
      <p:sp>
        <p:nvSpPr>
          <p:cNvPr id="3" name="object 3"/>
          <p:cNvSpPr/>
          <p:nvPr/>
        </p:nvSpPr>
        <p:spPr>
          <a:xfrm>
            <a:off x="3655466" y="1798892"/>
            <a:ext cx="157480" cy="75565"/>
          </a:xfrm>
          <a:custGeom>
            <a:avLst/>
            <a:gdLst/>
            <a:ahLst/>
            <a:cxnLst/>
            <a:rect l="l" t="t" r="r" b="b"/>
            <a:pathLst>
              <a:path w="157479" h="75564">
                <a:moveTo>
                  <a:pt x="12763" y="0"/>
                </a:moveTo>
                <a:lnTo>
                  <a:pt x="156946" y="62509"/>
                </a:lnTo>
                <a:lnTo>
                  <a:pt x="0" y="75272"/>
                </a:lnTo>
              </a:path>
            </a:pathLst>
          </a:custGeom>
          <a:ln w="9569">
            <a:solidFill>
              <a:srgbClr val="000000"/>
            </a:solidFill>
          </a:ln>
        </p:spPr>
        <p:txBody>
          <a:bodyPr wrap="square" lIns="0" tIns="0" rIns="0" bIns="0" rtlCol="0"/>
          <a:lstStyle/>
          <a:p>
            <a:endParaRPr/>
          </a:p>
        </p:txBody>
      </p:sp>
      <p:sp>
        <p:nvSpPr>
          <p:cNvPr id="4" name="object 4"/>
          <p:cNvSpPr/>
          <p:nvPr/>
        </p:nvSpPr>
        <p:spPr>
          <a:xfrm>
            <a:off x="2028685" y="2180246"/>
            <a:ext cx="2188210" cy="1823720"/>
          </a:xfrm>
          <a:custGeom>
            <a:avLst/>
            <a:gdLst/>
            <a:ahLst/>
            <a:cxnLst/>
            <a:rect l="l" t="t" r="r" b="b"/>
            <a:pathLst>
              <a:path w="2188210" h="1823720">
                <a:moveTo>
                  <a:pt x="0" y="0"/>
                </a:moveTo>
                <a:lnTo>
                  <a:pt x="2187936" y="1823276"/>
                </a:lnTo>
              </a:path>
            </a:pathLst>
          </a:custGeom>
          <a:ln w="9569">
            <a:solidFill>
              <a:srgbClr val="FF0000"/>
            </a:solidFill>
            <a:prstDash val="lgDash"/>
          </a:ln>
        </p:spPr>
        <p:txBody>
          <a:bodyPr wrap="square" lIns="0" tIns="0" rIns="0" bIns="0" rtlCol="0"/>
          <a:lstStyle/>
          <a:p>
            <a:endParaRPr/>
          </a:p>
        </p:txBody>
      </p:sp>
      <p:sp>
        <p:nvSpPr>
          <p:cNvPr id="5" name="object 5"/>
          <p:cNvSpPr/>
          <p:nvPr/>
        </p:nvSpPr>
        <p:spPr>
          <a:xfrm>
            <a:off x="4216621" y="4003523"/>
            <a:ext cx="80645" cy="67310"/>
          </a:xfrm>
          <a:custGeom>
            <a:avLst/>
            <a:gdLst/>
            <a:ahLst/>
            <a:cxnLst/>
            <a:rect l="l" t="t" r="r" b="b"/>
            <a:pathLst>
              <a:path w="80645" h="67310">
                <a:moveTo>
                  <a:pt x="0" y="0"/>
                </a:moveTo>
                <a:lnTo>
                  <a:pt x="80103" y="66752"/>
                </a:lnTo>
              </a:path>
            </a:pathLst>
          </a:custGeom>
          <a:ln w="9569">
            <a:solidFill>
              <a:srgbClr val="000000"/>
            </a:solidFill>
            <a:prstDash val="lgDash"/>
          </a:ln>
        </p:spPr>
        <p:txBody>
          <a:bodyPr wrap="square" lIns="0" tIns="0" rIns="0" bIns="0" rtlCol="0"/>
          <a:lstStyle/>
          <a:p>
            <a:endParaRPr/>
          </a:p>
        </p:txBody>
      </p:sp>
      <p:sp>
        <p:nvSpPr>
          <p:cNvPr id="6" name="object 6"/>
          <p:cNvSpPr/>
          <p:nvPr/>
        </p:nvSpPr>
        <p:spPr>
          <a:xfrm>
            <a:off x="4156900" y="3944823"/>
            <a:ext cx="142240" cy="126364"/>
          </a:xfrm>
          <a:custGeom>
            <a:avLst/>
            <a:gdLst/>
            <a:ahLst/>
            <a:cxnLst/>
            <a:rect l="l" t="t" r="r" b="b"/>
            <a:pathLst>
              <a:path w="142239" h="126364">
                <a:moveTo>
                  <a:pt x="48488" y="0"/>
                </a:moveTo>
                <a:lnTo>
                  <a:pt x="141630" y="126314"/>
                </a:lnTo>
                <a:lnTo>
                  <a:pt x="0" y="58699"/>
                </a:lnTo>
              </a:path>
            </a:pathLst>
          </a:custGeom>
          <a:ln w="9569">
            <a:solidFill>
              <a:srgbClr val="000000"/>
            </a:solidFill>
          </a:ln>
        </p:spPr>
        <p:txBody>
          <a:bodyPr wrap="square" lIns="0" tIns="0" rIns="0" bIns="0" rtlCol="0"/>
          <a:lstStyle/>
          <a:p>
            <a:endParaRPr/>
          </a:p>
        </p:txBody>
      </p:sp>
      <p:graphicFrame>
        <p:nvGraphicFramePr>
          <p:cNvPr id="11" name="object 11"/>
          <p:cNvGraphicFramePr>
            <a:graphicFrameLocks noGrp="1"/>
          </p:cNvGraphicFramePr>
          <p:nvPr>
            <p:extLst>
              <p:ext uri="{D42A27DB-BD31-4B8C-83A1-F6EECF244321}">
                <p14:modId xmlns:p14="http://schemas.microsoft.com/office/powerpoint/2010/main" val="4085576255"/>
              </p:ext>
            </p:extLst>
          </p:nvPr>
        </p:nvGraphicFramePr>
        <p:xfrm>
          <a:off x="4133938" y="2667000"/>
          <a:ext cx="1177443" cy="2066151"/>
        </p:xfrm>
        <a:graphic>
          <a:graphicData uri="http://schemas.openxmlformats.org/drawingml/2006/table">
            <a:tbl>
              <a:tblPr firstRow="1" bandRow="1">
                <a:tableStyleId>{2D5ABB26-0587-4C30-8999-92F81FD0307C}</a:tableStyleId>
              </a:tblPr>
              <a:tblGrid>
                <a:gridCol w="228690">
                  <a:extLst>
                    <a:ext uri="{9D8B030D-6E8A-4147-A177-3AD203B41FA5}">
                      <a16:colId xmlns:a16="http://schemas.microsoft.com/office/drawing/2014/main" val="20000"/>
                    </a:ext>
                  </a:extLst>
                </a:gridCol>
                <a:gridCol w="340457">
                  <a:extLst>
                    <a:ext uri="{9D8B030D-6E8A-4147-A177-3AD203B41FA5}">
                      <a16:colId xmlns:a16="http://schemas.microsoft.com/office/drawing/2014/main" val="20001"/>
                    </a:ext>
                  </a:extLst>
                </a:gridCol>
                <a:gridCol w="249915">
                  <a:extLst>
                    <a:ext uri="{9D8B030D-6E8A-4147-A177-3AD203B41FA5}">
                      <a16:colId xmlns:a16="http://schemas.microsoft.com/office/drawing/2014/main" val="20002"/>
                    </a:ext>
                  </a:extLst>
                </a:gridCol>
                <a:gridCol w="358381">
                  <a:extLst>
                    <a:ext uri="{9D8B030D-6E8A-4147-A177-3AD203B41FA5}">
                      <a16:colId xmlns:a16="http://schemas.microsoft.com/office/drawing/2014/main" val="20003"/>
                    </a:ext>
                  </a:extLst>
                </a:gridCol>
              </a:tblGrid>
              <a:tr h="364015">
                <a:tc>
                  <a:txBody>
                    <a:bodyPr/>
                    <a:lstStyle/>
                    <a:p>
                      <a:pPr>
                        <a:lnSpc>
                          <a:spcPts val="2665"/>
                        </a:lnSpc>
                      </a:pPr>
                      <a:r>
                        <a:rPr sz="2400" i="1" dirty="0">
                          <a:latin typeface="Arial"/>
                          <a:cs typeface="Arial"/>
                        </a:rPr>
                        <a:t>0</a:t>
                      </a:r>
                      <a:endParaRPr sz="2400">
                        <a:latin typeface="Arial"/>
                        <a:cs typeface="Arial"/>
                      </a:endParaRPr>
                    </a:p>
                  </a:txBody>
                  <a:tcPr marL="0" marR="0" marT="0" marB="0"/>
                </a:tc>
                <a:tc>
                  <a:txBody>
                    <a:bodyPr/>
                    <a:lstStyle/>
                    <a:p>
                      <a:pPr marR="50165" algn="r">
                        <a:lnSpc>
                          <a:spcPts val="2665"/>
                        </a:lnSpc>
                      </a:pPr>
                      <a:r>
                        <a:rPr sz="2400" i="1" dirty="0">
                          <a:latin typeface="Arial"/>
                          <a:cs typeface="Arial"/>
                        </a:rPr>
                        <a:t>1</a:t>
                      </a:r>
                      <a:endParaRPr sz="2400">
                        <a:latin typeface="Arial"/>
                        <a:cs typeface="Arial"/>
                      </a:endParaRPr>
                    </a:p>
                  </a:txBody>
                  <a:tcPr marL="0" marR="0" marT="0" marB="0"/>
                </a:tc>
                <a:tc>
                  <a:txBody>
                    <a:bodyPr/>
                    <a:lstStyle/>
                    <a:p>
                      <a:pPr marR="50165" algn="r">
                        <a:lnSpc>
                          <a:spcPts val="2665"/>
                        </a:lnSpc>
                      </a:pPr>
                      <a:r>
                        <a:rPr sz="2400" i="1" dirty="0">
                          <a:latin typeface="Arial"/>
                          <a:cs typeface="Arial"/>
                        </a:rPr>
                        <a:t>0</a:t>
                      </a:r>
                      <a:endParaRPr sz="2400" dirty="0">
                        <a:latin typeface="Arial"/>
                        <a:cs typeface="Arial"/>
                      </a:endParaRPr>
                    </a:p>
                  </a:txBody>
                  <a:tcPr marL="0" marR="0" marT="0" marB="0"/>
                </a:tc>
                <a:tc rowSpan="2">
                  <a:txBody>
                    <a:bodyPr/>
                    <a:lstStyle/>
                    <a:p>
                      <a:endParaRPr sz="2400" dirty="0">
                        <a:latin typeface="Arial"/>
                        <a:cs typeface="Arial"/>
                      </a:endParaRPr>
                    </a:p>
                  </a:txBody>
                  <a:tcPr marL="0" marR="0" marT="0" marB="0"/>
                </a:tc>
                <a:extLst>
                  <a:ext uri="{0D108BD9-81ED-4DB2-BD59-A6C34878D82A}">
                    <a16:rowId xmlns:a16="http://schemas.microsoft.com/office/drawing/2014/main" val="10000"/>
                  </a:ext>
                </a:extLst>
              </a:tr>
              <a:tr h="393245">
                <a:tc>
                  <a:txBody>
                    <a:bodyPr/>
                    <a:lstStyle/>
                    <a:p>
                      <a:pPr>
                        <a:lnSpc>
                          <a:spcPts val="2825"/>
                        </a:lnSpc>
                      </a:pPr>
                      <a:r>
                        <a:rPr sz="2400" i="1" dirty="0">
                          <a:latin typeface="Arial"/>
                          <a:cs typeface="Arial"/>
                        </a:rPr>
                        <a:t>0</a:t>
                      </a:r>
                      <a:endParaRPr sz="2400">
                        <a:latin typeface="Arial"/>
                        <a:cs typeface="Arial"/>
                      </a:endParaRPr>
                    </a:p>
                  </a:txBody>
                  <a:tcPr marL="0" marR="0" marT="0" marB="0">
                    <a:lnB w="9569">
                      <a:solidFill>
                        <a:srgbClr val="000000"/>
                      </a:solidFill>
                      <a:prstDash val="solid"/>
                    </a:lnB>
                  </a:tcPr>
                </a:tc>
                <a:tc>
                  <a:txBody>
                    <a:bodyPr/>
                    <a:lstStyle/>
                    <a:p>
                      <a:pPr marR="50165" algn="r">
                        <a:lnSpc>
                          <a:spcPts val="2825"/>
                        </a:lnSpc>
                      </a:pPr>
                      <a:r>
                        <a:rPr sz="2400" i="1" dirty="0">
                          <a:latin typeface="Arial"/>
                          <a:cs typeface="Arial"/>
                        </a:rPr>
                        <a:t>0</a:t>
                      </a:r>
                      <a:endParaRPr sz="2400">
                        <a:latin typeface="Arial"/>
                        <a:cs typeface="Arial"/>
                      </a:endParaRPr>
                    </a:p>
                  </a:txBody>
                  <a:tcPr marL="0" marR="0" marT="0" marB="0">
                    <a:lnB w="9569">
                      <a:solidFill>
                        <a:srgbClr val="000000"/>
                      </a:solidFill>
                      <a:prstDash val="solid"/>
                    </a:lnB>
                  </a:tcPr>
                </a:tc>
                <a:tc>
                  <a:txBody>
                    <a:bodyPr/>
                    <a:lstStyle/>
                    <a:p>
                      <a:pPr marR="50165" algn="r">
                        <a:lnSpc>
                          <a:spcPts val="2825"/>
                        </a:lnSpc>
                      </a:pPr>
                      <a:r>
                        <a:rPr sz="2400" i="1" dirty="0">
                          <a:latin typeface="Arial"/>
                          <a:cs typeface="Arial"/>
                        </a:rPr>
                        <a:t>0</a:t>
                      </a:r>
                      <a:endParaRPr sz="2400">
                        <a:latin typeface="Arial"/>
                        <a:cs typeface="Arial"/>
                      </a:endParaRPr>
                    </a:p>
                  </a:txBody>
                  <a:tcPr marL="0" marR="0" marT="0" marB="0">
                    <a:lnB w="9569">
                      <a:solidFill>
                        <a:srgbClr val="000000"/>
                      </a:solidFill>
                      <a:prstDash val="solid"/>
                    </a:lnB>
                  </a:tcPr>
                </a:tc>
                <a:tc vMerge="1">
                  <a:txBody>
                    <a:bodyPr/>
                    <a:lstStyle/>
                    <a:p>
                      <a:endParaRPr/>
                    </a:p>
                  </a:txBody>
                  <a:tcPr marL="0" marR="0" marT="0" marB="0"/>
                </a:tc>
                <a:extLst>
                  <a:ext uri="{0D108BD9-81ED-4DB2-BD59-A6C34878D82A}">
                    <a16:rowId xmlns:a16="http://schemas.microsoft.com/office/drawing/2014/main" val="10001"/>
                  </a:ext>
                </a:extLst>
              </a:tr>
              <a:tr h="467990">
                <a:tc>
                  <a:txBody>
                    <a:bodyPr/>
                    <a:lstStyle/>
                    <a:p>
                      <a:endParaRPr sz="2400">
                        <a:latin typeface="Arial"/>
                        <a:cs typeface="Arial"/>
                      </a:endParaRPr>
                    </a:p>
                  </a:txBody>
                  <a:tcPr marL="0" marR="0" marT="0" marB="0">
                    <a:lnT w="9569">
                      <a:solidFill>
                        <a:srgbClr val="000000"/>
                      </a:solidFill>
                      <a:prstDash val="solid"/>
                    </a:lnT>
                  </a:tcPr>
                </a:tc>
                <a:tc>
                  <a:txBody>
                    <a:bodyPr/>
                    <a:lstStyle/>
                    <a:p>
                      <a:pPr marL="57785">
                        <a:lnSpc>
                          <a:spcPct val="100000"/>
                        </a:lnSpc>
                        <a:spcBef>
                          <a:spcPts val="575"/>
                        </a:spcBef>
                      </a:pPr>
                      <a:r>
                        <a:rPr sz="2400" i="1" dirty="0">
                          <a:latin typeface="Arial"/>
                          <a:cs typeface="Arial"/>
                        </a:rPr>
                        <a:t>1</a:t>
                      </a:r>
                      <a:endParaRPr sz="2400">
                        <a:latin typeface="Arial"/>
                        <a:cs typeface="Arial"/>
                      </a:endParaRPr>
                    </a:p>
                  </a:txBody>
                  <a:tcPr marL="0" marR="0" marT="73025" marB="0">
                    <a:lnT w="9569">
                      <a:solidFill>
                        <a:srgbClr val="000000"/>
                      </a:solidFill>
                      <a:prstDash val="solid"/>
                    </a:lnT>
                  </a:tcPr>
                </a:tc>
                <a:tc>
                  <a:txBody>
                    <a:bodyPr/>
                    <a:lstStyle/>
                    <a:p>
                      <a:pPr marL="57785">
                        <a:lnSpc>
                          <a:spcPct val="100000"/>
                        </a:lnSpc>
                        <a:spcBef>
                          <a:spcPts val="575"/>
                        </a:spcBef>
                      </a:pPr>
                      <a:r>
                        <a:rPr sz="2400" i="1" dirty="0">
                          <a:latin typeface="Arial"/>
                          <a:cs typeface="Arial"/>
                        </a:rPr>
                        <a:t>0</a:t>
                      </a:r>
                      <a:endParaRPr sz="2400">
                        <a:latin typeface="Arial"/>
                        <a:cs typeface="Arial"/>
                      </a:endParaRPr>
                    </a:p>
                  </a:txBody>
                  <a:tcPr marL="0" marR="0" marT="73025" marB="0">
                    <a:lnT w="9569">
                      <a:solidFill>
                        <a:srgbClr val="000000"/>
                      </a:solidFill>
                      <a:prstDash val="solid"/>
                    </a:lnT>
                  </a:tcPr>
                </a:tc>
                <a:tc>
                  <a:txBody>
                    <a:bodyPr/>
                    <a:lstStyle/>
                    <a:p>
                      <a:pPr marL="19050" algn="ctr">
                        <a:lnSpc>
                          <a:spcPct val="100000"/>
                        </a:lnSpc>
                        <a:spcBef>
                          <a:spcPts val="610"/>
                        </a:spcBef>
                      </a:pPr>
                      <a:r>
                        <a:rPr sz="2400" i="1" dirty="0">
                          <a:latin typeface="Arial"/>
                          <a:cs typeface="Arial"/>
                        </a:rPr>
                        <a:t>0</a:t>
                      </a:r>
                      <a:endParaRPr sz="2400">
                        <a:latin typeface="Arial"/>
                        <a:cs typeface="Arial"/>
                      </a:endParaRPr>
                    </a:p>
                  </a:txBody>
                  <a:tcPr marL="0" marR="0" marT="77470" marB="0"/>
                </a:tc>
                <a:extLst>
                  <a:ext uri="{0D108BD9-81ED-4DB2-BD59-A6C34878D82A}">
                    <a16:rowId xmlns:a16="http://schemas.microsoft.com/office/drawing/2014/main" val="10002"/>
                  </a:ext>
                </a:extLst>
              </a:tr>
              <a:tr h="393234">
                <a:tc>
                  <a:txBody>
                    <a:bodyPr/>
                    <a:lstStyle/>
                    <a:p>
                      <a:endParaRPr sz="2400">
                        <a:latin typeface="Arial"/>
                        <a:cs typeface="Arial"/>
                      </a:endParaRPr>
                    </a:p>
                  </a:txBody>
                  <a:tcPr marL="0" marR="0" marT="0" marB="0"/>
                </a:tc>
                <a:tc>
                  <a:txBody>
                    <a:bodyPr/>
                    <a:lstStyle/>
                    <a:p>
                      <a:pPr marL="57785">
                        <a:lnSpc>
                          <a:spcPts val="2825"/>
                        </a:lnSpc>
                      </a:pPr>
                      <a:r>
                        <a:rPr sz="2400" i="1" dirty="0">
                          <a:latin typeface="Arial"/>
                          <a:cs typeface="Arial"/>
                        </a:rPr>
                        <a:t>1</a:t>
                      </a:r>
                      <a:endParaRPr sz="2400">
                        <a:latin typeface="Arial"/>
                        <a:cs typeface="Arial"/>
                      </a:endParaRPr>
                    </a:p>
                  </a:txBody>
                  <a:tcPr marL="0" marR="0" marT="0" marB="0">
                    <a:lnB w="9569">
                      <a:solidFill>
                        <a:srgbClr val="000000"/>
                      </a:solidFill>
                      <a:prstDash val="solid"/>
                    </a:lnB>
                  </a:tcPr>
                </a:tc>
                <a:tc>
                  <a:txBody>
                    <a:bodyPr/>
                    <a:lstStyle/>
                    <a:p>
                      <a:pPr marL="57785">
                        <a:lnSpc>
                          <a:spcPts val="2825"/>
                        </a:lnSpc>
                      </a:pPr>
                      <a:r>
                        <a:rPr sz="2400" i="1" dirty="0">
                          <a:latin typeface="Arial"/>
                          <a:cs typeface="Arial"/>
                        </a:rPr>
                        <a:t>1</a:t>
                      </a:r>
                      <a:endParaRPr sz="2400">
                        <a:latin typeface="Arial"/>
                        <a:cs typeface="Arial"/>
                      </a:endParaRPr>
                    </a:p>
                  </a:txBody>
                  <a:tcPr marL="0" marR="0" marT="0" marB="0">
                    <a:lnB w="9569">
                      <a:solidFill>
                        <a:srgbClr val="000000"/>
                      </a:solidFill>
                      <a:prstDash val="solid"/>
                    </a:lnB>
                  </a:tcPr>
                </a:tc>
                <a:tc>
                  <a:txBody>
                    <a:bodyPr/>
                    <a:lstStyle/>
                    <a:p>
                      <a:pPr marL="19050" algn="ctr">
                        <a:lnSpc>
                          <a:spcPts val="2825"/>
                        </a:lnSpc>
                      </a:pPr>
                      <a:r>
                        <a:rPr sz="2400" i="1" dirty="0">
                          <a:latin typeface="Arial"/>
                          <a:cs typeface="Arial"/>
                        </a:rPr>
                        <a:t>1</a:t>
                      </a:r>
                      <a:endParaRPr sz="2400">
                        <a:latin typeface="Arial"/>
                        <a:cs typeface="Arial"/>
                      </a:endParaRPr>
                    </a:p>
                  </a:txBody>
                  <a:tcPr marL="0" marR="0" marT="0" marB="0">
                    <a:lnB w="9569">
                      <a:solidFill>
                        <a:srgbClr val="000000"/>
                      </a:solidFill>
                      <a:prstDash val="solid"/>
                    </a:lnB>
                  </a:tcPr>
                </a:tc>
                <a:extLst>
                  <a:ext uri="{0D108BD9-81ED-4DB2-BD59-A6C34878D82A}">
                    <a16:rowId xmlns:a16="http://schemas.microsoft.com/office/drawing/2014/main" val="10003"/>
                  </a:ext>
                </a:extLst>
              </a:tr>
              <a:tr h="447667">
                <a:tc>
                  <a:txBody>
                    <a:bodyPr/>
                    <a:lstStyle/>
                    <a:p>
                      <a:endParaRPr sz="2400">
                        <a:latin typeface="Arial"/>
                        <a:cs typeface="Arial"/>
                      </a:endParaRPr>
                    </a:p>
                  </a:txBody>
                  <a:tcPr marL="0" marR="0" marT="0" marB="0"/>
                </a:tc>
                <a:tc>
                  <a:txBody>
                    <a:bodyPr/>
                    <a:lstStyle/>
                    <a:p>
                      <a:pPr marL="57785">
                        <a:lnSpc>
                          <a:spcPct val="100000"/>
                        </a:lnSpc>
                        <a:spcBef>
                          <a:spcPts val="575"/>
                        </a:spcBef>
                      </a:pPr>
                      <a:r>
                        <a:rPr sz="2400" i="1" dirty="0">
                          <a:latin typeface="Arial"/>
                          <a:cs typeface="Arial"/>
                        </a:rPr>
                        <a:t>0</a:t>
                      </a:r>
                      <a:endParaRPr sz="2400">
                        <a:latin typeface="Arial"/>
                        <a:cs typeface="Arial"/>
                      </a:endParaRPr>
                    </a:p>
                  </a:txBody>
                  <a:tcPr marL="0" marR="0" marT="73025" marB="0">
                    <a:lnT w="9569">
                      <a:solidFill>
                        <a:srgbClr val="000000"/>
                      </a:solidFill>
                      <a:prstDash val="solid"/>
                    </a:lnT>
                  </a:tcPr>
                </a:tc>
                <a:tc>
                  <a:txBody>
                    <a:bodyPr/>
                    <a:lstStyle/>
                    <a:p>
                      <a:pPr marL="57785">
                        <a:lnSpc>
                          <a:spcPct val="100000"/>
                        </a:lnSpc>
                        <a:spcBef>
                          <a:spcPts val="575"/>
                        </a:spcBef>
                      </a:pPr>
                      <a:r>
                        <a:rPr sz="2400" i="1" dirty="0">
                          <a:latin typeface="Arial"/>
                          <a:cs typeface="Arial"/>
                        </a:rPr>
                        <a:t>1</a:t>
                      </a:r>
                      <a:endParaRPr sz="2400" dirty="0">
                        <a:latin typeface="Arial"/>
                        <a:cs typeface="Arial"/>
                      </a:endParaRPr>
                    </a:p>
                  </a:txBody>
                  <a:tcPr marL="0" marR="0" marT="73025" marB="0">
                    <a:lnT w="9569">
                      <a:solidFill>
                        <a:srgbClr val="000000"/>
                      </a:solidFill>
                      <a:prstDash val="solid"/>
                    </a:lnT>
                  </a:tcPr>
                </a:tc>
                <a:tc>
                  <a:txBody>
                    <a:bodyPr/>
                    <a:lstStyle/>
                    <a:p>
                      <a:pPr marL="19050" algn="ctr">
                        <a:lnSpc>
                          <a:spcPct val="100000"/>
                        </a:lnSpc>
                        <a:spcBef>
                          <a:spcPts val="575"/>
                        </a:spcBef>
                      </a:pPr>
                      <a:r>
                        <a:rPr sz="2400" i="1" dirty="0">
                          <a:latin typeface="Arial"/>
                          <a:cs typeface="Arial"/>
                        </a:rPr>
                        <a:t>1</a:t>
                      </a:r>
                      <a:endParaRPr sz="2400" dirty="0">
                        <a:latin typeface="Arial"/>
                        <a:cs typeface="Arial"/>
                      </a:endParaRPr>
                    </a:p>
                  </a:txBody>
                  <a:tcPr marL="0" marR="0" marT="73025" marB="0">
                    <a:lnT w="9569">
                      <a:solidFill>
                        <a:srgbClr val="000000"/>
                      </a:solidFill>
                      <a:prstDash val="solid"/>
                    </a:lnT>
                  </a:tcPr>
                </a:tc>
                <a:extLst>
                  <a:ext uri="{0D108BD9-81ED-4DB2-BD59-A6C34878D82A}">
                    <a16:rowId xmlns:a16="http://schemas.microsoft.com/office/drawing/2014/main" val="10004"/>
                  </a:ext>
                </a:extLst>
              </a:tr>
            </a:tbl>
          </a:graphicData>
        </a:graphic>
      </p:graphicFrame>
      <p:sp>
        <p:nvSpPr>
          <p:cNvPr id="15" name="object 15"/>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7</a:t>
            </a:r>
          </a:p>
        </p:txBody>
      </p:sp>
      <p:sp>
        <p:nvSpPr>
          <p:cNvPr id="12" name="object 12"/>
          <p:cNvSpPr txBox="1"/>
          <p:nvPr/>
        </p:nvSpPr>
        <p:spPr>
          <a:xfrm>
            <a:off x="562254" y="-20582"/>
            <a:ext cx="5686146" cy="1113125"/>
          </a:xfrm>
          <a:prstGeom prst="rect">
            <a:avLst/>
          </a:prstGeom>
        </p:spPr>
        <p:txBody>
          <a:bodyPr vert="horz" wrap="square" lIns="0" tIns="0" rIns="0" bIns="0" rtlCol="0">
            <a:spAutoFit/>
          </a:bodyPr>
          <a:lstStyle/>
          <a:p>
            <a:pPr algn="ctr">
              <a:lnSpc>
                <a:spcPct val="100000"/>
              </a:lnSpc>
            </a:pPr>
            <a:r>
              <a:rPr sz="3200" spc="280" dirty="0">
                <a:solidFill>
                  <a:srgbClr val="0070C0"/>
                </a:solidFill>
                <a:latin typeface="+mj-lt"/>
                <a:cs typeface="PMingLiU"/>
              </a:rPr>
              <a:t>How </a:t>
            </a:r>
            <a:r>
              <a:rPr sz="3200" spc="360" dirty="0">
                <a:solidFill>
                  <a:srgbClr val="0070C0"/>
                </a:solidFill>
                <a:latin typeface="+mj-lt"/>
                <a:cs typeface="PMingLiU"/>
              </a:rPr>
              <a:t>Mod </a:t>
            </a:r>
            <a:r>
              <a:rPr sz="3200" spc="200" dirty="0">
                <a:solidFill>
                  <a:srgbClr val="0070C0"/>
                </a:solidFill>
                <a:latin typeface="+mj-lt"/>
                <a:cs typeface="PMingLiU"/>
              </a:rPr>
              <a:t>2 Division</a:t>
            </a:r>
            <a:r>
              <a:rPr sz="3200" spc="85" dirty="0">
                <a:solidFill>
                  <a:srgbClr val="0070C0"/>
                </a:solidFill>
                <a:latin typeface="+mj-lt"/>
                <a:cs typeface="PMingLiU"/>
              </a:rPr>
              <a:t> </a:t>
            </a:r>
            <a:r>
              <a:rPr sz="3200" spc="265" dirty="0">
                <a:solidFill>
                  <a:srgbClr val="0070C0"/>
                </a:solidFill>
                <a:latin typeface="+mj-lt"/>
                <a:cs typeface="PMingLiU"/>
              </a:rPr>
              <a:t>Works</a:t>
            </a:r>
            <a:endParaRPr sz="3200" dirty="0">
              <a:solidFill>
                <a:srgbClr val="0070C0"/>
              </a:solidFill>
              <a:latin typeface="+mj-lt"/>
              <a:cs typeface="PMingLiU"/>
            </a:endParaRPr>
          </a:p>
          <a:p>
            <a:pPr>
              <a:lnSpc>
                <a:spcPct val="100000"/>
              </a:lnSpc>
              <a:spcBef>
                <a:spcPts val="50"/>
              </a:spcBef>
            </a:pPr>
            <a:endParaRPr sz="1550" dirty="0">
              <a:latin typeface="Times New Roman"/>
              <a:cs typeface="Times New Roman"/>
            </a:endParaRPr>
          </a:p>
          <a:p>
            <a:pPr algn="ctr">
              <a:lnSpc>
                <a:spcPct val="100000"/>
              </a:lnSpc>
              <a:tabLst>
                <a:tab pos="2009139" algn="l"/>
              </a:tabLst>
            </a:pPr>
            <a:r>
              <a:rPr sz="2400" b="1" i="1" spc="5" dirty="0">
                <a:latin typeface="Arial"/>
                <a:cs typeface="Arial"/>
              </a:rPr>
              <a:t>Generator	</a:t>
            </a:r>
            <a:r>
              <a:rPr lang="en-US" sz="2400" b="1" i="1" spc="5" dirty="0">
                <a:latin typeface="Arial"/>
                <a:cs typeface="Arial"/>
              </a:rPr>
              <a:t>        </a:t>
            </a:r>
            <a:r>
              <a:rPr sz="2400" b="1" i="1" spc="5" dirty="0">
                <a:latin typeface="Arial"/>
                <a:cs typeface="Arial"/>
              </a:rPr>
              <a:t>Shifted</a:t>
            </a:r>
            <a:r>
              <a:rPr sz="2400" b="1" i="1" spc="-85" dirty="0">
                <a:latin typeface="Arial"/>
                <a:cs typeface="Arial"/>
              </a:rPr>
              <a:t> </a:t>
            </a:r>
            <a:r>
              <a:rPr sz="2400" b="1" i="1" spc="5" dirty="0">
                <a:latin typeface="Arial"/>
                <a:cs typeface="Arial"/>
              </a:rPr>
              <a:t>Message</a:t>
            </a:r>
            <a:endParaRPr sz="2400" dirty="0">
              <a:latin typeface="Arial"/>
              <a:cs typeface="Arial"/>
            </a:endParaRPr>
          </a:p>
        </p:txBody>
      </p:sp>
      <p:graphicFrame>
        <p:nvGraphicFramePr>
          <p:cNvPr id="13" name="object 13"/>
          <p:cNvGraphicFramePr>
            <a:graphicFrameLocks noGrp="1"/>
          </p:cNvGraphicFramePr>
          <p:nvPr>
            <p:extLst>
              <p:ext uri="{D42A27DB-BD31-4B8C-83A1-F6EECF244321}">
                <p14:modId xmlns:p14="http://schemas.microsoft.com/office/powerpoint/2010/main" val="3327652909"/>
              </p:ext>
            </p:extLst>
          </p:nvPr>
        </p:nvGraphicFramePr>
        <p:xfrm>
          <a:off x="842247" y="1234388"/>
          <a:ext cx="4823848" cy="1287404"/>
        </p:xfrm>
        <a:graphic>
          <a:graphicData uri="http://schemas.openxmlformats.org/drawingml/2006/table">
            <a:tbl>
              <a:tblPr firstRow="1" bandRow="1">
                <a:tableStyleId>{2D5ABB26-0587-4C30-8999-92F81FD0307C}</a:tableStyleId>
              </a:tblPr>
              <a:tblGrid>
                <a:gridCol w="380731">
                  <a:extLst>
                    <a:ext uri="{9D8B030D-6E8A-4147-A177-3AD203B41FA5}">
                      <a16:colId xmlns:a16="http://schemas.microsoft.com/office/drawing/2014/main" val="20000"/>
                    </a:ext>
                  </a:extLst>
                </a:gridCol>
                <a:gridCol w="451442">
                  <a:extLst>
                    <a:ext uri="{9D8B030D-6E8A-4147-A177-3AD203B41FA5}">
                      <a16:colId xmlns:a16="http://schemas.microsoft.com/office/drawing/2014/main" val="20001"/>
                    </a:ext>
                  </a:extLst>
                </a:gridCol>
                <a:gridCol w="1874571">
                  <a:extLst>
                    <a:ext uri="{9D8B030D-6E8A-4147-A177-3AD203B41FA5}">
                      <a16:colId xmlns:a16="http://schemas.microsoft.com/office/drawing/2014/main" val="20002"/>
                    </a:ext>
                  </a:extLst>
                </a:gridCol>
                <a:gridCol w="683910">
                  <a:extLst>
                    <a:ext uri="{9D8B030D-6E8A-4147-A177-3AD203B41FA5}">
                      <a16:colId xmlns:a16="http://schemas.microsoft.com/office/drawing/2014/main" val="20003"/>
                    </a:ext>
                  </a:extLst>
                </a:gridCol>
                <a:gridCol w="508536">
                  <a:extLst>
                    <a:ext uri="{9D8B030D-6E8A-4147-A177-3AD203B41FA5}">
                      <a16:colId xmlns:a16="http://schemas.microsoft.com/office/drawing/2014/main" val="20004"/>
                    </a:ext>
                  </a:extLst>
                </a:gridCol>
                <a:gridCol w="656738">
                  <a:extLst>
                    <a:ext uri="{9D8B030D-6E8A-4147-A177-3AD203B41FA5}">
                      <a16:colId xmlns:a16="http://schemas.microsoft.com/office/drawing/2014/main" val="20005"/>
                    </a:ext>
                  </a:extLst>
                </a:gridCol>
                <a:gridCol w="267920">
                  <a:extLst>
                    <a:ext uri="{9D8B030D-6E8A-4147-A177-3AD203B41FA5}">
                      <a16:colId xmlns:a16="http://schemas.microsoft.com/office/drawing/2014/main" val="20006"/>
                    </a:ext>
                  </a:extLst>
                </a:gridCol>
              </a:tblGrid>
              <a:tr h="921644">
                <a:tc>
                  <a:txBody>
                    <a:bodyPr/>
                    <a:lstStyle/>
                    <a:p>
                      <a:pPr marL="31750">
                        <a:lnSpc>
                          <a:spcPts val="2665"/>
                        </a:lnSpc>
                      </a:pPr>
                      <a:r>
                        <a:rPr sz="2400" i="1" dirty="0">
                          <a:latin typeface="Arial"/>
                          <a:cs typeface="Arial"/>
                        </a:rPr>
                        <a:t>1</a:t>
                      </a:r>
                      <a:endParaRPr sz="2400">
                        <a:latin typeface="Arial"/>
                        <a:cs typeface="Arial"/>
                      </a:endParaRPr>
                    </a:p>
                  </a:txBody>
                  <a:tcPr marL="0" marR="0" marT="0" marB="0"/>
                </a:tc>
                <a:tc>
                  <a:txBody>
                    <a:bodyPr/>
                    <a:lstStyle/>
                    <a:p>
                      <a:pPr marL="84455">
                        <a:lnSpc>
                          <a:spcPts val="2665"/>
                        </a:lnSpc>
                      </a:pPr>
                      <a:r>
                        <a:rPr sz="2400" i="1" dirty="0">
                          <a:latin typeface="Arial"/>
                          <a:cs typeface="Arial"/>
                        </a:rPr>
                        <a:t>1</a:t>
                      </a:r>
                      <a:endParaRPr sz="2400">
                        <a:latin typeface="Arial"/>
                        <a:cs typeface="Arial"/>
                      </a:endParaRPr>
                    </a:p>
                  </a:txBody>
                  <a:tcPr marL="0" marR="0" marT="0" marB="0"/>
                </a:tc>
                <a:tc>
                  <a:txBody>
                    <a:bodyPr/>
                    <a:lstStyle/>
                    <a:p>
                      <a:pPr marL="84455">
                        <a:lnSpc>
                          <a:spcPts val="2665"/>
                        </a:lnSpc>
                      </a:pPr>
                      <a:r>
                        <a:rPr sz="2400" i="1" dirty="0">
                          <a:latin typeface="Arial"/>
                          <a:cs typeface="Arial"/>
                        </a:rPr>
                        <a:t>1</a:t>
                      </a:r>
                      <a:endParaRPr sz="2400" dirty="0">
                        <a:latin typeface="Arial"/>
                        <a:cs typeface="Arial"/>
                      </a:endParaRPr>
                    </a:p>
                  </a:txBody>
                  <a:tcPr marL="0" marR="0" marT="0" marB="0"/>
                </a:tc>
                <a:tc>
                  <a:txBody>
                    <a:bodyPr/>
                    <a:lstStyle/>
                    <a:p>
                      <a:pPr marL="32384" algn="ctr">
                        <a:lnSpc>
                          <a:spcPts val="2665"/>
                        </a:lnSpc>
                        <a:tabLst>
                          <a:tab pos="372745" algn="l"/>
                        </a:tabLst>
                      </a:pPr>
                      <a:r>
                        <a:rPr sz="2400" i="1" dirty="0">
                          <a:latin typeface="Arial"/>
                          <a:cs typeface="Arial"/>
                        </a:rPr>
                        <a:t>1	1</a:t>
                      </a:r>
                      <a:endParaRPr sz="2400">
                        <a:latin typeface="Arial"/>
                        <a:cs typeface="Arial"/>
                      </a:endParaRPr>
                    </a:p>
                  </a:txBody>
                  <a:tcPr marL="0" marR="0" marT="0" marB="0"/>
                </a:tc>
                <a:tc>
                  <a:txBody>
                    <a:bodyPr/>
                    <a:lstStyle/>
                    <a:p>
                      <a:pPr marL="197485">
                        <a:lnSpc>
                          <a:spcPts val="2665"/>
                        </a:lnSpc>
                      </a:pPr>
                      <a:r>
                        <a:rPr sz="2400" i="1" dirty="0">
                          <a:latin typeface="Arial"/>
                          <a:cs typeface="Arial"/>
                        </a:rPr>
                        <a:t>0</a:t>
                      </a:r>
                      <a:endParaRPr sz="2400" dirty="0">
                        <a:latin typeface="Arial"/>
                        <a:cs typeface="Arial"/>
                      </a:endParaRPr>
                    </a:p>
                  </a:txBody>
                  <a:tcPr marL="0" marR="0" marT="0" marB="0"/>
                </a:tc>
                <a:tc>
                  <a:txBody>
                    <a:bodyPr/>
                    <a:lstStyle/>
                    <a:p>
                      <a:pPr marL="154305">
                        <a:lnSpc>
                          <a:spcPts val="2665"/>
                        </a:lnSpc>
                      </a:pPr>
                      <a:r>
                        <a:rPr sz="2400" i="1" dirty="0">
                          <a:latin typeface="Arial"/>
                          <a:cs typeface="Arial"/>
                        </a:rPr>
                        <a:t>0</a:t>
                      </a:r>
                      <a:endParaRPr sz="2400" dirty="0">
                        <a:latin typeface="Arial"/>
                        <a:cs typeface="Arial"/>
                      </a:endParaRPr>
                    </a:p>
                  </a:txBody>
                  <a:tcPr marL="0" marR="0" marT="0" marB="0"/>
                </a:tc>
                <a:tc>
                  <a:txBody>
                    <a:bodyPr/>
                    <a:lstStyle/>
                    <a:p>
                      <a:pPr>
                        <a:lnSpc>
                          <a:spcPts val="2665"/>
                        </a:lnSpc>
                      </a:pPr>
                      <a:r>
                        <a:rPr sz="2400" i="1" dirty="0">
                          <a:latin typeface="Arial"/>
                          <a:cs typeface="Arial"/>
                        </a:rPr>
                        <a:t>0</a:t>
                      </a:r>
                      <a:endParaRPr sz="2400" dirty="0">
                        <a:latin typeface="Arial"/>
                        <a:cs typeface="Arial"/>
                      </a:endParaRPr>
                    </a:p>
                  </a:txBody>
                  <a:tcPr marL="0" marR="0" marT="0" marB="0"/>
                </a:tc>
                <a:extLst>
                  <a:ext uri="{0D108BD9-81ED-4DB2-BD59-A6C34878D82A}">
                    <a16:rowId xmlns:a16="http://schemas.microsoft.com/office/drawing/2014/main" val="10000"/>
                  </a:ext>
                </a:extLst>
              </a:tr>
              <a:tr h="337642">
                <a:tc>
                  <a:txBody>
                    <a:bodyPr/>
                    <a:lstStyle/>
                    <a:p>
                      <a:endParaRPr sz="2400">
                        <a:latin typeface="Arial"/>
                        <a:cs typeface="Arial"/>
                      </a:endParaRPr>
                    </a:p>
                  </a:txBody>
                  <a:tcPr marL="0" marR="0" marT="0" marB="0"/>
                </a:tc>
                <a:tc>
                  <a:txBody>
                    <a:bodyPr/>
                    <a:lstStyle/>
                    <a:p>
                      <a:endParaRPr sz="2400">
                        <a:latin typeface="Arial"/>
                        <a:cs typeface="Arial"/>
                      </a:endParaRPr>
                    </a:p>
                  </a:txBody>
                  <a:tcPr marL="0" marR="0" marT="0" marB="0"/>
                </a:tc>
                <a:tc>
                  <a:txBody>
                    <a:bodyPr/>
                    <a:lstStyle/>
                    <a:p>
                      <a:endParaRPr sz="2400" dirty="0">
                        <a:latin typeface="Arial"/>
                        <a:cs typeface="Arial"/>
                      </a:endParaRPr>
                    </a:p>
                  </a:txBody>
                  <a:tcPr marL="0" marR="0" marT="0" marB="0"/>
                </a:tc>
                <a:tc>
                  <a:txBody>
                    <a:bodyPr/>
                    <a:lstStyle/>
                    <a:p>
                      <a:pPr algn="ctr">
                        <a:lnSpc>
                          <a:spcPts val="2740"/>
                        </a:lnSpc>
                        <a:tabLst>
                          <a:tab pos="340360" algn="l"/>
                        </a:tabLst>
                      </a:pPr>
                      <a:r>
                        <a:rPr sz="2400" i="1" dirty="0">
                          <a:latin typeface="Arial"/>
                          <a:cs typeface="Arial"/>
                        </a:rPr>
                        <a:t>1	1</a:t>
                      </a:r>
                      <a:endParaRPr sz="2400" dirty="0">
                        <a:latin typeface="Arial"/>
                        <a:cs typeface="Arial"/>
                      </a:endParaRPr>
                    </a:p>
                  </a:txBody>
                  <a:tcPr marL="0" marR="0" marT="0" marB="0">
                    <a:lnB w="9569">
                      <a:solidFill>
                        <a:srgbClr val="000000"/>
                      </a:solidFill>
                      <a:prstDash val="solid"/>
                    </a:lnB>
                  </a:tcPr>
                </a:tc>
                <a:tc>
                  <a:txBody>
                    <a:bodyPr/>
                    <a:lstStyle/>
                    <a:p>
                      <a:pPr marL="165100">
                        <a:lnSpc>
                          <a:spcPts val="2740"/>
                        </a:lnSpc>
                      </a:pPr>
                      <a:r>
                        <a:rPr sz="2400" i="1" dirty="0">
                          <a:latin typeface="Arial"/>
                          <a:cs typeface="Arial"/>
                        </a:rPr>
                        <a:t>1</a:t>
                      </a:r>
                      <a:endParaRPr sz="2400" dirty="0">
                        <a:latin typeface="Arial"/>
                        <a:cs typeface="Arial"/>
                      </a:endParaRPr>
                    </a:p>
                  </a:txBody>
                  <a:tcPr marL="0" marR="0" marT="0" marB="0">
                    <a:lnB w="9569">
                      <a:solidFill>
                        <a:srgbClr val="000000"/>
                      </a:solidFill>
                      <a:prstDash val="solid"/>
                    </a:lnB>
                  </a:tcPr>
                </a:tc>
                <a:tc>
                  <a:txBody>
                    <a:bodyPr/>
                    <a:lstStyle/>
                    <a:p>
                      <a:endParaRPr sz="2400" dirty="0">
                        <a:latin typeface="Arial"/>
                        <a:cs typeface="Arial"/>
                      </a:endParaRPr>
                    </a:p>
                  </a:txBody>
                  <a:tcPr marL="0" marR="0" marT="0" marB="0"/>
                </a:tc>
                <a:tc>
                  <a:txBody>
                    <a:bodyPr/>
                    <a:lstStyle/>
                    <a:p>
                      <a:endParaRPr sz="2400" dirty="0">
                        <a:latin typeface="Arial"/>
                        <a:cs typeface="Arial"/>
                      </a:endParaRPr>
                    </a:p>
                  </a:txBody>
                  <a:tcPr marL="0" marR="0" marT="0" marB="0"/>
                </a:tc>
                <a:extLst>
                  <a:ext uri="{0D108BD9-81ED-4DB2-BD59-A6C34878D82A}">
                    <a16:rowId xmlns:a16="http://schemas.microsoft.com/office/drawing/2014/main" val="10001"/>
                  </a:ext>
                </a:extLst>
              </a:tr>
            </a:tbl>
          </a:graphicData>
        </a:graphic>
      </p:graphicFrame>
      <p:sp>
        <p:nvSpPr>
          <p:cNvPr id="14" name="object 14"/>
          <p:cNvSpPr txBox="1"/>
          <p:nvPr/>
        </p:nvSpPr>
        <p:spPr>
          <a:xfrm>
            <a:off x="762280" y="4937564"/>
            <a:ext cx="6743315" cy="5772734"/>
          </a:xfrm>
          <a:prstGeom prst="rect">
            <a:avLst/>
          </a:prstGeom>
        </p:spPr>
        <p:txBody>
          <a:bodyPr vert="horz" wrap="square" lIns="0" tIns="0" rIns="0" bIns="0" rtlCol="0">
            <a:spAutoFit/>
          </a:bodyPr>
          <a:lstStyle/>
          <a:p>
            <a:pPr marL="212090" marR="195580" indent="-199390">
              <a:lnSpc>
                <a:spcPct val="116599"/>
              </a:lnSpc>
              <a:buFont typeface="Lucida Sans Unicode"/>
              <a:buChar char="•"/>
              <a:tabLst>
                <a:tab pos="212725" algn="l"/>
              </a:tabLst>
            </a:pPr>
            <a:r>
              <a:rPr sz="2400" spc="-40" dirty="0">
                <a:latin typeface="+mj-lt"/>
                <a:cs typeface="Garamond"/>
              </a:rPr>
              <a:t>For </a:t>
            </a:r>
            <a:r>
              <a:rPr sz="2400" spc="70" dirty="0">
                <a:latin typeface="+mj-lt"/>
                <a:cs typeface="Garamond"/>
              </a:rPr>
              <a:t>CRC, </a:t>
            </a:r>
            <a:r>
              <a:rPr sz="2400" spc="-30" dirty="0">
                <a:latin typeface="+mj-lt"/>
                <a:cs typeface="Garamond"/>
              </a:rPr>
              <a:t>we </a:t>
            </a:r>
            <a:r>
              <a:rPr sz="2400" dirty="0">
                <a:latin typeface="+mj-lt"/>
                <a:cs typeface="Garamond"/>
              </a:rPr>
              <a:t>need </a:t>
            </a:r>
            <a:r>
              <a:rPr sz="2400" spc="15" dirty="0">
                <a:latin typeface="+mj-lt"/>
                <a:cs typeface="Garamond"/>
              </a:rPr>
              <a:t>to </a:t>
            </a:r>
            <a:r>
              <a:rPr sz="2400" spc="50" dirty="0">
                <a:latin typeface="+mj-lt"/>
                <a:cs typeface="Garamond"/>
              </a:rPr>
              <a:t>repeatedly </a:t>
            </a:r>
            <a:r>
              <a:rPr sz="2400" spc="55" dirty="0">
                <a:latin typeface="+mj-lt"/>
                <a:cs typeface="Garamond"/>
              </a:rPr>
              <a:t>add </a:t>
            </a:r>
            <a:r>
              <a:rPr sz="2400" spc="30" dirty="0">
                <a:latin typeface="+mj-lt"/>
                <a:cs typeface="Garamond"/>
              </a:rPr>
              <a:t>(mod </a:t>
            </a:r>
            <a:r>
              <a:rPr sz="2400" spc="55" dirty="0">
                <a:latin typeface="+mj-lt"/>
                <a:cs typeface="Garamond"/>
              </a:rPr>
              <a:t>2)  </a:t>
            </a:r>
            <a:r>
              <a:rPr sz="2400" spc="30" dirty="0">
                <a:latin typeface="+mj-lt"/>
                <a:cs typeface="Garamond"/>
              </a:rPr>
              <a:t>multiples </a:t>
            </a:r>
            <a:r>
              <a:rPr sz="2400" spc="-100" dirty="0">
                <a:latin typeface="+mj-lt"/>
                <a:cs typeface="Garamond"/>
              </a:rPr>
              <a:t>of </a:t>
            </a:r>
            <a:r>
              <a:rPr sz="2400" spc="40" dirty="0">
                <a:latin typeface="+mj-lt"/>
                <a:cs typeface="Garamond"/>
              </a:rPr>
              <a:t>the </a:t>
            </a:r>
            <a:r>
              <a:rPr sz="2400" spc="20" dirty="0">
                <a:latin typeface="+mj-lt"/>
                <a:cs typeface="Garamond"/>
              </a:rPr>
              <a:t>generator </a:t>
            </a:r>
            <a:r>
              <a:rPr sz="2400" spc="45" dirty="0">
                <a:latin typeface="+mj-lt"/>
                <a:cs typeface="Garamond"/>
              </a:rPr>
              <a:t>until </a:t>
            </a:r>
            <a:r>
              <a:rPr sz="2400" spc="-30" dirty="0">
                <a:latin typeface="+mj-lt"/>
                <a:cs typeface="Garamond"/>
              </a:rPr>
              <a:t>we </a:t>
            </a:r>
            <a:r>
              <a:rPr sz="2400" spc="45" dirty="0">
                <a:latin typeface="+mj-lt"/>
                <a:cs typeface="Garamond"/>
              </a:rPr>
              <a:t>get </a:t>
            </a:r>
            <a:r>
              <a:rPr sz="2400" spc="114" dirty="0">
                <a:latin typeface="+mj-lt"/>
                <a:cs typeface="Garamond"/>
              </a:rPr>
              <a:t>a </a:t>
            </a:r>
            <a:r>
              <a:rPr sz="2400" spc="10" dirty="0">
                <a:latin typeface="+mj-lt"/>
                <a:cs typeface="Garamond"/>
              </a:rPr>
              <a:t>number  </a:t>
            </a:r>
            <a:r>
              <a:rPr sz="2400" spc="95" dirty="0">
                <a:latin typeface="+mj-lt"/>
                <a:cs typeface="Garamond"/>
              </a:rPr>
              <a:t>that </a:t>
            </a:r>
            <a:r>
              <a:rPr sz="2400" spc="15" dirty="0">
                <a:latin typeface="+mj-lt"/>
                <a:cs typeface="Garamond"/>
              </a:rPr>
              <a:t>is </a:t>
            </a:r>
            <a:r>
              <a:rPr sz="2400" i="1" spc="35" dirty="0">
                <a:latin typeface="+mj-lt"/>
                <a:cs typeface="Verdana"/>
              </a:rPr>
              <a:t>r </a:t>
            </a:r>
            <a:r>
              <a:rPr sz="2400" spc="-25" dirty="0">
                <a:latin typeface="+mj-lt"/>
                <a:cs typeface="Lucida Sans Unicode"/>
              </a:rPr>
              <a:t>− </a:t>
            </a:r>
            <a:r>
              <a:rPr sz="2400" spc="-15" dirty="0">
                <a:latin typeface="+mj-lt"/>
                <a:cs typeface="Garamond"/>
              </a:rPr>
              <a:t>1 </a:t>
            </a:r>
            <a:r>
              <a:rPr sz="2400" spc="45" dirty="0">
                <a:latin typeface="+mj-lt"/>
                <a:cs typeface="Garamond"/>
              </a:rPr>
              <a:t>bits </a:t>
            </a:r>
            <a:r>
              <a:rPr sz="2400" spc="-10" dirty="0">
                <a:latin typeface="+mj-lt"/>
                <a:cs typeface="Garamond"/>
              </a:rPr>
              <a:t>long </a:t>
            </a:r>
            <a:r>
              <a:rPr sz="2400" spc="95" dirty="0">
                <a:latin typeface="+mj-lt"/>
                <a:cs typeface="Garamond"/>
              </a:rPr>
              <a:t>that </a:t>
            </a:r>
            <a:r>
              <a:rPr sz="2400" spc="15" dirty="0">
                <a:latin typeface="+mj-lt"/>
                <a:cs typeface="Garamond"/>
              </a:rPr>
              <a:t>is </a:t>
            </a:r>
            <a:r>
              <a:rPr sz="2400" spc="40" dirty="0">
                <a:latin typeface="+mj-lt"/>
                <a:cs typeface="Garamond"/>
              </a:rPr>
              <a:t>the</a:t>
            </a:r>
            <a:r>
              <a:rPr sz="2400" spc="180" dirty="0">
                <a:latin typeface="+mj-lt"/>
                <a:cs typeface="Garamond"/>
              </a:rPr>
              <a:t> </a:t>
            </a:r>
            <a:r>
              <a:rPr sz="2400" spc="35" dirty="0">
                <a:latin typeface="+mj-lt"/>
                <a:cs typeface="Garamond"/>
              </a:rPr>
              <a:t>remainder.</a:t>
            </a:r>
            <a:endParaRPr sz="2400" dirty="0">
              <a:latin typeface="+mj-lt"/>
              <a:cs typeface="Garamond"/>
            </a:endParaRPr>
          </a:p>
          <a:p>
            <a:pPr marL="212090" marR="5080" indent="-199390">
              <a:lnSpc>
                <a:spcPct val="116300"/>
              </a:lnSpc>
              <a:spcBef>
                <a:spcPts val="894"/>
              </a:spcBef>
              <a:buFont typeface="Lucida Sans Unicode"/>
              <a:buChar char="•"/>
              <a:tabLst>
                <a:tab pos="212725" algn="l"/>
              </a:tabLst>
            </a:pPr>
            <a:r>
              <a:rPr sz="2400" spc="35" dirty="0">
                <a:latin typeface="+mj-lt"/>
                <a:cs typeface="Garamond"/>
              </a:rPr>
              <a:t>The </a:t>
            </a:r>
            <a:r>
              <a:rPr sz="2400" spc="20" dirty="0">
                <a:latin typeface="+mj-lt"/>
                <a:cs typeface="Garamond"/>
              </a:rPr>
              <a:t>only </a:t>
            </a:r>
            <a:r>
              <a:rPr sz="2400" spc="55" dirty="0">
                <a:latin typeface="+mj-lt"/>
                <a:cs typeface="Garamond"/>
              </a:rPr>
              <a:t>way </a:t>
            </a:r>
            <a:r>
              <a:rPr sz="2400" spc="15" dirty="0">
                <a:latin typeface="+mj-lt"/>
                <a:cs typeface="Garamond"/>
              </a:rPr>
              <a:t>to </a:t>
            </a:r>
            <a:r>
              <a:rPr sz="2400" spc="10" dirty="0">
                <a:latin typeface="+mj-lt"/>
                <a:cs typeface="Garamond"/>
              </a:rPr>
              <a:t>reduce number </a:t>
            </a:r>
            <a:r>
              <a:rPr sz="2400" spc="-100" dirty="0">
                <a:latin typeface="+mj-lt"/>
                <a:cs typeface="Garamond"/>
              </a:rPr>
              <a:t>of </a:t>
            </a:r>
            <a:r>
              <a:rPr sz="2400" spc="45" dirty="0">
                <a:latin typeface="+mj-lt"/>
                <a:cs typeface="Garamond"/>
              </a:rPr>
              <a:t>bits </a:t>
            </a:r>
            <a:r>
              <a:rPr sz="2400" spc="25" dirty="0">
                <a:latin typeface="+mj-lt"/>
                <a:cs typeface="Garamond"/>
              </a:rPr>
              <a:t>in </a:t>
            </a:r>
            <a:r>
              <a:rPr sz="2400" spc="5" dirty="0">
                <a:latin typeface="+mj-lt"/>
                <a:cs typeface="Garamond"/>
              </a:rPr>
              <a:t>Mod </a:t>
            </a:r>
            <a:r>
              <a:rPr sz="2400" spc="-15" dirty="0">
                <a:latin typeface="+mj-lt"/>
                <a:cs typeface="Garamond"/>
              </a:rPr>
              <a:t>2  </a:t>
            </a:r>
            <a:r>
              <a:rPr sz="2400" spc="45" dirty="0">
                <a:latin typeface="+mj-lt"/>
                <a:cs typeface="Garamond"/>
              </a:rPr>
              <a:t>arithmetic </a:t>
            </a:r>
            <a:r>
              <a:rPr sz="2400" spc="15" dirty="0">
                <a:latin typeface="+mj-lt"/>
                <a:cs typeface="Garamond"/>
              </a:rPr>
              <a:t>is to </a:t>
            </a:r>
            <a:r>
              <a:rPr sz="2400" spc="-25" dirty="0">
                <a:latin typeface="+mj-lt"/>
                <a:cs typeface="Garamond"/>
              </a:rPr>
              <a:t>remove </a:t>
            </a:r>
            <a:r>
              <a:rPr sz="2400" spc="60" dirty="0">
                <a:latin typeface="+mj-lt"/>
                <a:cs typeface="Garamond"/>
              </a:rPr>
              <a:t>MSB </a:t>
            </a:r>
            <a:r>
              <a:rPr sz="2400" spc="50" dirty="0">
                <a:latin typeface="+mj-lt"/>
                <a:cs typeface="Garamond"/>
              </a:rPr>
              <a:t>by </a:t>
            </a:r>
            <a:r>
              <a:rPr sz="2400" spc="40" dirty="0">
                <a:latin typeface="+mj-lt"/>
                <a:cs typeface="Garamond"/>
              </a:rPr>
              <a:t>adding </a:t>
            </a:r>
            <a:r>
              <a:rPr sz="2400" spc="30" dirty="0">
                <a:latin typeface="+mj-lt"/>
                <a:cs typeface="Garamond"/>
              </a:rPr>
              <a:t>(mod </a:t>
            </a:r>
            <a:r>
              <a:rPr sz="2400" spc="55" dirty="0">
                <a:latin typeface="+mj-lt"/>
                <a:cs typeface="Garamond"/>
              </a:rPr>
              <a:t>2) </a:t>
            </a:r>
            <a:r>
              <a:rPr sz="2400" spc="114" dirty="0">
                <a:latin typeface="+mj-lt"/>
                <a:cs typeface="Garamond"/>
              </a:rPr>
              <a:t>a  </a:t>
            </a:r>
            <a:r>
              <a:rPr sz="2400" spc="10" dirty="0">
                <a:latin typeface="+mj-lt"/>
                <a:cs typeface="Garamond"/>
              </a:rPr>
              <a:t>number </a:t>
            </a:r>
            <a:r>
              <a:rPr sz="2400" spc="45" dirty="0">
                <a:latin typeface="+mj-lt"/>
                <a:cs typeface="Garamond"/>
              </a:rPr>
              <a:t>with </a:t>
            </a:r>
            <a:r>
              <a:rPr sz="2400" spc="114" dirty="0">
                <a:latin typeface="+mj-lt"/>
                <a:cs typeface="Garamond"/>
              </a:rPr>
              <a:t>a </a:t>
            </a:r>
            <a:r>
              <a:rPr sz="2400" spc="-15" dirty="0">
                <a:latin typeface="+mj-lt"/>
                <a:cs typeface="Garamond"/>
              </a:rPr>
              <a:t>1 </a:t>
            </a:r>
            <a:r>
              <a:rPr sz="2400" spc="25" dirty="0">
                <a:latin typeface="+mj-lt"/>
                <a:cs typeface="Garamond"/>
              </a:rPr>
              <a:t>in </a:t>
            </a:r>
            <a:r>
              <a:rPr sz="2400" spc="40" dirty="0">
                <a:latin typeface="+mj-lt"/>
                <a:cs typeface="Garamond"/>
              </a:rPr>
              <a:t>the </a:t>
            </a:r>
            <a:r>
              <a:rPr sz="2400" spc="25" dirty="0">
                <a:latin typeface="+mj-lt"/>
                <a:cs typeface="Garamond"/>
              </a:rPr>
              <a:t>same</a:t>
            </a:r>
            <a:r>
              <a:rPr sz="2400" spc="490" dirty="0">
                <a:latin typeface="+mj-lt"/>
                <a:cs typeface="Garamond"/>
              </a:rPr>
              <a:t> </a:t>
            </a:r>
            <a:r>
              <a:rPr sz="2400" spc="10" dirty="0">
                <a:latin typeface="+mj-lt"/>
                <a:cs typeface="Garamond"/>
              </a:rPr>
              <a:t>position</a:t>
            </a:r>
            <a:r>
              <a:rPr sz="2050" spc="10" dirty="0" smtClean="0">
                <a:latin typeface="Garamond"/>
                <a:cs typeface="Garamond"/>
              </a:rPr>
              <a:t>.</a:t>
            </a:r>
            <a:endParaRPr lang="en-US" sz="2050" spc="10" dirty="0" smtClean="0">
              <a:latin typeface="Garamond"/>
              <a:cs typeface="Garamond"/>
            </a:endParaRPr>
          </a:p>
          <a:p>
            <a:pPr marL="212090" marR="5080" indent="-199390">
              <a:lnSpc>
                <a:spcPct val="116300"/>
              </a:lnSpc>
              <a:spcBef>
                <a:spcPts val="894"/>
              </a:spcBef>
              <a:buFont typeface="Lucida Sans Unicode"/>
              <a:buChar char="•"/>
              <a:tabLst>
                <a:tab pos="212725" algn="l"/>
              </a:tabLst>
            </a:pPr>
            <a:r>
              <a:rPr lang="en-US" sz="2400" spc="45" dirty="0">
                <a:latin typeface="+mj-lt"/>
                <a:cs typeface="Garamond"/>
              </a:rPr>
              <a:t>W</a:t>
            </a:r>
            <a:r>
              <a:rPr lang="en-US" sz="2400" spc="45" dirty="0" smtClean="0">
                <a:latin typeface="+mj-lt"/>
                <a:cs typeface="Garamond"/>
              </a:rPr>
              <a:t>hile no more bits</a:t>
            </a:r>
          </a:p>
          <a:p>
            <a:pPr marL="12700" marR="5080">
              <a:lnSpc>
                <a:spcPct val="116300"/>
              </a:lnSpc>
              <a:spcBef>
                <a:spcPts val="894"/>
              </a:spcBef>
              <a:tabLst>
                <a:tab pos="212725" algn="l"/>
              </a:tabLst>
            </a:pPr>
            <a:r>
              <a:rPr lang="en-US" sz="2400" spc="45" dirty="0">
                <a:latin typeface="+mj-lt"/>
                <a:cs typeface="Garamond"/>
              </a:rPr>
              <a:t> </a:t>
            </a:r>
            <a:r>
              <a:rPr lang="en-US" sz="2400" spc="45" dirty="0" smtClean="0">
                <a:latin typeface="+mj-lt"/>
                <a:cs typeface="Garamond"/>
              </a:rPr>
              <a:t>        If MSB = 1, XOR with generator </a:t>
            </a:r>
            <a:r>
              <a:rPr lang="en-US" sz="2400" spc="45" dirty="0" smtClean="0">
                <a:solidFill>
                  <a:srgbClr val="FF0000"/>
                </a:solidFill>
                <a:latin typeface="+mj-lt"/>
                <a:cs typeface="Garamond"/>
              </a:rPr>
              <a:t>(RED)</a:t>
            </a:r>
          </a:p>
          <a:p>
            <a:pPr marL="12700" marR="5080">
              <a:lnSpc>
                <a:spcPct val="116300"/>
              </a:lnSpc>
              <a:spcBef>
                <a:spcPts val="894"/>
              </a:spcBef>
              <a:tabLst>
                <a:tab pos="212725" algn="l"/>
              </a:tabLst>
            </a:pPr>
            <a:r>
              <a:rPr lang="en-US" sz="2400" spc="45" dirty="0">
                <a:latin typeface="+mj-lt"/>
                <a:cs typeface="Garamond"/>
              </a:rPr>
              <a:t> </a:t>
            </a:r>
            <a:r>
              <a:rPr lang="en-US" sz="2400" spc="45" dirty="0" smtClean="0">
                <a:latin typeface="+mj-lt"/>
                <a:cs typeface="Garamond"/>
              </a:rPr>
              <a:t>        Shift out MSB and Shift in next bit </a:t>
            </a:r>
            <a:r>
              <a:rPr lang="en-US" sz="2400" spc="45" dirty="0" smtClean="0">
                <a:solidFill>
                  <a:srgbClr val="0070C0"/>
                </a:solidFill>
                <a:latin typeface="+mj-lt"/>
                <a:cs typeface="Garamond"/>
              </a:rPr>
              <a:t>(BLUE)</a:t>
            </a:r>
            <a:endParaRPr lang="en-US" sz="2400" spc="45" dirty="0">
              <a:solidFill>
                <a:srgbClr val="0070C0"/>
              </a:solidFill>
              <a:latin typeface="+mj-lt"/>
              <a:cs typeface="Garamond"/>
            </a:endParaRPr>
          </a:p>
          <a:p>
            <a:pPr marL="212090" marR="5080" indent="-199390">
              <a:lnSpc>
                <a:spcPct val="116300"/>
              </a:lnSpc>
              <a:spcBef>
                <a:spcPts val="894"/>
              </a:spcBef>
              <a:buFont typeface="Lucida Sans Unicode"/>
              <a:buChar char="•"/>
              <a:tabLst>
                <a:tab pos="212725" algn="l"/>
              </a:tabLst>
            </a:pPr>
            <a:endParaRPr lang="en-US" sz="2050" spc="10" dirty="0" smtClean="0">
              <a:latin typeface="Garamond"/>
              <a:cs typeface="Garamond"/>
            </a:endParaRPr>
          </a:p>
          <a:p>
            <a:pPr marL="212090" marR="5080" indent="-199390">
              <a:lnSpc>
                <a:spcPct val="116300"/>
              </a:lnSpc>
              <a:spcBef>
                <a:spcPts val="894"/>
              </a:spcBef>
              <a:buFont typeface="Lucida Sans Unicode"/>
              <a:buChar char="•"/>
              <a:tabLst>
                <a:tab pos="212725" algn="l"/>
              </a:tabLst>
            </a:pPr>
            <a:endParaRPr lang="en-US" sz="2050" spc="10" dirty="0" smtClean="0">
              <a:latin typeface="Garamond"/>
              <a:cs typeface="Garamond"/>
            </a:endParaRPr>
          </a:p>
          <a:p>
            <a:pPr marL="212090" marR="5080" indent="-199390">
              <a:lnSpc>
                <a:spcPct val="116300"/>
              </a:lnSpc>
              <a:spcBef>
                <a:spcPts val="894"/>
              </a:spcBef>
              <a:buFont typeface="Lucida Sans Unicode"/>
              <a:buChar char="•"/>
              <a:tabLst>
                <a:tab pos="212725" algn="l"/>
              </a:tabLst>
            </a:pPr>
            <a:endParaRPr sz="2050" dirty="0">
              <a:latin typeface="Garamond"/>
              <a:cs typeface="Garamond"/>
            </a:endParaRPr>
          </a:p>
        </p:txBody>
      </p:sp>
      <p:cxnSp>
        <p:nvCxnSpPr>
          <p:cNvPr id="20" name="Straight Arrow Connector 19">
            <a:extLst>
              <a:ext uri="{FF2B5EF4-FFF2-40B4-BE49-F238E27FC236}">
                <a16:creationId xmlns:a16="http://schemas.microsoft.com/office/drawing/2014/main" id="{2EAF9B23-8F4E-42D1-B563-AE59996008AD}"/>
              </a:ext>
            </a:extLst>
          </p:cNvPr>
          <p:cNvCxnSpPr/>
          <p:nvPr/>
        </p:nvCxnSpPr>
        <p:spPr>
          <a:xfrm flipH="1">
            <a:off x="5327133" y="1532192"/>
            <a:ext cx="152400" cy="2167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F89AC64-8998-4460-B76E-5D7414C08358}"/>
              </a:ext>
            </a:extLst>
          </p:cNvPr>
          <p:cNvCxnSpPr/>
          <p:nvPr/>
        </p:nvCxnSpPr>
        <p:spPr>
          <a:xfrm>
            <a:off x="4953000" y="1532192"/>
            <a:ext cx="0" cy="1067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06959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06651" y="1743185"/>
            <a:ext cx="1722120" cy="358140"/>
          </a:xfrm>
          <a:custGeom>
            <a:avLst/>
            <a:gdLst/>
            <a:ahLst/>
            <a:cxnLst/>
            <a:rect l="l" t="t" r="r" b="b"/>
            <a:pathLst>
              <a:path w="1722120" h="358139">
                <a:moveTo>
                  <a:pt x="0" y="357635"/>
                </a:moveTo>
                <a:lnTo>
                  <a:pt x="1721954" y="357635"/>
                </a:lnTo>
                <a:lnTo>
                  <a:pt x="1721954" y="0"/>
                </a:lnTo>
                <a:lnTo>
                  <a:pt x="0" y="0"/>
                </a:lnTo>
                <a:lnTo>
                  <a:pt x="0" y="357635"/>
                </a:lnTo>
                <a:close/>
              </a:path>
            </a:pathLst>
          </a:custGeom>
          <a:ln w="3175">
            <a:solidFill>
              <a:srgbClr val="000000"/>
            </a:solidFill>
          </a:ln>
        </p:spPr>
        <p:txBody>
          <a:bodyPr wrap="square" lIns="0" tIns="0" rIns="0" bIns="0" rtlCol="0"/>
          <a:lstStyle/>
          <a:p>
            <a:endParaRPr/>
          </a:p>
        </p:txBody>
      </p:sp>
      <p:sp>
        <p:nvSpPr>
          <p:cNvPr id="3" name="object 3"/>
          <p:cNvSpPr/>
          <p:nvPr/>
        </p:nvSpPr>
        <p:spPr>
          <a:xfrm>
            <a:off x="3475621" y="1955113"/>
            <a:ext cx="1231900" cy="0"/>
          </a:xfrm>
          <a:custGeom>
            <a:avLst/>
            <a:gdLst/>
            <a:ahLst/>
            <a:cxnLst/>
            <a:rect l="l" t="t" r="r" b="b"/>
            <a:pathLst>
              <a:path w="1231900">
                <a:moveTo>
                  <a:pt x="1231861" y="0"/>
                </a:moveTo>
                <a:lnTo>
                  <a:pt x="0" y="0"/>
                </a:lnTo>
              </a:path>
            </a:pathLst>
          </a:custGeom>
          <a:ln w="3175">
            <a:solidFill>
              <a:srgbClr val="000000"/>
            </a:solidFill>
          </a:ln>
        </p:spPr>
        <p:txBody>
          <a:bodyPr wrap="square" lIns="0" tIns="0" rIns="0" bIns="0" rtlCol="0"/>
          <a:lstStyle/>
          <a:p>
            <a:endParaRPr/>
          </a:p>
        </p:txBody>
      </p:sp>
      <p:sp>
        <p:nvSpPr>
          <p:cNvPr id="4" name="object 4"/>
          <p:cNvSpPr/>
          <p:nvPr/>
        </p:nvSpPr>
        <p:spPr>
          <a:xfrm>
            <a:off x="3475621" y="1922005"/>
            <a:ext cx="132715" cy="66675"/>
          </a:xfrm>
          <a:custGeom>
            <a:avLst/>
            <a:gdLst/>
            <a:ahLst/>
            <a:cxnLst/>
            <a:rect l="l" t="t" r="r" b="b"/>
            <a:pathLst>
              <a:path w="132714" h="66675">
                <a:moveTo>
                  <a:pt x="132461" y="66230"/>
                </a:moveTo>
                <a:lnTo>
                  <a:pt x="0" y="33108"/>
                </a:lnTo>
                <a:lnTo>
                  <a:pt x="132461" y="0"/>
                </a:lnTo>
              </a:path>
            </a:pathLst>
          </a:custGeom>
          <a:ln w="3175">
            <a:solidFill>
              <a:srgbClr val="000000"/>
            </a:solidFill>
          </a:ln>
        </p:spPr>
        <p:txBody>
          <a:bodyPr wrap="square" lIns="0" tIns="0" rIns="0" bIns="0" rtlCol="0"/>
          <a:lstStyle/>
          <a:p>
            <a:endParaRPr/>
          </a:p>
        </p:txBody>
      </p:sp>
      <p:sp>
        <p:nvSpPr>
          <p:cNvPr id="5" name="object 5"/>
          <p:cNvSpPr txBox="1"/>
          <p:nvPr/>
        </p:nvSpPr>
        <p:spPr>
          <a:xfrm>
            <a:off x="1806651" y="2405477"/>
            <a:ext cx="1722120" cy="364201"/>
          </a:xfrm>
          <a:prstGeom prst="rect">
            <a:avLst/>
          </a:prstGeom>
          <a:ln w="3175">
            <a:solidFill>
              <a:srgbClr val="000000"/>
            </a:solidFill>
          </a:ln>
        </p:spPr>
        <p:txBody>
          <a:bodyPr vert="horz" wrap="square" lIns="0" tIns="55879" rIns="0" bIns="0" rtlCol="0">
            <a:spAutoFit/>
          </a:bodyPr>
          <a:lstStyle/>
          <a:p>
            <a:pPr marL="197485">
              <a:lnSpc>
                <a:spcPct val="100000"/>
              </a:lnSpc>
              <a:spcBef>
                <a:spcPts val="439"/>
              </a:spcBef>
            </a:pPr>
            <a:r>
              <a:rPr sz="2000" spc="5" dirty="0">
                <a:latin typeface="Courier New"/>
                <a:cs typeface="Courier New"/>
              </a:rPr>
              <a:t>Divisor</a:t>
            </a:r>
            <a:endParaRPr sz="2000" dirty="0">
              <a:latin typeface="Courier New"/>
              <a:cs typeface="Courier New"/>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9</a:t>
            </a:r>
          </a:p>
        </p:txBody>
      </p:sp>
      <p:sp>
        <p:nvSpPr>
          <p:cNvPr id="6" name="object 6"/>
          <p:cNvSpPr txBox="1"/>
          <p:nvPr/>
        </p:nvSpPr>
        <p:spPr>
          <a:xfrm>
            <a:off x="1219200" y="1"/>
            <a:ext cx="6553200" cy="2259594"/>
          </a:xfrm>
          <a:prstGeom prst="rect">
            <a:avLst/>
          </a:prstGeom>
        </p:spPr>
        <p:txBody>
          <a:bodyPr vert="horz" wrap="square" lIns="0" tIns="0" rIns="0" bIns="0" rtlCol="0">
            <a:spAutoFit/>
          </a:bodyPr>
          <a:lstStyle/>
          <a:p>
            <a:pPr marL="953135">
              <a:lnSpc>
                <a:spcPct val="100000"/>
              </a:lnSpc>
            </a:pPr>
            <a:r>
              <a:rPr sz="3200" spc="260" dirty="0">
                <a:solidFill>
                  <a:srgbClr val="0070C0"/>
                </a:solidFill>
                <a:latin typeface="+mj-lt"/>
                <a:cs typeface="PMingLiU"/>
              </a:rPr>
              <a:t>Implementing</a:t>
            </a:r>
            <a:r>
              <a:rPr sz="3200" spc="210" dirty="0">
                <a:solidFill>
                  <a:srgbClr val="0070C0"/>
                </a:solidFill>
                <a:latin typeface="+mj-lt"/>
                <a:cs typeface="PMingLiU"/>
              </a:rPr>
              <a:t> </a:t>
            </a:r>
            <a:r>
              <a:rPr sz="3200" spc="330" dirty="0">
                <a:solidFill>
                  <a:srgbClr val="0070C0"/>
                </a:solidFill>
                <a:latin typeface="+mj-lt"/>
                <a:cs typeface="PMingLiU"/>
              </a:rPr>
              <a:t>CRCs</a:t>
            </a:r>
            <a:endParaRPr sz="3200" dirty="0">
              <a:solidFill>
                <a:srgbClr val="0070C0"/>
              </a:solidFill>
              <a:latin typeface="+mj-lt"/>
              <a:cs typeface="PMingLiU"/>
            </a:endParaRPr>
          </a:p>
          <a:p>
            <a:pPr>
              <a:lnSpc>
                <a:spcPct val="100000"/>
              </a:lnSpc>
            </a:pPr>
            <a:endParaRPr sz="2000" dirty="0">
              <a:latin typeface="Times New Roman"/>
              <a:cs typeface="Times New Roman"/>
            </a:endParaRPr>
          </a:p>
          <a:p>
            <a:pPr marL="12700">
              <a:lnSpc>
                <a:spcPct val="100000"/>
              </a:lnSpc>
              <a:spcBef>
                <a:spcPts val="1290"/>
              </a:spcBef>
            </a:pPr>
            <a:r>
              <a:rPr sz="2400" spc="5" dirty="0">
                <a:latin typeface="Courier New"/>
                <a:cs typeface="Courier New"/>
              </a:rPr>
              <a:t>Current</a:t>
            </a:r>
            <a:r>
              <a:rPr sz="2400" spc="-80" dirty="0">
                <a:latin typeface="Courier New"/>
                <a:cs typeface="Courier New"/>
              </a:rPr>
              <a:t> </a:t>
            </a:r>
            <a:r>
              <a:rPr sz="2400" spc="5" dirty="0">
                <a:latin typeface="Courier New"/>
                <a:cs typeface="Courier New"/>
              </a:rPr>
              <a:t>Remainder</a:t>
            </a:r>
            <a:endParaRPr sz="2400" dirty="0">
              <a:latin typeface="Courier New"/>
              <a:cs typeface="Courier New"/>
            </a:endParaRPr>
          </a:p>
          <a:p>
            <a:pPr marL="3164840" marR="5080" indent="-26670">
              <a:lnSpc>
                <a:spcPct val="149900"/>
              </a:lnSpc>
            </a:pPr>
            <a:r>
              <a:rPr sz="2000" spc="5" dirty="0">
                <a:latin typeface="Courier New"/>
                <a:cs typeface="Courier New"/>
              </a:rPr>
              <a:t>Message</a:t>
            </a:r>
            <a:r>
              <a:rPr sz="2000" spc="-85" dirty="0">
                <a:latin typeface="Courier New"/>
                <a:cs typeface="Courier New"/>
              </a:rPr>
              <a:t> </a:t>
            </a:r>
            <a:r>
              <a:rPr sz="2000" spc="5" dirty="0">
                <a:latin typeface="Courier New"/>
                <a:cs typeface="Courier New"/>
              </a:rPr>
              <a:t>bits shifted</a:t>
            </a:r>
            <a:r>
              <a:rPr sz="2000" spc="-90" dirty="0">
                <a:latin typeface="Courier New"/>
                <a:cs typeface="Courier New"/>
              </a:rPr>
              <a:t> </a:t>
            </a:r>
            <a:r>
              <a:rPr sz="2000" spc="5" dirty="0">
                <a:latin typeface="Courier New"/>
                <a:cs typeface="Courier New"/>
              </a:rPr>
              <a:t>in</a:t>
            </a:r>
            <a:endParaRPr sz="2000" dirty="0">
              <a:latin typeface="Courier New"/>
              <a:cs typeface="Courier New"/>
            </a:endParaRPr>
          </a:p>
        </p:txBody>
      </p:sp>
      <p:sp>
        <p:nvSpPr>
          <p:cNvPr id="7" name="object 7"/>
          <p:cNvSpPr txBox="1"/>
          <p:nvPr/>
        </p:nvSpPr>
        <p:spPr>
          <a:xfrm>
            <a:off x="685800" y="3276600"/>
            <a:ext cx="6775069" cy="2816156"/>
          </a:xfrm>
          <a:prstGeom prst="rect">
            <a:avLst/>
          </a:prstGeom>
        </p:spPr>
        <p:txBody>
          <a:bodyPr vert="horz" wrap="square" lIns="0" tIns="0" rIns="0" bIns="0" rtlCol="0">
            <a:spAutoFit/>
          </a:bodyPr>
          <a:lstStyle/>
          <a:p>
            <a:pPr marL="212090" marR="854075" indent="-199390">
              <a:lnSpc>
                <a:spcPct val="116599"/>
              </a:lnSpc>
              <a:buFont typeface="Lucida Sans Unicode"/>
              <a:buChar char="•"/>
              <a:tabLst>
                <a:tab pos="212725" algn="l"/>
              </a:tabLst>
            </a:pPr>
            <a:r>
              <a:rPr sz="2400" spc="35" dirty="0">
                <a:latin typeface="+mj-lt"/>
                <a:cs typeface="Garamond"/>
              </a:rPr>
              <a:t>The </a:t>
            </a:r>
            <a:r>
              <a:rPr sz="2400" spc="30" dirty="0">
                <a:latin typeface="+mj-lt"/>
                <a:cs typeface="Garamond"/>
              </a:rPr>
              <a:t>current remainder </a:t>
            </a:r>
            <a:r>
              <a:rPr sz="2400" spc="15" dirty="0">
                <a:latin typeface="+mj-lt"/>
                <a:cs typeface="Garamond"/>
              </a:rPr>
              <a:t>is held </a:t>
            </a:r>
            <a:r>
              <a:rPr sz="2400" spc="25" dirty="0">
                <a:latin typeface="+mj-lt"/>
                <a:cs typeface="Garamond"/>
              </a:rPr>
              <a:t>in </a:t>
            </a:r>
            <a:r>
              <a:rPr sz="2400" spc="114" dirty="0">
                <a:latin typeface="+mj-lt"/>
                <a:cs typeface="Garamond"/>
              </a:rPr>
              <a:t>a </a:t>
            </a:r>
            <a:r>
              <a:rPr sz="2400" spc="30" dirty="0">
                <a:latin typeface="+mj-lt"/>
                <a:cs typeface="Garamond"/>
              </a:rPr>
              <a:t>register  </a:t>
            </a:r>
            <a:r>
              <a:rPr sz="2400" spc="35" dirty="0">
                <a:latin typeface="+mj-lt"/>
                <a:cs typeface="Garamond"/>
              </a:rPr>
              <a:t>initialized </a:t>
            </a:r>
            <a:r>
              <a:rPr sz="2400" spc="45" dirty="0">
                <a:latin typeface="+mj-lt"/>
                <a:cs typeface="Garamond"/>
              </a:rPr>
              <a:t>with </a:t>
            </a:r>
            <a:r>
              <a:rPr sz="2400" spc="15" dirty="0">
                <a:latin typeface="+mj-lt"/>
                <a:cs typeface="Garamond"/>
              </a:rPr>
              <a:t>first </a:t>
            </a:r>
            <a:r>
              <a:rPr sz="2400" i="1" spc="35" dirty="0">
                <a:latin typeface="+mj-lt"/>
                <a:cs typeface="Verdana"/>
              </a:rPr>
              <a:t>r </a:t>
            </a:r>
            <a:r>
              <a:rPr sz="2400" spc="45" dirty="0">
                <a:latin typeface="+mj-lt"/>
                <a:cs typeface="Garamond"/>
              </a:rPr>
              <a:t>bits </a:t>
            </a:r>
            <a:r>
              <a:rPr sz="2400" spc="-100" dirty="0">
                <a:latin typeface="+mj-lt"/>
                <a:cs typeface="Garamond"/>
              </a:rPr>
              <a:t>of  </a:t>
            </a:r>
            <a:r>
              <a:rPr sz="2400" spc="40" dirty="0">
                <a:latin typeface="+mj-lt"/>
                <a:cs typeface="Garamond"/>
              </a:rPr>
              <a:t>the</a:t>
            </a:r>
            <a:r>
              <a:rPr sz="2400" spc="110" dirty="0">
                <a:latin typeface="+mj-lt"/>
                <a:cs typeface="Garamond"/>
              </a:rPr>
              <a:t> </a:t>
            </a:r>
            <a:r>
              <a:rPr sz="2400" spc="20" dirty="0">
                <a:latin typeface="+mj-lt"/>
                <a:cs typeface="Garamond"/>
              </a:rPr>
              <a:t>message.</a:t>
            </a:r>
            <a:endParaRPr sz="2400" dirty="0">
              <a:latin typeface="+mj-lt"/>
              <a:cs typeface="Garamond"/>
            </a:endParaRPr>
          </a:p>
          <a:p>
            <a:pPr marL="212090" marR="5080" indent="-199390">
              <a:lnSpc>
                <a:spcPct val="116300"/>
              </a:lnSpc>
              <a:spcBef>
                <a:spcPts val="905"/>
              </a:spcBef>
              <a:buFont typeface="Lucida Sans Unicode"/>
              <a:buChar char="•"/>
              <a:tabLst>
                <a:tab pos="212725" algn="l"/>
              </a:tabLst>
            </a:pPr>
            <a:r>
              <a:rPr sz="2400" spc="-75" dirty="0">
                <a:latin typeface="+mj-lt"/>
                <a:cs typeface="Garamond"/>
              </a:rPr>
              <a:t>If </a:t>
            </a:r>
            <a:r>
              <a:rPr sz="2400" spc="60" dirty="0">
                <a:latin typeface="+mj-lt"/>
                <a:cs typeface="Garamond"/>
              </a:rPr>
              <a:t>MSB </a:t>
            </a:r>
            <a:r>
              <a:rPr sz="2400" spc="-100" dirty="0">
                <a:latin typeface="+mj-lt"/>
                <a:cs typeface="Garamond"/>
              </a:rPr>
              <a:t>of </a:t>
            </a:r>
            <a:r>
              <a:rPr sz="2400" spc="30" dirty="0">
                <a:latin typeface="+mj-lt"/>
                <a:cs typeface="Garamond"/>
              </a:rPr>
              <a:t>current remainder </a:t>
            </a:r>
            <a:r>
              <a:rPr sz="2400" spc="15" dirty="0">
                <a:latin typeface="+mj-lt"/>
                <a:cs typeface="Garamond"/>
              </a:rPr>
              <a:t>is </a:t>
            </a:r>
            <a:r>
              <a:rPr sz="2400" spc="25" dirty="0">
                <a:latin typeface="+mj-lt"/>
                <a:cs typeface="Garamond"/>
              </a:rPr>
              <a:t>1, </a:t>
            </a:r>
            <a:r>
              <a:rPr sz="2400" spc="30" dirty="0">
                <a:latin typeface="+mj-lt"/>
                <a:cs typeface="Garamond"/>
              </a:rPr>
              <a:t>then </a:t>
            </a:r>
            <a:r>
              <a:rPr sz="2400" spc="-25" dirty="0">
                <a:latin typeface="+mj-lt"/>
                <a:cs typeface="Garamond"/>
              </a:rPr>
              <a:t>EXOR  </a:t>
            </a:r>
            <a:r>
              <a:rPr sz="2400" spc="30" dirty="0">
                <a:latin typeface="+mj-lt"/>
                <a:cs typeface="Garamond"/>
              </a:rPr>
              <a:t>current remainder </a:t>
            </a:r>
            <a:r>
              <a:rPr sz="2400" spc="45" dirty="0">
                <a:latin typeface="+mj-lt"/>
                <a:cs typeface="Garamond"/>
              </a:rPr>
              <a:t>with </a:t>
            </a:r>
            <a:r>
              <a:rPr sz="2400" spc="20" dirty="0">
                <a:latin typeface="+mj-lt"/>
                <a:cs typeface="Garamond"/>
              </a:rPr>
              <a:t>divisor; </a:t>
            </a:r>
            <a:r>
              <a:rPr sz="2400" spc="-25" dirty="0">
                <a:latin typeface="+mj-lt"/>
                <a:cs typeface="Garamond"/>
              </a:rPr>
              <a:t>if </a:t>
            </a:r>
            <a:r>
              <a:rPr sz="2400" spc="40" dirty="0">
                <a:latin typeface="+mj-lt"/>
                <a:cs typeface="Garamond"/>
              </a:rPr>
              <a:t>the </a:t>
            </a:r>
            <a:r>
              <a:rPr sz="2400" spc="60" dirty="0">
                <a:latin typeface="+mj-lt"/>
                <a:cs typeface="Garamond"/>
              </a:rPr>
              <a:t>MSB </a:t>
            </a:r>
            <a:r>
              <a:rPr sz="2400" spc="15" dirty="0">
                <a:latin typeface="+mj-lt"/>
                <a:cs typeface="Garamond"/>
              </a:rPr>
              <a:t>is </a:t>
            </a:r>
            <a:r>
              <a:rPr sz="2400" spc="25" dirty="0">
                <a:latin typeface="+mj-lt"/>
                <a:cs typeface="Garamond"/>
              </a:rPr>
              <a:t>0, </a:t>
            </a:r>
            <a:r>
              <a:rPr sz="2400" spc="-35" dirty="0">
                <a:latin typeface="+mj-lt"/>
                <a:cs typeface="Garamond"/>
              </a:rPr>
              <a:t>do  </a:t>
            </a:r>
            <a:r>
              <a:rPr sz="2400" spc="25" dirty="0">
                <a:latin typeface="+mj-lt"/>
                <a:cs typeface="Garamond"/>
              </a:rPr>
              <a:t>nothing.</a:t>
            </a:r>
            <a:endParaRPr sz="2400" dirty="0">
              <a:latin typeface="+mj-lt"/>
              <a:cs typeface="Garamond"/>
            </a:endParaRPr>
          </a:p>
          <a:p>
            <a:pPr marL="212090" marR="287020" indent="-199390">
              <a:lnSpc>
                <a:spcPct val="116599"/>
              </a:lnSpc>
              <a:spcBef>
                <a:spcPts val="885"/>
              </a:spcBef>
              <a:buFont typeface="Lucida Sans Unicode"/>
              <a:buChar char="•"/>
              <a:tabLst>
                <a:tab pos="212725" algn="l"/>
              </a:tabLst>
            </a:pPr>
            <a:r>
              <a:rPr sz="2400" spc="30" dirty="0">
                <a:latin typeface="+mj-lt"/>
                <a:cs typeface="Garamond"/>
              </a:rPr>
              <a:t>Shift </a:t>
            </a:r>
            <a:r>
              <a:rPr sz="2400" spc="40" dirty="0">
                <a:latin typeface="+mj-lt"/>
                <a:cs typeface="Garamond"/>
              </a:rPr>
              <a:t>the </a:t>
            </a:r>
            <a:r>
              <a:rPr sz="2400" spc="30" dirty="0">
                <a:latin typeface="+mj-lt"/>
                <a:cs typeface="Garamond"/>
              </a:rPr>
              <a:t>current remainder </a:t>
            </a:r>
            <a:r>
              <a:rPr sz="2400" spc="-15" dirty="0">
                <a:latin typeface="+mj-lt"/>
                <a:cs typeface="Garamond"/>
              </a:rPr>
              <a:t>1 </a:t>
            </a:r>
            <a:r>
              <a:rPr sz="2400" spc="60" dirty="0">
                <a:latin typeface="+mj-lt"/>
                <a:cs typeface="Garamond"/>
              </a:rPr>
              <a:t>bit </a:t>
            </a:r>
            <a:r>
              <a:rPr sz="2400" spc="15" dirty="0">
                <a:latin typeface="+mj-lt"/>
                <a:cs typeface="Garamond"/>
              </a:rPr>
              <a:t>to </a:t>
            </a:r>
            <a:r>
              <a:rPr sz="2400" spc="40" dirty="0">
                <a:latin typeface="+mj-lt"/>
                <a:cs typeface="Garamond"/>
              </a:rPr>
              <a:t>the </a:t>
            </a:r>
            <a:r>
              <a:rPr sz="2400" spc="15" dirty="0">
                <a:latin typeface="+mj-lt"/>
                <a:cs typeface="Garamond"/>
              </a:rPr>
              <a:t>left </a:t>
            </a:r>
            <a:r>
              <a:rPr sz="2400" spc="45" dirty="0">
                <a:latin typeface="+mj-lt"/>
                <a:cs typeface="Garamond"/>
              </a:rPr>
              <a:t>and  </a:t>
            </a:r>
            <a:r>
              <a:rPr sz="2400" spc="15" dirty="0">
                <a:latin typeface="+mj-lt"/>
                <a:cs typeface="Garamond"/>
              </a:rPr>
              <a:t>shift </a:t>
            </a:r>
            <a:r>
              <a:rPr sz="2400" spc="25" dirty="0">
                <a:latin typeface="+mj-lt"/>
                <a:cs typeface="Garamond"/>
              </a:rPr>
              <a:t>in </a:t>
            </a:r>
            <a:r>
              <a:rPr sz="2400" spc="45" dirty="0">
                <a:latin typeface="+mj-lt"/>
                <a:cs typeface="Garamond"/>
              </a:rPr>
              <a:t>next </a:t>
            </a:r>
            <a:r>
              <a:rPr sz="2400" spc="15" dirty="0">
                <a:latin typeface="+mj-lt"/>
                <a:cs typeface="Garamond"/>
              </a:rPr>
              <a:t>message</a:t>
            </a:r>
            <a:r>
              <a:rPr sz="2400" spc="285" dirty="0">
                <a:latin typeface="+mj-lt"/>
                <a:cs typeface="Garamond"/>
              </a:rPr>
              <a:t> </a:t>
            </a:r>
            <a:r>
              <a:rPr sz="2400" spc="60" dirty="0">
                <a:latin typeface="+mj-lt"/>
                <a:cs typeface="Garamond"/>
              </a:rPr>
              <a:t>bit.</a:t>
            </a:r>
            <a:endParaRPr sz="2400" dirty="0">
              <a:latin typeface="+mj-lt"/>
              <a:cs typeface="Garamond"/>
            </a:endParaRPr>
          </a:p>
        </p:txBody>
      </p:sp>
    </p:spTree>
    <p:extLst>
      <p:ext uri="{BB962C8B-B14F-4D97-AF65-F5344CB8AC3E}">
        <p14:creationId xmlns:p14="http://schemas.microsoft.com/office/powerpoint/2010/main" val="12286528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99895" y="468390"/>
            <a:ext cx="4507242" cy="430887"/>
          </a:xfrm>
          <a:prstGeom prst="rect">
            <a:avLst/>
          </a:prstGeom>
        </p:spPr>
        <p:txBody>
          <a:bodyPr vert="horz" wrap="square" lIns="0" tIns="0" rIns="0" bIns="0" rtlCol="0">
            <a:spAutoFit/>
          </a:bodyPr>
          <a:lstStyle/>
          <a:p>
            <a:pPr marL="12700">
              <a:lnSpc>
                <a:spcPct val="100000"/>
              </a:lnSpc>
              <a:tabLst>
                <a:tab pos="2567940" algn="l"/>
              </a:tabLst>
            </a:pPr>
            <a:r>
              <a:rPr sz="2800" spc="420" dirty="0">
                <a:solidFill>
                  <a:srgbClr val="0070C0"/>
                </a:solidFill>
                <a:latin typeface="+mj-lt"/>
                <a:cs typeface="PMingLiU"/>
              </a:rPr>
              <a:t>C</a:t>
            </a:r>
            <a:r>
              <a:rPr sz="2800" spc="350" dirty="0">
                <a:solidFill>
                  <a:srgbClr val="0070C0"/>
                </a:solidFill>
                <a:latin typeface="+mj-lt"/>
                <a:cs typeface="PMingLiU"/>
              </a:rPr>
              <a:t>R</a:t>
            </a:r>
            <a:r>
              <a:rPr sz="2800" spc="390" dirty="0">
                <a:solidFill>
                  <a:srgbClr val="0070C0"/>
                </a:solidFill>
                <a:latin typeface="+mj-lt"/>
                <a:cs typeface="PMingLiU"/>
              </a:rPr>
              <a:t>C</a:t>
            </a:r>
            <a:r>
              <a:rPr sz="2800" spc="235" dirty="0">
                <a:solidFill>
                  <a:srgbClr val="0070C0"/>
                </a:solidFill>
                <a:latin typeface="+mj-lt"/>
                <a:cs typeface="PMingLiU"/>
              </a:rPr>
              <a:t> </a:t>
            </a:r>
            <a:r>
              <a:rPr sz="2800" spc="220" dirty="0">
                <a:solidFill>
                  <a:srgbClr val="0070C0"/>
                </a:solidFill>
                <a:latin typeface="+mj-lt"/>
                <a:cs typeface="PMingLiU"/>
              </a:rPr>
              <a:t>in</a:t>
            </a:r>
            <a:r>
              <a:rPr sz="2800" spc="235" dirty="0">
                <a:solidFill>
                  <a:srgbClr val="0070C0"/>
                </a:solidFill>
                <a:latin typeface="+mj-lt"/>
                <a:cs typeface="PMingLiU"/>
              </a:rPr>
              <a:t> </a:t>
            </a:r>
            <a:r>
              <a:rPr sz="2800" spc="285" dirty="0">
                <a:solidFill>
                  <a:srgbClr val="0070C0"/>
                </a:solidFill>
                <a:latin typeface="+mj-lt"/>
                <a:cs typeface="PMingLiU"/>
              </a:rPr>
              <a:t>Hard</a:t>
            </a:r>
            <a:r>
              <a:rPr sz="2800" spc="390" dirty="0">
                <a:solidFill>
                  <a:srgbClr val="0070C0"/>
                </a:solidFill>
                <a:latin typeface="+mj-lt"/>
                <a:cs typeface="PMingLiU"/>
              </a:rPr>
              <a:t>w</a:t>
            </a:r>
            <a:r>
              <a:rPr sz="2800" spc="235" dirty="0">
                <a:solidFill>
                  <a:srgbClr val="0070C0"/>
                </a:solidFill>
                <a:latin typeface="+mj-lt"/>
                <a:cs typeface="PMingLiU"/>
              </a:rPr>
              <a:t>are</a:t>
            </a:r>
            <a:r>
              <a:rPr lang="en-US" sz="2800" spc="165" dirty="0">
                <a:solidFill>
                  <a:srgbClr val="0070C0"/>
                </a:solidFill>
                <a:latin typeface="+mj-lt"/>
                <a:cs typeface="PMingLiU"/>
              </a:rPr>
              <a:t>: </a:t>
            </a:r>
            <a:r>
              <a:rPr sz="2800" spc="305" dirty="0">
                <a:solidFill>
                  <a:srgbClr val="0070C0"/>
                </a:solidFill>
                <a:latin typeface="+mj-lt"/>
                <a:cs typeface="PMingLiU"/>
              </a:rPr>
              <a:t>LFSR</a:t>
            </a:r>
            <a:endParaRPr sz="2800" dirty="0">
              <a:solidFill>
                <a:srgbClr val="0070C0"/>
              </a:solidFill>
              <a:latin typeface="+mj-lt"/>
              <a:cs typeface="PMingLiU"/>
            </a:endParaRPr>
          </a:p>
        </p:txBody>
      </p:sp>
      <p:sp>
        <p:nvSpPr>
          <p:cNvPr id="3" name="object 3"/>
          <p:cNvSpPr/>
          <p:nvPr/>
        </p:nvSpPr>
        <p:spPr>
          <a:xfrm>
            <a:off x="1478165" y="1266990"/>
            <a:ext cx="314960" cy="314960"/>
          </a:xfrm>
          <a:custGeom>
            <a:avLst/>
            <a:gdLst/>
            <a:ahLst/>
            <a:cxnLst/>
            <a:rect l="l" t="t" r="r" b="b"/>
            <a:pathLst>
              <a:path w="314960" h="314959">
                <a:moveTo>
                  <a:pt x="314896" y="157441"/>
                </a:moveTo>
                <a:lnTo>
                  <a:pt x="306869" y="207207"/>
                </a:lnTo>
                <a:lnTo>
                  <a:pt x="284516" y="250426"/>
                </a:lnTo>
                <a:lnTo>
                  <a:pt x="250434" y="284507"/>
                </a:lnTo>
                <a:lnTo>
                  <a:pt x="207215" y="306857"/>
                </a:lnTo>
                <a:lnTo>
                  <a:pt x="157454" y="314883"/>
                </a:lnTo>
                <a:lnTo>
                  <a:pt x="107687" y="306857"/>
                </a:lnTo>
                <a:lnTo>
                  <a:pt x="64465" y="284507"/>
                </a:lnTo>
                <a:lnTo>
                  <a:pt x="30380" y="250426"/>
                </a:lnTo>
                <a:lnTo>
                  <a:pt x="8027" y="207207"/>
                </a:lnTo>
                <a:lnTo>
                  <a:pt x="0" y="157441"/>
                </a:lnTo>
                <a:lnTo>
                  <a:pt x="8027" y="107681"/>
                </a:lnTo>
                <a:lnTo>
                  <a:pt x="30380" y="64462"/>
                </a:lnTo>
                <a:lnTo>
                  <a:pt x="64465" y="30379"/>
                </a:lnTo>
                <a:lnTo>
                  <a:pt x="107687" y="8027"/>
                </a:lnTo>
                <a:lnTo>
                  <a:pt x="157454" y="0"/>
                </a:lnTo>
                <a:lnTo>
                  <a:pt x="207215" y="8027"/>
                </a:lnTo>
                <a:lnTo>
                  <a:pt x="250434" y="30379"/>
                </a:lnTo>
                <a:lnTo>
                  <a:pt x="284516" y="64462"/>
                </a:lnTo>
                <a:lnTo>
                  <a:pt x="306869" y="107681"/>
                </a:lnTo>
                <a:lnTo>
                  <a:pt x="314896" y="157441"/>
                </a:lnTo>
                <a:close/>
              </a:path>
            </a:pathLst>
          </a:custGeom>
          <a:ln w="5569">
            <a:solidFill>
              <a:srgbClr val="000000"/>
            </a:solidFill>
          </a:ln>
        </p:spPr>
        <p:txBody>
          <a:bodyPr wrap="square" lIns="0" tIns="0" rIns="0" bIns="0" rtlCol="0"/>
          <a:lstStyle/>
          <a:p>
            <a:endParaRPr/>
          </a:p>
        </p:txBody>
      </p:sp>
      <p:sp>
        <p:nvSpPr>
          <p:cNvPr id="4" name="object 4"/>
          <p:cNvSpPr/>
          <p:nvPr/>
        </p:nvSpPr>
        <p:spPr>
          <a:xfrm>
            <a:off x="3368980" y="1275156"/>
            <a:ext cx="314960" cy="314960"/>
          </a:xfrm>
          <a:custGeom>
            <a:avLst/>
            <a:gdLst/>
            <a:ahLst/>
            <a:cxnLst/>
            <a:rect l="l" t="t" r="r" b="b"/>
            <a:pathLst>
              <a:path w="314960" h="314959">
                <a:moveTo>
                  <a:pt x="314896" y="157454"/>
                </a:moveTo>
                <a:lnTo>
                  <a:pt x="306869" y="207215"/>
                </a:lnTo>
                <a:lnTo>
                  <a:pt x="284516" y="250434"/>
                </a:lnTo>
                <a:lnTo>
                  <a:pt x="250431" y="284516"/>
                </a:lnTo>
                <a:lnTo>
                  <a:pt x="207208" y="306869"/>
                </a:lnTo>
                <a:lnTo>
                  <a:pt x="157441" y="314896"/>
                </a:lnTo>
                <a:lnTo>
                  <a:pt x="107681" y="306869"/>
                </a:lnTo>
                <a:lnTo>
                  <a:pt x="64462" y="284516"/>
                </a:lnTo>
                <a:lnTo>
                  <a:pt x="30379" y="250434"/>
                </a:lnTo>
                <a:lnTo>
                  <a:pt x="8027" y="207215"/>
                </a:lnTo>
                <a:lnTo>
                  <a:pt x="0" y="157454"/>
                </a:lnTo>
                <a:lnTo>
                  <a:pt x="8027" y="107687"/>
                </a:lnTo>
                <a:lnTo>
                  <a:pt x="30379" y="64465"/>
                </a:lnTo>
                <a:lnTo>
                  <a:pt x="64462" y="30380"/>
                </a:lnTo>
                <a:lnTo>
                  <a:pt x="107681" y="8027"/>
                </a:lnTo>
                <a:lnTo>
                  <a:pt x="157441" y="0"/>
                </a:lnTo>
                <a:lnTo>
                  <a:pt x="207208" y="8027"/>
                </a:lnTo>
                <a:lnTo>
                  <a:pt x="250431" y="30380"/>
                </a:lnTo>
                <a:lnTo>
                  <a:pt x="284516" y="64465"/>
                </a:lnTo>
                <a:lnTo>
                  <a:pt x="306869" y="107687"/>
                </a:lnTo>
                <a:lnTo>
                  <a:pt x="314896" y="157454"/>
                </a:lnTo>
                <a:close/>
              </a:path>
            </a:pathLst>
          </a:custGeom>
          <a:ln w="5569">
            <a:solidFill>
              <a:srgbClr val="000000"/>
            </a:solidFill>
          </a:ln>
        </p:spPr>
        <p:txBody>
          <a:bodyPr wrap="square" lIns="0" tIns="0" rIns="0" bIns="0" rtlCol="0"/>
          <a:lstStyle/>
          <a:p>
            <a:endParaRPr/>
          </a:p>
        </p:txBody>
      </p:sp>
      <p:sp>
        <p:nvSpPr>
          <p:cNvPr id="5" name="object 5"/>
          <p:cNvSpPr/>
          <p:nvPr/>
        </p:nvSpPr>
        <p:spPr>
          <a:xfrm>
            <a:off x="5377141" y="1238770"/>
            <a:ext cx="314960" cy="314960"/>
          </a:xfrm>
          <a:custGeom>
            <a:avLst/>
            <a:gdLst/>
            <a:ahLst/>
            <a:cxnLst/>
            <a:rect l="l" t="t" r="r" b="b"/>
            <a:pathLst>
              <a:path w="314960" h="314959">
                <a:moveTo>
                  <a:pt x="314883" y="157441"/>
                </a:moveTo>
                <a:lnTo>
                  <a:pt x="306856" y="207207"/>
                </a:lnTo>
                <a:lnTo>
                  <a:pt x="284504" y="250426"/>
                </a:lnTo>
                <a:lnTo>
                  <a:pt x="250421" y="284507"/>
                </a:lnTo>
                <a:lnTo>
                  <a:pt x="207202" y="306857"/>
                </a:lnTo>
                <a:lnTo>
                  <a:pt x="157441" y="314883"/>
                </a:lnTo>
                <a:lnTo>
                  <a:pt x="107676" y="306857"/>
                </a:lnTo>
                <a:lnTo>
                  <a:pt x="64456" y="284507"/>
                </a:lnTo>
                <a:lnTo>
                  <a:pt x="30375" y="250426"/>
                </a:lnTo>
                <a:lnTo>
                  <a:pt x="8026" y="207207"/>
                </a:lnTo>
                <a:lnTo>
                  <a:pt x="0" y="157441"/>
                </a:lnTo>
                <a:lnTo>
                  <a:pt x="8026" y="107676"/>
                </a:lnTo>
                <a:lnTo>
                  <a:pt x="30375" y="64456"/>
                </a:lnTo>
                <a:lnTo>
                  <a:pt x="64456" y="30375"/>
                </a:lnTo>
                <a:lnTo>
                  <a:pt x="107676" y="8026"/>
                </a:lnTo>
                <a:lnTo>
                  <a:pt x="157441" y="0"/>
                </a:lnTo>
                <a:lnTo>
                  <a:pt x="207202" y="8026"/>
                </a:lnTo>
                <a:lnTo>
                  <a:pt x="250421" y="30375"/>
                </a:lnTo>
                <a:lnTo>
                  <a:pt x="284504" y="64456"/>
                </a:lnTo>
                <a:lnTo>
                  <a:pt x="306856" y="107676"/>
                </a:lnTo>
                <a:lnTo>
                  <a:pt x="314883" y="157441"/>
                </a:lnTo>
                <a:close/>
              </a:path>
            </a:pathLst>
          </a:custGeom>
          <a:ln w="5569">
            <a:solidFill>
              <a:srgbClr val="000000"/>
            </a:solidFill>
          </a:ln>
        </p:spPr>
        <p:txBody>
          <a:bodyPr wrap="square" lIns="0" tIns="0" rIns="0" bIns="0" rtlCol="0"/>
          <a:lstStyle/>
          <a:p>
            <a:endParaRPr/>
          </a:p>
        </p:txBody>
      </p:sp>
      <p:sp>
        <p:nvSpPr>
          <p:cNvPr id="6" name="object 6"/>
          <p:cNvSpPr/>
          <p:nvPr/>
        </p:nvSpPr>
        <p:spPr>
          <a:xfrm>
            <a:off x="849881" y="1219460"/>
            <a:ext cx="389890" cy="389890"/>
          </a:xfrm>
          <a:custGeom>
            <a:avLst/>
            <a:gdLst/>
            <a:ahLst/>
            <a:cxnLst/>
            <a:rect l="l" t="t" r="r" b="b"/>
            <a:pathLst>
              <a:path w="389890" h="389890">
                <a:moveTo>
                  <a:pt x="0" y="389896"/>
                </a:moveTo>
                <a:lnTo>
                  <a:pt x="389896" y="389896"/>
                </a:lnTo>
                <a:lnTo>
                  <a:pt x="389896" y="0"/>
                </a:lnTo>
                <a:lnTo>
                  <a:pt x="0" y="0"/>
                </a:lnTo>
                <a:lnTo>
                  <a:pt x="0" y="389896"/>
                </a:lnTo>
                <a:close/>
              </a:path>
            </a:pathLst>
          </a:custGeom>
          <a:ln w="5569">
            <a:solidFill>
              <a:srgbClr val="000000"/>
            </a:solidFill>
          </a:ln>
        </p:spPr>
        <p:txBody>
          <a:bodyPr wrap="square" lIns="0" tIns="0" rIns="0" bIns="0" rtlCol="0"/>
          <a:lstStyle/>
          <a:p>
            <a:endParaRPr/>
          </a:p>
        </p:txBody>
      </p:sp>
      <p:sp>
        <p:nvSpPr>
          <p:cNvPr id="7" name="object 7"/>
          <p:cNvSpPr/>
          <p:nvPr/>
        </p:nvSpPr>
        <p:spPr>
          <a:xfrm>
            <a:off x="2019566" y="1219460"/>
            <a:ext cx="389890" cy="389890"/>
          </a:xfrm>
          <a:custGeom>
            <a:avLst/>
            <a:gdLst/>
            <a:ahLst/>
            <a:cxnLst/>
            <a:rect l="l" t="t" r="r" b="b"/>
            <a:pathLst>
              <a:path w="389889" h="389890">
                <a:moveTo>
                  <a:pt x="0" y="389896"/>
                </a:moveTo>
                <a:lnTo>
                  <a:pt x="389896" y="389896"/>
                </a:lnTo>
                <a:lnTo>
                  <a:pt x="389896" y="0"/>
                </a:lnTo>
                <a:lnTo>
                  <a:pt x="0" y="0"/>
                </a:lnTo>
                <a:lnTo>
                  <a:pt x="0" y="389896"/>
                </a:lnTo>
                <a:close/>
              </a:path>
            </a:pathLst>
          </a:custGeom>
          <a:ln w="5569">
            <a:solidFill>
              <a:srgbClr val="000000"/>
            </a:solidFill>
          </a:ln>
        </p:spPr>
        <p:txBody>
          <a:bodyPr wrap="square" lIns="0" tIns="0" rIns="0" bIns="0" rtlCol="0"/>
          <a:lstStyle/>
          <a:p>
            <a:endParaRPr/>
          </a:p>
        </p:txBody>
      </p:sp>
      <p:sp>
        <p:nvSpPr>
          <p:cNvPr id="8" name="object 8"/>
          <p:cNvSpPr/>
          <p:nvPr/>
        </p:nvSpPr>
        <p:spPr>
          <a:xfrm>
            <a:off x="2743669" y="1219460"/>
            <a:ext cx="389890" cy="389890"/>
          </a:xfrm>
          <a:custGeom>
            <a:avLst/>
            <a:gdLst/>
            <a:ahLst/>
            <a:cxnLst/>
            <a:rect l="l" t="t" r="r" b="b"/>
            <a:pathLst>
              <a:path w="389889" h="389890">
                <a:moveTo>
                  <a:pt x="0" y="389896"/>
                </a:moveTo>
                <a:lnTo>
                  <a:pt x="389896" y="389896"/>
                </a:lnTo>
                <a:lnTo>
                  <a:pt x="389896" y="0"/>
                </a:lnTo>
                <a:lnTo>
                  <a:pt x="0" y="0"/>
                </a:lnTo>
                <a:lnTo>
                  <a:pt x="0" y="389896"/>
                </a:lnTo>
                <a:close/>
              </a:path>
            </a:pathLst>
          </a:custGeom>
          <a:ln w="5569">
            <a:solidFill>
              <a:srgbClr val="000000"/>
            </a:solidFill>
          </a:ln>
        </p:spPr>
        <p:txBody>
          <a:bodyPr wrap="square" lIns="0" tIns="0" rIns="0" bIns="0" rtlCol="0"/>
          <a:lstStyle/>
          <a:p>
            <a:endParaRPr/>
          </a:p>
        </p:txBody>
      </p:sp>
      <p:sp>
        <p:nvSpPr>
          <p:cNvPr id="9" name="object 9"/>
          <p:cNvSpPr/>
          <p:nvPr/>
        </p:nvSpPr>
        <p:spPr>
          <a:xfrm>
            <a:off x="3913352" y="1219460"/>
            <a:ext cx="389890" cy="389890"/>
          </a:xfrm>
          <a:custGeom>
            <a:avLst/>
            <a:gdLst/>
            <a:ahLst/>
            <a:cxnLst/>
            <a:rect l="l" t="t" r="r" b="b"/>
            <a:pathLst>
              <a:path w="389889" h="389890">
                <a:moveTo>
                  <a:pt x="0" y="389896"/>
                </a:moveTo>
                <a:lnTo>
                  <a:pt x="389896" y="389896"/>
                </a:lnTo>
                <a:lnTo>
                  <a:pt x="389896" y="0"/>
                </a:lnTo>
                <a:lnTo>
                  <a:pt x="0" y="0"/>
                </a:lnTo>
                <a:lnTo>
                  <a:pt x="0" y="389896"/>
                </a:lnTo>
                <a:close/>
              </a:path>
            </a:pathLst>
          </a:custGeom>
          <a:ln w="5569">
            <a:solidFill>
              <a:srgbClr val="000000"/>
            </a:solidFill>
          </a:ln>
        </p:spPr>
        <p:txBody>
          <a:bodyPr wrap="square" lIns="0" tIns="0" rIns="0" bIns="0" rtlCol="0"/>
          <a:lstStyle/>
          <a:p>
            <a:endParaRPr/>
          </a:p>
        </p:txBody>
      </p:sp>
      <p:sp>
        <p:nvSpPr>
          <p:cNvPr id="10" name="object 10"/>
          <p:cNvSpPr/>
          <p:nvPr/>
        </p:nvSpPr>
        <p:spPr>
          <a:xfrm>
            <a:off x="4693145" y="1219460"/>
            <a:ext cx="389890" cy="389890"/>
          </a:xfrm>
          <a:custGeom>
            <a:avLst/>
            <a:gdLst/>
            <a:ahLst/>
            <a:cxnLst/>
            <a:rect l="l" t="t" r="r" b="b"/>
            <a:pathLst>
              <a:path w="389889" h="389890">
                <a:moveTo>
                  <a:pt x="0" y="389896"/>
                </a:moveTo>
                <a:lnTo>
                  <a:pt x="389896" y="389896"/>
                </a:lnTo>
                <a:lnTo>
                  <a:pt x="389896" y="0"/>
                </a:lnTo>
                <a:lnTo>
                  <a:pt x="0" y="0"/>
                </a:lnTo>
                <a:lnTo>
                  <a:pt x="0" y="389896"/>
                </a:lnTo>
                <a:close/>
              </a:path>
            </a:pathLst>
          </a:custGeom>
          <a:ln w="5569">
            <a:solidFill>
              <a:srgbClr val="000000"/>
            </a:solidFill>
          </a:ln>
        </p:spPr>
        <p:txBody>
          <a:bodyPr wrap="square" lIns="0" tIns="0" rIns="0" bIns="0" rtlCol="0"/>
          <a:lstStyle/>
          <a:p>
            <a:endParaRPr/>
          </a:p>
        </p:txBody>
      </p:sp>
      <p:sp>
        <p:nvSpPr>
          <p:cNvPr id="11" name="object 11"/>
          <p:cNvSpPr/>
          <p:nvPr/>
        </p:nvSpPr>
        <p:spPr>
          <a:xfrm>
            <a:off x="1629676" y="1573708"/>
            <a:ext cx="0" cy="760095"/>
          </a:xfrm>
          <a:custGeom>
            <a:avLst/>
            <a:gdLst/>
            <a:ahLst/>
            <a:cxnLst/>
            <a:rect l="l" t="t" r="r" b="b"/>
            <a:pathLst>
              <a:path h="760094">
                <a:moveTo>
                  <a:pt x="0" y="0"/>
                </a:moveTo>
                <a:lnTo>
                  <a:pt x="0" y="759738"/>
                </a:lnTo>
              </a:path>
            </a:pathLst>
          </a:custGeom>
          <a:ln w="5569">
            <a:solidFill>
              <a:srgbClr val="000000"/>
            </a:solidFill>
          </a:ln>
        </p:spPr>
        <p:txBody>
          <a:bodyPr wrap="square" lIns="0" tIns="0" rIns="0" bIns="0" rtlCol="0"/>
          <a:lstStyle/>
          <a:p>
            <a:endParaRPr/>
          </a:p>
        </p:txBody>
      </p:sp>
      <p:sp>
        <p:nvSpPr>
          <p:cNvPr id="12" name="object 12"/>
          <p:cNvSpPr/>
          <p:nvPr/>
        </p:nvSpPr>
        <p:spPr>
          <a:xfrm>
            <a:off x="1607400" y="1573707"/>
            <a:ext cx="45085" cy="89535"/>
          </a:xfrm>
          <a:custGeom>
            <a:avLst/>
            <a:gdLst/>
            <a:ahLst/>
            <a:cxnLst/>
            <a:rect l="l" t="t" r="r" b="b"/>
            <a:pathLst>
              <a:path w="45085" h="89535">
                <a:moveTo>
                  <a:pt x="0" y="89115"/>
                </a:moveTo>
                <a:lnTo>
                  <a:pt x="22275" y="0"/>
                </a:lnTo>
                <a:lnTo>
                  <a:pt x="44551" y="89115"/>
                </a:lnTo>
              </a:path>
            </a:pathLst>
          </a:custGeom>
          <a:ln w="5569">
            <a:solidFill>
              <a:srgbClr val="000000"/>
            </a:solidFill>
          </a:ln>
        </p:spPr>
        <p:txBody>
          <a:bodyPr wrap="square" lIns="0" tIns="0" rIns="0" bIns="0" rtlCol="0"/>
          <a:lstStyle/>
          <a:p>
            <a:endParaRPr/>
          </a:p>
        </p:txBody>
      </p:sp>
      <p:sp>
        <p:nvSpPr>
          <p:cNvPr id="13" name="object 13"/>
          <p:cNvSpPr/>
          <p:nvPr/>
        </p:nvSpPr>
        <p:spPr>
          <a:xfrm>
            <a:off x="3523462" y="1573708"/>
            <a:ext cx="0" cy="760095"/>
          </a:xfrm>
          <a:custGeom>
            <a:avLst/>
            <a:gdLst/>
            <a:ahLst/>
            <a:cxnLst/>
            <a:rect l="l" t="t" r="r" b="b"/>
            <a:pathLst>
              <a:path h="760094">
                <a:moveTo>
                  <a:pt x="0" y="0"/>
                </a:moveTo>
                <a:lnTo>
                  <a:pt x="0" y="759738"/>
                </a:lnTo>
              </a:path>
            </a:pathLst>
          </a:custGeom>
          <a:ln w="5569">
            <a:solidFill>
              <a:srgbClr val="000000"/>
            </a:solidFill>
          </a:ln>
        </p:spPr>
        <p:txBody>
          <a:bodyPr wrap="square" lIns="0" tIns="0" rIns="0" bIns="0" rtlCol="0"/>
          <a:lstStyle/>
          <a:p>
            <a:endParaRPr/>
          </a:p>
        </p:txBody>
      </p:sp>
      <p:sp>
        <p:nvSpPr>
          <p:cNvPr id="14" name="object 14"/>
          <p:cNvSpPr/>
          <p:nvPr/>
        </p:nvSpPr>
        <p:spPr>
          <a:xfrm>
            <a:off x="3501174" y="1573707"/>
            <a:ext cx="45085" cy="89535"/>
          </a:xfrm>
          <a:custGeom>
            <a:avLst/>
            <a:gdLst/>
            <a:ahLst/>
            <a:cxnLst/>
            <a:rect l="l" t="t" r="r" b="b"/>
            <a:pathLst>
              <a:path w="45085" h="89535">
                <a:moveTo>
                  <a:pt x="0" y="89115"/>
                </a:moveTo>
                <a:lnTo>
                  <a:pt x="22288" y="0"/>
                </a:lnTo>
                <a:lnTo>
                  <a:pt x="44564" y="89115"/>
                </a:lnTo>
              </a:path>
            </a:pathLst>
          </a:custGeom>
          <a:ln w="5569">
            <a:solidFill>
              <a:srgbClr val="000000"/>
            </a:solidFill>
          </a:ln>
        </p:spPr>
        <p:txBody>
          <a:bodyPr wrap="square" lIns="0" tIns="0" rIns="0" bIns="0" rtlCol="0"/>
          <a:lstStyle/>
          <a:p>
            <a:endParaRPr/>
          </a:p>
        </p:txBody>
      </p:sp>
      <p:sp>
        <p:nvSpPr>
          <p:cNvPr id="15" name="object 15"/>
          <p:cNvSpPr/>
          <p:nvPr/>
        </p:nvSpPr>
        <p:spPr>
          <a:xfrm>
            <a:off x="5103088" y="1386560"/>
            <a:ext cx="259079" cy="0"/>
          </a:xfrm>
          <a:custGeom>
            <a:avLst/>
            <a:gdLst/>
            <a:ahLst/>
            <a:cxnLst/>
            <a:rect l="l" t="t" r="r" b="b"/>
            <a:pathLst>
              <a:path w="259079">
                <a:moveTo>
                  <a:pt x="0" y="0"/>
                </a:moveTo>
                <a:lnTo>
                  <a:pt x="258458" y="0"/>
                </a:lnTo>
              </a:path>
            </a:pathLst>
          </a:custGeom>
          <a:ln w="5569">
            <a:solidFill>
              <a:srgbClr val="000000"/>
            </a:solidFill>
          </a:ln>
        </p:spPr>
        <p:txBody>
          <a:bodyPr wrap="square" lIns="0" tIns="0" rIns="0" bIns="0" rtlCol="0"/>
          <a:lstStyle/>
          <a:p>
            <a:endParaRPr/>
          </a:p>
        </p:txBody>
      </p:sp>
      <p:sp>
        <p:nvSpPr>
          <p:cNvPr id="16" name="object 16"/>
          <p:cNvSpPr/>
          <p:nvPr/>
        </p:nvSpPr>
        <p:spPr>
          <a:xfrm>
            <a:off x="5103088" y="1364284"/>
            <a:ext cx="89535" cy="45085"/>
          </a:xfrm>
          <a:custGeom>
            <a:avLst/>
            <a:gdLst/>
            <a:ahLst/>
            <a:cxnLst/>
            <a:rect l="l" t="t" r="r" b="b"/>
            <a:pathLst>
              <a:path w="89535" h="45084">
                <a:moveTo>
                  <a:pt x="89128" y="44551"/>
                </a:moveTo>
                <a:lnTo>
                  <a:pt x="0" y="22275"/>
                </a:lnTo>
                <a:lnTo>
                  <a:pt x="89128" y="0"/>
                </a:lnTo>
              </a:path>
            </a:pathLst>
          </a:custGeom>
          <a:ln w="5569">
            <a:solidFill>
              <a:srgbClr val="000000"/>
            </a:solidFill>
          </a:ln>
        </p:spPr>
        <p:txBody>
          <a:bodyPr wrap="square" lIns="0" tIns="0" rIns="0" bIns="0" rtlCol="0"/>
          <a:lstStyle/>
          <a:p>
            <a:endParaRPr/>
          </a:p>
        </p:txBody>
      </p:sp>
      <p:sp>
        <p:nvSpPr>
          <p:cNvPr id="17" name="object 17"/>
          <p:cNvSpPr/>
          <p:nvPr/>
        </p:nvSpPr>
        <p:spPr>
          <a:xfrm>
            <a:off x="4323295" y="1386560"/>
            <a:ext cx="370205" cy="0"/>
          </a:xfrm>
          <a:custGeom>
            <a:avLst/>
            <a:gdLst/>
            <a:ahLst/>
            <a:cxnLst/>
            <a:rect l="l" t="t" r="r" b="b"/>
            <a:pathLst>
              <a:path w="370204">
                <a:moveTo>
                  <a:pt x="0" y="0"/>
                </a:moveTo>
                <a:lnTo>
                  <a:pt x="369849" y="0"/>
                </a:lnTo>
              </a:path>
            </a:pathLst>
          </a:custGeom>
          <a:ln w="5569">
            <a:solidFill>
              <a:srgbClr val="000000"/>
            </a:solidFill>
          </a:ln>
        </p:spPr>
        <p:txBody>
          <a:bodyPr wrap="square" lIns="0" tIns="0" rIns="0" bIns="0" rtlCol="0"/>
          <a:lstStyle/>
          <a:p>
            <a:endParaRPr/>
          </a:p>
        </p:txBody>
      </p:sp>
      <p:sp>
        <p:nvSpPr>
          <p:cNvPr id="18" name="object 18"/>
          <p:cNvSpPr/>
          <p:nvPr/>
        </p:nvSpPr>
        <p:spPr>
          <a:xfrm>
            <a:off x="4323295" y="1364284"/>
            <a:ext cx="89535" cy="45085"/>
          </a:xfrm>
          <a:custGeom>
            <a:avLst/>
            <a:gdLst/>
            <a:ahLst/>
            <a:cxnLst/>
            <a:rect l="l" t="t" r="r" b="b"/>
            <a:pathLst>
              <a:path w="89535" h="45084">
                <a:moveTo>
                  <a:pt x="89128" y="44551"/>
                </a:moveTo>
                <a:lnTo>
                  <a:pt x="0" y="22275"/>
                </a:lnTo>
                <a:lnTo>
                  <a:pt x="89128" y="0"/>
                </a:lnTo>
              </a:path>
            </a:pathLst>
          </a:custGeom>
          <a:ln w="5569">
            <a:solidFill>
              <a:srgbClr val="000000"/>
            </a:solidFill>
          </a:ln>
        </p:spPr>
        <p:txBody>
          <a:bodyPr wrap="square" lIns="0" tIns="0" rIns="0" bIns="0" rtlCol="0"/>
          <a:lstStyle/>
          <a:p>
            <a:endParaRPr/>
          </a:p>
        </p:txBody>
      </p:sp>
      <p:sp>
        <p:nvSpPr>
          <p:cNvPr id="19" name="object 19"/>
          <p:cNvSpPr/>
          <p:nvPr/>
        </p:nvSpPr>
        <p:spPr>
          <a:xfrm>
            <a:off x="3654907" y="1386560"/>
            <a:ext cx="258445" cy="0"/>
          </a:xfrm>
          <a:custGeom>
            <a:avLst/>
            <a:gdLst/>
            <a:ahLst/>
            <a:cxnLst/>
            <a:rect l="l" t="t" r="r" b="b"/>
            <a:pathLst>
              <a:path w="258445">
                <a:moveTo>
                  <a:pt x="0" y="0"/>
                </a:moveTo>
                <a:lnTo>
                  <a:pt x="258445" y="0"/>
                </a:lnTo>
              </a:path>
            </a:pathLst>
          </a:custGeom>
          <a:ln w="5569">
            <a:solidFill>
              <a:srgbClr val="000000"/>
            </a:solidFill>
          </a:ln>
        </p:spPr>
        <p:txBody>
          <a:bodyPr wrap="square" lIns="0" tIns="0" rIns="0" bIns="0" rtlCol="0"/>
          <a:lstStyle/>
          <a:p>
            <a:endParaRPr/>
          </a:p>
        </p:txBody>
      </p:sp>
      <p:sp>
        <p:nvSpPr>
          <p:cNvPr id="20" name="object 20"/>
          <p:cNvSpPr/>
          <p:nvPr/>
        </p:nvSpPr>
        <p:spPr>
          <a:xfrm>
            <a:off x="3654907" y="1364284"/>
            <a:ext cx="89535" cy="45085"/>
          </a:xfrm>
          <a:custGeom>
            <a:avLst/>
            <a:gdLst/>
            <a:ahLst/>
            <a:cxnLst/>
            <a:rect l="l" t="t" r="r" b="b"/>
            <a:pathLst>
              <a:path w="89535" h="45084">
                <a:moveTo>
                  <a:pt x="89115" y="44551"/>
                </a:moveTo>
                <a:lnTo>
                  <a:pt x="0" y="22275"/>
                </a:lnTo>
                <a:lnTo>
                  <a:pt x="89115" y="0"/>
                </a:lnTo>
              </a:path>
            </a:pathLst>
          </a:custGeom>
          <a:ln w="5569">
            <a:solidFill>
              <a:srgbClr val="000000"/>
            </a:solidFill>
          </a:ln>
        </p:spPr>
        <p:txBody>
          <a:bodyPr wrap="square" lIns="0" tIns="0" rIns="0" bIns="0" rtlCol="0"/>
          <a:lstStyle/>
          <a:p>
            <a:endParaRPr/>
          </a:p>
        </p:txBody>
      </p:sp>
      <p:sp>
        <p:nvSpPr>
          <p:cNvPr id="21" name="object 21"/>
          <p:cNvSpPr/>
          <p:nvPr/>
        </p:nvSpPr>
        <p:spPr>
          <a:xfrm>
            <a:off x="3153612" y="1386560"/>
            <a:ext cx="203200" cy="0"/>
          </a:xfrm>
          <a:custGeom>
            <a:avLst/>
            <a:gdLst/>
            <a:ahLst/>
            <a:cxnLst/>
            <a:rect l="l" t="t" r="r" b="b"/>
            <a:pathLst>
              <a:path w="203200">
                <a:moveTo>
                  <a:pt x="0" y="0"/>
                </a:moveTo>
                <a:lnTo>
                  <a:pt x="202743" y="0"/>
                </a:lnTo>
              </a:path>
            </a:pathLst>
          </a:custGeom>
          <a:ln w="5569">
            <a:solidFill>
              <a:srgbClr val="000000"/>
            </a:solidFill>
          </a:ln>
        </p:spPr>
        <p:txBody>
          <a:bodyPr wrap="square" lIns="0" tIns="0" rIns="0" bIns="0" rtlCol="0"/>
          <a:lstStyle/>
          <a:p>
            <a:endParaRPr/>
          </a:p>
        </p:txBody>
      </p:sp>
      <p:sp>
        <p:nvSpPr>
          <p:cNvPr id="22" name="object 22"/>
          <p:cNvSpPr/>
          <p:nvPr/>
        </p:nvSpPr>
        <p:spPr>
          <a:xfrm>
            <a:off x="3153613" y="1364284"/>
            <a:ext cx="89535" cy="45085"/>
          </a:xfrm>
          <a:custGeom>
            <a:avLst/>
            <a:gdLst/>
            <a:ahLst/>
            <a:cxnLst/>
            <a:rect l="l" t="t" r="r" b="b"/>
            <a:pathLst>
              <a:path w="89535" h="45084">
                <a:moveTo>
                  <a:pt x="89115" y="44551"/>
                </a:moveTo>
                <a:lnTo>
                  <a:pt x="0" y="22275"/>
                </a:lnTo>
                <a:lnTo>
                  <a:pt x="89115" y="0"/>
                </a:lnTo>
              </a:path>
            </a:pathLst>
          </a:custGeom>
          <a:ln w="5569">
            <a:solidFill>
              <a:srgbClr val="000000"/>
            </a:solidFill>
          </a:ln>
        </p:spPr>
        <p:txBody>
          <a:bodyPr wrap="square" lIns="0" tIns="0" rIns="0" bIns="0" rtlCol="0"/>
          <a:lstStyle/>
          <a:p>
            <a:endParaRPr/>
          </a:p>
        </p:txBody>
      </p:sp>
      <p:sp>
        <p:nvSpPr>
          <p:cNvPr id="23" name="object 23"/>
          <p:cNvSpPr/>
          <p:nvPr/>
        </p:nvSpPr>
        <p:spPr>
          <a:xfrm>
            <a:off x="1259829" y="1386560"/>
            <a:ext cx="203200" cy="0"/>
          </a:xfrm>
          <a:custGeom>
            <a:avLst/>
            <a:gdLst/>
            <a:ahLst/>
            <a:cxnLst/>
            <a:rect l="l" t="t" r="r" b="b"/>
            <a:pathLst>
              <a:path w="203200">
                <a:moveTo>
                  <a:pt x="0" y="0"/>
                </a:moveTo>
                <a:lnTo>
                  <a:pt x="202740" y="0"/>
                </a:lnTo>
              </a:path>
            </a:pathLst>
          </a:custGeom>
          <a:ln w="5569">
            <a:solidFill>
              <a:srgbClr val="000000"/>
            </a:solidFill>
          </a:ln>
        </p:spPr>
        <p:txBody>
          <a:bodyPr wrap="square" lIns="0" tIns="0" rIns="0" bIns="0" rtlCol="0"/>
          <a:lstStyle/>
          <a:p>
            <a:endParaRPr/>
          </a:p>
        </p:txBody>
      </p:sp>
      <p:sp>
        <p:nvSpPr>
          <p:cNvPr id="24" name="object 24"/>
          <p:cNvSpPr/>
          <p:nvPr/>
        </p:nvSpPr>
        <p:spPr>
          <a:xfrm>
            <a:off x="1259829" y="1364284"/>
            <a:ext cx="89535" cy="45085"/>
          </a:xfrm>
          <a:custGeom>
            <a:avLst/>
            <a:gdLst/>
            <a:ahLst/>
            <a:cxnLst/>
            <a:rect l="l" t="t" r="r" b="b"/>
            <a:pathLst>
              <a:path w="89534" h="45084">
                <a:moveTo>
                  <a:pt x="89113" y="44551"/>
                </a:moveTo>
                <a:lnTo>
                  <a:pt x="0" y="22275"/>
                </a:lnTo>
                <a:lnTo>
                  <a:pt x="89113" y="0"/>
                </a:lnTo>
              </a:path>
            </a:pathLst>
          </a:custGeom>
          <a:ln w="5569">
            <a:solidFill>
              <a:srgbClr val="000000"/>
            </a:solidFill>
          </a:ln>
        </p:spPr>
        <p:txBody>
          <a:bodyPr wrap="square" lIns="0" tIns="0" rIns="0" bIns="0" rtlCol="0"/>
          <a:lstStyle/>
          <a:p>
            <a:endParaRPr/>
          </a:p>
        </p:txBody>
      </p:sp>
      <p:sp>
        <p:nvSpPr>
          <p:cNvPr id="25" name="object 25"/>
          <p:cNvSpPr/>
          <p:nvPr/>
        </p:nvSpPr>
        <p:spPr>
          <a:xfrm>
            <a:off x="292886" y="1386560"/>
            <a:ext cx="5236210" cy="947419"/>
          </a:xfrm>
          <a:custGeom>
            <a:avLst/>
            <a:gdLst/>
            <a:ahLst/>
            <a:cxnLst/>
            <a:rect l="l" t="t" r="r" b="b"/>
            <a:pathLst>
              <a:path w="5236210" h="947419">
                <a:moveTo>
                  <a:pt x="556995" y="0"/>
                </a:moveTo>
                <a:lnTo>
                  <a:pt x="0" y="0"/>
                </a:lnTo>
                <a:lnTo>
                  <a:pt x="0" y="946886"/>
                </a:lnTo>
                <a:lnTo>
                  <a:pt x="5235754" y="946886"/>
                </a:lnTo>
              </a:path>
            </a:pathLst>
          </a:custGeom>
          <a:ln w="5569">
            <a:solidFill>
              <a:srgbClr val="000000"/>
            </a:solidFill>
          </a:ln>
        </p:spPr>
        <p:txBody>
          <a:bodyPr wrap="square" lIns="0" tIns="0" rIns="0" bIns="0" rtlCol="0"/>
          <a:lstStyle/>
          <a:p>
            <a:endParaRPr/>
          </a:p>
        </p:txBody>
      </p:sp>
      <p:sp>
        <p:nvSpPr>
          <p:cNvPr id="26" name="object 26"/>
          <p:cNvSpPr/>
          <p:nvPr/>
        </p:nvSpPr>
        <p:spPr>
          <a:xfrm>
            <a:off x="1903441" y="1639811"/>
            <a:ext cx="1341755" cy="1083945"/>
          </a:xfrm>
          <a:custGeom>
            <a:avLst/>
            <a:gdLst/>
            <a:ahLst/>
            <a:cxnLst/>
            <a:rect l="l" t="t" r="r" b="b"/>
            <a:pathLst>
              <a:path w="1341755" h="1083945">
                <a:moveTo>
                  <a:pt x="1341522" y="1083537"/>
                </a:moveTo>
                <a:lnTo>
                  <a:pt x="0" y="0"/>
                </a:lnTo>
              </a:path>
            </a:pathLst>
          </a:custGeom>
          <a:ln w="5569">
            <a:solidFill>
              <a:srgbClr val="000000"/>
            </a:solidFill>
            <a:prstDash val="lgDash"/>
          </a:ln>
        </p:spPr>
        <p:txBody>
          <a:bodyPr wrap="square" lIns="0" tIns="0" rIns="0" bIns="0" rtlCol="0"/>
          <a:lstStyle/>
          <a:p>
            <a:endParaRPr/>
          </a:p>
        </p:txBody>
      </p:sp>
      <p:sp>
        <p:nvSpPr>
          <p:cNvPr id="27" name="object 27"/>
          <p:cNvSpPr/>
          <p:nvPr/>
        </p:nvSpPr>
        <p:spPr>
          <a:xfrm>
            <a:off x="1813713" y="1567339"/>
            <a:ext cx="90170" cy="73025"/>
          </a:xfrm>
          <a:custGeom>
            <a:avLst/>
            <a:gdLst/>
            <a:ahLst/>
            <a:cxnLst/>
            <a:rect l="l" t="t" r="r" b="b"/>
            <a:pathLst>
              <a:path w="90169" h="73025">
                <a:moveTo>
                  <a:pt x="89727" y="72472"/>
                </a:moveTo>
                <a:lnTo>
                  <a:pt x="0" y="0"/>
                </a:lnTo>
              </a:path>
            </a:pathLst>
          </a:custGeom>
          <a:ln w="5569">
            <a:solidFill>
              <a:srgbClr val="000000"/>
            </a:solidFill>
            <a:prstDash val="lgDash"/>
          </a:ln>
        </p:spPr>
        <p:txBody>
          <a:bodyPr wrap="square" lIns="0" tIns="0" rIns="0" bIns="0" rtlCol="0"/>
          <a:lstStyle/>
          <a:p>
            <a:endParaRPr/>
          </a:p>
        </p:txBody>
      </p:sp>
      <p:sp>
        <p:nvSpPr>
          <p:cNvPr id="28" name="object 28"/>
          <p:cNvSpPr/>
          <p:nvPr/>
        </p:nvSpPr>
        <p:spPr>
          <a:xfrm>
            <a:off x="1812366" y="1565541"/>
            <a:ext cx="83185" cy="74295"/>
          </a:xfrm>
          <a:custGeom>
            <a:avLst/>
            <a:gdLst/>
            <a:ahLst/>
            <a:cxnLst/>
            <a:rect l="l" t="t" r="r" b="b"/>
            <a:pathLst>
              <a:path w="83185" h="74294">
                <a:moveTo>
                  <a:pt x="55702" y="74269"/>
                </a:moveTo>
                <a:lnTo>
                  <a:pt x="0" y="0"/>
                </a:lnTo>
                <a:lnTo>
                  <a:pt x="83185" y="39357"/>
                </a:lnTo>
              </a:path>
            </a:pathLst>
          </a:custGeom>
          <a:ln w="5569">
            <a:solidFill>
              <a:srgbClr val="000000"/>
            </a:solidFill>
          </a:ln>
        </p:spPr>
        <p:txBody>
          <a:bodyPr wrap="square" lIns="0" tIns="0" rIns="0" bIns="0" rtlCol="0"/>
          <a:lstStyle/>
          <a:p>
            <a:endParaRPr/>
          </a:p>
        </p:txBody>
      </p:sp>
      <p:sp>
        <p:nvSpPr>
          <p:cNvPr id="29" name="object 29"/>
          <p:cNvSpPr/>
          <p:nvPr/>
        </p:nvSpPr>
        <p:spPr>
          <a:xfrm>
            <a:off x="3690556" y="1573708"/>
            <a:ext cx="0" cy="1094105"/>
          </a:xfrm>
          <a:custGeom>
            <a:avLst/>
            <a:gdLst/>
            <a:ahLst/>
            <a:cxnLst/>
            <a:rect l="l" t="t" r="r" b="b"/>
            <a:pathLst>
              <a:path h="1094105">
                <a:moveTo>
                  <a:pt x="0" y="0"/>
                </a:moveTo>
                <a:lnTo>
                  <a:pt x="0" y="1093939"/>
                </a:lnTo>
              </a:path>
            </a:pathLst>
          </a:custGeom>
          <a:ln w="5569">
            <a:solidFill>
              <a:srgbClr val="000000"/>
            </a:solidFill>
          </a:ln>
        </p:spPr>
        <p:txBody>
          <a:bodyPr wrap="square" lIns="0" tIns="0" rIns="0" bIns="0" rtlCol="0"/>
          <a:lstStyle/>
          <a:p>
            <a:endParaRPr/>
          </a:p>
        </p:txBody>
      </p:sp>
      <p:sp>
        <p:nvSpPr>
          <p:cNvPr id="30" name="object 30"/>
          <p:cNvSpPr/>
          <p:nvPr/>
        </p:nvSpPr>
        <p:spPr>
          <a:xfrm>
            <a:off x="3668280" y="1573707"/>
            <a:ext cx="45085" cy="89535"/>
          </a:xfrm>
          <a:custGeom>
            <a:avLst/>
            <a:gdLst/>
            <a:ahLst/>
            <a:cxnLst/>
            <a:rect l="l" t="t" r="r" b="b"/>
            <a:pathLst>
              <a:path w="45085" h="89535">
                <a:moveTo>
                  <a:pt x="0" y="89115"/>
                </a:moveTo>
                <a:lnTo>
                  <a:pt x="22275" y="0"/>
                </a:lnTo>
                <a:lnTo>
                  <a:pt x="44551" y="89115"/>
                </a:lnTo>
              </a:path>
            </a:pathLst>
          </a:custGeom>
          <a:ln w="5569">
            <a:solidFill>
              <a:srgbClr val="000000"/>
            </a:solidFill>
          </a:ln>
        </p:spPr>
        <p:txBody>
          <a:bodyPr wrap="square" lIns="0" tIns="0" rIns="0" bIns="0" rtlCol="0"/>
          <a:lstStyle/>
          <a:p>
            <a:endParaRPr/>
          </a:p>
        </p:txBody>
      </p:sp>
      <p:sp>
        <p:nvSpPr>
          <p:cNvPr id="31" name="object 31"/>
          <p:cNvSpPr/>
          <p:nvPr/>
        </p:nvSpPr>
        <p:spPr>
          <a:xfrm>
            <a:off x="4122039" y="1608620"/>
            <a:ext cx="1274445" cy="1115060"/>
          </a:xfrm>
          <a:custGeom>
            <a:avLst/>
            <a:gdLst/>
            <a:ahLst/>
            <a:cxnLst/>
            <a:rect l="l" t="t" r="r" b="b"/>
            <a:pathLst>
              <a:path w="1274445" h="1115060">
                <a:moveTo>
                  <a:pt x="0" y="1114729"/>
                </a:moveTo>
                <a:lnTo>
                  <a:pt x="1273970" y="0"/>
                </a:lnTo>
              </a:path>
            </a:pathLst>
          </a:custGeom>
          <a:ln w="5569">
            <a:solidFill>
              <a:srgbClr val="000000"/>
            </a:solidFill>
            <a:prstDash val="lgDash"/>
          </a:ln>
        </p:spPr>
        <p:txBody>
          <a:bodyPr wrap="square" lIns="0" tIns="0" rIns="0" bIns="0" rtlCol="0"/>
          <a:lstStyle/>
          <a:p>
            <a:endParaRPr/>
          </a:p>
        </p:txBody>
      </p:sp>
      <p:sp>
        <p:nvSpPr>
          <p:cNvPr id="32" name="object 32"/>
          <p:cNvSpPr/>
          <p:nvPr/>
        </p:nvSpPr>
        <p:spPr>
          <a:xfrm>
            <a:off x="5396010" y="1568836"/>
            <a:ext cx="45720" cy="40005"/>
          </a:xfrm>
          <a:custGeom>
            <a:avLst/>
            <a:gdLst/>
            <a:ahLst/>
            <a:cxnLst/>
            <a:rect l="l" t="t" r="r" b="b"/>
            <a:pathLst>
              <a:path w="45720" h="40005">
                <a:moveTo>
                  <a:pt x="0" y="39783"/>
                </a:moveTo>
                <a:lnTo>
                  <a:pt x="45467" y="0"/>
                </a:lnTo>
              </a:path>
            </a:pathLst>
          </a:custGeom>
          <a:ln w="5569">
            <a:solidFill>
              <a:srgbClr val="000000"/>
            </a:solidFill>
            <a:prstDash val="lgDash"/>
          </a:ln>
        </p:spPr>
        <p:txBody>
          <a:bodyPr wrap="square" lIns="0" tIns="0" rIns="0" bIns="0" rtlCol="0"/>
          <a:lstStyle/>
          <a:p>
            <a:endParaRPr/>
          </a:p>
        </p:txBody>
      </p:sp>
      <p:sp>
        <p:nvSpPr>
          <p:cNvPr id="33" name="object 33"/>
          <p:cNvSpPr/>
          <p:nvPr/>
        </p:nvSpPr>
        <p:spPr>
          <a:xfrm>
            <a:off x="5362283" y="1566278"/>
            <a:ext cx="81280" cy="76200"/>
          </a:xfrm>
          <a:custGeom>
            <a:avLst/>
            <a:gdLst/>
            <a:ahLst/>
            <a:cxnLst/>
            <a:rect l="l" t="t" r="r" b="b"/>
            <a:pathLst>
              <a:path w="81279" h="76200">
                <a:moveTo>
                  <a:pt x="0" y="42341"/>
                </a:moveTo>
                <a:lnTo>
                  <a:pt x="80949" y="0"/>
                </a:lnTo>
                <a:lnTo>
                  <a:pt x="28968" y="75755"/>
                </a:lnTo>
              </a:path>
            </a:pathLst>
          </a:custGeom>
          <a:ln w="5569">
            <a:solidFill>
              <a:srgbClr val="000000"/>
            </a:solidFill>
          </a:ln>
        </p:spPr>
        <p:txBody>
          <a:bodyPr wrap="square" lIns="0" tIns="0" rIns="0" bIns="0" rtlCol="0"/>
          <a:lstStyle/>
          <a:p>
            <a:endParaRPr/>
          </a:p>
        </p:txBody>
      </p:sp>
      <p:sp>
        <p:nvSpPr>
          <p:cNvPr id="34" name="object 34"/>
          <p:cNvSpPr/>
          <p:nvPr/>
        </p:nvSpPr>
        <p:spPr>
          <a:xfrm>
            <a:off x="2373820" y="1386560"/>
            <a:ext cx="370205" cy="0"/>
          </a:xfrm>
          <a:custGeom>
            <a:avLst/>
            <a:gdLst/>
            <a:ahLst/>
            <a:cxnLst/>
            <a:rect l="l" t="t" r="r" b="b"/>
            <a:pathLst>
              <a:path w="370205">
                <a:moveTo>
                  <a:pt x="0" y="0"/>
                </a:moveTo>
                <a:lnTo>
                  <a:pt x="369849" y="0"/>
                </a:lnTo>
              </a:path>
            </a:pathLst>
          </a:custGeom>
          <a:ln w="5569">
            <a:solidFill>
              <a:srgbClr val="000000"/>
            </a:solidFill>
          </a:ln>
        </p:spPr>
        <p:txBody>
          <a:bodyPr wrap="square" lIns="0" tIns="0" rIns="0" bIns="0" rtlCol="0"/>
          <a:lstStyle/>
          <a:p>
            <a:endParaRPr/>
          </a:p>
        </p:txBody>
      </p:sp>
      <p:sp>
        <p:nvSpPr>
          <p:cNvPr id="35" name="object 35"/>
          <p:cNvSpPr/>
          <p:nvPr/>
        </p:nvSpPr>
        <p:spPr>
          <a:xfrm>
            <a:off x="2373820" y="1364284"/>
            <a:ext cx="89535" cy="45085"/>
          </a:xfrm>
          <a:custGeom>
            <a:avLst/>
            <a:gdLst/>
            <a:ahLst/>
            <a:cxnLst/>
            <a:rect l="l" t="t" r="r" b="b"/>
            <a:pathLst>
              <a:path w="89535" h="45084">
                <a:moveTo>
                  <a:pt x="89115" y="44551"/>
                </a:moveTo>
                <a:lnTo>
                  <a:pt x="0" y="22275"/>
                </a:lnTo>
                <a:lnTo>
                  <a:pt x="89115" y="0"/>
                </a:lnTo>
              </a:path>
            </a:pathLst>
          </a:custGeom>
          <a:ln w="5569">
            <a:solidFill>
              <a:srgbClr val="000000"/>
            </a:solidFill>
          </a:ln>
        </p:spPr>
        <p:txBody>
          <a:bodyPr wrap="square" lIns="0" tIns="0" rIns="0" bIns="0" rtlCol="0"/>
          <a:lstStyle/>
          <a:p>
            <a:endParaRPr/>
          </a:p>
        </p:txBody>
      </p:sp>
      <p:sp>
        <p:nvSpPr>
          <p:cNvPr id="36" name="object 36"/>
          <p:cNvSpPr/>
          <p:nvPr/>
        </p:nvSpPr>
        <p:spPr>
          <a:xfrm>
            <a:off x="5660084" y="1386560"/>
            <a:ext cx="648970" cy="0"/>
          </a:xfrm>
          <a:custGeom>
            <a:avLst/>
            <a:gdLst/>
            <a:ahLst/>
            <a:cxnLst/>
            <a:rect l="l" t="t" r="r" b="b"/>
            <a:pathLst>
              <a:path w="648970">
                <a:moveTo>
                  <a:pt x="0" y="0"/>
                </a:moveTo>
                <a:lnTo>
                  <a:pt x="648348" y="0"/>
                </a:lnTo>
              </a:path>
            </a:pathLst>
          </a:custGeom>
          <a:ln w="5569">
            <a:solidFill>
              <a:srgbClr val="000000"/>
            </a:solidFill>
          </a:ln>
        </p:spPr>
        <p:txBody>
          <a:bodyPr wrap="square" lIns="0" tIns="0" rIns="0" bIns="0" rtlCol="0"/>
          <a:lstStyle/>
          <a:p>
            <a:endParaRPr/>
          </a:p>
        </p:txBody>
      </p:sp>
      <p:sp>
        <p:nvSpPr>
          <p:cNvPr id="37" name="object 37"/>
          <p:cNvSpPr/>
          <p:nvPr/>
        </p:nvSpPr>
        <p:spPr>
          <a:xfrm>
            <a:off x="5660085" y="1364284"/>
            <a:ext cx="89535" cy="45085"/>
          </a:xfrm>
          <a:custGeom>
            <a:avLst/>
            <a:gdLst/>
            <a:ahLst/>
            <a:cxnLst/>
            <a:rect l="l" t="t" r="r" b="b"/>
            <a:pathLst>
              <a:path w="89535" h="45084">
                <a:moveTo>
                  <a:pt x="89128" y="44551"/>
                </a:moveTo>
                <a:lnTo>
                  <a:pt x="0" y="22275"/>
                </a:lnTo>
                <a:lnTo>
                  <a:pt x="89128" y="0"/>
                </a:lnTo>
              </a:path>
            </a:pathLst>
          </a:custGeom>
          <a:ln w="5569">
            <a:solidFill>
              <a:srgbClr val="000000"/>
            </a:solidFill>
          </a:ln>
        </p:spPr>
        <p:txBody>
          <a:bodyPr wrap="square" lIns="0" tIns="0" rIns="0" bIns="0" rtlCol="0"/>
          <a:lstStyle/>
          <a:p>
            <a:endParaRPr/>
          </a:p>
        </p:txBody>
      </p:sp>
      <p:sp>
        <p:nvSpPr>
          <p:cNvPr id="38" name="object 38"/>
          <p:cNvSpPr/>
          <p:nvPr/>
        </p:nvSpPr>
        <p:spPr>
          <a:xfrm>
            <a:off x="1761121" y="1386560"/>
            <a:ext cx="258445" cy="0"/>
          </a:xfrm>
          <a:custGeom>
            <a:avLst/>
            <a:gdLst/>
            <a:ahLst/>
            <a:cxnLst/>
            <a:rect l="l" t="t" r="r" b="b"/>
            <a:pathLst>
              <a:path w="258444">
                <a:moveTo>
                  <a:pt x="0" y="0"/>
                </a:moveTo>
                <a:lnTo>
                  <a:pt x="258445" y="0"/>
                </a:lnTo>
              </a:path>
            </a:pathLst>
          </a:custGeom>
          <a:ln w="5569">
            <a:solidFill>
              <a:srgbClr val="000000"/>
            </a:solidFill>
          </a:ln>
        </p:spPr>
        <p:txBody>
          <a:bodyPr wrap="square" lIns="0" tIns="0" rIns="0" bIns="0" rtlCol="0"/>
          <a:lstStyle/>
          <a:p>
            <a:endParaRPr/>
          </a:p>
        </p:txBody>
      </p:sp>
      <p:sp>
        <p:nvSpPr>
          <p:cNvPr id="39" name="object 39"/>
          <p:cNvSpPr/>
          <p:nvPr/>
        </p:nvSpPr>
        <p:spPr>
          <a:xfrm>
            <a:off x="1761121" y="1364284"/>
            <a:ext cx="89535" cy="45085"/>
          </a:xfrm>
          <a:custGeom>
            <a:avLst/>
            <a:gdLst/>
            <a:ahLst/>
            <a:cxnLst/>
            <a:rect l="l" t="t" r="r" b="b"/>
            <a:pathLst>
              <a:path w="89535" h="45084">
                <a:moveTo>
                  <a:pt x="89128" y="44551"/>
                </a:moveTo>
                <a:lnTo>
                  <a:pt x="0" y="22275"/>
                </a:lnTo>
                <a:lnTo>
                  <a:pt x="89128" y="0"/>
                </a:lnTo>
              </a:path>
            </a:pathLst>
          </a:custGeom>
          <a:ln w="5569">
            <a:solidFill>
              <a:srgbClr val="000000"/>
            </a:solidFill>
          </a:ln>
        </p:spPr>
        <p:txBody>
          <a:bodyPr wrap="square" lIns="0" tIns="0" rIns="0" bIns="0" rtlCol="0"/>
          <a:lstStyle/>
          <a:p>
            <a:endParaRPr/>
          </a:p>
        </p:txBody>
      </p:sp>
      <p:sp>
        <p:nvSpPr>
          <p:cNvPr id="40" name="object 40"/>
          <p:cNvSpPr/>
          <p:nvPr/>
        </p:nvSpPr>
        <p:spPr>
          <a:xfrm>
            <a:off x="5528640" y="1573708"/>
            <a:ext cx="0" cy="760095"/>
          </a:xfrm>
          <a:custGeom>
            <a:avLst/>
            <a:gdLst/>
            <a:ahLst/>
            <a:cxnLst/>
            <a:rect l="l" t="t" r="r" b="b"/>
            <a:pathLst>
              <a:path h="760094">
                <a:moveTo>
                  <a:pt x="0" y="0"/>
                </a:moveTo>
                <a:lnTo>
                  <a:pt x="0" y="759738"/>
                </a:lnTo>
              </a:path>
            </a:pathLst>
          </a:custGeom>
          <a:ln w="5569">
            <a:solidFill>
              <a:srgbClr val="000000"/>
            </a:solidFill>
          </a:ln>
        </p:spPr>
        <p:txBody>
          <a:bodyPr wrap="square" lIns="0" tIns="0" rIns="0" bIns="0" rtlCol="0"/>
          <a:lstStyle/>
          <a:p>
            <a:endParaRPr/>
          </a:p>
        </p:txBody>
      </p:sp>
      <p:sp>
        <p:nvSpPr>
          <p:cNvPr id="41" name="object 41"/>
          <p:cNvSpPr/>
          <p:nvPr/>
        </p:nvSpPr>
        <p:spPr>
          <a:xfrm>
            <a:off x="5506364" y="1573707"/>
            <a:ext cx="45085" cy="89535"/>
          </a:xfrm>
          <a:custGeom>
            <a:avLst/>
            <a:gdLst/>
            <a:ahLst/>
            <a:cxnLst/>
            <a:rect l="l" t="t" r="r" b="b"/>
            <a:pathLst>
              <a:path w="45085" h="89535">
                <a:moveTo>
                  <a:pt x="0" y="89115"/>
                </a:moveTo>
                <a:lnTo>
                  <a:pt x="22275" y="0"/>
                </a:lnTo>
                <a:lnTo>
                  <a:pt x="44551" y="89115"/>
                </a:lnTo>
              </a:path>
            </a:pathLst>
          </a:custGeom>
          <a:ln w="5569">
            <a:solidFill>
              <a:srgbClr val="000000"/>
            </a:solidFill>
          </a:ln>
        </p:spPr>
        <p:txBody>
          <a:bodyPr wrap="square" lIns="0" tIns="0" rIns="0" bIns="0" rtlCol="0"/>
          <a:lstStyle/>
          <a:p>
            <a:endParaRPr/>
          </a:p>
        </p:txBody>
      </p:sp>
      <p:sp>
        <p:nvSpPr>
          <p:cNvPr id="42" name="object 42"/>
          <p:cNvSpPr txBox="1"/>
          <p:nvPr/>
        </p:nvSpPr>
        <p:spPr>
          <a:xfrm>
            <a:off x="892881" y="1320165"/>
            <a:ext cx="253365" cy="228600"/>
          </a:xfrm>
          <a:prstGeom prst="rect">
            <a:avLst/>
          </a:prstGeom>
        </p:spPr>
        <p:txBody>
          <a:bodyPr vert="horz" wrap="square" lIns="0" tIns="0" rIns="0" bIns="0" rtlCol="0">
            <a:spAutoFit/>
          </a:bodyPr>
          <a:lstStyle/>
          <a:p>
            <a:pPr marL="12700">
              <a:lnSpc>
                <a:spcPct val="100000"/>
              </a:lnSpc>
            </a:pPr>
            <a:r>
              <a:rPr sz="1400" i="1" dirty="0">
                <a:latin typeface="Arial"/>
                <a:cs typeface="Arial"/>
              </a:rPr>
              <a:t>R4</a:t>
            </a:r>
            <a:endParaRPr sz="1400">
              <a:latin typeface="Arial"/>
              <a:cs typeface="Arial"/>
            </a:endParaRPr>
          </a:p>
        </p:txBody>
      </p:sp>
      <p:sp>
        <p:nvSpPr>
          <p:cNvPr id="48" name="object 48"/>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10</a:t>
            </a:r>
          </a:p>
        </p:txBody>
      </p:sp>
      <p:sp>
        <p:nvSpPr>
          <p:cNvPr id="43" name="object 43"/>
          <p:cNvSpPr txBox="1"/>
          <p:nvPr/>
        </p:nvSpPr>
        <p:spPr>
          <a:xfrm>
            <a:off x="1561274" y="1264466"/>
            <a:ext cx="129539" cy="228600"/>
          </a:xfrm>
          <a:prstGeom prst="rect">
            <a:avLst/>
          </a:prstGeom>
        </p:spPr>
        <p:txBody>
          <a:bodyPr vert="horz" wrap="square" lIns="0" tIns="0" rIns="0" bIns="0" rtlCol="0">
            <a:spAutoFit/>
          </a:bodyPr>
          <a:lstStyle/>
          <a:p>
            <a:pPr marL="12700">
              <a:lnSpc>
                <a:spcPct val="100000"/>
              </a:lnSpc>
            </a:pPr>
            <a:r>
              <a:rPr sz="1400" b="1" i="1" dirty="0">
                <a:latin typeface="Arial"/>
                <a:cs typeface="Arial"/>
              </a:rPr>
              <a:t>+</a:t>
            </a:r>
            <a:endParaRPr sz="1400">
              <a:latin typeface="Arial"/>
              <a:cs typeface="Arial"/>
            </a:endParaRPr>
          </a:p>
        </p:txBody>
      </p:sp>
      <p:sp>
        <p:nvSpPr>
          <p:cNvPr id="44" name="object 44"/>
          <p:cNvSpPr txBox="1"/>
          <p:nvPr/>
        </p:nvSpPr>
        <p:spPr>
          <a:xfrm>
            <a:off x="2062566" y="1320165"/>
            <a:ext cx="977900" cy="228600"/>
          </a:xfrm>
          <a:prstGeom prst="rect">
            <a:avLst/>
          </a:prstGeom>
        </p:spPr>
        <p:txBody>
          <a:bodyPr vert="horz" wrap="square" lIns="0" tIns="0" rIns="0" bIns="0" rtlCol="0">
            <a:spAutoFit/>
          </a:bodyPr>
          <a:lstStyle/>
          <a:p>
            <a:pPr marL="12700">
              <a:lnSpc>
                <a:spcPct val="100000"/>
              </a:lnSpc>
              <a:tabLst>
                <a:tab pos="736600" algn="l"/>
              </a:tabLst>
            </a:pPr>
            <a:r>
              <a:rPr sz="1400" i="1" dirty="0">
                <a:latin typeface="Arial"/>
                <a:cs typeface="Arial"/>
              </a:rPr>
              <a:t>R3	R2</a:t>
            </a:r>
            <a:endParaRPr sz="1400">
              <a:latin typeface="Arial"/>
              <a:cs typeface="Arial"/>
            </a:endParaRPr>
          </a:p>
        </p:txBody>
      </p:sp>
      <p:sp>
        <p:nvSpPr>
          <p:cNvPr id="45" name="object 45"/>
          <p:cNvSpPr txBox="1"/>
          <p:nvPr/>
        </p:nvSpPr>
        <p:spPr>
          <a:xfrm>
            <a:off x="3455060" y="1320165"/>
            <a:ext cx="2134870" cy="228600"/>
          </a:xfrm>
          <a:prstGeom prst="rect">
            <a:avLst/>
          </a:prstGeom>
        </p:spPr>
        <p:txBody>
          <a:bodyPr vert="horz" wrap="square" lIns="0" tIns="0" rIns="0" bIns="0" rtlCol="0">
            <a:spAutoFit/>
          </a:bodyPr>
          <a:lstStyle/>
          <a:p>
            <a:pPr marL="12700">
              <a:lnSpc>
                <a:spcPct val="100000"/>
              </a:lnSpc>
              <a:tabLst>
                <a:tab pos="569595" algn="l"/>
                <a:tab pos="1293495" algn="l"/>
                <a:tab pos="2017395" algn="l"/>
              </a:tabLst>
            </a:pPr>
            <a:r>
              <a:rPr sz="2100" b="1" i="1" baseline="17857" dirty="0">
                <a:latin typeface="Arial"/>
                <a:cs typeface="Arial"/>
              </a:rPr>
              <a:t>+	</a:t>
            </a:r>
            <a:r>
              <a:rPr sz="1400" i="1" dirty="0">
                <a:latin typeface="Arial"/>
                <a:cs typeface="Arial"/>
              </a:rPr>
              <a:t>R1	R0	</a:t>
            </a:r>
            <a:r>
              <a:rPr sz="2100" b="1" i="1" baseline="17857" dirty="0">
                <a:latin typeface="Arial"/>
                <a:cs typeface="Arial"/>
              </a:rPr>
              <a:t>+</a:t>
            </a:r>
            <a:endParaRPr sz="2100" baseline="17857">
              <a:latin typeface="Arial"/>
              <a:cs typeface="Arial"/>
            </a:endParaRPr>
          </a:p>
        </p:txBody>
      </p:sp>
      <p:sp>
        <p:nvSpPr>
          <p:cNvPr id="46" name="object 46"/>
          <p:cNvSpPr txBox="1"/>
          <p:nvPr/>
        </p:nvSpPr>
        <p:spPr>
          <a:xfrm>
            <a:off x="6407137" y="1264466"/>
            <a:ext cx="1165225" cy="228600"/>
          </a:xfrm>
          <a:prstGeom prst="rect">
            <a:avLst/>
          </a:prstGeom>
        </p:spPr>
        <p:txBody>
          <a:bodyPr vert="horz" wrap="square" lIns="0" tIns="0" rIns="0" bIns="0" rtlCol="0">
            <a:spAutoFit/>
          </a:bodyPr>
          <a:lstStyle/>
          <a:p>
            <a:pPr marL="12700">
              <a:lnSpc>
                <a:spcPct val="100000"/>
              </a:lnSpc>
            </a:pPr>
            <a:r>
              <a:rPr sz="1400" b="1" i="1" dirty="0">
                <a:latin typeface="Arial"/>
                <a:cs typeface="Arial"/>
              </a:rPr>
              <a:t>Message</a:t>
            </a:r>
            <a:r>
              <a:rPr sz="1400" b="1" i="1" spc="-80" dirty="0">
                <a:latin typeface="Arial"/>
                <a:cs typeface="Arial"/>
              </a:rPr>
              <a:t> </a:t>
            </a:r>
            <a:r>
              <a:rPr sz="1400" b="1" i="1" dirty="0">
                <a:latin typeface="Arial"/>
                <a:cs typeface="Arial"/>
              </a:rPr>
              <a:t>Bits</a:t>
            </a:r>
            <a:endParaRPr sz="1400">
              <a:latin typeface="Arial"/>
              <a:cs typeface="Arial"/>
            </a:endParaRPr>
          </a:p>
        </p:txBody>
      </p:sp>
      <p:sp>
        <p:nvSpPr>
          <p:cNvPr id="47" name="object 47"/>
          <p:cNvSpPr txBox="1"/>
          <p:nvPr/>
        </p:nvSpPr>
        <p:spPr>
          <a:xfrm>
            <a:off x="554595" y="2758965"/>
            <a:ext cx="6717514" cy="5434501"/>
          </a:xfrm>
          <a:prstGeom prst="rect">
            <a:avLst/>
          </a:prstGeom>
        </p:spPr>
        <p:txBody>
          <a:bodyPr vert="horz" wrap="square" lIns="0" tIns="0" rIns="0" bIns="0" rtlCol="0">
            <a:spAutoFit/>
          </a:bodyPr>
          <a:lstStyle/>
          <a:p>
            <a:pPr marR="2486660" algn="ctr">
              <a:lnSpc>
                <a:spcPct val="100000"/>
              </a:lnSpc>
            </a:pPr>
            <a:r>
              <a:rPr sz="1400" b="1" i="1" dirty="0">
                <a:latin typeface="Arial"/>
                <a:cs typeface="Arial"/>
              </a:rPr>
              <a:t>Generator String  =  1  1  0  1  0</a:t>
            </a:r>
            <a:r>
              <a:rPr sz="1400" b="1" i="1" spc="325" dirty="0">
                <a:latin typeface="Arial"/>
                <a:cs typeface="Arial"/>
              </a:rPr>
              <a:t> </a:t>
            </a:r>
            <a:r>
              <a:rPr sz="1400" b="1" i="1" dirty="0">
                <a:latin typeface="Arial"/>
                <a:cs typeface="Arial"/>
              </a:rPr>
              <a:t>1</a:t>
            </a:r>
            <a:endParaRPr sz="1400" dirty="0">
              <a:latin typeface="Arial"/>
              <a:cs typeface="Arial"/>
            </a:endParaRPr>
          </a:p>
          <a:p>
            <a:pPr>
              <a:lnSpc>
                <a:spcPct val="100000"/>
              </a:lnSpc>
            </a:pPr>
            <a:endParaRPr sz="1500" dirty="0">
              <a:latin typeface="Times New Roman"/>
              <a:cs typeface="Times New Roman"/>
            </a:endParaRPr>
          </a:p>
          <a:p>
            <a:pPr marL="212090" marR="448945" indent="-199390">
              <a:lnSpc>
                <a:spcPct val="116300"/>
              </a:lnSpc>
              <a:spcBef>
                <a:spcPts val="1070"/>
              </a:spcBef>
              <a:buFont typeface="Lucida Sans Unicode"/>
              <a:buChar char="•"/>
              <a:tabLst>
                <a:tab pos="212725" algn="l"/>
              </a:tabLst>
            </a:pPr>
            <a:r>
              <a:rPr sz="2050" spc="30" dirty="0">
                <a:latin typeface="+mj-lt"/>
                <a:cs typeface="Garamond"/>
              </a:rPr>
              <a:t>Registers </a:t>
            </a:r>
            <a:r>
              <a:rPr sz="2050" i="1" spc="50" dirty="0">
                <a:latin typeface="+mj-lt"/>
                <a:cs typeface="Verdana"/>
              </a:rPr>
              <a:t>R</a:t>
            </a:r>
            <a:r>
              <a:rPr sz="2050" spc="50" dirty="0">
                <a:latin typeface="+mj-lt"/>
                <a:cs typeface="Garamond"/>
              </a:rPr>
              <a:t>0 </a:t>
            </a:r>
            <a:r>
              <a:rPr sz="2050" spc="25" dirty="0">
                <a:latin typeface="+mj-lt"/>
                <a:cs typeface="Garamond"/>
              </a:rPr>
              <a:t>through </a:t>
            </a:r>
            <a:r>
              <a:rPr sz="2050" i="1" spc="50" dirty="0" smtClean="0">
                <a:latin typeface="+mj-lt"/>
                <a:cs typeface="Verdana"/>
              </a:rPr>
              <a:t>R</a:t>
            </a:r>
            <a:r>
              <a:rPr lang="en-US" sz="2050" spc="50" dirty="0">
                <a:latin typeface="+mj-lt"/>
                <a:cs typeface="Verdana"/>
              </a:rPr>
              <a:t>4</a:t>
            </a:r>
            <a:r>
              <a:rPr sz="2050" spc="50" dirty="0" smtClean="0">
                <a:latin typeface="+mj-lt"/>
                <a:cs typeface="Garamond"/>
              </a:rPr>
              <a:t> </a:t>
            </a:r>
            <a:r>
              <a:rPr sz="2050" spc="45" dirty="0">
                <a:latin typeface="+mj-lt"/>
                <a:cs typeface="Garamond"/>
              </a:rPr>
              <a:t>are </a:t>
            </a:r>
            <a:r>
              <a:rPr sz="2050" spc="20" dirty="0">
                <a:latin typeface="+mj-lt"/>
                <a:cs typeface="Garamond"/>
              </a:rPr>
              <a:t>several </a:t>
            </a:r>
            <a:r>
              <a:rPr sz="2050" spc="15" dirty="0">
                <a:latin typeface="+mj-lt"/>
                <a:cs typeface="Garamond"/>
              </a:rPr>
              <a:t>single </a:t>
            </a:r>
            <a:r>
              <a:rPr sz="2050" spc="60" dirty="0">
                <a:latin typeface="+mj-lt"/>
                <a:cs typeface="Garamond"/>
              </a:rPr>
              <a:t>bit  </a:t>
            </a:r>
            <a:r>
              <a:rPr sz="2050" spc="25" dirty="0">
                <a:latin typeface="+mj-lt"/>
                <a:cs typeface="Garamond"/>
              </a:rPr>
              <a:t>registers </a:t>
            </a:r>
            <a:r>
              <a:rPr sz="2050" dirty="0">
                <a:latin typeface="+mj-lt"/>
                <a:cs typeface="Garamond"/>
              </a:rPr>
              <a:t>corresponding </a:t>
            </a:r>
            <a:r>
              <a:rPr sz="2050" spc="15" dirty="0">
                <a:latin typeface="+mj-lt"/>
                <a:cs typeface="Garamond"/>
              </a:rPr>
              <a:t>to </a:t>
            </a:r>
            <a:r>
              <a:rPr sz="2050" spc="40" dirty="0">
                <a:latin typeface="+mj-lt"/>
                <a:cs typeface="Garamond"/>
              </a:rPr>
              <a:t>the </a:t>
            </a:r>
            <a:r>
              <a:rPr sz="2050" spc="15" dirty="0">
                <a:latin typeface="+mj-lt"/>
                <a:cs typeface="Garamond"/>
              </a:rPr>
              <a:t>single </a:t>
            </a:r>
            <a:r>
              <a:rPr sz="2050" spc="50" dirty="0">
                <a:latin typeface="+mj-lt"/>
                <a:cs typeface="Garamond"/>
              </a:rPr>
              <a:t>multibit  </a:t>
            </a:r>
            <a:r>
              <a:rPr sz="2050" spc="30" dirty="0">
                <a:latin typeface="+mj-lt"/>
                <a:cs typeface="Garamond"/>
              </a:rPr>
              <a:t>register </a:t>
            </a:r>
            <a:r>
              <a:rPr sz="2050" spc="25" dirty="0">
                <a:latin typeface="+mj-lt"/>
                <a:cs typeface="Garamond"/>
              </a:rPr>
              <a:t>in </a:t>
            </a:r>
            <a:r>
              <a:rPr sz="2050" spc="10" dirty="0">
                <a:latin typeface="+mj-lt"/>
                <a:cs typeface="Garamond"/>
              </a:rPr>
              <a:t>previous</a:t>
            </a:r>
            <a:r>
              <a:rPr sz="2050" spc="210" dirty="0">
                <a:latin typeface="+mj-lt"/>
                <a:cs typeface="Garamond"/>
              </a:rPr>
              <a:t> </a:t>
            </a:r>
            <a:r>
              <a:rPr sz="2050" spc="25" dirty="0">
                <a:latin typeface="+mj-lt"/>
                <a:cs typeface="Garamond"/>
              </a:rPr>
              <a:t>slide.</a:t>
            </a:r>
            <a:endParaRPr sz="2050" dirty="0">
              <a:latin typeface="+mj-lt"/>
              <a:cs typeface="Garamond"/>
            </a:endParaRPr>
          </a:p>
          <a:p>
            <a:pPr marL="212090" marR="274955" indent="-199390">
              <a:lnSpc>
                <a:spcPct val="116100"/>
              </a:lnSpc>
              <a:spcBef>
                <a:spcPts val="860"/>
              </a:spcBef>
              <a:buFont typeface="Lucida Sans Unicode"/>
              <a:buChar char="•"/>
              <a:tabLst>
                <a:tab pos="212725" algn="l"/>
              </a:tabLst>
            </a:pPr>
            <a:r>
              <a:rPr sz="2050" spc="-5" dirty="0">
                <a:latin typeface="+mj-lt"/>
                <a:cs typeface="Garamond"/>
              </a:rPr>
              <a:t>Ex-OR </a:t>
            </a:r>
            <a:r>
              <a:rPr sz="2050" spc="25" dirty="0">
                <a:latin typeface="+mj-lt"/>
                <a:cs typeface="Garamond"/>
              </a:rPr>
              <a:t>placed </a:t>
            </a:r>
            <a:r>
              <a:rPr sz="2050" spc="15" dirty="0">
                <a:latin typeface="+mj-lt"/>
                <a:cs typeface="Garamond"/>
              </a:rPr>
              <a:t>to </a:t>
            </a:r>
            <a:r>
              <a:rPr sz="2050" spc="40" dirty="0">
                <a:latin typeface="+mj-lt"/>
                <a:cs typeface="Garamond"/>
              </a:rPr>
              <a:t>right </a:t>
            </a:r>
            <a:r>
              <a:rPr sz="2050" spc="-100" dirty="0">
                <a:latin typeface="+mj-lt"/>
                <a:cs typeface="Garamond"/>
              </a:rPr>
              <a:t>of </a:t>
            </a:r>
            <a:r>
              <a:rPr sz="2050" spc="30" dirty="0">
                <a:latin typeface="+mj-lt"/>
                <a:cs typeface="Garamond"/>
              </a:rPr>
              <a:t>register </a:t>
            </a:r>
            <a:r>
              <a:rPr sz="2050" i="1" spc="125" dirty="0">
                <a:latin typeface="+mj-lt"/>
                <a:cs typeface="Verdana"/>
              </a:rPr>
              <a:t>i </a:t>
            </a:r>
            <a:r>
              <a:rPr sz="2050" spc="-25" dirty="0">
                <a:latin typeface="+mj-lt"/>
                <a:cs typeface="Garamond"/>
              </a:rPr>
              <a:t>if </a:t>
            </a:r>
            <a:r>
              <a:rPr sz="2050" spc="60" dirty="0">
                <a:latin typeface="+mj-lt"/>
                <a:cs typeface="Garamond"/>
              </a:rPr>
              <a:t>bit </a:t>
            </a:r>
            <a:r>
              <a:rPr sz="2050" i="1" spc="125" dirty="0">
                <a:latin typeface="+mj-lt"/>
                <a:cs typeface="Verdana"/>
              </a:rPr>
              <a:t>i </a:t>
            </a:r>
            <a:r>
              <a:rPr sz="2050" spc="35" dirty="0">
                <a:latin typeface="+mj-lt"/>
                <a:cs typeface="Garamond"/>
              </a:rPr>
              <a:t>set </a:t>
            </a:r>
            <a:r>
              <a:rPr sz="2050" spc="20" dirty="0">
                <a:latin typeface="+mj-lt"/>
                <a:cs typeface="Garamond"/>
              </a:rPr>
              <a:t>in  </a:t>
            </a:r>
            <a:r>
              <a:rPr sz="2050" spc="25" dirty="0">
                <a:latin typeface="+mj-lt"/>
                <a:cs typeface="Garamond"/>
              </a:rPr>
              <a:t>generator.</a:t>
            </a:r>
            <a:endParaRPr sz="2050" dirty="0">
              <a:latin typeface="+mj-lt"/>
              <a:cs typeface="Garamond"/>
            </a:endParaRPr>
          </a:p>
          <a:p>
            <a:pPr marL="212090" marR="33020" indent="-199390">
              <a:lnSpc>
                <a:spcPct val="116599"/>
              </a:lnSpc>
              <a:spcBef>
                <a:spcPts val="844"/>
              </a:spcBef>
              <a:buFont typeface="Lucida Sans Unicode"/>
              <a:buChar char="•"/>
              <a:tabLst>
                <a:tab pos="212725" algn="l"/>
              </a:tabLst>
            </a:pPr>
            <a:r>
              <a:rPr sz="2050" spc="30" dirty="0">
                <a:latin typeface="+mj-lt"/>
                <a:cs typeface="Garamond"/>
              </a:rPr>
              <a:t>When </a:t>
            </a:r>
            <a:r>
              <a:rPr sz="2050" spc="114" dirty="0">
                <a:latin typeface="+mj-lt"/>
                <a:cs typeface="Garamond"/>
              </a:rPr>
              <a:t>a </a:t>
            </a:r>
            <a:r>
              <a:rPr sz="2050" spc="15" dirty="0">
                <a:latin typeface="+mj-lt"/>
                <a:cs typeface="Garamond"/>
              </a:rPr>
              <a:t>message </a:t>
            </a:r>
            <a:r>
              <a:rPr sz="2050" spc="60" dirty="0">
                <a:latin typeface="+mj-lt"/>
                <a:cs typeface="Garamond"/>
              </a:rPr>
              <a:t>bit </a:t>
            </a:r>
            <a:r>
              <a:rPr sz="2050" spc="10" dirty="0">
                <a:latin typeface="+mj-lt"/>
                <a:cs typeface="Garamond"/>
              </a:rPr>
              <a:t>shifts </a:t>
            </a:r>
            <a:r>
              <a:rPr sz="2050" spc="35" dirty="0">
                <a:latin typeface="+mj-lt"/>
                <a:cs typeface="Garamond"/>
              </a:rPr>
              <a:t>in, </a:t>
            </a:r>
            <a:r>
              <a:rPr sz="2050" spc="65" dirty="0">
                <a:latin typeface="+mj-lt"/>
                <a:cs typeface="Garamond"/>
              </a:rPr>
              <a:t>all </a:t>
            </a:r>
            <a:r>
              <a:rPr sz="2050" spc="25" dirty="0">
                <a:latin typeface="+mj-lt"/>
                <a:cs typeface="Garamond"/>
              </a:rPr>
              <a:t>registers </a:t>
            </a:r>
            <a:r>
              <a:rPr sz="2050" spc="5" dirty="0">
                <a:latin typeface="+mj-lt"/>
                <a:cs typeface="Garamond"/>
              </a:rPr>
              <a:t>send </a:t>
            </a:r>
            <a:r>
              <a:rPr sz="2050" spc="60" dirty="0">
                <a:latin typeface="+mj-lt"/>
                <a:cs typeface="Garamond"/>
              </a:rPr>
              <a:t>(in  parallel) </a:t>
            </a:r>
            <a:r>
              <a:rPr sz="2050" spc="40" dirty="0">
                <a:latin typeface="+mj-lt"/>
                <a:cs typeface="Garamond"/>
              </a:rPr>
              <a:t>their </a:t>
            </a:r>
            <a:r>
              <a:rPr sz="2050" spc="60" dirty="0">
                <a:latin typeface="+mj-lt"/>
                <a:cs typeface="Garamond"/>
              </a:rPr>
              <a:t>bit </a:t>
            </a:r>
            <a:r>
              <a:rPr sz="2050" spc="15" dirty="0">
                <a:latin typeface="+mj-lt"/>
                <a:cs typeface="Garamond"/>
              </a:rPr>
              <a:t>values to </a:t>
            </a:r>
            <a:r>
              <a:rPr sz="2050" spc="20" dirty="0">
                <a:latin typeface="+mj-lt"/>
                <a:cs typeface="Garamond"/>
              </a:rPr>
              <a:t>left, </a:t>
            </a:r>
            <a:r>
              <a:rPr sz="2050" spc="-30" dirty="0">
                <a:latin typeface="+mj-lt"/>
                <a:cs typeface="Garamond"/>
              </a:rPr>
              <a:t>some </a:t>
            </a:r>
            <a:r>
              <a:rPr sz="2050" spc="55" dirty="0">
                <a:latin typeface="+mj-lt"/>
                <a:cs typeface="Garamond"/>
              </a:rPr>
              <a:t> </a:t>
            </a:r>
            <a:r>
              <a:rPr sz="2050" spc="25" dirty="0">
                <a:latin typeface="+mj-lt"/>
                <a:cs typeface="Garamond"/>
              </a:rPr>
              <a:t>through</a:t>
            </a:r>
            <a:endParaRPr sz="2050" dirty="0">
              <a:latin typeface="+mj-lt"/>
              <a:cs typeface="Garamond"/>
            </a:endParaRPr>
          </a:p>
          <a:p>
            <a:pPr marL="212090" marR="247015">
              <a:lnSpc>
                <a:spcPct val="116100"/>
              </a:lnSpc>
              <a:spcBef>
                <a:spcPts val="5"/>
              </a:spcBef>
            </a:pPr>
            <a:r>
              <a:rPr sz="2050" spc="-5" dirty="0">
                <a:latin typeface="+mj-lt"/>
                <a:cs typeface="Garamond"/>
              </a:rPr>
              <a:t>Ex-OR </a:t>
            </a:r>
            <a:r>
              <a:rPr sz="2050" spc="50" dirty="0">
                <a:latin typeface="+mj-lt"/>
                <a:cs typeface="Garamond"/>
              </a:rPr>
              <a:t>gates. </a:t>
            </a:r>
            <a:r>
              <a:rPr sz="2050" spc="-5" dirty="0">
                <a:latin typeface="+mj-lt"/>
                <a:cs typeface="Garamond"/>
              </a:rPr>
              <a:t>Combines </a:t>
            </a:r>
            <a:r>
              <a:rPr sz="2050" spc="15" dirty="0">
                <a:latin typeface="+mj-lt"/>
                <a:cs typeface="Garamond"/>
              </a:rPr>
              <a:t>left shift </a:t>
            </a:r>
            <a:r>
              <a:rPr sz="2050" spc="-100" dirty="0">
                <a:latin typeface="+mj-lt"/>
                <a:cs typeface="Garamond"/>
              </a:rPr>
              <a:t>of </a:t>
            </a:r>
            <a:r>
              <a:rPr sz="2050" spc="60" dirty="0">
                <a:latin typeface="+mj-lt"/>
                <a:cs typeface="Garamond"/>
              </a:rPr>
              <a:t>an </a:t>
            </a:r>
            <a:r>
              <a:rPr sz="2050" spc="40" dirty="0">
                <a:latin typeface="+mj-lt"/>
                <a:cs typeface="Garamond"/>
              </a:rPr>
              <a:t>iteration  </a:t>
            </a:r>
            <a:r>
              <a:rPr sz="2050" spc="45" dirty="0">
                <a:latin typeface="+mj-lt"/>
                <a:cs typeface="Garamond"/>
              </a:rPr>
              <a:t>with </a:t>
            </a:r>
            <a:r>
              <a:rPr sz="2050" spc="60" dirty="0">
                <a:latin typeface="+mj-lt"/>
                <a:cs typeface="Garamond"/>
              </a:rPr>
              <a:t>MSB </a:t>
            </a:r>
            <a:r>
              <a:rPr sz="2050" spc="-20" dirty="0">
                <a:latin typeface="+mj-lt"/>
                <a:cs typeface="Garamond"/>
              </a:rPr>
              <a:t>check </a:t>
            </a:r>
            <a:r>
              <a:rPr sz="2050" spc="45" dirty="0">
                <a:latin typeface="+mj-lt"/>
                <a:cs typeface="Garamond"/>
              </a:rPr>
              <a:t>and </a:t>
            </a:r>
            <a:r>
              <a:rPr sz="2050" spc="-5" dirty="0">
                <a:latin typeface="+mj-lt"/>
                <a:cs typeface="Garamond"/>
              </a:rPr>
              <a:t>Ex-OR </a:t>
            </a:r>
            <a:r>
              <a:rPr sz="2050" spc="-100" dirty="0">
                <a:latin typeface="+mj-lt"/>
                <a:cs typeface="Garamond"/>
              </a:rPr>
              <a:t>of </a:t>
            </a:r>
            <a:r>
              <a:rPr sz="2050" spc="45" dirty="0">
                <a:latin typeface="+mj-lt"/>
                <a:cs typeface="Garamond"/>
              </a:rPr>
              <a:t>next </a:t>
            </a:r>
            <a:r>
              <a:rPr sz="2050" spc="185" dirty="0">
                <a:latin typeface="+mj-lt"/>
                <a:cs typeface="Garamond"/>
              </a:rPr>
              <a:t> </a:t>
            </a:r>
            <a:r>
              <a:rPr sz="2050" spc="40" dirty="0">
                <a:latin typeface="+mj-lt"/>
                <a:cs typeface="Garamond"/>
              </a:rPr>
              <a:t>iteration.</a:t>
            </a:r>
            <a:endParaRPr sz="2050" dirty="0">
              <a:latin typeface="+mj-lt"/>
              <a:cs typeface="Garamond"/>
            </a:endParaRPr>
          </a:p>
          <a:p>
            <a:pPr marL="212090">
              <a:lnSpc>
                <a:spcPct val="100000"/>
              </a:lnSpc>
              <a:spcBef>
                <a:spcPts val="405"/>
              </a:spcBef>
            </a:pPr>
            <a:r>
              <a:rPr sz="2050" spc="-5" dirty="0">
                <a:latin typeface="+mj-lt"/>
                <a:cs typeface="Garamond"/>
              </a:rPr>
              <a:t>Ex-OR </a:t>
            </a:r>
            <a:r>
              <a:rPr sz="2050" spc="35" dirty="0">
                <a:latin typeface="+mj-lt"/>
                <a:cs typeface="Garamond"/>
              </a:rPr>
              <a:t>during </a:t>
            </a:r>
            <a:r>
              <a:rPr sz="2050" spc="15" dirty="0">
                <a:latin typeface="+mj-lt"/>
                <a:cs typeface="Garamond"/>
              </a:rPr>
              <a:t>left</a:t>
            </a:r>
            <a:r>
              <a:rPr sz="2050" spc="225" dirty="0">
                <a:latin typeface="+mj-lt"/>
                <a:cs typeface="Garamond"/>
              </a:rPr>
              <a:t> </a:t>
            </a:r>
            <a:r>
              <a:rPr sz="2050" spc="25" dirty="0">
                <a:latin typeface="+mj-lt"/>
                <a:cs typeface="Garamond"/>
              </a:rPr>
              <a:t>shift.</a:t>
            </a:r>
            <a:endParaRPr sz="2050" dirty="0">
              <a:latin typeface="+mj-lt"/>
              <a:cs typeface="Garamond"/>
            </a:endParaRPr>
          </a:p>
          <a:p>
            <a:pPr marL="212090" marR="5080" indent="-199390">
              <a:lnSpc>
                <a:spcPct val="116100"/>
              </a:lnSpc>
              <a:spcBef>
                <a:spcPts val="865"/>
              </a:spcBef>
              <a:buFont typeface="Lucida Sans Unicode"/>
              <a:buChar char="•"/>
              <a:tabLst>
                <a:tab pos="212725" algn="l"/>
              </a:tabLst>
            </a:pPr>
            <a:r>
              <a:rPr sz="2050" spc="-5" dirty="0">
                <a:latin typeface="+mj-lt"/>
                <a:cs typeface="Garamond"/>
              </a:rPr>
              <a:t>Avoids </a:t>
            </a:r>
            <a:r>
              <a:rPr sz="2050" spc="-20" dirty="0">
                <a:latin typeface="+mj-lt"/>
                <a:cs typeface="Garamond"/>
              </a:rPr>
              <a:t>check </a:t>
            </a:r>
            <a:r>
              <a:rPr sz="2050" spc="-55" dirty="0">
                <a:latin typeface="+mj-lt"/>
                <a:cs typeface="Garamond"/>
              </a:rPr>
              <a:t>for </a:t>
            </a:r>
            <a:r>
              <a:rPr sz="2050" spc="60" dirty="0">
                <a:latin typeface="+mj-lt"/>
                <a:cs typeface="Garamond"/>
              </a:rPr>
              <a:t>MSB</a:t>
            </a:r>
            <a:r>
              <a:rPr lang="en-US" sz="2050" spc="60" dirty="0">
                <a:latin typeface="+mj-lt"/>
                <a:cs typeface="Garamond"/>
              </a:rPr>
              <a:t>: </a:t>
            </a:r>
            <a:r>
              <a:rPr sz="2050" spc="40" dirty="0">
                <a:latin typeface="+mj-lt"/>
                <a:cs typeface="Garamond"/>
              </a:rPr>
              <a:t>output </a:t>
            </a:r>
            <a:r>
              <a:rPr sz="2050" spc="-100" dirty="0">
                <a:latin typeface="+mj-lt"/>
                <a:cs typeface="Garamond"/>
              </a:rPr>
              <a:t>of </a:t>
            </a:r>
            <a:r>
              <a:rPr sz="2050" i="1" spc="50" dirty="0">
                <a:latin typeface="+mj-lt"/>
                <a:cs typeface="Verdana"/>
              </a:rPr>
              <a:t>R</a:t>
            </a:r>
            <a:r>
              <a:rPr sz="2050" spc="50" dirty="0">
                <a:latin typeface="+mj-lt"/>
                <a:cs typeface="Garamond"/>
              </a:rPr>
              <a:t>4 as </a:t>
            </a:r>
            <a:r>
              <a:rPr sz="2050" spc="45" dirty="0">
                <a:latin typeface="+mj-lt"/>
                <a:cs typeface="Garamond"/>
              </a:rPr>
              <a:t>input  </a:t>
            </a:r>
            <a:r>
              <a:rPr sz="2050" spc="15" dirty="0">
                <a:latin typeface="+mj-lt"/>
                <a:cs typeface="Garamond"/>
              </a:rPr>
              <a:t>to </a:t>
            </a:r>
            <a:r>
              <a:rPr sz="2050" spc="65" dirty="0">
                <a:latin typeface="+mj-lt"/>
                <a:cs typeface="Garamond"/>
              </a:rPr>
              <a:t>all</a:t>
            </a:r>
            <a:r>
              <a:rPr sz="2050" spc="105" dirty="0">
                <a:latin typeface="+mj-lt"/>
                <a:cs typeface="Garamond"/>
              </a:rPr>
              <a:t> </a:t>
            </a:r>
            <a:r>
              <a:rPr sz="2050" spc="5" dirty="0">
                <a:latin typeface="+mj-lt"/>
                <a:cs typeface="Garamond"/>
              </a:rPr>
              <a:t>Ex-ORs</a:t>
            </a:r>
            <a:r>
              <a:rPr sz="2050" spc="5" dirty="0" smtClean="0">
                <a:latin typeface="+mj-lt"/>
                <a:cs typeface="Garamond"/>
              </a:rPr>
              <a:t>.</a:t>
            </a:r>
            <a:endParaRPr lang="en-US" sz="2050" spc="5" dirty="0" smtClean="0">
              <a:latin typeface="+mj-lt"/>
              <a:cs typeface="Garamond"/>
            </a:endParaRPr>
          </a:p>
          <a:p>
            <a:pPr marL="212090" marR="5080" indent="-199390">
              <a:lnSpc>
                <a:spcPct val="116100"/>
              </a:lnSpc>
              <a:spcBef>
                <a:spcPts val="865"/>
              </a:spcBef>
              <a:buFont typeface="Lucida Sans Unicode"/>
              <a:buChar char="•"/>
              <a:tabLst>
                <a:tab pos="212725" algn="l"/>
              </a:tabLst>
            </a:pPr>
            <a:r>
              <a:rPr lang="en-US" sz="2050" spc="5" dirty="0" smtClean="0">
                <a:latin typeface="+mj-lt"/>
                <a:cs typeface="Garamond"/>
              </a:rPr>
              <a:t>In practice to implement at Terabits we need to shift multiple bits per clock (say 8) cycle.</a:t>
            </a:r>
            <a:endParaRPr sz="2050" dirty="0">
              <a:latin typeface="+mj-lt"/>
              <a:cs typeface="Garamond"/>
            </a:endParaRPr>
          </a:p>
        </p:txBody>
      </p:sp>
      <p:sp>
        <p:nvSpPr>
          <p:cNvPr id="49" name="TextBox 48"/>
          <p:cNvSpPr txBox="1"/>
          <p:nvPr/>
        </p:nvSpPr>
        <p:spPr>
          <a:xfrm>
            <a:off x="141452" y="8441156"/>
            <a:ext cx="7543800" cy="954107"/>
          </a:xfrm>
          <a:prstGeom prst="rect">
            <a:avLst/>
          </a:prstGeom>
          <a:noFill/>
        </p:spPr>
        <p:txBody>
          <a:bodyPr wrap="square" rtlCol="0">
            <a:spAutoFit/>
          </a:bodyPr>
          <a:lstStyle/>
          <a:p>
            <a:r>
              <a:rPr lang="en-US" sz="2800" dirty="0" smtClean="0">
                <a:solidFill>
                  <a:srgbClr val="00B050"/>
                </a:solidFill>
              </a:rPr>
              <a:t>So CRCs can be implanted at high speeds.  But what errors do they catch? Need a new viewpoint</a:t>
            </a:r>
            <a:endParaRPr lang="en-US" sz="2800" dirty="0">
              <a:solidFill>
                <a:srgbClr val="00B050"/>
              </a:solidFill>
            </a:endParaRPr>
          </a:p>
        </p:txBody>
      </p:sp>
    </p:spTree>
    <p:extLst>
      <p:ext uri="{BB962C8B-B14F-4D97-AF65-F5344CB8AC3E}">
        <p14:creationId xmlns:p14="http://schemas.microsoft.com/office/powerpoint/2010/main" val="263845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 calcmode="lin" valueType="num">
                                      <p:cBhvr additive="base">
                                        <p:cTn id="7" dur="500" fill="hold"/>
                                        <p:tgtEl>
                                          <p:spTgt spid="4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4294967295"/>
          </p:nvPr>
        </p:nvSpPr>
        <p:spPr>
          <a:prstGeom prst="rect">
            <a:avLst/>
          </a:prstGeom>
        </p:spPr>
        <p:txBody>
          <a:bodyPr vert="horz" wrap="square" lIns="0" tIns="6985" rIns="0" bIns="0" rtlCol="0">
            <a:spAutoFit/>
          </a:bodyPr>
          <a:lstStyle/>
          <a:p>
            <a:pPr marL="25400">
              <a:lnSpc>
                <a:spcPts val="1235"/>
              </a:lnSpc>
              <a:spcBef>
                <a:spcPts val="55"/>
              </a:spcBef>
            </a:pPr>
            <a:r>
              <a:rPr spc="-5" dirty="0"/>
              <a:t>8</a:t>
            </a:r>
          </a:p>
        </p:txBody>
      </p:sp>
      <p:sp>
        <p:nvSpPr>
          <p:cNvPr id="2" name="object 2"/>
          <p:cNvSpPr txBox="1"/>
          <p:nvPr/>
        </p:nvSpPr>
        <p:spPr>
          <a:xfrm>
            <a:off x="609600" y="457200"/>
            <a:ext cx="6702667" cy="6328271"/>
          </a:xfrm>
          <a:prstGeom prst="rect">
            <a:avLst/>
          </a:prstGeom>
        </p:spPr>
        <p:txBody>
          <a:bodyPr vert="horz" wrap="square" lIns="0" tIns="0" rIns="0" bIns="0" rtlCol="0">
            <a:spAutoFit/>
          </a:bodyPr>
          <a:lstStyle/>
          <a:p>
            <a:pPr marL="1193800">
              <a:lnSpc>
                <a:spcPct val="100000"/>
              </a:lnSpc>
            </a:pPr>
            <a:r>
              <a:rPr sz="3200" spc="320" dirty="0">
                <a:solidFill>
                  <a:srgbClr val="0070C0"/>
                </a:solidFill>
                <a:latin typeface="+mj-lt"/>
                <a:cs typeface="PMingLiU"/>
              </a:rPr>
              <a:t>CRC: </a:t>
            </a:r>
            <a:r>
              <a:rPr sz="3200" spc="245" dirty="0">
                <a:solidFill>
                  <a:srgbClr val="0070C0"/>
                </a:solidFill>
                <a:latin typeface="+mj-lt"/>
                <a:cs typeface="PMingLiU"/>
              </a:rPr>
              <a:t>Polynomial</a:t>
            </a:r>
            <a:r>
              <a:rPr sz="3200" spc="105" dirty="0">
                <a:solidFill>
                  <a:srgbClr val="0070C0"/>
                </a:solidFill>
                <a:latin typeface="+mj-lt"/>
                <a:cs typeface="PMingLiU"/>
              </a:rPr>
              <a:t> </a:t>
            </a:r>
            <a:r>
              <a:rPr sz="3200" spc="229" dirty="0">
                <a:solidFill>
                  <a:srgbClr val="0070C0"/>
                </a:solidFill>
                <a:latin typeface="+mj-lt"/>
                <a:cs typeface="PMingLiU"/>
              </a:rPr>
              <a:t>View</a:t>
            </a:r>
            <a:endParaRPr sz="3200" dirty="0">
              <a:solidFill>
                <a:srgbClr val="0070C0"/>
              </a:solidFill>
              <a:latin typeface="+mj-lt"/>
              <a:cs typeface="PMingLiU"/>
            </a:endParaRPr>
          </a:p>
          <a:p>
            <a:pPr>
              <a:lnSpc>
                <a:spcPct val="100000"/>
              </a:lnSpc>
              <a:spcBef>
                <a:spcPts val="10"/>
              </a:spcBef>
            </a:pPr>
            <a:endParaRPr sz="1900" dirty="0">
              <a:latin typeface="Times New Roman"/>
              <a:cs typeface="Times New Roman"/>
            </a:endParaRPr>
          </a:p>
          <a:p>
            <a:pPr marL="212090" indent="-199390">
              <a:lnSpc>
                <a:spcPct val="100000"/>
              </a:lnSpc>
              <a:buFont typeface="Lucida Sans Unicode"/>
              <a:buChar char="•"/>
              <a:tabLst>
                <a:tab pos="212725" algn="l"/>
              </a:tabLst>
            </a:pPr>
            <a:r>
              <a:rPr sz="2400" spc="-20" dirty="0">
                <a:latin typeface="Garamond"/>
                <a:cs typeface="Garamond"/>
              </a:rPr>
              <a:t>101 </a:t>
            </a:r>
            <a:r>
              <a:rPr sz="2400" spc="45" dirty="0">
                <a:latin typeface="Garamond"/>
                <a:cs typeface="Garamond"/>
              </a:rPr>
              <a:t>and </a:t>
            </a:r>
            <a:r>
              <a:rPr sz="2400" spc="-20" dirty="0">
                <a:latin typeface="Garamond"/>
                <a:cs typeface="Garamond"/>
              </a:rPr>
              <a:t>011 </a:t>
            </a:r>
            <a:r>
              <a:rPr sz="2400" spc="35" dirty="0">
                <a:latin typeface="Garamond"/>
                <a:cs typeface="Garamond"/>
              </a:rPr>
              <a:t>can </a:t>
            </a:r>
            <a:r>
              <a:rPr sz="2400" spc="20" dirty="0">
                <a:latin typeface="Garamond"/>
                <a:cs typeface="Garamond"/>
              </a:rPr>
              <a:t>be </a:t>
            </a:r>
            <a:r>
              <a:rPr sz="2400" spc="15" dirty="0">
                <a:latin typeface="Garamond"/>
                <a:cs typeface="Garamond"/>
              </a:rPr>
              <a:t>represented </a:t>
            </a:r>
            <a:r>
              <a:rPr sz="2400" spc="50" dirty="0">
                <a:latin typeface="Garamond"/>
                <a:cs typeface="Garamond"/>
              </a:rPr>
              <a:t>as </a:t>
            </a:r>
            <a:r>
              <a:rPr sz="2400" i="1" spc="240" dirty="0">
                <a:latin typeface="Verdana"/>
                <a:cs typeface="Verdana"/>
              </a:rPr>
              <a:t>X</a:t>
            </a:r>
            <a:r>
              <a:rPr sz="2400" spc="359" baseline="29761" dirty="0">
                <a:latin typeface="Tw Cen MT Condensed Extra Bold"/>
                <a:cs typeface="Tw Cen MT Condensed Extra Bold"/>
              </a:rPr>
              <a:t>2 </a:t>
            </a:r>
            <a:r>
              <a:rPr sz="2400" spc="120" dirty="0">
                <a:latin typeface="Garamond"/>
                <a:cs typeface="Garamond"/>
              </a:rPr>
              <a:t>+ </a:t>
            </a:r>
            <a:r>
              <a:rPr sz="2400" spc="-15" dirty="0">
                <a:latin typeface="Garamond"/>
                <a:cs typeface="Garamond"/>
              </a:rPr>
              <a:t>1</a:t>
            </a:r>
            <a:r>
              <a:rPr sz="2400" spc="420" dirty="0">
                <a:latin typeface="Garamond"/>
                <a:cs typeface="Garamond"/>
              </a:rPr>
              <a:t> </a:t>
            </a:r>
            <a:r>
              <a:rPr sz="2400" spc="45" dirty="0">
                <a:latin typeface="Garamond"/>
                <a:cs typeface="Garamond"/>
              </a:rPr>
              <a:t>and</a:t>
            </a:r>
            <a:endParaRPr sz="2400" dirty="0">
              <a:latin typeface="Garamond"/>
              <a:cs typeface="Garamond"/>
            </a:endParaRPr>
          </a:p>
          <a:p>
            <a:pPr marL="212090">
              <a:lnSpc>
                <a:spcPct val="100000"/>
              </a:lnSpc>
              <a:spcBef>
                <a:spcPts val="395"/>
              </a:spcBef>
            </a:pPr>
            <a:r>
              <a:rPr sz="2400" i="1" spc="275" dirty="0">
                <a:latin typeface="Verdana"/>
                <a:cs typeface="Verdana"/>
              </a:rPr>
              <a:t>X </a:t>
            </a:r>
            <a:r>
              <a:rPr sz="2400" spc="120" dirty="0">
                <a:latin typeface="Garamond"/>
                <a:cs typeface="Garamond"/>
              </a:rPr>
              <a:t>+ </a:t>
            </a:r>
            <a:r>
              <a:rPr sz="2400" spc="25" dirty="0">
                <a:latin typeface="Garamond"/>
                <a:cs typeface="Garamond"/>
              </a:rPr>
              <a:t>1. </a:t>
            </a:r>
            <a:r>
              <a:rPr sz="2400" i="1" spc="245" dirty="0">
                <a:latin typeface="Verdana"/>
                <a:cs typeface="Verdana"/>
              </a:rPr>
              <a:t>X</a:t>
            </a:r>
            <a:r>
              <a:rPr sz="2400" i="1" spc="367" baseline="29761" dirty="0">
                <a:latin typeface="Trebuchet MS"/>
                <a:cs typeface="Trebuchet MS"/>
              </a:rPr>
              <a:t>i </a:t>
            </a:r>
            <a:r>
              <a:rPr sz="2400" spc="45" dirty="0">
                <a:latin typeface="Garamond"/>
                <a:cs typeface="Garamond"/>
              </a:rPr>
              <a:t>term </a:t>
            </a:r>
            <a:r>
              <a:rPr sz="2400" spc="-70" dirty="0">
                <a:latin typeface="Garamond"/>
                <a:cs typeface="Garamond"/>
              </a:rPr>
              <a:t>iff </a:t>
            </a:r>
            <a:r>
              <a:rPr sz="2400" spc="40" dirty="0">
                <a:latin typeface="Garamond"/>
                <a:cs typeface="Garamond"/>
              </a:rPr>
              <a:t>the </a:t>
            </a:r>
            <a:r>
              <a:rPr sz="2400" i="1" spc="60" dirty="0">
                <a:latin typeface="Verdana"/>
                <a:cs typeface="Verdana"/>
              </a:rPr>
              <a:t>i</a:t>
            </a:r>
            <a:r>
              <a:rPr sz="2400" spc="60" dirty="0">
                <a:latin typeface="Garamond"/>
                <a:cs typeface="Garamond"/>
              </a:rPr>
              <a:t>-th bit </a:t>
            </a:r>
            <a:r>
              <a:rPr sz="2400" spc="15" dirty="0">
                <a:latin typeface="Garamond"/>
                <a:cs typeface="Garamond"/>
              </a:rPr>
              <a:t>is</a:t>
            </a:r>
            <a:r>
              <a:rPr sz="2400" spc="200" dirty="0">
                <a:latin typeface="Garamond"/>
                <a:cs typeface="Garamond"/>
              </a:rPr>
              <a:t> </a:t>
            </a:r>
            <a:r>
              <a:rPr sz="2400" spc="20" dirty="0">
                <a:latin typeface="Garamond"/>
                <a:cs typeface="Garamond"/>
              </a:rPr>
              <a:t>1.</a:t>
            </a:r>
            <a:endParaRPr sz="2400" dirty="0">
              <a:latin typeface="Garamond"/>
              <a:cs typeface="Garamond"/>
            </a:endParaRPr>
          </a:p>
          <a:p>
            <a:pPr marL="212090" marR="5080" indent="-199390">
              <a:lnSpc>
                <a:spcPct val="116300"/>
              </a:lnSpc>
              <a:spcBef>
                <a:spcPts val="905"/>
              </a:spcBef>
              <a:buFont typeface="Lucida Sans Unicode"/>
              <a:buChar char="•"/>
              <a:tabLst>
                <a:tab pos="212725" algn="l"/>
              </a:tabLst>
            </a:pPr>
            <a:r>
              <a:rPr sz="2400" spc="-10" dirty="0">
                <a:latin typeface="Garamond"/>
                <a:cs typeface="Garamond"/>
              </a:rPr>
              <a:t>Normal </a:t>
            </a:r>
            <a:r>
              <a:rPr sz="2400" spc="35" dirty="0">
                <a:latin typeface="Garamond"/>
                <a:cs typeface="Garamond"/>
              </a:rPr>
              <a:t>addition: </a:t>
            </a:r>
            <a:r>
              <a:rPr sz="2400" i="1" spc="235" dirty="0">
                <a:latin typeface="Verdana"/>
                <a:cs typeface="Verdana"/>
              </a:rPr>
              <a:t>X</a:t>
            </a:r>
            <a:r>
              <a:rPr sz="2400" spc="352" baseline="29761" dirty="0">
                <a:latin typeface="Tw Cen MT Condensed Extra Bold"/>
                <a:cs typeface="Tw Cen MT Condensed Extra Bold"/>
              </a:rPr>
              <a:t>2 </a:t>
            </a:r>
            <a:r>
              <a:rPr sz="2400" spc="120" dirty="0">
                <a:latin typeface="Garamond"/>
                <a:cs typeface="Garamond"/>
              </a:rPr>
              <a:t>+ </a:t>
            </a:r>
            <a:r>
              <a:rPr sz="2400" i="1" spc="275" dirty="0">
                <a:latin typeface="Verdana"/>
                <a:cs typeface="Verdana"/>
              </a:rPr>
              <a:t>X </a:t>
            </a:r>
            <a:r>
              <a:rPr sz="2400" spc="120" dirty="0">
                <a:latin typeface="Garamond"/>
                <a:cs typeface="Garamond"/>
              </a:rPr>
              <a:t>+ </a:t>
            </a:r>
            <a:r>
              <a:rPr sz="2400" spc="25" dirty="0">
                <a:latin typeface="Garamond"/>
                <a:cs typeface="Garamond"/>
              </a:rPr>
              <a:t>2. </a:t>
            </a:r>
            <a:r>
              <a:rPr sz="2400" spc="-130" dirty="0">
                <a:latin typeface="Garamond"/>
                <a:cs typeface="Garamond"/>
              </a:rPr>
              <a:t>No </a:t>
            </a:r>
            <a:r>
              <a:rPr sz="2400" spc="30" dirty="0">
                <a:latin typeface="Garamond"/>
                <a:cs typeface="Garamond"/>
              </a:rPr>
              <a:t>carries </a:t>
            </a:r>
            <a:r>
              <a:rPr sz="2400" spc="5" dirty="0">
                <a:latin typeface="Garamond"/>
                <a:cs typeface="Garamond"/>
              </a:rPr>
              <a:t>between  </a:t>
            </a:r>
            <a:r>
              <a:rPr sz="2400" spc="-5" dirty="0">
                <a:latin typeface="Garamond"/>
                <a:cs typeface="Garamond"/>
              </a:rPr>
              <a:t>powers. </a:t>
            </a:r>
            <a:r>
              <a:rPr sz="2400" spc="125" dirty="0">
                <a:latin typeface="Garamond"/>
                <a:cs typeface="Garamond"/>
              </a:rPr>
              <a:t>2</a:t>
            </a:r>
            <a:r>
              <a:rPr sz="2400" i="1" spc="125" dirty="0">
                <a:latin typeface="Verdana"/>
                <a:cs typeface="Verdana"/>
              </a:rPr>
              <a:t>X </a:t>
            </a:r>
            <a:r>
              <a:rPr sz="2400" spc="15" dirty="0">
                <a:latin typeface="Garamond"/>
                <a:cs typeface="Garamond"/>
              </a:rPr>
              <a:t>is </a:t>
            </a:r>
            <a:r>
              <a:rPr sz="2400" spc="55" dirty="0">
                <a:latin typeface="Garamond"/>
                <a:cs typeface="Garamond"/>
              </a:rPr>
              <a:t>bad. </a:t>
            </a:r>
            <a:r>
              <a:rPr sz="2400" spc="65" dirty="0">
                <a:latin typeface="Garamond"/>
                <a:cs typeface="Garamond"/>
              </a:rPr>
              <a:t>Fix </a:t>
            </a:r>
            <a:r>
              <a:rPr sz="2400" spc="50" dirty="0">
                <a:latin typeface="Garamond"/>
                <a:cs typeface="Garamond"/>
              </a:rPr>
              <a:t>by </a:t>
            </a:r>
            <a:r>
              <a:rPr sz="2400" spc="25" dirty="0">
                <a:latin typeface="Garamond"/>
                <a:cs typeface="Garamond"/>
              </a:rPr>
              <a:t>using </a:t>
            </a:r>
            <a:r>
              <a:rPr sz="2400" spc="5" dirty="0">
                <a:latin typeface="Garamond"/>
                <a:cs typeface="Garamond"/>
              </a:rPr>
              <a:t>Mod </a:t>
            </a:r>
            <a:r>
              <a:rPr sz="2400" spc="-15" dirty="0">
                <a:latin typeface="Garamond"/>
                <a:cs typeface="Garamond"/>
              </a:rPr>
              <a:t>2 </a:t>
            </a:r>
            <a:r>
              <a:rPr sz="2400" spc="30" dirty="0">
                <a:latin typeface="Garamond"/>
                <a:cs typeface="Garamond"/>
              </a:rPr>
              <a:t>addition  (EX-OR) </a:t>
            </a:r>
            <a:r>
              <a:rPr sz="2400" spc="15" dirty="0">
                <a:latin typeface="Garamond"/>
                <a:cs typeface="Garamond"/>
              </a:rPr>
              <a:t>to </a:t>
            </a:r>
            <a:r>
              <a:rPr sz="2400" spc="50" dirty="0">
                <a:latin typeface="Garamond"/>
                <a:cs typeface="Garamond"/>
              </a:rPr>
              <a:t>get: </a:t>
            </a:r>
            <a:r>
              <a:rPr sz="2400" i="1" spc="235" dirty="0">
                <a:latin typeface="Verdana"/>
                <a:cs typeface="Verdana"/>
              </a:rPr>
              <a:t>X</a:t>
            </a:r>
            <a:r>
              <a:rPr sz="2400" spc="352" baseline="29761" dirty="0">
                <a:latin typeface="Tw Cen MT Condensed Extra Bold"/>
                <a:cs typeface="Tw Cen MT Condensed Extra Bold"/>
              </a:rPr>
              <a:t>2 </a:t>
            </a:r>
            <a:r>
              <a:rPr sz="2400" spc="120" dirty="0">
                <a:latin typeface="Garamond"/>
                <a:cs typeface="Garamond"/>
              </a:rPr>
              <a:t>+</a:t>
            </a:r>
            <a:r>
              <a:rPr sz="2400" spc="220" dirty="0">
                <a:latin typeface="Garamond"/>
                <a:cs typeface="Garamond"/>
              </a:rPr>
              <a:t> </a:t>
            </a:r>
            <a:r>
              <a:rPr sz="2400" i="1" spc="275" dirty="0" smtClean="0">
                <a:latin typeface="Verdana"/>
                <a:cs typeface="Verdana"/>
              </a:rPr>
              <a:t>X</a:t>
            </a:r>
            <a:endParaRPr lang="en-US" sz="2400" i="1" spc="275" dirty="0" smtClean="0">
              <a:latin typeface="Verdana"/>
              <a:cs typeface="Verdana"/>
            </a:endParaRPr>
          </a:p>
          <a:p>
            <a:pPr marL="212090" marR="5080" indent="-199390">
              <a:lnSpc>
                <a:spcPct val="116300"/>
              </a:lnSpc>
              <a:spcBef>
                <a:spcPts val="905"/>
              </a:spcBef>
              <a:buFont typeface="Lucida Sans Unicode"/>
              <a:buChar char="•"/>
              <a:tabLst>
                <a:tab pos="212725" algn="l"/>
              </a:tabLst>
            </a:pPr>
            <a:r>
              <a:rPr lang="en-US" sz="2400" spc="60" dirty="0" smtClean="0">
                <a:latin typeface="Garamond"/>
                <a:cs typeface="Verdana"/>
              </a:rPr>
              <a:t>Thousand bit message </a:t>
            </a:r>
            <a:r>
              <a:rPr lang="en-US" sz="2400" i="1" spc="275" dirty="0" smtClean="0">
                <a:latin typeface="Verdana"/>
                <a:cs typeface="Verdana"/>
              </a:rPr>
              <a:t>1001 . . . . 11 </a:t>
            </a:r>
            <a:r>
              <a:rPr lang="en-US" sz="2400" spc="60" dirty="0" smtClean="0">
                <a:latin typeface="Garamond"/>
                <a:cs typeface="Verdana"/>
              </a:rPr>
              <a:t>becomes: </a:t>
            </a:r>
            <a:r>
              <a:rPr lang="en-US" sz="2400" i="1" spc="235" dirty="0" smtClean="0">
                <a:latin typeface="Verdana"/>
                <a:cs typeface="Verdana"/>
              </a:rPr>
              <a:t>X</a:t>
            </a:r>
            <a:r>
              <a:rPr lang="en-US" sz="2400" spc="352" baseline="29761" dirty="0" smtClean="0">
                <a:latin typeface="Tw Cen MT Condensed Extra Bold"/>
                <a:cs typeface="Verdana"/>
              </a:rPr>
              <a:t>999</a:t>
            </a:r>
            <a:r>
              <a:rPr lang="en-US" sz="2400" spc="352" baseline="29761" dirty="0" smtClean="0">
                <a:latin typeface="Tw Cen MT Condensed Extra Bold"/>
                <a:cs typeface="Tw Cen MT Condensed Extra Bold"/>
              </a:rPr>
              <a:t> </a:t>
            </a:r>
            <a:r>
              <a:rPr lang="en-US" sz="2400" spc="120" dirty="0" smtClean="0">
                <a:latin typeface="Garamond"/>
                <a:cs typeface="Garamond"/>
              </a:rPr>
              <a:t>+ </a:t>
            </a:r>
            <a:r>
              <a:rPr lang="en-US" sz="2400" i="1" spc="235" dirty="0" smtClean="0">
                <a:latin typeface="Verdana"/>
                <a:cs typeface="Verdana"/>
              </a:rPr>
              <a:t>X</a:t>
            </a:r>
            <a:r>
              <a:rPr lang="en-US" sz="2400" spc="352" baseline="29761" dirty="0" smtClean="0">
                <a:latin typeface="Tw Cen MT Condensed Extra Bold"/>
                <a:cs typeface="Verdana"/>
              </a:rPr>
              <a:t>996</a:t>
            </a:r>
            <a:r>
              <a:rPr lang="en-US" sz="2400" spc="352" baseline="29761" dirty="0" smtClean="0">
                <a:latin typeface="Tw Cen MT Condensed Extra Bold"/>
                <a:cs typeface="Tw Cen MT Condensed Extra Bold"/>
              </a:rPr>
              <a:t> </a:t>
            </a:r>
            <a:r>
              <a:rPr lang="en-US" sz="2400" spc="120" dirty="0" smtClean="0">
                <a:latin typeface="Garamond"/>
                <a:cs typeface="Garamond"/>
              </a:rPr>
              <a:t>+ </a:t>
            </a:r>
            <a:r>
              <a:rPr lang="en-US" sz="2400" spc="25" dirty="0" smtClean="0">
                <a:latin typeface="Garamond"/>
                <a:cs typeface="Garamond"/>
              </a:rPr>
              <a:t>. . . </a:t>
            </a:r>
            <a:r>
              <a:rPr lang="en-US" sz="2400" spc="120" dirty="0" smtClean="0">
                <a:latin typeface="Garamond"/>
                <a:cs typeface="Garamond"/>
              </a:rPr>
              <a:t> </a:t>
            </a:r>
            <a:r>
              <a:rPr lang="en-US" sz="2400" i="1" spc="275" dirty="0">
                <a:latin typeface="Verdana"/>
                <a:cs typeface="Verdana"/>
              </a:rPr>
              <a:t>X </a:t>
            </a:r>
            <a:r>
              <a:rPr lang="en-US" sz="2400" spc="120" dirty="0">
                <a:latin typeface="Garamond"/>
                <a:cs typeface="Garamond"/>
              </a:rPr>
              <a:t>+ </a:t>
            </a:r>
            <a:r>
              <a:rPr lang="en-US" sz="2400" spc="25" dirty="0" smtClean="0">
                <a:latin typeface="Garamond"/>
                <a:cs typeface="Garamond"/>
              </a:rPr>
              <a:t>1. </a:t>
            </a:r>
            <a:endParaRPr sz="2400" dirty="0">
              <a:latin typeface="Verdana"/>
              <a:cs typeface="Verdana"/>
            </a:endParaRPr>
          </a:p>
          <a:p>
            <a:pPr marL="212090" marR="7620" indent="-199390">
              <a:lnSpc>
                <a:spcPct val="116300"/>
              </a:lnSpc>
              <a:spcBef>
                <a:spcPts val="905"/>
              </a:spcBef>
              <a:buFont typeface="Lucida Sans Unicode"/>
              <a:buChar char="•"/>
              <a:tabLst>
                <a:tab pos="212725" algn="l"/>
              </a:tabLst>
            </a:pPr>
            <a:r>
              <a:rPr sz="2400" spc="60" dirty="0">
                <a:latin typeface="Garamond"/>
                <a:cs typeface="Garamond"/>
              </a:rPr>
              <a:t>Can </a:t>
            </a:r>
            <a:r>
              <a:rPr sz="2400" spc="45" dirty="0">
                <a:latin typeface="Garamond"/>
                <a:cs typeface="Garamond"/>
              </a:rPr>
              <a:t>think </a:t>
            </a:r>
            <a:r>
              <a:rPr sz="2400" spc="-100" dirty="0">
                <a:latin typeface="Garamond"/>
                <a:cs typeface="Garamond"/>
              </a:rPr>
              <a:t>of </a:t>
            </a:r>
            <a:r>
              <a:rPr sz="2400" spc="75" dirty="0">
                <a:latin typeface="Garamond"/>
                <a:cs typeface="Garamond"/>
              </a:rPr>
              <a:t>CRC </a:t>
            </a:r>
            <a:r>
              <a:rPr sz="2400" spc="25" dirty="0">
                <a:latin typeface="Garamond"/>
                <a:cs typeface="Garamond"/>
              </a:rPr>
              <a:t>computation </a:t>
            </a:r>
            <a:r>
              <a:rPr sz="2400" spc="50" dirty="0">
                <a:latin typeface="Garamond"/>
                <a:cs typeface="Garamond"/>
              </a:rPr>
              <a:t>as </a:t>
            </a:r>
            <a:r>
              <a:rPr sz="2400" spc="35" dirty="0">
                <a:latin typeface="Garamond"/>
                <a:cs typeface="Garamond"/>
              </a:rPr>
              <a:t>dividing </a:t>
            </a:r>
            <a:r>
              <a:rPr sz="2400" spc="114" dirty="0">
                <a:latin typeface="Garamond"/>
                <a:cs typeface="Garamond"/>
              </a:rPr>
              <a:t>a  </a:t>
            </a:r>
            <a:r>
              <a:rPr sz="2400" spc="15" dirty="0">
                <a:latin typeface="Garamond"/>
                <a:cs typeface="Garamond"/>
              </a:rPr>
              <a:t>shifted message </a:t>
            </a:r>
            <a:r>
              <a:rPr sz="2400" spc="25" dirty="0">
                <a:latin typeface="Garamond"/>
                <a:cs typeface="Garamond"/>
              </a:rPr>
              <a:t>polynomial </a:t>
            </a:r>
            <a:r>
              <a:rPr sz="2400" spc="45" dirty="0">
                <a:latin typeface="Garamond"/>
                <a:cs typeface="Garamond"/>
              </a:rPr>
              <a:t>(multiplied </a:t>
            </a:r>
            <a:r>
              <a:rPr sz="2400" spc="50" dirty="0">
                <a:latin typeface="Garamond"/>
                <a:cs typeface="Garamond"/>
              </a:rPr>
              <a:t>by </a:t>
            </a:r>
            <a:r>
              <a:rPr sz="2400" i="1" spc="105" dirty="0">
                <a:latin typeface="Verdana"/>
                <a:cs typeface="Verdana"/>
              </a:rPr>
              <a:t>x</a:t>
            </a:r>
            <a:r>
              <a:rPr sz="2400" i="1" spc="157" baseline="29761" dirty="0">
                <a:latin typeface="Trebuchet MS"/>
                <a:cs typeface="Trebuchet MS"/>
              </a:rPr>
              <a:t>r</a:t>
            </a:r>
            <a:r>
              <a:rPr sz="2400" spc="157" baseline="29761" dirty="0">
                <a:latin typeface="Arial"/>
                <a:cs typeface="Arial"/>
              </a:rPr>
              <a:t>−</a:t>
            </a:r>
            <a:r>
              <a:rPr sz="2400" spc="157" baseline="29761" dirty="0">
                <a:latin typeface="Tw Cen MT Condensed Extra Bold"/>
                <a:cs typeface="Tw Cen MT Condensed Extra Bold"/>
              </a:rPr>
              <a:t>1</a:t>
            </a:r>
            <a:r>
              <a:rPr sz="2400" spc="105" dirty="0">
                <a:latin typeface="Garamond"/>
                <a:cs typeface="Garamond"/>
              </a:rPr>
              <a:t>)  </a:t>
            </a:r>
            <a:r>
              <a:rPr sz="2400" spc="50" dirty="0">
                <a:latin typeface="Garamond"/>
                <a:cs typeface="Garamond"/>
              </a:rPr>
              <a:t>by </a:t>
            </a:r>
            <a:r>
              <a:rPr sz="2400" spc="75" dirty="0">
                <a:latin typeface="Garamond"/>
                <a:cs typeface="Garamond"/>
              </a:rPr>
              <a:t>CRC </a:t>
            </a:r>
            <a:r>
              <a:rPr sz="2400" spc="15" dirty="0">
                <a:latin typeface="Garamond"/>
                <a:cs typeface="Garamond"/>
              </a:rPr>
              <a:t>divisor </a:t>
            </a:r>
            <a:r>
              <a:rPr sz="2400" spc="25" dirty="0">
                <a:latin typeface="Garamond"/>
                <a:cs typeface="Garamond"/>
              </a:rPr>
              <a:t>polynomial </a:t>
            </a:r>
            <a:r>
              <a:rPr sz="2400" spc="45" dirty="0">
                <a:latin typeface="Garamond"/>
                <a:cs typeface="Garamond"/>
              </a:rPr>
              <a:t>and </a:t>
            </a:r>
            <a:r>
              <a:rPr sz="2400" spc="40" dirty="0">
                <a:latin typeface="Garamond"/>
                <a:cs typeface="Garamond"/>
              </a:rPr>
              <a:t>adding</a:t>
            </a:r>
            <a:r>
              <a:rPr sz="2400" spc="275" dirty="0">
                <a:latin typeface="Garamond"/>
                <a:cs typeface="Garamond"/>
              </a:rPr>
              <a:t> </a:t>
            </a:r>
            <a:r>
              <a:rPr sz="2400" spc="35" dirty="0">
                <a:latin typeface="Garamond"/>
                <a:cs typeface="Garamond"/>
              </a:rPr>
              <a:t>remainder.</a:t>
            </a:r>
            <a:endParaRPr sz="2400" dirty="0">
              <a:latin typeface="Garamond"/>
              <a:cs typeface="Garamond"/>
            </a:endParaRPr>
          </a:p>
          <a:p>
            <a:pPr marL="212090" marR="376555" indent="-199390">
              <a:lnSpc>
                <a:spcPct val="116599"/>
              </a:lnSpc>
              <a:spcBef>
                <a:spcPts val="885"/>
              </a:spcBef>
              <a:buFont typeface="Lucida Sans Unicode"/>
              <a:buChar char="•"/>
              <a:tabLst>
                <a:tab pos="212725" algn="l"/>
              </a:tabLst>
            </a:pPr>
            <a:r>
              <a:rPr sz="2400" spc="15" dirty="0">
                <a:latin typeface="Garamond"/>
                <a:cs typeface="Garamond"/>
              </a:rPr>
              <a:t>Equivalent to </a:t>
            </a:r>
            <a:r>
              <a:rPr sz="2400" spc="45" dirty="0">
                <a:latin typeface="Garamond"/>
                <a:cs typeface="Garamond"/>
              </a:rPr>
              <a:t>arithmetic </a:t>
            </a:r>
            <a:r>
              <a:rPr lang="en-US" sz="2400" spc="45" dirty="0" smtClean="0">
                <a:latin typeface="Garamond"/>
                <a:cs typeface="Garamond"/>
              </a:rPr>
              <a:t>(bit) </a:t>
            </a:r>
            <a:r>
              <a:rPr sz="2400" spc="20" dirty="0" smtClean="0">
                <a:latin typeface="Garamond"/>
                <a:cs typeface="Garamond"/>
              </a:rPr>
              <a:t>view</a:t>
            </a:r>
            <a:r>
              <a:rPr sz="2400" spc="20" dirty="0">
                <a:latin typeface="Garamond"/>
                <a:cs typeface="Garamond"/>
              </a:rPr>
              <a:t>, </a:t>
            </a:r>
            <a:r>
              <a:rPr sz="2400" spc="65" dirty="0">
                <a:latin typeface="Garamond"/>
                <a:cs typeface="Garamond"/>
              </a:rPr>
              <a:t>but </a:t>
            </a:r>
            <a:r>
              <a:rPr sz="2400" spc="35" dirty="0" smtClean="0">
                <a:latin typeface="Garamond"/>
                <a:cs typeface="Garamond"/>
              </a:rPr>
              <a:t>poly</a:t>
            </a:r>
            <a:r>
              <a:rPr lang="en-US" sz="2400" spc="35" dirty="0" smtClean="0">
                <a:latin typeface="Garamond"/>
                <a:cs typeface="Garamond"/>
              </a:rPr>
              <a:t>nomial</a:t>
            </a:r>
            <a:r>
              <a:rPr sz="2400" spc="35" dirty="0" smtClean="0">
                <a:latin typeface="Garamond"/>
                <a:cs typeface="Garamond"/>
              </a:rPr>
              <a:t> </a:t>
            </a:r>
            <a:r>
              <a:rPr sz="2400" spc="10" dirty="0">
                <a:latin typeface="Garamond"/>
                <a:cs typeface="Garamond"/>
              </a:rPr>
              <a:t>view </a:t>
            </a:r>
            <a:r>
              <a:rPr sz="2400" spc="15" dirty="0">
                <a:latin typeface="Garamond"/>
                <a:cs typeface="Garamond"/>
              </a:rPr>
              <a:t>is  </a:t>
            </a:r>
            <a:r>
              <a:rPr sz="2400" spc="25" dirty="0">
                <a:latin typeface="Garamond"/>
                <a:cs typeface="Garamond"/>
              </a:rPr>
              <a:t>easier </a:t>
            </a:r>
            <a:r>
              <a:rPr sz="2400" spc="15" dirty="0">
                <a:latin typeface="Garamond"/>
                <a:cs typeface="Garamond"/>
              </a:rPr>
              <a:t>to</a:t>
            </a:r>
            <a:r>
              <a:rPr sz="2400" spc="150" dirty="0">
                <a:latin typeface="Garamond"/>
                <a:cs typeface="Garamond"/>
              </a:rPr>
              <a:t> </a:t>
            </a:r>
            <a:r>
              <a:rPr sz="2400" i="1" spc="15" dirty="0">
                <a:latin typeface="Calibri"/>
                <a:cs typeface="Calibri"/>
              </a:rPr>
              <a:t>analyze</a:t>
            </a:r>
            <a:r>
              <a:rPr sz="2400" spc="15" dirty="0">
                <a:latin typeface="Garamond"/>
                <a:cs typeface="Garamond"/>
              </a:rPr>
              <a:t>.</a:t>
            </a:r>
            <a:endParaRPr sz="2400" dirty="0">
              <a:latin typeface="Garamond"/>
              <a:cs typeface="Garamond"/>
            </a:endParaRPr>
          </a:p>
        </p:txBody>
      </p:sp>
    </p:spTree>
    <p:extLst>
      <p:ext uri="{BB962C8B-B14F-4D97-AF65-F5344CB8AC3E}">
        <p14:creationId xmlns:p14="http://schemas.microsoft.com/office/powerpoint/2010/main" val="12957176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13228" y="1528027"/>
            <a:ext cx="1111250" cy="185420"/>
          </a:xfrm>
          <a:custGeom>
            <a:avLst/>
            <a:gdLst/>
            <a:ahLst/>
            <a:cxnLst/>
            <a:rect l="l" t="t" r="r" b="b"/>
            <a:pathLst>
              <a:path w="1111250" h="185419">
                <a:moveTo>
                  <a:pt x="0" y="0"/>
                </a:moveTo>
                <a:lnTo>
                  <a:pt x="1111257" y="185213"/>
                </a:lnTo>
              </a:path>
            </a:pathLst>
          </a:custGeom>
          <a:ln w="9569">
            <a:solidFill>
              <a:srgbClr val="FF0000"/>
            </a:solidFill>
            <a:prstDash val="lgDash"/>
          </a:ln>
        </p:spPr>
        <p:txBody>
          <a:bodyPr wrap="square" lIns="0" tIns="0" rIns="0" bIns="0" rtlCol="0"/>
          <a:lstStyle/>
          <a:p>
            <a:endParaRPr/>
          </a:p>
        </p:txBody>
      </p:sp>
      <p:sp>
        <p:nvSpPr>
          <p:cNvPr id="4" name="object 4"/>
          <p:cNvSpPr/>
          <p:nvPr/>
        </p:nvSpPr>
        <p:spPr>
          <a:xfrm>
            <a:off x="1624736" y="1595634"/>
            <a:ext cx="2871064" cy="1518136"/>
          </a:xfrm>
          <a:custGeom>
            <a:avLst/>
            <a:gdLst/>
            <a:ahLst/>
            <a:cxnLst/>
            <a:rect l="l" t="t" r="r" b="b"/>
            <a:pathLst>
              <a:path w="2188210" h="1823720">
                <a:moveTo>
                  <a:pt x="0" y="0"/>
                </a:moveTo>
                <a:lnTo>
                  <a:pt x="2187936" y="1823276"/>
                </a:lnTo>
              </a:path>
            </a:pathLst>
          </a:custGeom>
          <a:ln w="9569">
            <a:solidFill>
              <a:srgbClr val="FF0000"/>
            </a:solidFill>
            <a:prstDash val="lgDash"/>
          </a:ln>
        </p:spPr>
        <p:txBody>
          <a:bodyPr wrap="square" lIns="0" tIns="0" rIns="0" bIns="0" rtlCol="0"/>
          <a:lstStyle/>
          <a:p>
            <a:endParaRPr/>
          </a:p>
        </p:txBody>
      </p:sp>
      <p:sp>
        <p:nvSpPr>
          <p:cNvPr id="5" name="object 5"/>
          <p:cNvSpPr/>
          <p:nvPr/>
        </p:nvSpPr>
        <p:spPr>
          <a:xfrm>
            <a:off x="4216621" y="4003523"/>
            <a:ext cx="80645" cy="67310"/>
          </a:xfrm>
          <a:custGeom>
            <a:avLst/>
            <a:gdLst/>
            <a:ahLst/>
            <a:cxnLst/>
            <a:rect l="l" t="t" r="r" b="b"/>
            <a:pathLst>
              <a:path w="80645" h="67310">
                <a:moveTo>
                  <a:pt x="0" y="0"/>
                </a:moveTo>
                <a:lnTo>
                  <a:pt x="80103" y="66752"/>
                </a:lnTo>
              </a:path>
            </a:pathLst>
          </a:custGeom>
          <a:ln w="9569">
            <a:solidFill>
              <a:srgbClr val="000000"/>
            </a:solidFill>
            <a:prstDash val="lgDash"/>
          </a:ln>
        </p:spPr>
        <p:txBody>
          <a:bodyPr wrap="square" lIns="0" tIns="0" rIns="0" bIns="0" rtlCol="0"/>
          <a:lstStyle/>
          <a:p>
            <a:endParaRPr/>
          </a:p>
        </p:txBody>
      </p:sp>
      <p:sp>
        <p:nvSpPr>
          <p:cNvPr id="15" name="object 15"/>
          <p:cNvSpPr txBox="1">
            <a:spLocks noGrp="1"/>
          </p:cNvSpPr>
          <p:nvPr>
            <p:ph type="sldNum" sz="quarter" idx="4294967295"/>
          </p:nvPr>
        </p:nvSpPr>
        <p:spPr>
          <a:prstGeom prst="rect">
            <a:avLst/>
          </a:prstGeom>
        </p:spPr>
        <p:txBody>
          <a:bodyPr vert="horz" wrap="square" lIns="0" tIns="6985" rIns="0" bIns="0" rtlCol="0">
            <a:spAutoFit/>
          </a:bodyPr>
          <a:lstStyle/>
          <a:p>
            <a:pPr marL="25400">
              <a:lnSpc>
                <a:spcPts val="1235"/>
              </a:lnSpc>
              <a:spcBef>
                <a:spcPts val="55"/>
              </a:spcBef>
            </a:pPr>
            <a:r>
              <a:rPr spc="-5" dirty="0"/>
              <a:t>7</a:t>
            </a:r>
          </a:p>
        </p:txBody>
      </p:sp>
      <p:sp>
        <p:nvSpPr>
          <p:cNvPr id="12" name="object 12"/>
          <p:cNvSpPr txBox="1"/>
          <p:nvPr/>
        </p:nvSpPr>
        <p:spPr>
          <a:xfrm>
            <a:off x="562254" y="-20582"/>
            <a:ext cx="5686146" cy="1113125"/>
          </a:xfrm>
          <a:prstGeom prst="rect">
            <a:avLst/>
          </a:prstGeom>
        </p:spPr>
        <p:txBody>
          <a:bodyPr vert="horz" wrap="square" lIns="0" tIns="0" rIns="0" bIns="0" rtlCol="0">
            <a:spAutoFit/>
          </a:bodyPr>
          <a:lstStyle/>
          <a:p>
            <a:pPr algn="ctr">
              <a:lnSpc>
                <a:spcPct val="100000"/>
              </a:lnSpc>
            </a:pPr>
            <a:r>
              <a:rPr lang="en-US" sz="3200" spc="280" dirty="0" smtClean="0">
                <a:solidFill>
                  <a:srgbClr val="0070C0"/>
                </a:solidFill>
                <a:latin typeface="+mj-lt"/>
                <a:cs typeface="PMingLiU"/>
              </a:rPr>
              <a:t>Division with polynomials</a:t>
            </a:r>
            <a:endParaRPr sz="3200" dirty="0">
              <a:solidFill>
                <a:srgbClr val="0070C0"/>
              </a:solidFill>
              <a:latin typeface="+mj-lt"/>
              <a:cs typeface="PMingLiU"/>
            </a:endParaRPr>
          </a:p>
          <a:p>
            <a:pPr>
              <a:lnSpc>
                <a:spcPct val="100000"/>
              </a:lnSpc>
              <a:spcBef>
                <a:spcPts val="50"/>
              </a:spcBef>
            </a:pPr>
            <a:endParaRPr sz="1550" dirty="0">
              <a:latin typeface="Times New Roman"/>
              <a:cs typeface="Times New Roman"/>
            </a:endParaRPr>
          </a:p>
          <a:p>
            <a:pPr algn="ctr">
              <a:lnSpc>
                <a:spcPct val="100000"/>
              </a:lnSpc>
              <a:tabLst>
                <a:tab pos="2009139" algn="l"/>
              </a:tabLst>
            </a:pPr>
            <a:r>
              <a:rPr sz="2400" b="1" i="1" spc="5" dirty="0">
                <a:latin typeface="Arial"/>
                <a:cs typeface="Arial"/>
              </a:rPr>
              <a:t>Generator	</a:t>
            </a:r>
            <a:r>
              <a:rPr lang="en-US" sz="2400" b="1" i="1" spc="5" dirty="0">
                <a:latin typeface="Arial"/>
                <a:cs typeface="Arial"/>
              </a:rPr>
              <a:t>        </a:t>
            </a:r>
            <a:r>
              <a:rPr sz="2400" b="1" i="1" spc="5" dirty="0">
                <a:latin typeface="Arial"/>
                <a:cs typeface="Arial"/>
              </a:rPr>
              <a:t>Shifted</a:t>
            </a:r>
            <a:r>
              <a:rPr sz="2400" b="1" i="1" spc="-85" dirty="0">
                <a:latin typeface="Arial"/>
                <a:cs typeface="Arial"/>
              </a:rPr>
              <a:t> </a:t>
            </a:r>
            <a:r>
              <a:rPr sz="2400" b="1" i="1" spc="5" dirty="0">
                <a:latin typeface="Arial"/>
                <a:cs typeface="Arial"/>
              </a:rPr>
              <a:t>Message</a:t>
            </a:r>
            <a:endParaRPr sz="2400" dirty="0">
              <a:latin typeface="Arial"/>
              <a:cs typeface="Arial"/>
            </a:endParaRPr>
          </a:p>
        </p:txBody>
      </p:sp>
      <p:sp>
        <p:nvSpPr>
          <p:cNvPr id="14" name="object 14"/>
          <p:cNvSpPr txBox="1"/>
          <p:nvPr/>
        </p:nvSpPr>
        <p:spPr>
          <a:xfrm>
            <a:off x="494733" y="4234704"/>
            <a:ext cx="6743315" cy="4747518"/>
          </a:xfrm>
          <a:prstGeom prst="rect">
            <a:avLst/>
          </a:prstGeom>
        </p:spPr>
        <p:txBody>
          <a:bodyPr vert="horz" wrap="square" lIns="0" tIns="0" rIns="0" bIns="0" rtlCol="0">
            <a:spAutoFit/>
          </a:bodyPr>
          <a:lstStyle/>
          <a:p>
            <a:pPr marL="212090" marR="195580" indent="-199390">
              <a:lnSpc>
                <a:spcPct val="116599"/>
              </a:lnSpc>
              <a:buFont typeface="Lucida Sans Unicode"/>
              <a:buChar char="•"/>
              <a:tabLst>
                <a:tab pos="212725" algn="l"/>
              </a:tabLst>
            </a:pPr>
            <a:r>
              <a:rPr lang="en-US" sz="2400" spc="-40" dirty="0" smtClean="0">
                <a:latin typeface="+mj-lt"/>
                <a:cs typeface="Garamond"/>
              </a:rPr>
              <a:t>Same example with bit view (compare with 2 slides back): message is 110, checksum is 111, Shifted message is 11000 which is </a:t>
            </a:r>
            <a:r>
              <a:rPr lang="en-US" sz="2400" i="1" spc="235" dirty="0">
                <a:latin typeface="Verdana"/>
                <a:cs typeface="Verdana"/>
              </a:rPr>
              <a:t>X</a:t>
            </a:r>
            <a:r>
              <a:rPr lang="en-US" sz="2400" spc="352" baseline="29761" dirty="0">
                <a:latin typeface="Tw Cen MT Condensed Extra Bold"/>
                <a:cs typeface="Verdana"/>
              </a:rPr>
              <a:t>4</a:t>
            </a:r>
            <a:r>
              <a:rPr lang="en-US" sz="2400" spc="352" baseline="29761" dirty="0">
                <a:latin typeface="Tw Cen MT Condensed Extra Bold"/>
                <a:cs typeface="Tw Cen MT Condensed Extra Bold"/>
              </a:rPr>
              <a:t> </a:t>
            </a:r>
            <a:r>
              <a:rPr lang="en-US" sz="2400" spc="120" dirty="0">
                <a:latin typeface="Garamond"/>
                <a:cs typeface="Garamond"/>
              </a:rPr>
              <a:t>+ </a:t>
            </a:r>
            <a:r>
              <a:rPr lang="en-US" sz="2400" i="1" spc="235" dirty="0">
                <a:latin typeface="Verdana"/>
                <a:cs typeface="Verdana"/>
              </a:rPr>
              <a:t>X</a:t>
            </a:r>
            <a:r>
              <a:rPr lang="en-US" sz="2400" spc="352" baseline="29761" dirty="0">
                <a:latin typeface="Tw Cen MT Condensed Extra Bold"/>
                <a:cs typeface="Verdana"/>
              </a:rPr>
              <a:t>3</a:t>
            </a:r>
            <a:r>
              <a:rPr lang="en-US" sz="2400" spc="120" dirty="0">
                <a:latin typeface="Garamond"/>
                <a:cs typeface="Garamond"/>
              </a:rPr>
              <a:t> </a:t>
            </a:r>
            <a:endParaRPr sz="2400" dirty="0">
              <a:latin typeface="+mj-lt"/>
              <a:cs typeface="Garamond"/>
            </a:endParaRPr>
          </a:p>
          <a:p>
            <a:pPr marL="212090" marR="5080" indent="-199390">
              <a:lnSpc>
                <a:spcPct val="116300"/>
              </a:lnSpc>
              <a:spcBef>
                <a:spcPts val="894"/>
              </a:spcBef>
              <a:buFont typeface="Lucida Sans Unicode"/>
              <a:buChar char="•"/>
              <a:tabLst>
                <a:tab pos="212725" algn="l"/>
              </a:tabLst>
            </a:pPr>
            <a:r>
              <a:rPr lang="en-US" sz="2400" spc="35" dirty="0" smtClean="0">
                <a:latin typeface="+mj-lt"/>
                <a:cs typeface="Garamond"/>
              </a:rPr>
              <a:t>Same high school algorithm to divide polynomials except subtraction is Mod 2 addition</a:t>
            </a:r>
            <a:endParaRPr lang="en-US" sz="2050" spc="10" dirty="0" smtClean="0">
              <a:latin typeface="Garamond"/>
              <a:cs typeface="Garamond"/>
            </a:endParaRPr>
          </a:p>
          <a:p>
            <a:pPr marL="212090" marR="5080" indent="-199390">
              <a:lnSpc>
                <a:spcPct val="116300"/>
              </a:lnSpc>
              <a:spcBef>
                <a:spcPts val="894"/>
              </a:spcBef>
              <a:buFont typeface="Lucida Sans Unicode"/>
              <a:buChar char="•"/>
              <a:tabLst>
                <a:tab pos="212725" algn="l"/>
              </a:tabLst>
            </a:pPr>
            <a:r>
              <a:rPr lang="en-US" sz="2400" spc="45" dirty="0" smtClean="0">
                <a:latin typeface="+mj-lt"/>
                <a:cs typeface="Garamond"/>
              </a:rPr>
              <a:t>Notice we get the same remainder 11.</a:t>
            </a:r>
          </a:p>
          <a:p>
            <a:pPr marL="212090" marR="5080" indent="-199390">
              <a:lnSpc>
                <a:spcPct val="116300"/>
              </a:lnSpc>
              <a:spcBef>
                <a:spcPts val="894"/>
              </a:spcBef>
              <a:buFont typeface="Lucida Sans Unicode"/>
              <a:buChar char="•"/>
              <a:tabLst>
                <a:tab pos="212725" algn="l"/>
              </a:tabLst>
            </a:pPr>
            <a:r>
              <a:rPr lang="en-US" sz="2400" spc="45" dirty="0" smtClean="0">
                <a:latin typeface="+mj-lt"/>
                <a:cs typeface="Garamond"/>
              </a:rPr>
              <a:t>Terrible to implement at Terabit speeds but nice to analyze types of errors one can catch  </a:t>
            </a:r>
            <a:endParaRPr lang="en-US" sz="2050" spc="10" dirty="0" smtClean="0">
              <a:latin typeface="Garamond"/>
              <a:cs typeface="Garamond"/>
            </a:endParaRPr>
          </a:p>
          <a:p>
            <a:pPr marL="212090" marR="5080" indent="-199390">
              <a:lnSpc>
                <a:spcPct val="116300"/>
              </a:lnSpc>
              <a:spcBef>
                <a:spcPts val="894"/>
              </a:spcBef>
              <a:buFont typeface="Lucida Sans Unicode"/>
              <a:buChar char="•"/>
              <a:tabLst>
                <a:tab pos="212725" algn="l"/>
              </a:tabLst>
            </a:pPr>
            <a:endParaRPr lang="en-US" sz="2050" spc="10" dirty="0" smtClean="0">
              <a:latin typeface="Garamond"/>
              <a:cs typeface="Garamond"/>
            </a:endParaRPr>
          </a:p>
          <a:p>
            <a:pPr marL="212090" marR="5080" indent="-199390">
              <a:lnSpc>
                <a:spcPct val="116300"/>
              </a:lnSpc>
              <a:spcBef>
                <a:spcPts val="894"/>
              </a:spcBef>
              <a:buFont typeface="Lucida Sans Unicode"/>
              <a:buChar char="•"/>
              <a:tabLst>
                <a:tab pos="212725" algn="l"/>
              </a:tabLst>
            </a:pPr>
            <a:endParaRPr sz="2050" dirty="0">
              <a:latin typeface="Garamond"/>
              <a:cs typeface="Garamond"/>
            </a:endParaRPr>
          </a:p>
        </p:txBody>
      </p:sp>
      <p:sp>
        <p:nvSpPr>
          <p:cNvPr id="17" name="TextBox 16"/>
          <p:cNvSpPr txBox="1"/>
          <p:nvPr/>
        </p:nvSpPr>
        <p:spPr>
          <a:xfrm>
            <a:off x="3574813" y="1172003"/>
            <a:ext cx="1752320" cy="369332"/>
          </a:xfrm>
          <a:prstGeom prst="rect">
            <a:avLst/>
          </a:prstGeom>
          <a:noFill/>
        </p:spPr>
        <p:txBody>
          <a:bodyPr wrap="square" rtlCol="0">
            <a:spAutoFit/>
          </a:bodyPr>
          <a:lstStyle/>
          <a:p>
            <a:r>
              <a:rPr lang="en-US" i="1" spc="235" dirty="0" smtClean="0">
                <a:latin typeface="Verdana"/>
                <a:cs typeface="Verdana"/>
              </a:rPr>
              <a:t>X</a:t>
            </a:r>
            <a:r>
              <a:rPr lang="en-US" spc="352" baseline="29761" dirty="0">
                <a:latin typeface="Tw Cen MT Condensed Extra Bold"/>
                <a:cs typeface="Verdana"/>
              </a:rPr>
              <a:t>4</a:t>
            </a:r>
            <a:r>
              <a:rPr lang="en-US" spc="352" baseline="29761" dirty="0" smtClean="0">
                <a:latin typeface="Tw Cen MT Condensed Extra Bold"/>
                <a:cs typeface="Tw Cen MT Condensed Extra Bold"/>
              </a:rPr>
              <a:t> </a:t>
            </a:r>
            <a:r>
              <a:rPr lang="en-US" spc="120" dirty="0" smtClean="0">
                <a:latin typeface="Garamond"/>
                <a:cs typeface="Garamond"/>
              </a:rPr>
              <a:t>+ </a:t>
            </a:r>
            <a:r>
              <a:rPr lang="en-US" i="1" spc="235" dirty="0" smtClean="0">
                <a:latin typeface="Verdana"/>
                <a:cs typeface="Verdana"/>
              </a:rPr>
              <a:t>X</a:t>
            </a:r>
            <a:r>
              <a:rPr lang="en-US" spc="352" baseline="29761" dirty="0">
                <a:latin typeface="Tw Cen MT Condensed Extra Bold"/>
                <a:cs typeface="Verdana"/>
              </a:rPr>
              <a:t>3</a:t>
            </a:r>
            <a:r>
              <a:rPr lang="en-US" spc="120" dirty="0" smtClean="0">
                <a:latin typeface="Garamond"/>
                <a:cs typeface="Garamond"/>
              </a:rPr>
              <a:t> </a:t>
            </a:r>
            <a:endParaRPr lang="en-US" dirty="0"/>
          </a:p>
        </p:txBody>
      </p:sp>
      <p:sp>
        <p:nvSpPr>
          <p:cNvPr id="18" name="TextBox 17"/>
          <p:cNvSpPr txBox="1"/>
          <p:nvPr/>
        </p:nvSpPr>
        <p:spPr>
          <a:xfrm>
            <a:off x="597423" y="1213666"/>
            <a:ext cx="1752320" cy="369332"/>
          </a:xfrm>
          <a:prstGeom prst="rect">
            <a:avLst/>
          </a:prstGeom>
          <a:noFill/>
        </p:spPr>
        <p:txBody>
          <a:bodyPr wrap="square" rtlCol="0">
            <a:spAutoFit/>
          </a:bodyPr>
          <a:lstStyle/>
          <a:p>
            <a:r>
              <a:rPr lang="en-US" i="1" spc="235" dirty="0">
                <a:latin typeface="Verdana"/>
                <a:cs typeface="Verdana"/>
              </a:rPr>
              <a:t>X</a:t>
            </a:r>
            <a:r>
              <a:rPr lang="en-US" spc="352" baseline="29761" dirty="0">
                <a:latin typeface="Tw Cen MT Condensed Extra Bold"/>
                <a:cs typeface="Tw Cen MT Condensed Extra Bold"/>
              </a:rPr>
              <a:t>2 </a:t>
            </a:r>
            <a:r>
              <a:rPr lang="en-US" spc="120" dirty="0">
                <a:latin typeface="Garamond"/>
                <a:cs typeface="Garamond"/>
              </a:rPr>
              <a:t>+ </a:t>
            </a:r>
            <a:r>
              <a:rPr lang="en-US" i="1" spc="275" dirty="0">
                <a:latin typeface="Verdana"/>
                <a:cs typeface="Verdana"/>
              </a:rPr>
              <a:t>X </a:t>
            </a:r>
            <a:r>
              <a:rPr lang="en-US" spc="120" dirty="0">
                <a:latin typeface="Garamond"/>
                <a:cs typeface="Garamond"/>
              </a:rPr>
              <a:t>+ </a:t>
            </a:r>
            <a:r>
              <a:rPr lang="en-US" spc="25" dirty="0">
                <a:latin typeface="Garamond"/>
                <a:cs typeface="Garamond"/>
              </a:rPr>
              <a:t>1</a:t>
            </a:r>
            <a:endParaRPr lang="en-US" dirty="0"/>
          </a:p>
        </p:txBody>
      </p:sp>
      <p:sp>
        <p:nvSpPr>
          <p:cNvPr id="28" name="TextBox 27"/>
          <p:cNvSpPr txBox="1"/>
          <p:nvPr/>
        </p:nvSpPr>
        <p:spPr>
          <a:xfrm>
            <a:off x="4673612" y="2394948"/>
            <a:ext cx="3938659" cy="369332"/>
          </a:xfrm>
          <a:prstGeom prst="rect">
            <a:avLst/>
          </a:prstGeom>
          <a:noFill/>
        </p:spPr>
        <p:txBody>
          <a:bodyPr wrap="square" rtlCol="0">
            <a:spAutoFit/>
          </a:bodyPr>
          <a:lstStyle/>
          <a:p>
            <a:r>
              <a:rPr lang="en-US" i="1" spc="235" dirty="0" smtClean="0">
                <a:latin typeface="Verdana"/>
                <a:cs typeface="Verdana"/>
              </a:rPr>
              <a:t>X</a:t>
            </a:r>
            <a:r>
              <a:rPr lang="en-US" spc="352" baseline="29761" dirty="0">
                <a:latin typeface="Tw Cen MT Condensed Extra Bold"/>
                <a:cs typeface="Verdana"/>
              </a:rPr>
              <a:t>2</a:t>
            </a:r>
            <a:r>
              <a:rPr lang="en-US" spc="120" dirty="0" smtClean="0">
                <a:latin typeface="Garamond"/>
                <a:cs typeface="Garamond"/>
              </a:rPr>
              <a:t> </a:t>
            </a:r>
            <a:endParaRPr lang="en-US" dirty="0"/>
          </a:p>
        </p:txBody>
      </p:sp>
      <p:sp>
        <p:nvSpPr>
          <p:cNvPr id="32" name="TextBox 31"/>
          <p:cNvSpPr txBox="1"/>
          <p:nvPr/>
        </p:nvSpPr>
        <p:spPr>
          <a:xfrm>
            <a:off x="4632021" y="2764280"/>
            <a:ext cx="3938659" cy="369332"/>
          </a:xfrm>
          <a:prstGeom prst="rect">
            <a:avLst/>
          </a:prstGeom>
          <a:noFill/>
        </p:spPr>
        <p:txBody>
          <a:bodyPr wrap="square" rtlCol="0">
            <a:spAutoFit/>
          </a:bodyPr>
          <a:lstStyle/>
          <a:p>
            <a:r>
              <a:rPr lang="en-US" i="1" spc="235" dirty="0" smtClean="0">
                <a:latin typeface="Verdana"/>
                <a:cs typeface="Verdana"/>
              </a:rPr>
              <a:t>X</a:t>
            </a:r>
            <a:r>
              <a:rPr lang="en-US" spc="352" baseline="29761" dirty="0">
                <a:latin typeface="Tw Cen MT Condensed Extra Bold"/>
                <a:cs typeface="Verdana"/>
              </a:rPr>
              <a:t>2</a:t>
            </a:r>
            <a:r>
              <a:rPr lang="en-US" spc="120" dirty="0" smtClean="0">
                <a:latin typeface="Garamond"/>
                <a:cs typeface="Garamond"/>
              </a:rPr>
              <a:t>+ </a:t>
            </a:r>
            <a:r>
              <a:rPr lang="en-US" i="1" spc="235" dirty="0" smtClean="0">
                <a:latin typeface="Verdana"/>
                <a:cs typeface="Verdana"/>
              </a:rPr>
              <a:t>X</a:t>
            </a:r>
            <a:r>
              <a:rPr lang="en-US" spc="120" dirty="0" smtClean="0">
                <a:latin typeface="Garamond"/>
                <a:cs typeface="Garamond"/>
              </a:rPr>
              <a:t> </a:t>
            </a:r>
            <a:r>
              <a:rPr lang="en-US" dirty="0" smtClean="0"/>
              <a:t> + </a:t>
            </a:r>
            <a:r>
              <a:rPr lang="en-US" i="1" spc="235" dirty="0">
                <a:latin typeface="Verdana"/>
                <a:cs typeface="Verdana"/>
              </a:rPr>
              <a:t>1</a:t>
            </a:r>
            <a:r>
              <a:rPr lang="en-US" spc="120" dirty="0" smtClean="0">
                <a:latin typeface="Garamond"/>
                <a:cs typeface="Garamond"/>
              </a:rPr>
              <a:t> </a:t>
            </a:r>
            <a:endParaRPr lang="en-US" dirty="0"/>
          </a:p>
        </p:txBody>
      </p:sp>
      <p:cxnSp>
        <p:nvCxnSpPr>
          <p:cNvPr id="33" name="Straight Connector 32"/>
          <p:cNvCxnSpPr/>
          <p:nvPr/>
        </p:nvCxnSpPr>
        <p:spPr>
          <a:xfrm>
            <a:off x="3574813" y="2180246"/>
            <a:ext cx="16829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619490" y="3276600"/>
            <a:ext cx="16829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bject 3"/>
          <p:cNvSpPr/>
          <p:nvPr/>
        </p:nvSpPr>
        <p:spPr>
          <a:xfrm>
            <a:off x="3276600" y="1676400"/>
            <a:ext cx="157480" cy="75565"/>
          </a:xfrm>
          <a:custGeom>
            <a:avLst/>
            <a:gdLst/>
            <a:ahLst/>
            <a:cxnLst/>
            <a:rect l="l" t="t" r="r" b="b"/>
            <a:pathLst>
              <a:path w="157479" h="75564">
                <a:moveTo>
                  <a:pt x="12763" y="0"/>
                </a:moveTo>
                <a:lnTo>
                  <a:pt x="156946" y="62509"/>
                </a:lnTo>
                <a:lnTo>
                  <a:pt x="0" y="75272"/>
                </a:lnTo>
              </a:path>
            </a:pathLst>
          </a:custGeom>
          <a:ln w="9569">
            <a:solidFill>
              <a:srgbClr val="000000"/>
            </a:solidFill>
          </a:ln>
        </p:spPr>
        <p:txBody>
          <a:bodyPr wrap="square" lIns="0" tIns="0" rIns="0" bIns="0" rtlCol="0"/>
          <a:lstStyle/>
          <a:p>
            <a:endParaRPr/>
          </a:p>
        </p:txBody>
      </p:sp>
      <p:sp>
        <p:nvSpPr>
          <p:cNvPr id="36" name="object 3"/>
          <p:cNvSpPr/>
          <p:nvPr/>
        </p:nvSpPr>
        <p:spPr>
          <a:xfrm>
            <a:off x="4414520" y="3048635"/>
            <a:ext cx="157480" cy="75565"/>
          </a:xfrm>
          <a:custGeom>
            <a:avLst/>
            <a:gdLst/>
            <a:ahLst/>
            <a:cxnLst/>
            <a:rect l="l" t="t" r="r" b="b"/>
            <a:pathLst>
              <a:path w="157479" h="75564">
                <a:moveTo>
                  <a:pt x="12763" y="0"/>
                </a:moveTo>
                <a:lnTo>
                  <a:pt x="156946" y="62509"/>
                </a:lnTo>
                <a:lnTo>
                  <a:pt x="0" y="75272"/>
                </a:lnTo>
              </a:path>
            </a:pathLst>
          </a:custGeom>
          <a:ln w="9569">
            <a:solidFill>
              <a:srgbClr val="000000"/>
            </a:solidFill>
          </a:ln>
        </p:spPr>
        <p:txBody>
          <a:bodyPr wrap="square" lIns="0" tIns="0" rIns="0" bIns="0" rtlCol="0"/>
          <a:lstStyle/>
          <a:p>
            <a:endParaRPr/>
          </a:p>
        </p:txBody>
      </p:sp>
      <p:sp>
        <p:nvSpPr>
          <p:cNvPr id="37" name="TextBox 36"/>
          <p:cNvSpPr txBox="1"/>
          <p:nvPr/>
        </p:nvSpPr>
        <p:spPr>
          <a:xfrm>
            <a:off x="3519928" y="1692196"/>
            <a:ext cx="3938659" cy="369332"/>
          </a:xfrm>
          <a:prstGeom prst="rect">
            <a:avLst/>
          </a:prstGeom>
          <a:noFill/>
        </p:spPr>
        <p:txBody>
          <a:bodyPr wrap="square" rtlCol="0">
            <a:spAutoFit/>
          </a:bodyPr>
          <a:lstStyle/>
          <a:p>
            <a:r>
              <a:rPr lang="en-US" i="1" spc="235" dirty="0" smtClean="0">
                <a:latin typeface="Verdana"/>
                <a:cs typeface="Verdana"/>
              </a:rPr>
              <a:t>X</a:t>
            </a:r>
            <a:r>
              <a:rPr lang="en-US" spc="352" baseline="29761" dirty="0" smtClean="0">
                <a:latin typeface="Tw Cen MT Condensed Extra Bold"/>
                <a:cs typeface="Verdana"/>
              </a:rPr>
              <a:t>4</a:t>
            </a:r>
            <a:r>
              <a:rPr lang="en-US" spc="120" dirty="0" smtClean="0">
                <a:latin typeface="Garamond"/>
                <a:cs typeface="Garamond"/>
              </a:rPr>
              <a:t>+ </a:t>
            </a:r>
            <a:r>
              <a:rPr lang="en-US" i="1" spc="235" dirty="0" smtClean="0">
                <a:latin typeface="Verdana"/>
                <a:cs typeface="Verdana"/>
              </a:rPr>
              <a:t>X</a:t>
            </a:r>
            <a:r>
              <a:rPr lang="en-US" spc="352" baseline="29761" dirty="0" smtClean="0">
                <a:latin typeface="Tw Cen MT Condensed Extra Bold"/>
                <a:cs typeface="Verdana"/>
              </a:rPr>
              <a:t>3</a:t>
            </a:r>
            <a:r>
              <a:rPr lang="en-US" spc="120" dirty="0" smtClean="0">
                <a:latin typeface="Garamond"/>
                <a:cs typeface="Garamond"/>
              </a:rPr>
              <a:t> </a:t>
            </a:r>
            <a:r>
              <a:rPr lang="en-US" dirty="0" smtClean="0"/>
              <a:t> + </a:t>
            </a:r>
            <a:r>
              <a:rPr lang="en-US" i="1" spc="235" dirty="0" smtClean="0">
                <a:latin typeface="Verdana"/>
                <a:cs typeface="Verdana"/>
              </a:rPr>
              <a:t>X</a:t>
            </a:r>
            <a:r>
              <a:rPr lang="en-US" spc="352" baseline="29761" dirty="0">
                <a:latin typeface="Tw Cen MT Condensed Extra Bold"/>
                <a:cs typeface="Verdana"/>
              </a:rPr>
              <a:t>2</a:t>
            </a:r>
            <a:r>
              <a:rPr lang="en-US" spc="120" dirty="0" smtClean="0">
                <a:latin typeface="Garamond"/>
                <a:cs typeface="Garamond"/>
              </a:rPr>
              <a:t> </a:t>
            </a:r>
            <a:endParaRPr lang="en-US" dirty="0"/>
          </a:p>
        </p:txBody>
      </p:sp>
      <p:sp>
        <p:nvSpPr>
          <p:cNvPr id="38" name="TextBox 37"/>
          <p:cNvSpPr txBox="1"/>
          <p:nvPr/>
        </p:nvSpPr>
        <p:spPr>
          <a:xfrm>
            <a:off x="5078390" y="3376723"/>
            <a:ext cx="3938659" cy="369332"/>
          </a:xfrm>
          <a:prstGeom prst="rect">
            <a:avLst/>
          </a:prstGeom>
          <a:noFill/>
        </p:spPr>
        <p:txBody>
          <a:bodyPr wrap="square" rtlCol="0">
            <a:spAutoFit/>
          </a:bodyPr>
          <a:lstStyle/>
          <a:p>
            <a:r>
              <a:rPr lang="en-US" i="1" spc="235" dirty="0" smtClean="0">
                <a:latin typeface="Verdana"/>
                <a:cs typeface="Verdana"/>
              </a:rPr>
              <a:t>X</a:t>
            </a:r>
            <a:r>
              <a:rPr lang="en-US" spc="352" baseline="29761" dirty="0" smtClean="0">
                <a:latin typeface="Tw Cen MT Condensed Extra Bold"/>
                <a:cs typeface="Verdana"/>
              </a:rPr>
              <a:t> </a:t>
            </a:r>
            <a:r>
              <a:rPr lang="en-US" dirty="0" smtClean="0"/>
              <a:t>+ </a:t>
            </a:r>
            <a:r>
              <a:rPr lang="en-US" i="1" spc="235" dirty="0">
                <a:latin typeface="Verdana"/>
                <a:cs typeface="Verdana"/>
              </a:rPr>
              <a:t>1</a:t>
            </a:r>
            <a:r>
              <a:rPr lang="en-US" dirty="0" smtClean="0"/>
              <a:t>  </a:t>
            </a:r>
            <a:r>
              <a:rPr lang="en-US" spc="120" dirty="0" smtClean="0">
                <a:latin typeface="Garamond"/>
                <a:cs typeface="Garamond"/>
              </a:rPr>
              <a:t> </a:t>
            </a:r>
            <a:endParaRPr lang="en-US" dirty="0"/>
          </a:p>
        </p:txBody>
      </p:sp>
    </p:spTree>
    <p:extLst>
      <p:ext uri="{BB962C8B-B14F-4D97-AF65-F5344CB8AC3E}">
        <p14:creationId xmlns:p14="http://schemas.microsoft.com/office/powerpoint/2010/main" val="42376886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4294967295"/>
          </p:nvPr>
        </p:nvSpPr>
        <p:spPr>
          <a:prstGeom prst="rect">
            <a:avLst/>
          </a:prstGeom>
        </p:spPr>
        <p:txBody>
          <a:bodyPr vert="horz" wrap="square" lIns="0" tIns="6985" rIns="0" bIns="0" rtlCol="0">
            <a:spAutoFit/>
          </a:bodyPr>
          <a:lstStyle/>
          <a:p>
            <a:pPr marL="25400">
              <a:lnSpc>
                <a:spcPts val="1235"/>
              </a:lnSpc>
              <a:spcBef>
                <a:spcPts val="55"/>
              </a:spcBef>
            </a:pPr>
            <a:r>
              <a:rPr spc="-5" dirty="0"/>
              <a:t>8</a:t>
            </a:r>
          </a:p>
        </p:txBody>
      </p:sp>
      <p:sp>
        <p:nvSpPr>
          <p:cNvPr id="2" name="object 2"/>
          <p:cNvSpPr txBox="1"/>
          <p:nvPr/>
        </p:nvSpPr>
        <p:spPr>
          <a:xfrm>
            <a:off x="609600" y="457200"/>
            <a:ext cx="6702667" cy="8854668"/>
          </a:xfrm>
          <a:prstGeom prst="rect">
            <a:avLst/>
          </a:prstGeom>
        </p:spPr>
        <p:txBody>
          <a:bodyPr vert="horz" wrap="square" lIns="0" tIns="0" rIns="0" bIns="0" rtlCol="0">
            <a:spAutoFit/>
          </a:bodyPr>
          <a:lstStyle/>
          <a:p>
            <a:pPr marL="1193800">
              <a:lnSpc>
                <a:spcPct val="100000"/>
              </a:lnSpc>
            </a:pPr>
            <a:r>
              <a:rPr lang="en-US" sz="3200" spc="320" dirty="0" smtClean="0">
                <a:solidFill>
                  <a:srgbClr val="0070C0"/>
                </a:solidFill>
                <a:latin typeface="+mj-lt"/>
                <a:cs typeface="PMingLiU"/>
              </a:rPr>
              <a:t>Errors in Polynomial View</a:t>
            </a:r>
            <a:endParaRPr sz="3200" dirty="0">
              <a:solidFill>
                <a:srgbClr val="0070C0"/>
              </a:solidFill>
              <a:latin typeface="+mj-lt"/>
              <a:cs typeface="PMingLiU"/>
            </a:endParaRPr>
          </a:p>
          <a:p>
            <a:pPr>
              <a:lnSpc>
                <a:spcPct val="100000"/>
              </a:lnSpc>
              <a:spcBef>
                <a:spcPts val="10"/>
              </a:spcBef>
            </a:pPr>
            <a:endParaRPr sz="1900" dirty="0">
              <a:latin typeface="Times New Roman"/>
              <a:cs typeface="Times New Roman"/>
            </a:endParaRPr>
          </a:p>
          <a:p>
            <a:pPr marL="12700">
              <a:tabLst>
                <a:tab pos="212725" algn="l"/>
              </a:tabLst>
            </a:pPr>
            <a:r>
              <a:rPr lang="en-US" sz="2400" spc="-20" dirty="0">
                <a:solidFill>
                  <a:srgbClr val="0070C0"/>
                </a:solidFill>
                <a:latin typeface="Estrangelo Edessa" panose="03080600000000000000" pitchFamily="66" charset="0"/>
                <a:cs typeface="Estrangelo Edessa" panose="03080600000000000000" pitchFamily="66" charset="0"/>
              </a:rPr>
              <a:t>Sender            Channel                 Receiver</a:t>
            </a:r>
          </a:p>
          <a:p>
            <a:pPr marL="12700">
              <a:lnSpc>
                <a:spcPct val="100000"/>
              </a:lnSpc>
              <a:tabLst>
                <a:tab pos="212725" algn="l"/>
              </a:tabLst>
            </a:pPr>
            <a:endParaRPr lang="en-US" sz="2400" spc="-20" dirty="0">
              <a:latin typeface="Garamond"/>
              <a:cs typeface="Garamond"/>
              <a:sym typeface="Wingdings" panose="05000000000000000000" pitchFamily="2" charset="2"/>
            </a:endParaRPr>
          </a:p>
          <a:p>
            <a:pPr marL="12700">
              <a:lnSpc>
                <a:spcPct val="100000"/>
              </a:lnSpc>
              <a:tabLst>
                <a:tab pos="212725" algn="l"/>
              </a:tabLst>
            </a:pPr>
            <a:r>
              <a:rPr lang="en-US" sz="2400" spc="-20" dirty="0" smtClean="0">
                <a:latin typeface="Garamond"/>
                <a:cs typeface="Garamond"/>
                <a:sym typeface="Wingdings" panose="05000000000000000000" pitchFamily="2" charset="2"/>
              </a:rPr>
              <a:t>   </a:t>
            </a:r>
            <a:r>
              <a:rPr lang="en-US" sz="2400" spc="-20" dirty="0">
                <a:latin typeface="Garamond"/>
                <a:cs typeface="Garamond"/>
                <a:sym typeface="Wingdings" panose="05000000000000000000" pitchFamily="2" charset="2"/>
              </a:rPr>
              <a:t>100001  Flip </a:t>
            </a:r>
            <a:r>
              <a:rPr lang="en-US" sz="2400" spc="-20" dirty="0" smtClean="0">
                <a:latin typeface="Garamond"/>
                <a:cs typeface="Garamond"/>
                <a:sym typeface="Wingdings" panose="05000000000000000000" pitchFamily="2" charset="2"/>
              </a:rPr>
              <a:t>bit 2 and 5    </a:t>
            </a:r>
            <a:r>
              <a:rPr lang="en-US" sz="2400" spc="-20" dirty="0">
                <a:latin typeface="Garamond"/>
                <a:cs typeface="Garamond"/>
                <a:sym typeface="Wingdings" panose="05000000000000000000" pitchFamily="2" charset="2"/>
              </a:rPr>
              <a:t>    </a:t>
            </a:r>
            <a:r>
              <a:rPr lang="en-US" sz="2400" spc="-20" dirty="0" smtClean="0">
                <a:latin typeface="Garamond"/>
                <a:cs typeface="Garamond"/>
                <a:sym typeface="Wingdings" panose="05000000000000000000" pitchFamily="2" charset="2"/>
              </a:rPr>
              <a:t>000101 </a:t>
            </a:r>
            <a:endParaRPr sz="2400" dirty="0">
              <a:latin typeface="Garamond"/>
              <a:cs typeface="Garamond"/>
            </a:endParaRPr>
          </a:p>
          <a:p>
            <a:pPr marL="212090" marR="5080" indent="-199390">
              <a:lnSpc>
                <a:spcPct val="116300"/>
              </a:lnSpc>
              <a:spcBef>
                <a:spcPts val="905"/>
              </a:spcBef>
              <a:buFont typeface="Lucida Sans Unicode"/>
              <a:buChar char="•"/>
              <a:tabLst>
                <a:tab pos="212725" algn="l"/>
              </a:tabLst>
            </a:pPr>
            <a:r>
              <a:rPr lang="en-US" sz="2400" spc="-10" dirty="0" smtClean="0">
                <a:latin typeface="Garamond"/>
                <a:cs typeface="Verdana"/>
              </a:rPr>
              <a:t>Can model in polynomial view as</a:t>
            </a:r>
          </a:p>
          <a:p>
            <a:pPr marL="12700" marR="5080">
              <a:lnSpc>
                <a:spcPct val="116300"/>
              </a:lnSpc>
              <a:spcBef>
                <a:spcPts val="905"/>
              </a:spcBef>
              <a:tabLst>
                <a:tab pos="212725" algn="l"/>
              </a:tabLst>
            </a:pPr>
            <a:r>
              <a:rPr lang="en-US" sz="2400" spc="-20" dirty="0">
                <a:solidFill>
                  <a:srgbClr val="0070C0"/>
                </a:solidFill>
                <a:latin typeface="Estrangelo Edessa" panose="03080600000000000000" pitchFamily="66" charset="0"/>
                <a:cs typeface="Estrangelo Edessa" panose="03080600000000000000" pitchFamily="66" charset="0"/>
              </a:rPr>
              <a:t>Sender            Channel                 </a:t>
            </a:r>
            <a:r>
              <a:rPr lang="en-US" sz="2400" spc="-20" dirty="0" smtClean="0">
                <a:solidFill>
                  <a:srgbClr val="0070C0"/>
                </a:solidFill>
                <a:latin typeface="Estrangelo Edessa" panose="03080600000000000000" pitchFamily="66" charset="0"/>
                <a:cs typeface="Estrangelo Edessa" panose="03080600000000000000" pitchFamily="66" charset="0"/>
              </a:rPr>
              <a:t>Receiver</a:t>
            </a:r>
            <a:endParaRPr lang="en-US" sz="2400" spc="-10" dirty="0" smtClean="0">
              <a:solidFill>
                <a:srgbClr val="0070C0"/>
              </a:solidFill>
              <a:latin typeface="Estrangelo Edessa" panose="03080600000000000000" pitchFamily="66" charset="0"/>
              <a:cs typeface="Estrangelo Edessa" panose="03080600000000000000" pitchFamily="66" charset="0"/>
            </a:endParaRPr>
          </a:p>
          <a:p>
            <a:pPr marL="12700" marR="5080">
              <a:lnSpc>
                <a:spcPct val="116300"/>
              </a:lnSpc>
              <a:spcBef>
                <a:spcPts val="905"/>
              </a:spcBef>
              <a:tabLst>
                <a:tab pos="212725" algn="l"/>
              </a:tabLst>
            </a:pPr>
            <a:r>
              <a:rPr lang="en-US" sz="2400" i="1" spc="235" dirty="0" smtClean="0">
                <a:latin typeface="Verdana"/>
                <a:cs typeface="Verdana"/>
              </a:rPr>
              <a:t>X</a:t>
            </a:r>
            <a:r>
              <a:rPr lang="en-US" sz="2400" spc="352" baseline="29761" dirty="0" smtClean="0">
                <a:latin typeface="Tw Cen MT Condensed Extra Bold"/>
                <a:cs typeface="Verdana"/>
              </a:rPr>
              <a:t>5</a:t>
            </a:r>
            <a:r>
              <a:rPr lang="en-US" sz="2400" spc="120" dirty="0" smtClean="0">
                <a:latin typeface="Garamond"/>
                <a:cs typeface="Garamond"/>
              </a:rPr>
              <a:t>+ </a:t>
            </a:r>
            <a:r>
              <a:rPr lang="en-US" sz="2400" i="1" spc="235" dirty="0">
                <a:latin typeface="Verdana"/>
                <a:cs typeface="Verdana"/>
              </a:rPr>
              <a:t>1</a:t>
            </a:r>
            <a:r>
              <a:rPr lang="en-US" sz="2400" spc="120" dirty="0" smtClean="0">
                <a:latin typeface="Garamond"/>
                <a:cs typeface="Garamond"/>
              </a:rPr>
              <a:t> </a:t>
            </a:r>
            <a:r>
              <a:rPr lang="en-US" sz="2400" spc="-20" dirty="0">
                <a:latin typeface="Garamond"/>
                <a:cs typeface="Garamond"/>
                <a:sym typeface="Wingdings" panose="05000000000000000000" pitchFamily="2" charset="2"/>
              </a:rPr>
              <a:t></a:t>
            </a:r>
            <a:r>
              <a:rPr lang="en-US" sz="2400" dirty="0" smtClean="0"/>
              <a:t>   Add </a:t>
            </a:r>
            <a:r>
              <a:rPr lang="en-US" sz="2400" i="1" spc="235" dirty="0" smtClean="0">
                <a:latin typeface="Verdana"/>
                <a:cs typeface="Verdana"/>
              </a:rPr>
              <a:t>X</a:t>
            </a:r>
            <a:r>
              <a:rPr lang="en-US" sz="2400" spc="352" baseline="29761" dirty="0">
                <a:latin typeface="Tw Cen MT Condensed Extra Bold"/>
                <a:cs typeface="Verdana"/>
              </a:rPr>
              <a:t>5</a:t>
            </a:r>
            <a:r>
              <a:rPr lang="en-US" sz="2400" spc="120" dirty="0" smtClean="0">
                <a:latin typeface="Garamond"/>
                <a:cs typeface="Garamond"/>
              </a:rPr>
              <a:t>+ </a:t>
            </a:r>
            <a:r>
              <a:rPr lang="en-US" sz="2400" i="1" spc="235" dirty="0" smtClean="0">
                <a:latin typeface="Verdana"/>
                <a:cs typeface="Verdana"/>
              </a:rPr>
              <a:t>X</a:t>
            </a:r>
            <a:r>
              <a:rPr lang="en-US" sz="2400" spc="352" baseline="29761" dirty="0" smtClean="0">
                <a:latin typeface="Tw Cen MT Condensed Extra Bold"/>
                <a:cs typeface="Verdana"/>
              </a:rPr>
              <a:t>2     </a:t>
            </a:r>
            <a:r>
              <a:rPr lang="en-US" sz="2400" spc="120" dirty="0" smtClean="0">
                <a:latin typeface="Garamond"/>
                <a:cs typeface="Garamond"/>
              </a:rPr>
              <a:t> </a:t>
            </a:r>
            <a:r>
              <a:rPr lang="en-US" sz="2400" spc="-20" dirty="0">
                <a:latin typeface="Garamond"/>
                <a:cs typeface="Garamond"/>
                <a:sym typeface="Wingdings" panose="05000000000000000000" pitchFamily="2" charset="2"/>
              </a:rPr>
              <a:t></a:t>
            </a:r>
            <a:r>
              <a:rPr lang="en-US" sz="2400" spc="120" dirty="0" smtClean="0">
                <a:latin typeface="Garamond"/>
                <a:cs typeface="Garamond"/>
              </a:rPr>
              <a:t>     </a:t>
            </a:r>
            <a:r>
              <a:rPr lang="en-US" sz="2400" i="1" spc="235" dirty="0" smtClean="0">
                <a:latin typeface="Verdana"/>
                <a:cs typeface="Verdana"/>
              </a:rPr>
              <a:t>X</a:t>
            </a:r>
            <a:r>
              <a:rPr lang="en-US" sz="2400" spc="352" baseline="29761" dirty="0" smtClean="0">
                <a:latin typeface="Tw Cen MT Condensed Extra Bold"/>
                <a:cs typeface="Verdana"/>
              </a:rPr>
              <a:t>2</a:t>
            </a:r>
            <a:r>
              <a:rPr lang="en-US" sz="2400" spc="120" dirty="0" smtClean="0">
                <a:latin typeface="Garamond"/>
                <a:cs typeface="Garamond"/>
              </a:rPr>
              <a:t> </a:t>
            </a:r>
            <a:r>
              <a:rPr lang="en-US" sz="2400" dirty="0" smtClean="0"/>
              <a:t> </a:t>
            </a:r>
            <a:r>
              <a:rPr lang="en-US" sz="2400" dirty="0"/>
              <a:t>+ </a:t>
            </a:r>
            <a:r>
              <a:rPr lang="en-US" sz="2400" i="1" spc="235" dirty="0" smtClean="0">
                <a:latin typeface="Verdana"/>
                <a:cs typeface="Verdana"/>
              </a:rPr>
              <a:t>1</a:t>
            </a:r>
            <a:endParaRPr lang="en-US" sz="2400" dirty="0"/>
          </a:p>
          <a:p>
            <a:pPr marL="212090" marR="376555" indent="-199390">
              <a:lnSpc>
                <a:spcPct val="116599"/>
              </a:lnSpc>
              <a:spcBef>
                <a:spcPts val="885"/>
              </a:spcBef>
              <a:buFont typeface="Lucida Sans Unicode"/>
              <a:buChar char="•"/>
              <a:tabLst>
                <a:tab pos="212725" algn="l"/>
              </a:tabLst>
            </a:pPr>
            <a:r>
              <a:rPr lang="en-US" sz="2400" spc="15" dirty="0" smtClean="0">
                <a:latin typeface="Garamond"/>
                <a:cs typeface="Garamond"/>
              </a:rPr>
              <a:t>In other words, we model bit errors in positions </a:t>
            </a:r>
            <a:r>
              <a:rPr lang="en-US" sz="2400" spc="15" dirty="0" err="1" smtClean="0">
                <a:latin typeface="Garamond"/>
                <a:cs typeface="Garamond"/>
              </a:rPr>
              <a:t>i</a:t>
            </a:r>
            <a:r>
              <a:rPr lang="en-US" sz="2400" spc="15" dirty="0" smtClean="0">
                <a:latin typeface="Garamond"/>
                <a:cs typeface="Garamond"/>
              </a:rPr>
              <a:t>, j, and k etc. as the channel adding an </a:t>
            </a:r>
            <a:r>
              <a:rPr lang="en-US" sz="2400" spc="15" dirty="0" smtClean="0">
                <a:solidFill>
                  <a:srgbClr val="FF0000"/>
                </a:solidFill>
                <a:latin typeface="Garamond"/>
                <a:cs typeface="Garamond"/>
              </a:rPr>
              <a:t>error polynomial </a:t>
            </a:r>
            <a:r>
              <a:rPr lang="en-US" sz="2400" i="1" spc="160" dirty="0" smtClean="0">
                <a:latin typeface="Verdana"/>
                <a:cs typeface="Verdana"/>
              </a:rPr>
              <a:t>X</a:t>
            </a:r>
            <a:r>
              <a:rPr lang="en-US" sz="2400" spc="240" baseline="29761" dirty="0">
                <a:latin typeface="Tw Cen MT Condensed Extra Bold"/>
                <a:cs typeface="Verdana"/>
              </a:rPr>
              <a:t>i</a:t>
            </a:r>
            <a:r>
              <a:rPr lang="en-US" sz="2400" spc="240" baseline="29761" dirty="0" smtClean="0">
                <a:latin typeface="Tw Cen MT Condensed Extra Bold"/>
                <a:cs typeface="Tw Cen MT Condensed Extra Bold"/>
              </a:rPr>
              <a:t> </a:t>
            </a:r>
            <a:r>
              <a:rPr lang="en-US" sz="2400" spc="120" dirty="0">
                <a:latin typeface="Garamond"/>
                <a:cs typeface="Garamond"/>
              </a:rPr>
              <a:t>+ </a:t>
            </a:r>
            <a:r>
              <a:rPr lang="en-US" sz="2400" i="1" spc="155" dirty="0" err="1" smtClean="0">
                <a:latin typeface="Verdana"/>
                <a:cs typeface="Verdana"/>
              </a:rPr>
              <a:t>X</a:t>
            </a:r>
            <a:r>
              <a:rPr lang="en-US" sz="2400" spc="232" baseline="29761" dirty="0" err="1" smtClean="0">
                <a:latin typeface="Tw Cen MT Condensed Extra Bold"/>
                <a:cs typeface="Verdana"/>
              </a:rPr>
              <a:t>j</a:t>
            </a:r>
            <a:r>
              <a:rPr lang="en-US" sz="2400" spc="232" baseline="29761" dirty="0" smtClean="0">
                <a:latin typeface="Tw Cen MT Condensed Extra Bold"/>
                <a:cs typeface="Tw Cen MT Condensed Extra Bold"/>
              </a:rPr>
              <a:t> </a:t>
            </a:r>
            <a:r>
              <a:rPr lang="en-US" sz="2400" spc="120" dirty="0">
                <a:latin typeface="Garamond"/>
                <a:cs typeface="Garamond"/>
              </a:rPr>
              <a:t>+ </a:t>
            </a:r>
            <a:r>
              <a:rPr lang="en-US" sz="2400" i="1" spc="225" dirty="0" err="1" smtClean="0">
                <a:latin typeface="Verdana"/>
                <a:cs typeface="Verdana"/>
              </a:rPr>
              <a:t>X</a:t>
            </a:r>
            <a:r>
              <a:rPr lang="en-US" sz="2400" spc="337" baseline="29761" dirty="0" err="1" smtClean="0">
                <a:latin typeface="Tw Cen MT Condensed Extra Bold"/>
                <a:cs typeface="Verdana"/>
              </a:rPr>
              <a:t>k</a:t>
            </a:r>
            <a:r>
              <a:rPr lang="en-US" sz="2400" spc="337" baseline="29761" dirty="0" smtClean="0">
                <a:latin typeface="Tw Cen MT Condensed Extra Bold"/>
                <a:cs typeface="Tw Cen MT Condensed Extra Bold"/>
              </a:rPr>
              <a:t> </a:t>
            </a:r>
            <a:r>
              <a:rPr lang="en-US" sz="2400" spc="120" dirty="0">
                <a:latin typeface="Garamond"/>
                <a:cs typeface="Garamond"/>
              </a:rPr>
              <a:t>+</a:t>
            </a:r>
            <a:r>
              <a:rPr lang="en-US" sz="2400" spc="-265" dirty="0">
                <a:latin typeface="Garamond"/>
                <a:cs typeface="Garamond"/>
              </a:rPr>
              <a:t> </a:t>
            </a:r>
            <a:r>
              <a:rPr lang="en-US" sz="2400" spc="20" dirty="0" smtClean="0">
                <a:latin typeface="Garamond"/>
                <a:cs typeface="Garamond"/>
              </a:rPr>
              <a:t>. . . </a:t>
            </a:r>
          </a:p>
          <a:p>
            <a:pPr marL="212090" marR="376555" indent="-199390">
              <a:lnSpc>
                <a:spcPct val="116599"/>
              </a:lnSpc>
              <a:spcBef>
                <a:spcPts val="885"/>
              </a:spcBef>
              <a:buFont typeface="Lucida Sans Unicode"/>
              <a:buChar char="•"/>
              <a:tabLst>
                <a:tab pos="212725" algn="l"/>
              </a:tabLst>
            </a:pPr>
            <a:r>
              <a:rPr lang="en-US" sz="2400" spc="20" dirty="0" smtClean="0">
                <a:latin typeface="Garamond"/>
                <a:cs typeface="Garamond"/>
              </a:rPr>
              <a:t>Since the message polynomial divides the generator the error will not be detected </a:t>
            </a:r>
            <a:r>
              <a:rPr lang="en-US" sz="2400" spc="20" dirty="0" err="1" smtClean="0">
                <a:latin typeface="Garamond"/>
                <a:cs typeface="Garamond"/>
              </a:rPr>
              <a:t>iff</a:t>
            </a:r>
            <a:r>
              <a:rPr lang="en-US" sz="2400" spc="20" dirty="0" smtClean="0">
                <a:latin typeface="Garamond"/>
                <a:cs typeface="Garamond"/>
              </a:rPr>
              <a:t> the </a:t>
            </a:r>
            <a:r>
              <a:rPr lang="en-US" sz="2400" spc="20" dirty="0" smtClean="0">
                <a:solidFill>
                  <a:srgbClr val="00B050"/>
                </a:solidFill>
                <a:latin typeface="Garamond"/>
                <a:cs typeface="Garamond"/>
              </a:rPr>
              <a:t>error polynomial does not divide the generator</a:t>
            </a:r>
            <a:r>
              <a:rPr lang="en-US" sz="2400" spc="20" dirty="0" smtClean="0">
                <a:latin typeface="Garamond"/>
                <a:cs typeface="Garamond"/>
              </a:rPr>
              <a:t>.</a:t>
            </a:r>
          </a:p>
          <a:p>
            <a:pPr marL="212090" marR="376555" indent="-199390">
              <a:lnSpc>
                <a:spcPct val="116599"/>
              </a:lnSpc>
              <a:spcBef>
                <a:spcPts val="885"/>
              </a:spcBef>
              <a:buFont typeface="Lucida Sans Unicode"/>
              <a:buChar char="•"/>
              <a:tabLst>
                <a:tab pos="212725" algn="l"/>
              </a:tabLst>
            </a:pPr>
            <a:r>
              <a:rPr lang="en-US" sz="2400" spc="20" dirty="0" smtClean="0">
                <a:latin typeface="Garamond"/>
                <a:cs typeface="Garamond"/>
              </a:rPr>
              <a:t>Or in other words if one cannot multiply the generator by another polynomial to get the error polynomial.  Undetected errors are bad news!</a:t>
            </a:r>
            <a:endParaRPr lang="en-US" sz="2400" dirty="0">
              <a:latin typeface="Garamond"/>
              <a:cs typeface="Garamond"/>
            </a:endParaRPr>
          </a:p>
          <a:p>
            <a:pPr marL="212090" marR="376555" indent="-199390">
              <a:lnSpc>
                <a:spcPct val="116599"/>
              </a:lnSpc>
              <a:spcBef>
                <a:spcPts val="885"/>
              </a:spcBef>
              <a:buFont typeface="Lucida Sans Unicode"/>
              <a:buChar char="•"/>
              <a:tabLst>
                <a:tab pos="212725" algn="l"/>
              </a:tabLst>
            </a:pPr>
            <a:endParaRPr lang="en-US" sz="2400" spc="15" dirty="0" smtClean="0">
              <a:latin typeface="Garamond"/>
              <a:cs typeface="Garamond"/>
            </a:endParaRPr>
          </a:p>
          <a:p>
            <a:pPr marL="12700" marR="376555">
              <a:lnSpc>
                <a:spcPct val="116599"/>
              </a:lnSpc>
              <a:spcBef>
                <a:spcPts val="885"/>
              </a:spcBef>
              <a:tabLst>
                <a:tab pos="212725" algn="l"/>
              </a:tabLst>
            </a:pPr>
            <a:endParaRPr lang="en-US" sz="2400" spc="-20" dirty="0">
              <a:latin typeface="Garamond"/>
              <a:cs typeface="Garamond"/>
            </a:endParaRPr>
          </a:p>
        </p:txBody>
      </p:sp>
    </p:spTree>
    <p:extLst>
      <p:ext uri="{BB962C8B-B14F-4D97-AF65-F5344CB8AC3E}">
        <p14:creationId xmlns:p14="http://schemas.microsoft.com/office/powerpoint/2010/main" val="7368594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11</a:t>
            </a:r>
          </a:p>
        </p:txBody>
      </p:sp>
      <p:sp>
        <p:nvSpPr>
          <p:cNvPr id="2" name="object 2"/>
          <p:cNvSpPr txBox="1"/>
          <p:nvPr/>
        </p:nvSpPr>
        <p:spPr>
          <a:xfrm>
            <a:off x="1084577" y="657352"/>
            <a:ext cx="5690870" cy="6865854"/>
          </a:xfrm>
          <a:prstGeom prst="rect">
            <a:avLst/>
          </a:prstGeom>
        </p:spPr>
        <p:txBody>
          <a:bodyPr vert="horz" wrap="square" lIns="0" tIns="0" rIns="0" bIns="0" rtlCol="0">
            <a:spAutoFit/>
          </a:bodyPr>
          <a:lstStyle/>
          <a:p>
            <a:pPr marL="1529080">
              <a:lnSpc>
                <a:spcPct val="100000"/>
              </a:lnSpc>
            </a:pPr>
            <a:r>
              <a:rPr sz="3200" spc="385" dirty="0">
                <a:solidFill>
                  <a:srgbClr val="0070C0"/>
                </a:solidFill>
                <a:latin typeface="+mj-lt"/>
                <a:cs typeface="PMingLiU"/>
              </a:rPr>
              <a:t>CRC</a:t>
            </a:r>
            <a:r>
              <a:rPr sz="3200" spc="165" dirty="0">
                <a:solidFill>
                  <a:srgbClr val="0070C0"/>
                </a:solidFill>
                <a:latin typeface="+mj-lt"/>
                <a:cs typeface="PMingLiU"/>
              </a:rPr>
              <a:t> </a:t>
            </a:r>
            <a:r>
              <a:rPr sz="3200" spc="355" dirty="0">
                <a:solidFill>
                  <a:srgbClr val="0070C0"/>
                </a:solidFill>
                <a:latin typeface="+mj-lt"/>
                <a:cs typeface="PMingLiU"/>
              </a:rPr>
              <a:t>PROPERTIES</a:t>
            </a:r>
            <a:endParaRPr sz="3200" dirty="0">
              <a:solidFill>
                <a:srgbClr val="0070C0"/>
              </a:solidFill>
              <a:latin typeface="+mj-lt"/>
              <a:cs typeface="PMingLiU"/>
            </a:endParaRPr>
          </a:p>
          <a:p>
            <a:pPr>
              <a:lnSpc>
                <a:spcPct val="100000"/>
              </a:lnSpc>
              <a:spcBef>
                <a:spcPts val="10"/>
              </a:spcBef>
            </a:pPr>
            <a:endParaRPr sz="1900" dirty="0">
              <a:latin typeface="Times New Roman"/>
              <a:cs typeface="Times New Roman"/>
            </a:endParaRPr>
          </a:p>
          <a:p>
            <a:pPr marL="12700">
              <a:lnSpc>
                <a:spcPct val="100000"/>
              </a:lnSpc>
            </a:pPr>
            <a:r>
              <a:rPr sz="2050" spc="30" dirty="0">
                <a:latin typeface="Garamond"/>
                <a:cs typeface="Garamond"/>
              </a:rPr>
              <a:t>CRC-16: </a:t>
            </a:r>
            <a:r>
              <a:rPr sz="2050" i="1" spc="160" dirty="0">
                <a:latin typeface="Verdana"/>
                <a:cs typeface="Verdana"/>
              </a:rPr>
              <a:t>X</a:t>
            </a:r>
            <a:r>
              <a:rPr sz="2100" spc="240" baseline="29761" dirty="0">
                <a:latin typeface="Tw Cen MT Condensed Extra Bold"/>
                <a:cs typeface="Tw Cen MT Condensed Extra Bold"/>
              </a:rPr>
              <a:t>16 </a:t>
            </a:r>
            <a:r>
              <a:rPr sz="2050" spc="120" dirty="0">
                <a:latin typeface="Garamond"/>
                <a:cs typeface="Garamond"/>
              </a:rPr>
              <a:t>+ </a:t>
            </a:r>
            <a:r>
              <a:rPr sz="2050" i="1" spc="155" dirty="0">
                <a:latin typeface="Verdana"/>
                <a:cs typeface="Verdana"/>
              </a:rPr>
              <a:t>X</a:t>
            </a:r>
            <a:r>
              <a:rPr sz="2100" spc="232" baseline="29761" dirty="0">
                <a:latin typeface="Tw Cen MT Condensed Extra Bold"/>
                <a:cs typeface="Tw Cen MT Condensed Extra Bold"/>
              </a:rPr>
              <a:t>15 </a:t>
            </a:r>
            <a:r>
              <a:rPr sz="2050" spc="120" dirty="0">
                <a:latin typeface="Garamond"/>
                <a:cs typeface="Garamond"/>
              </a:rPr>
              <a:t>+ </a:t>
            </a:r>
            <a:r>
              <a:rPr sz="2050" i="1" spc="225" dirty="0">
                <a:latin typeface="Verdana"/>
                <a:cs typeface="Verdana"/>
              </a:rPr>
              <a:t>X</a:t>
            </a:r>
            <a:r>
              <a:rPr sz="2100" spc="337" baseline="29761" dirty="0">
                <a:latin typeface="Tw Cen MT Condensed Extra Bold"/>
                <a:cs typeface="Tw Cen MT Condensed Extra Bold"/>
              </a:rPr>
              <a:t>2 </a:t>
            </a:r>
            <a:r>
              <a:rPr sz="2050" spc="120" dirty="0">
                <a:latin typeface="Garamond"/>
                <a:cs typeface="Garamond"/>
              </a:rPr>
              <a:t>+</a:t>
            </a:r>
            <a:r>
              <a:rPr sz="2050" spc="-265" dirty="0">
                <a:latin typeface="Garamond"/>
                <a:cs typeface="Garamond"/>
              </a:rPr>
              <a:t> </a:t>
            </a:r>
            <a:r>
              <a:rPr sz="2050" spc="20" dirty="0" smtClean="0">
                <a:latin typeface="Garamond"/>
                <a:cs typeface="Garamond"/>
              </a:rPr>
              <a:t>1</a:t>
            </a:r>
            <a:r>
              <a:rPr lang="en-US" sz="2050" spc="20" dirty="0" smtClean="0">
                <a:latin typeface="Garamond"/>
                <a:cs typeface="Garamond"/>
              </a:rPr>
              <a:t> = 11000000000000101</a:t>
            </a:r>
            <a:endParaRPr sz="2050" dirty="0">
              <a:latin typeface="Garamond"/>
              <a:cs typeface="Garamond"/>
            </a:endParaRPr>
          </a:p>
          <a:p>
            <a:pPr marL="12700" marR="193675">
              <a:lnSpc>
                <a:spcPct val="116100"/>
              </a:lnSpc>
              <a:spcBef>
                <a:spcPts val="610"/>
              </a:spcBef>
            </a:pPr>
            <a:r>
              <a:rPr sz="2050" spc="-5" dirty="0">
                <a:latin typeface="Garamond"/>
                <a:cs typeface="Garamond"/>
              </a:rPr>
              <a:t>Error </a:t>
            </a:r>
            <a:r>
              <a:rPr sz="2050" spc="35" dirty="0">
                <a:latin typeface="Garamond"/>
                <a:cs typeface="Garamond"/>
              </a:rPr>
              <a:t>results </a:t>
            </a:r>
            <a:r>
              <a:rPr sz="2050" spc="25" dirty="0">
                <a:latin typeface="Garamond"/>
                <a:cs typeface="Garamond"/>
              </a:rPr>
              <a:t>in </a:t>
            </a:r>
            <a:r>
              <a:rPr sz="2050" spc="40" dirty="0">
                <a:latin typeface="Garamond"/>
                <a:cs typeface="Garamond"/>
              </a:rPr>
              <a:t>adding </a:t>
            </a:r>
            <a:r>
              <a:rPr sz="2050" spc="25" dirty="0">
                <a:latin typeface="Garamond"/>
                <a:cs typeface="Garamond"/>
              </a:rPr>
              <a:t>in </a:t>
            </a:r>
            <a:r>
              <a:rPr sz="2050" spc="114" dirty="0">
                <a:latin typeface="Garamond"/>
                <a:cs typeface="Garamond"/>
              </a:rPr>
              <a:t>a </a:t>
            </a:r>
            <a:r>
              <a:rPr sz="2050" spc="25" dirty="0">
                <a:latin typeface="Garamond"/>
                <a:cs typeface="Garamond"/>
              </a:rPr>
              <a:t>polynomial. </a:t>
            </a:r>
            <a:r>
              <a:rPr sz="2050" spc="-20" dirty="0">
                <a:latin typeface="Garamond"/>
                <a:cs typeface="Garamond"/>
              </a:rPr>
              <a:t>Use </a:t>
            </a:r>
            <a:r>
              <a:rPr sz="2050" spc="20" dirty="0">
                <a:latin typeface="Garamond"/>
                <a:cs typeface="Garamond"/>
              </a:rPr>
              <a:t>normal  </a:t>
            </a:r>
            <a:r>
              <a:rPr sz="2050" spc="25" dirty="0">
                <a:latin typeface="Garamond"/>
                <a:cs typeface="Garamond"/>
              </a:rPr>
              <a:t>polynomial </a:t>
            </a:r>
            <a:r>
              <a:rPr lang="en-US" sz="2050" i="1" spc="15" dirty="0" smtClean="0">
                <a:latin typeface="Garamond"/>
                <a:cs typeface="Garamond"/>
              </a:rPr>
              <a:t>multiplication</a:t>
            </a:r>
            <a:r>
              <a:rPr sz="2050" spc="135" dirty="0" smtClean="0">
                <a:latin typeface="Garamond"/>
                <a:cs typeface="Garamond"/>
              </a:rPr>
              <a:t> </a:t>
            </a:r>
            <a:r>
              <a:rPr sz="2050" spc="35" dirty="0">
                <a:latin typeface="Garamond"/>
                <a:cs typeface="Garamond"/>
              </a:rPr>
              <a:t>intuition.</a:t>
            </a:r>
            <a:endParaRPr sz="2050" dirty="0">
              <a:latin typeface="Garamond"/>
              <a:cs typeface="Garamond"/>
            </a:endParaRPr>
          </a:p>
          <a:p>
            <a:pPr marL="12700" marR="5080" algn="just">
              <a:lnSpc>
                <a:spcPct val="116300"/>
              </a:lnSpc>
              <a:spcBef>
                <a:spcPts val="605"/>
              </a:spcBef>
            </a:pPr>
            <a:r>
              <a:rPr sz="2050" spc="30" dirty="0">
                <a:solidFill>
                  <a:srgbClr val="FF0000"/>
                </a:solidFill>
                <a:latin typeface="Garamond"/>
                <a:cs typeface="Garamond"/>
              </a:rPr>
              <a:t>Single </a:t>
            </a:r>
            <a:r>
              <a:rPr sz="2050" spc="60" dirty="0">
                <a:solidFill>
                  <a:srgbClr val="FF0000"/>
                </a:solidFill>
                <a:latin typeface="Garamond"/>
                <a:cs typeface="Garamond"/>
              </a:rPr>
              <a:t>bit </a:t>
            </a:r>
            <a:r>
              <a:rPr sz="2050" spc="10" dirty="0">
                <a:solidFill>
                  <a:srgbClr val="FF0000"/>
                </a:solidFill>
                <a:latin typeface="Garamond"/>
                <a:cs typeface="Garamond"/>
              </a:rPr>
              <a:t>errors</a:t>
            </a:r>
            <a:r>
              <a:rPr sz="2050" spc="10" dirty="0">
                <a:latin typeface="Garamond"/>
                <a:cs typeface="Garamond"/>
              </a:rPr>
              <a:t>: </a:t>
            </a:r>
            <a:r>
              <a:rPr sz="2050" spc="40" dirty="0">
                <a:latin typeface="Garamond"/>
                <a:cs typeface="Garamond"/>
              </a:rPr>
              <a:t>result </a:t>
            </a:r>
            <a:r>
              <a:rPr sz="2050" spc="25" dirty="0">
                <a:latin typeface="Garamond"/>
                <a:cs typeface="Garamond"/>
              </a:rPr>
              <a:t>in </a:t>
            </a:r>
            <a:r>
              <a:rPr sz="2050" spc="35" dirty="0">
                <a:latin typeface="Garamond"/>
                <a:cs typeface="Garamond"/>
              </a:rPr>
              <a:t>addition </a:t>
            </a:r>
            <a:r>
              <a:rPr sz="2050" spc="-100" dirty="0">
                <a:latin typeface="Garamond"/>
                <a:cs typeface="Garamond"/>
              </a:rPr>
              <a:t>of </a:t>
            </a:r>
            <a:r>
              <a:rPr lang="en-US" sz="2050" i="1" spc="40" dirty="0">
                <a:latin typeface="Verdana"/>
                <a:cs typeface="Verdana"/>
              </a:rPr>
              <a:t>x</a:t>
            </a:r>
            <a:r>
              <a:rPr lang="en-US" sz="2100" i="1" spc="60" baseline="29761" dirty="0">
                <a:latin typeface="Trebuchet MS"/>
                <a:cs typeface="Trebuchet MS"/>
              </a:rPr>
              <a:t>i</a:t>
            </a:r>
            <a:r>
              <a:rPr lang="en-US" sz="2050" spc="40" dirty="0">
                <a:latin typeface="Garamond"/>
                <a:cs typeface="Trebuchet MS"/>
              </a:rPr>
              <a:t> </a:t>
            </a:r>
            <a:r>
              <a:rPr lang="en-US" sz="2050" spc="40" dirty="0" smtClean="0">
                <a:latin typeface="Garamond"/>
                <a:cs typeface="Trebuchet MS"/>
              </a:rPr>
              <a:t>say </a:t>
            </a:r>
            <a:r>
              <a:rPr lang="en-US" sz="2050" i="1" spc="40" dirty="0" smtClean="0">
                <a:latin typeface="Verdana"/>
                <a:cs typeface="Verdana"/>
              </a:rPr>
              <a:t>x</a:t>
            </a:r>
            <a:r>
              <a:rPr lang="en-US" sz="2100" i="1" spc="60" baseline="29761" dirty="0" smtClean="0">
                <a:latin typeface="Trebuchet MS"/>
                <a:cs typeface="Verdana"/>
              </a:rPr>
              <a:t>1000</a:t>
            </a:r>
            <a:r>
              <a:rPr sz="2050" spc="40" dirty="0" smtClean="0">
                <a:latin typeface="Garamond"/>
                <a:cs typeface="Garamond"/>
              </a:rPr>
              <a:t> </a:t>
            </a:r>
            <a:r>
              <a:rPr sz="2050" spc="-75" dirty="0">
                <a:latin typeface="Garamond"/>
                <a:cs typeface="Garamond"/>
              </a:rPr>
              <a:t>If </a:t>
            </a:r>
            <a:r>
              <a:rPr sz="2050" i="1" spc="50" dirty="0">
                <a:latin typeface="Verdana"/>
                <a:cs typeface="Verdana"/>
              </a:rPr>
              <a:t>G</a:t>
            </a:r>
            <a:r>
              <a:rPr sz="2050" spc="50" dirty="0">
                <a:latin typeface="Garamond"/>
                <a:cs typeface="Garamond"/>
              </a:rPr>
              <a:t>(</a:t>
            </a:r>
            <a:r>
              <a:rPr sz="2050" i="1" spc="50" dirty="0">
                <a:latin typeface="Verdana"/>
                <a:cs typeface="Verdana"/>
              </a:rPr>
              <a:t>x</a:t>
            </a:r>
            <a:r>
              <a:rPr sz="2050" spc="50" dirty="0">
                <a:latin typeface="Garamond"/>
                <a:cs typeface="Garamond"/>
              </a:rPr>
              <a:t>) </a:t>
            </a:r>
            <a:r>
              <a:rPr sz="2050" spc="35" dirty="0">
                <a:latin typeface="Garamond"/>
                <a:cs typeface="Garamond"/>
              </a:rPr>
              <a:t>has  </a:t>
            </a:r>
            <a:r>
              <a:rPr sz="2050" spc="120" dirty="0">
                <a:latin typeface="Garamond"/>
                <a:cs typeface="Garamond"/>
              </a:rPr>
              <a:t>at </a:t>
            </a:r>
            <a:r>
              <a:rPr sz="2050" spc="50" dirty="0">
                <a:latin typeface="Garamond"/>
                <a:cs typeface="Garamond"/>
              </a:rPr>
              <a:t>least </a:t>
            </a:r>
            <a:r>
              <a:rPr sz="2050" spc="-20" dirty="0">
                <a:latin typeface="Garamond"/>
                <a:cs typeface="Garamond"/>
              </a:rPr>
              <a:t>two </a:t>
            </a:r>
            <a:r>
              <a:rPr sz="2050" spc="40" dirty="0">
                <a:latin typeface="Garamond"/>
                <a:cs typeface="Garamond"/>
              </a:rPr>
              <a:t>terms, </a:t>
            </a:r>
            <a:r>
              <a:rPr sz="2050" spc="70" dirty="0">
                <a:latin typeface="Garamond"/>
                <a:cs typeface="Garamond"/>
              </a:rPr>
              <a:t>any </a:t>
            </a:r>
            <a:r>
              <a:rPr sz="2050" spc="35" dirty="0">
                <a:latin typeface="Garamond"/>
                <a:cs typeface="Garamond"/>
              </a:rPr>
              <a:t>multiple </a:t>
            </a:r>
            <a:r>
              <a:rPr sz="2050" spc="-100" dirty="0">
                <a:latin typeface="Garamond"/>
                <a:cs typeface="Garamond"/>
              </a:rPr>
              <a:t>of </a:t>
            </a:r>
            <a:r>
              <a:rPr sz="2050" i="1" spc="50" dirty="0">
                <a:latin typeface="Verdana"/>
                <a:cs typeface="Verdana"/>
              </a:rPr>
              <a:t>G</a:t>
            </a:r>
            <a:r>
              <a:rPr sz="2050" spc="50" dirty="0">
                <a:latin typeface="Garamond"/>
                <a:cs typeface="Garamond"/>
              </a:rPr>
              <a:t>(</a:t>
            </a:r>
            <a:r>
              <a:rPr sz="2050" i="1" spc="50" dirty="0">
                <a:latin typeface="Verdana"/>
                <a:cs typeface="Verdana"/>
              </a:rPr>
              <a:t>x</a:t>
            </a:r>
            <a:r>
              <a:rPr sz="2050" spc="50" dirty="0">
                <a:latin typeface="Garamond"/>
                <a:cs typeface="Garamond"/>
              </a:rPr>
              <a:t>) </a:t>
            </a:r>
            <a:r>
              <a:rPr sz="2050" spc="35" dirty="0">
                <a:latin typeface="Garamond"/>
                <a:cs typeface="Garamond"/>
              </a:rPr>
              <a:t>will </a:t>
            </a:r>
            <a:r>
              <a:rPr sz="2050" spc="10" dirty="0">
                <a:latin typeface="Garamond"/>
                <a:cs typeface="Garamond"/>
              </a:rPr>
              <a:t>have </a:t>
            </a:r>
            <a:r>
              <a:rPr sz="2050" spc="-20" dirty="0">
                <a:latin typeface="Garamond"/>
                <a:cs typeface="Garamond"/>
              </a:rPr>
              <a:t>two  </a:t>
            </a:r>
            <a:r>
              <a:rPr sz="2050" spc="40" dirty="0">
                <a:latin typeface="Garamond"/>
                <a:cs typeface="Garamond"/>
              </a:rPr>
              <a:t>terms</a:t>
            </a:r>
            <a:r>
              <a:rPr sz="2050" spc="40" dirty="0" smtClean="0">
                <a:latin typeface="Garamond"/>
                <a:cs typeface="Garamond"/>
              </a:rPr>
              <a:t>.</a:t>
            </a:r>
            <a:r>
              <a:rPr lang="en-US" sz="2050" spc="40" dirty="0" smtClean="0">
                <a:latin typeface="Garamond"/>
                <a:cs typeface="Garamond"/>
              </a:rPr>
              <a:t>  Multiplying CRC-16 by </a:t>
            </a:r>
            <a:r>
              <a:rPr lang="en-US" sz="2000" i="1" spc="160" dirty="0" smtClean="0">
                <a:latin typeface="Verdana"/>
                <a:cs typeface="Verdana"/>
              </a:rPr>
              <a:t>X</a:t>
            </a:r>
            <a:r>
              <a:rPr lang="en-US" sz="2000" spc="240" baseline="29761" dirty="0" smtClean="0">
                <a:latin typeface="Tw Cen MT Condensed Extra Bold"/>
                <a:cs typeface="Tw Cen MT Condensed Extra Bold"/>
              </a:rPr>
              <a:t>100 </a:t>
            </a:r>
            <a:r>
              <a:rPr lang="en-US" sz="2000" spc="120" dirty="0">
                <a:latin typeface="Garamond"/>
                <a:cs typeface="Garamond"/>
              </a:rPr>
              <a:t>+ </a:t>
            </a:r>
            <a:r>
              <a:rPr lang="en-US" sz="2000" i="1" spc="155" dirty="0" smtClean="0">
                <a:latin typeface="Verdana"/>
                <a:cs typeface="Verdana"/>
              </a:rPr>
              <a:t>X</a:t>
            </a:r>
            <a:r>
              <a:rPr lang="en-US" sz="2000" spc="232" baseline="29761" dirty="0" smtClean="0">
                <a:latin typeface="Tw Cen MT Condensed Extra Bold"/>
                <a:cs typeface="Tw Cen MT Condensed Extra Bold"/>
              </a:rPr>
              <a:t>10 </a:t>
            </a:r>
            <a:r>
              <a:rPr lang="en-US" sz="2000" spc="35" dirty="0">
                <a:latin typeface="Garamond"/>
                <a:cs typeface="Garamond"/>
              </a:rPr>
              <a:t>will </a:t>
            </a:r>
            <a:r>
              <a:rPr lang="en-US" sz="2000" spc="10" dirty="0">
                <a:latin typeface="Garamond"/>
                <a:cs typeface="Garamond"/>
              </a:rPr>
              <a:t>have </a:t>
            </a:r>
            <a:r>
              <a:rPr lang="en-US" sz="2000" spc="10" dirty="0" smtClean="0">
                <a:latin typeface="Garamond"/>
                <a:cs typeface="Garamond"/>
              </a:rPr>
              <a:t>at least </a:t>
            </a:r>
            <a:r>
              <a:rPr lang="en-US" sz="2000" spc="-20" dirty="0" smtClean="0">
                <a:latin typeface="Garamond"/>
                <a:cs typeface="Garamond"/>
              </a:rPr>
              <a:t>two  </a:t>
            </a:r>
            <a:r>
              <a:rPr lang="en-US" sz="2000" spc="40" dirty="0" smtClean="0">
                <a:latin typeface="Garamond"/>
                <a:cs typeface="Garamond"/>
              </a:rPr>
              <a:t>terms:</a:t>
            </a:r>
            <a:r>
              <a:rPr lang="en-US" sz="2000" i="1" spc="160" dirty="0">
                <a:latin typeface="Verdana"/>
                <a:cs typeface="Verdana"/>
              </a:rPr>
              <a:t> </a:t>
            </a:r>
            <a:r>
              <a:rPr lang="en-US" sz="2000" i="1" spc="160" dirty="0" smtClean="0">
                <a:latin typeface="Verdana"/>
                <a:cs typeface="Verdana"/>
              </a:rPr>
              <a:t>X</a:t>
            </a:r>
            <a:r>
              <a:rPr lang="en-US" sz="2000" spc="240" baseline="29761" dirty="0" smtClean="0">
                <a:latin typeface="Tw Cen MT Condensed Extra Bold"/>
                <a:cs typeface="Tw Cen MT Condensed Extra Bold"/>
              </a:rPr>
              <a:t>116 </a:t>
            </a:r>
            <a:r>
              <a:rPr lang="en-US" sz="2000" spc="120" dirty="0">
                <a:latin typeface="Garamond"/>
                <a:cs typeface="Garamond"/>
              </a:rPr>
              <a:t>+ </a:t>
            </a:r>
            <a:r>
              <a:rPr lang="en-US" sz="2000" i="1" spc="155" dirty="0" smtClean="0">
                <a:latin typeface="Verdana"/>
                <a:cs typeface="Verdana"/>
              </a:rPr>
              <a:t>X</a:t>
            </a:r>
            <a:r>
              <a:rPr lang="en-US" sz="2000" spc="232" baseline="29761" dirty="0" smtClean="0">
                <a:latin typeface="Tw Cen MT Condensed Extra Bold"/>
                <a:cs typeface="Tw Cen MT Condensed Extra Bold"/>
              </a:rPr>
              <a:t>10</a:t>
            </a:r>
            <a:r>
              <a:rPr lang="en-US" sz="2000" spc="40" dirty="0" smtClean="0">
                <a:latin typeface="Garamond"/>
                <a:cs typeface="Garamond"/>
              </a:rPr>
              <a:t> </a:t>
            </a:r>
            <a:endParaRPr sz="2050" dirty="0">
              <a:latin typeface="Garamond"/>
              <a:cs typeface="Garamond"/>
            </a:endParaRPr>
          </a:p>
          <a:p>
            <a:pPr marL="12700" marR="265430">
              <a:lnSpc>
                <a:spcPct val="116300"/>
              </a:lnSpc>
              <a:spcBef>
                <a:spcPts val="605"/>
              </a:spcBef>
            </a:pPr>
            <a:r>
              <a:rPr sz="2050" spc="-10" dirty="0">
                <a:solidFill>
                  <a:srgbClr val="FF0000"/>
                </a:solidFill>
                <a:latin typeface="Garamond"/>
                <a:cs typeface="Garamond"/>
              </a:rPr>
              <a:t>Two </a:t>
            </a:r>
            <a:r>
              <a:rPr sz="2050" spc="60" dirty="0">
                <a:solidFill>
                  <a:srgbClr val="FF0000"/>
                </a:solidFill>
                <a:latin typeface="Garamond"/>
                <a:cs typeface="Garamond"/>
              </a:rPr>
              <a:t>bit </a:t>
            </a:r>
            <a:r>
              <a:rPr sz="2050" dirty="0">
                <a:solidFill>
                  <a:srgbClr val="FF0000"/>
                </a:solidFill>
                <a:latin typeface="Garamond"/>
                <a:cs typeface="Garamond"/>
              </a:rPr>
              <a:t>errors </a:t>
            </a:r>
            <a:r>
              <a:rPr sz="2050" spc="-5" dirty="0">
                <a:latin typeface="Garamond"/>
                <a:cs typeface="Garamond"/>
              </a:rPr>
              <a:t>correspond </a:t>
            </a:r>
            <a:r>
              <a:rPr sz="2050" spc="15" dirty="0">
                <a:latin typeface="Garamond"/>
                <a:cs typeface="Garamond"/>
              </a:rPr>
              <a:t>to </a:t>
            </a:r>
            <a:r>
              <a:rPr sz="2050" spc="40" dirty="0">
                <a:latin typeface="Garamond"/>
                <a:cs typeface="Garamond"/>
              </a:rPr>
              <a:t>adding </a:t>
            </a:r>
            <a:r>
              <a:rPr sz="2050" i="1" spc="5" dirty="0">
                <a:latin typeface="Verdana"/>
                <a:cs typeface="Verdana"/>
              </a:rPr>
              <a:t>x</a:t>
            </a:r>
            <a:r>
              <a:rPr sz="2100" i="1" spc="7" baseline="29761" dirty="0">
                <a:latin typeface="Trebuchet MS"/>
                <a:cs typeface="Trebuchet MS"/>
              </a:rPr>
              <a:t>i </a:t>
            </a:r>
            <a:r>
              <a:rPr sz="2050" spc="120" dirty="0">
                <a:latin typeface="Garamond"/>
                <a:cs typeface="Garamond"/>
              </a:rPr>
              <a:t>+ </a:t>
            </a:r>
            <a:r>
              <a:rPr sz="2050" i="1" spc="65" dirty="0">
                <a:latin typeface="Verdana"/>
                <a:cs typeface="Verdana"/>
              </a:rPr>
              <a:t>x</a:t>
            </a:r>
            <a:r>
              <a:rPr sz="2100" i="1" spc="97" baseline="29761" dirty="0">
                <a:latin typeface="Trebuchet MS"/>
                <a:cs typeface="Trebuchet MS"/>
              </a:rPr>
              <a:t>j</a:t>
            </a:r>
            <a:r>
              <a:rPr sz="2050" spc="65" dirty="0">
                <a:latin typeface="Garamond"/>
                <a:cs typeface="Garamond"/>
              </a:rPr>
              <a:t>, </a:t>
            </a:r>
            <a:r>
              <a:rPr sz="2050" dirty="0">
                <a:latin typeface="Garamond"/>
                <a:cs typeface="Garamond"/>
              </a:rPr>
              <a:t>which  </a:t>
            </a:r>
            <a:r>
              <a:rPr sz="2050" spc="35" dirty="0">
                <a:latin typeface="Garamond"/>
                <a:cs typeface="Garamond"/>
              </a:rPr>
              <a:t>will </a:t>
            </a:r>
            <a:r>
              <a:rPr sz="2050" spc="15" dirty="0">
                <a:latin typeface="Garamond"/>
                <a:cs typeface="Garamond"/>
              </a:rPr>
              <a:t>not </a:t>
            </a:r>
            <a:r>
              <a:rPr sz="2050" spc="30" dirty="0">
                <a:latin typeface="Garamond"/>
                <a:cs typeface="Garamond"/>
              </a:rPr>
              <a:t>divide </a:t>
            </a:r>
            <a:r>
              <a:rPr sz="2050" spc="-25" dirty="0">
                <a:latin typeface="Garamond"/>
                <a:cs typeface="Garamond"/>
              </a:rPr>
              <a:t>if </a:t>
            </a:r>
            <a:r>
              <a:rPr sz="2050" i="1" spc="50" dirty="0">
                <a:latin typeface="Verdana"/>
                <a:cs typeface="Verdana"/>
              </a:rPr>
              <a:t>G</a:t>
            </a:r>
            <a:r>
              <a:rPr sz="2050" spc="50" dirty="0">
                <a:latin typeface="Garamond"/>
                <a:cs typeface="Garamond"/>
              </a:rPr>
              <a:t>(</a:t>
            </a:r>
            <a:r>
              <a:rPr sz="2050" i="1" spc="50" dirty="0">
                <a:latin typeface="Verdana"/>
                <a:cs typeface="Verdana"/>
              </a:rPr>
              <a:t>x</a:t>
            </a:r>
            <a:r>
              <a:rPr sz="2050" spc="50" dirty="0">
                <a:latin typeface="Garamond"/>
                <a:cs typeface="Garamond"/>
              </a:rPr>
              <a:t>) </a:t>
            </a:r>
            <a:r>
              <a:rPr sz="2050" spc="-15" dirty="0">
                <a:latin typeface="Garamond"/>
                <a:cs typeface="Garamond"/>
              </a:rPr>
              <a:t>does </a:t>
            </a:r>
            <a:r>
              <a:rPr sz="2050" spc="15" dirty="0">
                <a:latin typeface="Garamond"/>
                <a:cs typeface="Garamond"/>
              </a:rPr>
              <a:t>not </a:t>
            </a:r>
            <a:r>
              <a:rPr sz="2050" spc="30" dirty="0">
                <a:latin typeface="Garamond"/>
                <a:cs typeface="Garamond"/>
              </a:rPr>
              <a:t>divide </a:t>
            </a:r>
            <a:r>
              <a:rPr sz="2050" i="1" spc="-10" dirty="0">
                <a:latin typeface="Verdana"/>
                <a:cs typeface="Verdana"/>
              </a:rPr>
              <a:t>x</a:t>
            </a:r>
            <a:r>
              <a:rPr sz="2100" i="1" spc="-15" baseline="29761" dirty="0">
                <a:latin typeface="Trebuchet MS"/>
                <a:cs typeface="Trebuchet MS"/>
              </a:rPr>
              <a:t>k </a:t>
            </a:r>
            <a:r>
              <a:rPr sz="2050" spc="120" dirty="0">
                <a:latin typeface="Garamond"/>
                <a:cs typeface="Garamond"/>
              </a:rPr>
              <a:t>+ </a:t>
            </a:r>
            <a:r>
              <a:rPr sz="2050" spc="-15" dirty="0">
                <a:latin typeface="Garamond"/>
                <a:cs typeface="Garamond"/>
              </a:rPr>
              <a:t>1 </a:t>
            </a:r>
            <a:r>
              <a:rPr sz="2050" spc="-60" dirty="0">
                <a:latin typeface="Garamond"/>
                <a:cs typeface="Garamond"/>
              </a:rPr>
              <a:t>for  </a:t>
            </a:r>
            <a:r>
              <a:rPr sz="2050" spc="5" dirty="0">
                <a:latin typeface="Garamond"/>
                <a:cs typeface="Garamond"/>
              </a:rPr>
              <a:t>sufficiently </a:t>
            </a:r>
            <a:r>
              <a:rPr sz="2050" spc="40" dirty="0">
                <a:latin typeface="Garamond"/>
                <a:cs typeface="Garamond"/>
              </a:rPr>
              <a:t>large</a:t>
            </a:r>
            <a:r>
              <a:rPr sz="2050" spc="135" dirty="0">
                <a:latin typeface="Garamond"/>
                <a:cs typeface="Garamond"/>
              </a:rPr>
              <a:t> </a:t>
            </a:r>
            <a:r>
              <a:rPr sz="2050" i="1" spc="-5" dirty="0">
                <a:latin typeface="Verdana"/>
                <a:cs typeface="Verdana"/>
              </a:rPr>
              <a:t>k</a:t>
            </a:r>
            <a:r>
              <a:rPr sz="2050" spc="-5" dirty="0" smtClean="0">
                <a:latin typeface="Garamond"/>
                <a:cs typeface="Garamond"/>
              </a:rPr>
              <a:t>.</a:t>
            </a:r>
            <a:r>
              <a:rPr lang="en-US" sz="2050" spc="-5" dirty="0" smtClean="0">
                <a:latin typeface="Garamond"/>
                <a:cs typeface="Garamond"/>
              </a:rPr>
              <a:t>  Done by design.  See notes</a:t>
            </a:r>
            <a:endParaRPr sz="2050" dirty="0">
              <a:latin typeface="Garamond"/>
              <a:cs typeface="Garamond"/>
            </a:endParaRPr>
          </a:p>
          <a:p>
            <a:pPr marL="12700">
              <a:lnSpc>
                <a:spcPct val="100000"/>
              </a:lnSpc>
              <a:spcBef>
                <a:spcPts val="1005"/>
              </a:spcBef>
            </a:pPr>
            <a:r>
              <a:rPr sz="2050" spc="-20" dirty="0">
                <a:latin typeface="Garamond"/>
                <a:cs typeface="Garamond"/>
              </a:rPr>
              <a:t>Odd </a:t>
            </a:r>
            <a:r>
              <a:rPr sz="2050" spc="60" dirty="0">
                <a:latin typeface="Garamond"/>
                <a:cs typeface="Garamond"/>
              </a:rPr>
              <a:t>bit </a:t>
            </a:r>
            <a:r>
              <a:rPr sz="2050" spc="5" dirty="0">
                <a:latin typeface="Garamond"/>
                <a:cs typeface="Garamond"/>
              </a:rPr>
              <a:t>error </a:t>
            </a:r>
            <a:r>
              <a:rPr sz="2050" spc="20" dirty="0">
                <a:latin typeface="Garamond"/>
                <a:cs typeface="Garamond"/>
              </a:rPr>
              <a:t>polynomials </a:t>
            </a:r>
            <a:r>
              <a:rPr sz="2050" spc="45" dirty="0">
                <a:latin typeface="Garamond"/>
                <a:cs typeface="Garamond"/>
              </a:rPr>
              <a:t>are </a:t>
            </a:r>
            <a:r>
              <a:rPr sz="2050" dirty="0">
                <a:latin typeface="Garamond"/>
                <a:cs typeface="Garamond"/>
              </a:rPr>
              <a:t>never </a:t>
            </a:r>
            <a:r>
              <a:rPr sz="2050" spc="25" dirty="0">
                <a:latin typeface="Garamond"/>
                <a:cs typeface="Garamond"/>
              </a:rPr>
              <a:t>divisible </a:t>
            </a:r>
            <a:r>
              <a:rPr sz="2050" spc="90" dirty="0">
                <a:latin typeface="Garamond"/>
                <a:cs typeface="Garamond"/>
              </a:rPr>
              <a:t> </a:t>
            </a:r>
            <a:r>
              <a:rPr sz="2050" spc="50" dirty="0">
                <a:latin typeface="Garamond"/>
                <a:cs typeface="Garamond"/>
              </a:rPr>
              <a:t>by</a:t>
            </a:r>
            <a:endParaRPr sz="2050" dirty="0">
              <a:latin typeface="Garamond"/>
              <a:cs typeface="Garamond"/>
            </a:endParaRPr>
          </a:p>
          <a:p>
            <a:pPr marL="12700">
              <a:lnSpc>
                <a:spcPct val="100000"/>
              </a:lnSpc>
              <a:spcBef>
                <a:spcPts val="390"/>
              </a:spcBef>
            </a:pPr>
            <a:r>
              <a:rPr sz="2050" i="1" spc="-65" dirty="0">
                <a:latin typeface="Verdana"/>
                <a:cs typeface="Verdana"/>
              </a:rPr>
              <a:t>x </a:t>
            </a:r>
            <a:r>
              <a:rPr sz="2050" spc="120" dirty="0">
                <a:latin typeface="Garamond"/>
                <a:cs typeface="Garamond"/>
              </a:rPr>
              <a:t>+ </a:t>
            </a:r>
            <a:r>
              <a:rPr sz="2050" spc="25" dirty="0">
                <a:latin typeface="Garamond"/>
                <a:cs typeface="Garamond"/>
              </a:rPr>
              <a:t>1. </a:t>
            </a:r>
            <a:r>
              <a:rPr lang="en-US" sz="2050" spc="25" dirty="0" smtClean="0">
                <a:latin typeface="Garamond"/>
                <a:cs typeface="Garamond"/>
              </a:rPr>
              <a:t>Why? If P(X) = (X + 1) R(X) then if we plug in 1, we get P(1) = 1 on LHS but 0 on RHS. </a:t>
            </a:r>
            <a:r>
              <a:rPr sz="2050" spc="-15" dirty="0" smtClean="0">
                <a:latin typeface="Garamond"/>
                <a:cs typeface="Garamond"/>
              </a:rPr>
              <a:t>So </a:t>
            </a:r>
            <a:r>
              <a:rPr sz="2050" spc="20" dirty="0">
                <a:latin typeface="Garamond"/>
                <a:cs typeface="Garamond"/>
              </a:rPr>
              <a:t>make </a:t>
            </a:r>
            <a:r>
              <a:rPr sz="2050" i="1" spc="5" dirty="0">
                <a:latin typeface="Verdana"/>
                <a:cs typeface="Verdana"/>
              </a:rPr>
              <a:t>G </a:t>
            </a:r>
            <a:r>
              <a:rPr sz="2050" spc="10" dirty="0">
                <a:latin typeface="Garamond"/>
                <a:cs typeface="Garamond"/>
              </a:rPr>
              <a:t>have </a:t>
            </a:r>
            <a:r>
              <a:rPr sz="2050" i="1" spc="-65" dirty="0">
                <a:latin typeface="Verdana"/>
                <a:cs typeface="Verdana"/>
              </a:rPr>
              <a:t>x </a:t>
            </a:r>
            <a:r>
              <a:rPr sz="2050" spc="120" dirty="0">
                <a:latin typeface="Garamond"/>
                <a:cs typeface="Garamond"/>
              </a:rPr>
              <a:t>+ </a:t>
            </a:r>
            <a:r>
              <a:rPr sz="2050" spc="-15" dirty="0">
                <a:latin typeface="Garamond"/>
                <a:cs typeface="Garamond"/>
              </a:rPr>
              <a:t>1 </a:t>
            </a:r>
            <a:r>
              <a:rPr sz="2050" spc="50" dirty="0">
                <a:latin typeface="Garamond"/>
                <a:cs typeface="Garamond"/>
              </a:rPr>
              <a:t>as </a:t>
            </a:r>
            <a:r>
              <a:rPr sz="2050" spc="114" dirty="0">
                <a:latin typeface="Garamond"/>
                <a:cs typeface="Garamond"/>
              </a:rPr>
              <a:t>a</a:t>
            </a:r>
            <a:r>
              <a:rPr sz="2050" spc="-20" dirty="0">
                <a:latin typeface="Garamond"/>
                <a:cs typeface="Garamond"/>
              </a:rPr>
              <a:t> </a:t>
            </a:r>
            <a:r>
              <a:rPr sz="2050" spc="10" dirty="0" smtClean="0">
                <a:latin typeface="Garamond"/>
                <a:cs typeface="Garamond"/>
              </a:rPr>
              <a:t>factor</a:t>
            </a:r>
            <a:r>
              <a:rPr lang="en-US" sz="2050" spc="10" dirty="0" smtClean="0">
                <a:latin typeface="Garamond"/>
                <a:cs typeface="Garamond"/>
              </a:rPr>
              <a:t> </a:t>
            </a:r>
            <a:r>
              <a:rPr lang="en-US" sz="2050" spc="10" dirty="0" smtClean="0">
                <a:solidFill>
                  <a:srgbClr val="FF0000"/>
                </a:solidFill>
                <a:latin typeface="Garamond"/>
                <a:cs typeface="Garamond"/>
              </a:rPr>
              <a:t>to detect odd bit errors</a:t>
            </a:r>
            <a:r>
              <a:rPr sz="2050" spc="10" dirty="0" smtClean="0">
                <a:latin typeface="Garamond"/>
                <a:cs typeface="Garamond"/>
              </a:rPr>
              <a:t>.</a:t>
            </a:r>
            <a:endParaRPr sz="2050" dirty="0">
              <a:latin typeface="Garamond"/>
              <a:cs typeface="Garamond"/>
            </a:endParaRPr>
          </a:p>
          <a:p>
            <a:pPr marL="12700" marR="487045">
              <a:lnSpc>
                <a:spcPct val="116300"/>
              </a:lnSpc>
              <a:spcBef>
                <a:spcPts val="600"/>
              </a:spcBef>
            </a:pPr>
            <a:r>
              <a:rPr sz="2050" spc="60" dirty="0" smtClean="0">
                <a:latin typeface="Garamond"/>
                <a:cs typeface="Garamond"/>
              </a:rPr>
              <a:t>Bu</a:t>
            </a:r>
            <a:r>
              <a:rPr lang="en-US" sz="2050" spc="60" dirty="0" smtClean="0">
                <a:latin typeface="Garamond"/>
                <a:cs typeface="Garamond"/>
              </a:rPr>
              <a:t>t what makes CRCs shine are detecting burst errors as we will see next.</a:t>
            </a:r>
            <a:endParaRPr sz="2050" dirty="0">
              <a:latin typeface="Garamond"/>
              <a:cs typeface="Garamond"/>
            </a:endParaRPr>
          </a:p>
        </p:txBody>
      </p:sp>
    </p:spTree>
    <p:extLst>
      <p:ext uri="{BB962C8B-B14F-4D97-AF65-F5344CB8AC3E}">
        <p14:creationId xmlns:p14="http://schemas.microsoft.com/office/powerpoint/2010/main" val="18398139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4294967295"/>
          </p:nvPr>
        </p:nvSpPr>
        <p:spPr>
          <a:prstGeom prst="rect">
            <a:avLst/>
          </a:prstGeom>
        </p:spPr>
        <p:txBody>
          <a:bodyPr vert="horz" wrap="square" lIns="0" tIns="6985" rIns="0" bIns="0" rtlCol="0">
            <a:spAutoFit/>
          </a:bodyPr>
          <a:lstStyle/>
          <a:p>
            <a:pPr marL="25400">
              <a:lnSpc>
                <a:spcPts val="1235"/>
              </a:lnSpc>
              <a:spcBef>
                <a:spcPts val="55"/>
              </a:spcBef>
            </a:pPr>
            <a:r>
              <a:rPr spc="-5" dirty="0"/>
              <a:t>11</a:t>
            </a:r>
          </a:p>
        </p:txBody>
      </p:sp>
      <p:sp>
        <p:nvSpPr>
          <p:cNvPr id="2" name="object 2"/>
          <p:cNvSpPr txBox="1"/>
          <p:nvPr/>
        </p:nvSpPr>
        <p:spPr>
          <a:xfrm>
            <a:off x="1084577" y="657352"/>
            <a:ext cx="5690870" cy="7664534"/>
          </a:xfrm>
          <a:prstGeom prst="rect">
            <a:avLst/>
          </a:prstGeom>
        </p:spPr>
        <p:txBody>
          <a:bodyPr vert="horz" wrap="square" lIns="0" tIns="0" rIns="0" bIns="0" rtlCol="0">
            <a:spAutoFit/>
          </a:bodyPr>
          <a:lstStyle/>
          <a:p>
            <a:pPr marL="1529080">
              <a:lnSpc>
                <a:spcPct val="100000"/>
              </a:lnSpc>
            </a:pPr>
            <a:r>
              <a:rPr sz="3200" spc="385" dirty="0" smtClean="0">
                <a:solidFill>
                  <a:srgbClr val="0070C0"/>
                </a:solidFill>
                <a:latin typeface="+mj-lt"/>
                <a:cs typeface="PMingLiU"/>
              </a:rPr>
              <a:t>CRC</a:t>
            </a:r>
            <a:r>
              <a:rPr lang="en-US" sz="3200" spc="165" dirty="0">
                <a:solidFill>
                  <a:srgbClr val="0070C0"/>
                </a:solidFill>
                <a:latin typeface="+mj-lt"/>
                <a:cs typeface="PMingLiU"/>
              </a:rPr>
              <a:t> </a:t>
            </a:r>
            <a:r>
              <a:rPr lang="en-US" sz="3200" spc="165" dirty="0" smtClean="0">
                <a:solidFill>
                  <a:srgbClr val="0070C0"/>
                </a:solidFill>
                <a:latin typeface="+mj-lt"/>
                <a:cs typeface="PMingLiU"/>
              </a:rPr>
              <a:t>AND BURSTS: </a:t>
            </a:r>
          </a:p>
          <a:p>
            <a:pPr marL="1529080">
              <a:lnSpc>
                <a:spcPct val="100000"/>
              </a:lnSpc>
            </a:pPr>
            <a:r>
              <a:rPr lang="en-US" sz="3200" spc="165" dirty="0" smtClean="0">
                <a:solidFill>
                  <a:srgbClr val="0070C0"/>
                </a:solidFill>
                <a:latin typeface="+mj-lt"/>
                <a:cs typeface="PMingLiU"/>
              </a:rPr>
              <a:t>THE BIG DEAL</a:t>
            </a:r>
            <a:endParaRPr sz="3200" dirty="0">
              <a:solidFill>
                <a:srgbClr val="0070C0"/>
              </a:solidFill>
              <a:latin typeface="+mj-lt"/>
              <a:cs typeface="PMingLiU"/>
            </a:endParaRPr>
          </a:p>
          <a:p>
            <a:pPr>
              <a:lnSpc>
                <a:spcPct val="100000"/>
              </a:lnSpc>
              <a:spcBef>
                <a:spcPts val="10"/>
              </a:spcBef>
            </a:pPr>
            <a:endParaRPr sz="1900" dirty="0">
              <a:latin typeface="Times New Roman"/>
              <a:cs typeface="Times New Roman"/>
            </a:endParaRPr>
          </a:p>
          <a:p>
            <a:pPr marL="12700" marR="487045">
              <a:lnSpc>
                <a:spcPct val="116300"/>
              </a:lnSpc>
              <a:spcBef>
                <a:spcPts val="600"/>
              </a:spcBef>
            </a:pPr>
            <a:r>
              <a:rPr lang="en-US" sz="2050" spc="-20" dirty="0" smtClean="0">
                <a:latin typeface="Garamond"/>
                <a:cs typeface="Garamond"/>
              </a:rPr>
              <a:t> Consider a 1000 bit message with a 16 bit burst error starting in bit 900</a:t>
            </a:r>
            <a:endParaRPr lang="en-US" sz="2050" spc="-20" dirty="0">
              <a:latin typeface="Garamond"/>
              <a:cs typeface="Garamond"/>
            </a:endParaRPr>
          </a:p>
          <a:p>
            <a:pPr marL="12700">
              <a:spcBef>
                <a:spcPts val="1005"/>
              </a:spcBef>
            </a:pPr>
            <a:r>
              <a:rPr lang="en-US" sz="2050" spc="-20" dirty="0">
                <a:latin typeface="Garamond"/>
                <a:cs typeface="Garamond"/>
              </a:rPr>
              <a:t>The error polynomial could be something like:</a:t>
            </a:r>
          </a:p>
          <a:p>
            <a:pPr marL="12700">
              <a:spcBef>
                <a:spcPts val="1005"/>
              </a:spcBef>
            </a:pPr>
            <a:r>
              <a:rPr lang="en-US" sz="2050" i="1" spc="160" dirty="0">
                <a:latin typeface="Verdana"/>
                <a:cs typeface="Verdana"/>
              </a:rPr>
              <a:t>X</a:t>
            </a:r>
            <a:r>
              <a:rPr lang="en-US" sz="2100" spc="240" baseline="29761" dirty="0">
                <a:latin typeface="Tw Cen MT Condensed Extra Bold"/>
                <a:cs typeface="Verdana"/>
              </a:rPr>
              <a:t>900</a:t>
            </a:r>
            <a:r>
              <a:rPr lang="en-US" sz="2100" spc="240" baseline="29761" dirty="0">
                <a:latin typeface="Tw Cen MT Condensed Extra Bold"/>
                <a:cs typeface="Tw Cen MT Condensed Extra Bold"/>
              </a:rPr>
              <a:t> </a:t>
            </a:r>
            <a:r>
              <a:rPr lang="en-US" sz="2050" spc="120" dirty="0">
                <a:latin typeface="Garamond"/>
                <a:cs typeface="Garamond"/>
              </a:rPr>
              <a:t>+ </a:t>
            </a:r>
            <a:r>
              <a:rPr lang="en-US" sz="2050" i="1" spc="155" dirty="0">
                <a:latin typeface="Verdana"/>
                <a:cs typeface="Verdana"/>
              </a:rPr>
              <a:t>X</a:t>
            </a:r>
            <a:r>
              <a:rPr lang="en-US" sz="2100" spc="232" baseline="29761" dirty="0">
                <a:latin typeface="Tw Cen MT Condensed Extra Bold"/>
                <a:cs typeface="Verdana"/>
              </a:rPr>
              <a:t>890</a:t>
            </a:r>
            <a:r>
              <a:rPr lang="en-US" sz="2100" spc="232" baseline="29761" dirty="0">
                <a:latin typeface="Tw Cen MT Condensed Extra Bold"/>
                <a:cs typeface="Tw Cen MT Condensed Extra Bold"/>
              </a:rPr>
              <a:t> </a:t>
            </a:r>
            <a:r>
              <a:rPr lang="en-US" sz="2050" spc="120" dirty="0">
                <a:latin typeface="Garamond"/>
                <a:cs typeface="Garamond"/>
              </a:rPr>
              <a:t>+  . . </a:t>
            </a:r>
            <a:r>
              <a:rPr lang="en-US" sz="2050" i="1" spc="225" dirty="0" smtClean="0">
                <a:latin typeface="Verdana"/>
                <a:cs typeface="Verdana"/>
              </a:rPr>
              <a:t>X</a:t>
            </a:r>
            <a:r>
              <a:rPr lang="en-US" sz="2100" spc="337" baseline="29761" dirty="0" smtClean="0">
                <a:latin typeface="Tw Cen MT Condensed Extra Bold"/>
                <a:cs typeface="Verdana"/>
              </a:rPr>
              <a:t>885</a:t>
            </a:r>
            <a:endParaRPr lang="en-US" sz="2100" spc="337" baseline="29761" dirty="0">
              <a:latin typeface="Tw Cen MT Condensed Extra Bold"/>
              <a:cs typeface="Verdana"/>
            </a:endParaRPr>
          </a:p>
          <a:p>
            <a:pPr marL="12700">
              <a:spcBef>
                <a:spcPts val="1005"/>
              </a:spcBef>
            </a:pPr>
            <a:r>
              <a:rPr lang="en-US" sz="2050" spc="-20" dirty="0" smtClean="0">
                <a:latin typeface="Garamond"/>
                <a:cs typeface="Garamond"/>
              </a:rPr>
              <a:t>Factoring we get:</a:t>
            </a:r>
          </a:p>
          <a:p>
            <a:pPr marL="12700">
              <a:spcBef>
                <a:spcPts val="1005"/>
              </a:spcBef>
            </a:pPr>
            <a:r>
              <a:rPr lang="en-US" sz="2050" i="1" spc="225" dirty="0" smtClean="0">
                <a:latin typeface="Verdana"/>
                <a:cs typeface="Verdana"/>
              </a:rPr>
              <a:t>X</a:t>
            </a:r>
            <a:r>
              <a:rPr lang="en-US" sz="2100" spc="337" baseline="29761" dirty="0" smtClean="0">
                <a:latin typeface="Tw Cen MT Condensed Extra Bold"/>
                <a:cs typeface="Verdana"/>
              </a:rPr>
              <a:t>885</a:t>
            </a:r>
            <a:r>
              <a:rPr lang="en-US" sz="2100" spc="337" dirty="0" smtClean="0">
                <a:latin typeface="Tw Cen MT Condensed Extra Bold"/>
                <a:cs typeface="Verdana"/>
              </a:rPr>
              <a:t> (</a:t>
            </a:r>
            <a:r>
              <a:rPr lang="en-US" sz="2050" i="1" spc="160" dirty="0" smtClean="0">
                <a:latin typeface="Verdana"/>
                <a:cs typeface="Verdana"/>
              </a:rPr>
              <a:t>X</a:t>
            </a:r>
            <a:r>
              <a:rPr lang="en-US" sz="2100" spc="240" baseline="29761" dirty="0" smtClean="0">
                <a:latin typeface="Tw Cen MT Condensed Extra Bold"/>
                <a:cs typeface="Verdana"/>
              </a:rPr>
              <a:t>15</a:t>
            </a:r>
            <a:r>
              <a:rPr lang="en-US" sz="2100" spc="240" baseline="29761" dirty="0" smtClean="0">
                <a:latin typeface="Tw Cen MT Condensed Extra Bold"/>
                <a:cs typeface="Tw Cen MT Condensed Extra Bold"/>
              </a:rPr>
              <a:t> </a:t>
            </a:r>
            <a:r>
              <a:rPr lang="en-US" sz="2050" spc="120" dirty="0">
                <a:latin typeface="Garamond"/>
                <a:cs typeface="Garamond"/>
              </a:rPr>
              <a:t>+ </a:t>
            </a:r>
            <a:r>
              <a:rPr lang="en-US" sz="2050" i="1" spc="155" dirty="0" smtClean="0">
                <a:latin typeface="Verdana"/>
                <a:cs typeface="Verdana"/>
              </a:rPr>
              <a:t>X</a:t>
            </a:r>
            <a:r>
              <a:rPr lang="en-US" sz="2100" spc="232" baseline="29761" dirty="0">
                <a:latin typeface="Tw Cen MT Condensed Extra Bold"/>
                <a:cs typeface="Verdana"/>
              </a:rPr>
              <a:t>5</a:t>
            </a:r>
            <a:r>
              <a:rPr lang="en-US" sz="2050" spc="120" dirty="0" smtClean="0">
                <a:latin typeface="Garamond"/>
                <a:cs typeface="Garamond"/>
              </a:rPr>
              <a:t>+  </a:t>
            </a:r>
            <a:r>
              <a:rPr lang="en-US" sz="2050" spc="120" dirty="0">
                <a:latin typeface="Garamond"/>
                <a:cs typeface="Garamond"/>
              </a:rPr>
              <a:t>. </a:t>
            </a:r>
            <a:r>
              <a:rPr lang="en-US" sz="2050" spc="120" dirty="0" smtClean="0">
                <a:latin typeface="Garamond"/>
                <a:cs typeface="Garamond"/>
              </a:rPr>
              <a:t>.1) </a:t>
            </a:r>
          </a:p>
          <a:p>
            <a:pPr marL="12700">
              <a:spcBef>
                <a:spcPts val="1005"/>
              </a:spcBef>
            </a:pPr>
            <a:endParaRPr lang="en-US" sz="2050" spc="120" dirty="0">
              <a:latin typeface="Garamond"/>
              <a:cs typeface="Garamond"/>
            </a:endParaRPr>
          </a:p>
          <a:p>
            <a:pPr marL="12700">
              <a:spcBef>
                <a:spcPts val="1005"/>
              </a:spcBef>
            </a:pPr>
            <a:r>
              <a:rPr lang="en-US" sz="2050" i="1" spc="160" dirty="0" smtClean="0">
                <a:latin typeface="Verdana"/>
                <a:cs typeface="Verdana"/>
              </a:rPr>
              <a:t>But X</a:t>
            </a:r>
            <a:r>
              <a:rPr lang="en-US" sz="2100" spc="240" baseline="29761" dirty="0" smtClean="0">
                <a:latin typeface="Tw Cen MT Condensed Extra Bold"/>
                <a:cs typeface="Verdana"/>
              </a:rPr>
              <a:t>15</a:t>
            </a:r>
            <a:r>
              <a:rPr lang="en-US" sz="2100" spc="240" baseline="29761" dirty="0" smtClean="0">
                <a:latin typeface="Tw Cen MT Condensed Extra Bold"/>
                <a:cs typeface="Tw Cen MT Condensed Extra Bold"/>
              </a:rPr>
              <a:t> </a:t>
            </a:r>
            <a:r>
              <a:rPr lang="en-US" sz="2050" spc="120" dirty="0">
                <a:latin typeface="Garamond"/>
                <a:cs typeface="Garamond"/>
              </a:rPr>
              <a:t>+ </a:t>
            </a:r>
            <a:r>
              <a:rPr lang="en-US" sz="2050" i="1" spc="155" dirty="0">
                <a:latin typeface="Verdana"/>
                <a:cs typeface="Verdana"/>
              </a:rPr>
              <a:t>X</a:t>
            </a:r>
            <a:r>
              <a:rPr lang="en-US" sz="2100" spc="232" baseline="29761" dirty="0">
                <a:latin typeface="Tw Cen MT Condensed Extra Bold"/>
                <a:cs typeface="Verdana"/>
              </a:rPr>
              <a:t>5</a:t>
            </a:r>
            <a:r>
              <a:rPr lang="en-US" sz="2050" spc="120" dirty="0">
                <a:latin typeface="Garamond"/>
                <a:cs typeface="Garamond"/>
              </a:rPr>
              <a:t>+  . .1 </a:t>
            </a:r>
            <a:r>
              <a:rPr lang="en-US" sz="2050" spc="-20" dirty="0" smtClean="0">
                <a:latin typeface="Garamond"/>
                <a:cs typeface="Garamond"/>
              </a:rPr>
              <a:t>cannot divide CRC-16 which is </a:t>
            </a:r>
          </a:p>
          <a:p>
            <a:pPr marL="12700">
              <a:spcBef>
                <a:spcPts val="1005"/>
              </a:spcBef>
            </a:pPr>
            <a:r>
              <a:rPr lang="en-US" sz="2050" spc="30" dirty="0">
                <a:latin typeface="Garamond"/>
                <a:cs typeface="Garamond"/>
              </a:rPr>
              <a:t>: </a:t>
            </a:r>
            <a:r>
              <a:rPr lang="en-US" sz="2050" i="1" spc="160" dirty="0">
                <a:latin typeface="Verdana"/>
                <a:cs typeface="Verdana"/>
              </a:rPr>
              <a:t>X</a:t>
            </a:r>
            <a:r>
              <a:rPr lang="en-US" sz="2100" spc="240" baseline="29761" dirty="0">
                <a:latin typeface="Tw Cen MT Condensed Extra Bold"/>
                <a:cs typeface="Tw Cen MT Condensed Extra Bold"/>
              </a:rPr>
              <a:t>16 </a:t>
            </a:r>
            <a:r>
              <a:rPr lang="en-US" sz="2050" spc="120" dirty="0">
                <a:latin typeface="Garamond"/>
                <a:cs typeface="Garamond"/>
              </a:rPr>
              <a:t>+ </a:t>
            </a:r>
            <a:r>
              <a:rPr lang="en-US" sz="2050" i="1" spc="155" dirty="0">
                <a:latin typeface="Verdana"/>
                <a:cs typeface="Verdana"/>
              </a:rPr>
              <a:t>X</a:t>
            </a:r>
            <a:r>
              <a:rPr lang="en-US" sz="2100" spc="232" baseline="29761" dirty="0">
                <a:latin typeface="Tw Cen MT Condensed Extra Bold"/>
                <a:cs typeface="Tw Cen MT Condensed Extra Bold"/>
              </a:rPr>
              <a:t>15 </a:t>
            </a:r>
            <a:r>
              <a:rPr lang="en-US" sz="2050" spc="120" dirty="0">
                <a:latin typeface="Garamond"/>
                <a:cs typeface="Garamond"/>
              </a:rPr>
              <a:t>+ </a:t>
            </a:r>
            <a:r>
              <a:rPr lang="en-US" sz="2050" i="1" spc="225" dirty="0">
                <a:latin typeface="Verdana"/>
                <a:cs typeface="Verdana"/>
              </a:rPr>
              <a:t>X</a:t>
            </a:r>
            <a:r>
              <a:rPr lang="en-US" sz="2100" spc="337" baseline="29761" dirty="0">
                <a:latin typeface="Tw Cen MT Condensed Extra Bold"/>
                <a:cs typeface="Tw Cen MT Condensed Extra Bold"/>
              </a:rPr>
              <a:t>2 </a:t>
            </a:r>
            <a:r>
              <a:rPr lang="en-US" sz="2050" spc="120" dirty="0">
                <a:latin typeface="Garamond"/>
                <a:cs typeface="Garamond"/>
              </a:rPr>
              <a:t>+</a:t>
            </a:r>
            <a:r>
              <a:rPr lang="en-US" sz="2050" spc="-265" dirty="0">
                <a:latin typeface="Garamond"/>
                <a:cs typeface="Garamond"/>
              </a:rPr>
              <a:t> </a:t>
            </a:r>
            <a:r>
              <a:rPr lang="en-US" sz="2050" spc="20" dirty="0">
                <a:latin typeface="Garamond"/>
                <a:cs typeface="Garamond"/>
              </a:rPr>
              <a:t>1</a:t>
            </a:r>
            <a:r>
              <a:rPr lang="en-US" sz="2050" spc="20" dirty="0" smtClean="0">
                <a:latin typeface="Garamond"/>
                <a:cs typeface="Garamond"/>
              </a:rPr>
              <a:t>.</a:t>
            </a:r>
            <a:r>
              <a:rPr lang="en-US" sz="2050" dirty="0" smtClean="0">
                <a:latin typeface="Garamond"/>
                <a:cs typeface="Garamond"/>
              </a:rPr>
              <a:t>  Thus CRC-16 can catch </a:t>
            </a:r>
            <a:r>
              <a:rPr lang="en-US" sz="2050" smtClean="0">
                <a:latin typeface="Garamond"/>
                <a:cs typeface="Garamond"/>
              </a:rPr>
              <a:t>any 16 </a:t>
            </a:r>
            <a:r>
              <a:rPr lang="en-US" sz="2050" dirty="0" smtClean="0">
                <a:latin typeface="Garamond"/>
                <a:cs typeface="Garamond"/>
              </a:rPr>
              <a:t>bit or smaller burst</a:t>
            </a:r>
          </a:p>
          <a:p>
            <a:pPr marL="12700">
              <a:spcBef>
                <a:spcPts val="1005"/>
              </a:spcBef>
            </a:pPr>
            <a:r>
              <a:rPr lang="en-US" sz="2050" spc="60" dirty="0" smtClean="0">
                <a:latin typeface="Garamond"/>
                <a:cs typeface="Garamond"/>
              </a:rPr>
              <a:t>In general</a:t>
            </a:r>
            <a:r>
              <a:rPr lang="en-US" sz="2050" spc="60" dirty="0" smtClean="0">
                <a:solidFill>
                  <a:srgbClr val="FF0000"/>
                </a:solidFill>
                <a:latin typeface="Garamond"/>
                <a:cs typeface="Garamond"/>
              </a:rPr>
              <a:t>, burst </a:t>
            </a:r>
            <a:r>
              <a:rPr lang="en-US" sz="2050" dirty="0">
                <a:solidFill>
                  <a:srgbClr val="FF0000"/>
                </a:solidFill>
                <a:latin typeface="Garamond"/>
                <a:cs typeface="Garamond"/>
              </a:rPr>
              <a:t>errors </a:t>
            </a:r>
            <a:r>
              <a:rPr lang="en-US" sz="2050" spc="-100" dirty="0">
                <a:latin typeface="Garamond"/>
                <a:cs typeface="Garamond"/>
              </a:rPr>
              <a:t>of </a:t>
            </a:r>
            <a:r>
              <a:rPr lang="en-US" sz="2050" spc="30" dirty="0">
                <a:latin typeface="Garamond"/>
                <a:cs typeface="Garamond"/>
              </a:rPr>
              <a:t>length </a:t>
            </a:r>
            <a:r>
              <a:rPr lang="en-US" sz="2050" i="1" spc="-155" dirty="0">
                <a:latin typeface="Verdana"/>
                <a:cs typeface="Verdana"/>
              </a:rPr>
              <a:t>k </a:t>
            </a:r>
            <a:r>
              <a:rPr lang="en-US" sz="2050" spc="35" dirty="0">
                <a:latin typeface="Garamond"/>
                <a:cs typeface="Garamond"/>
              </a:rPr>
              <a:t>adds </a:t>
            </a:r>
            <a:r>
              <a:rPr lang="en-US" sz="2050" i="1" spc="70" dirty="0">
                <a:latin typeface="Verdana"/>
                <a:cs typeface="Verdana"/>
              </a:rPr>
              <a:t>x</a:t>
            </a:r>
            <a:r>
              <a:rPr lang="en-US" sz="2100" i="1" spc="104" baseline="29761" dirty="0">
                <a:latin typeface="Trebuchet MS"/>
                <a:cs typeface="Trebuchet MS"/>
              </a:rPr>
              <a:t>i</a:t>
            </a:r>
            <a:r>
              <a:rPr lang="en-US" sz="2050" spc="70" dirty="0">
                <a:latin typeface="Garamond"/>
                <a:cs typeface="Garamond"/>
              </a:rPr>
              <a:t>(</a:t>
            </a:r>
            <a:r>
              <a:rPr lang="en-US" sz="2050" i="1" spc="70" dirty="0">
                <a:latin typeface="Verdana"/>
                <a:cs typeface="Verdana"/>
              </a:rPr>
              <a:t>x</a:t>
            </a:r>
            <a:r>
              <a:rPr lang="en-US" sz="2100" i="1" spc="104" baseline="29761" dirty="0">
                <a:latin typeface="Trebuchet MS"/>
                <a:cs typeface="Trebuchet MS"/>
              </a:rPr>
              <a:t>k</a:t>
            </a:r>
            <a:r>
              <a:rPr lang="en-US" sz="2100" spc="104" baseline="29761" dirty="0">
                <a:latin typeface="Arial"/>
                <a:cs typeface="Arial"/>
              </a:rPr>
              <a:t>−</a:t>
            </a:r>
            <a:r>
              <a:rPr lang="en-US" sz="2100" spc="104" baseline="29761" dirty="0">
                <a:latin typeface="Tw Cen MT Condensed Extra Bold"/>
                <a:cs typeface="Tw Cen MT Condensed Extra Bold"/>
              </a:rPr>
              <a:t>1 </a:t>
            </a:r>
            <a:r>
              <a:rPr lang="en-US" sz="2050" spc="120" dirty="0">
                <a:latin typeface="Garamond"/>
                <a:cs typeface="Garamond"/>
              </a:rPr>
              <a:t>+ </a:t>
            </a:r>
            <a:r>
              <a:rPr lang="en-US" sz="2050" i="1" spc="-40" dirty="0">
                <a:latin typeface="Verdana"/>
                <a:cs typeface="Verdana"/>
              </a:rPr>
              <a:t>..</a:t>
            </a:r>
            <a:r>
              <a:rPr lang="en-US" sz="2050" spc="-40" dirty="0">
                <a:latin typeface="Garamond"/>
                <a:cs typeface="Garamond"/>
              </a:rPr>
              <a:t>1). </a:t>
            </a:r>
            <a:r>
              <a:rPr lang="en-US" sz="2050" spc="60" dirty="0">
                <a:latin typeface="Garamond"/>
                <a:cs typeface="Garamond"/>
              </a:rPr>
              <a:t>Can  </a:t>
            </a:r>
            <a:r>
              <a:rPr lang="en-US" sz="2050" spc="35" dirty="0">
                <a:latin typeface="Garamond"/>
                <a:cs typeface="Garamond"/>
              </a:rPr>
              <a:t>catch </a:t>
            </a:r>
            <a:r>
              <a:rPr lang="en-US" sz="2050" spc="-25" dirty="0">
                <a:latin typeface="Garamond"/>
                <a:cs typeface="Garamond"/>
              </a:rPr>
              <a:t>if </a:t>
            </a:r>
            <a:r>
              <a:rPr lang="en-US" sz="2050" i="1" spc="-155" dirty="0">
                <a:latin typeface="Verdana"/>
                <a:cs typeface="Verdana"/>
              </a:rPr>
              <a:t>k </a:t>
            </a:r>
            <a:r>
              <a:rPr lang="en-US" sz="2050" spc="-25" dirty="0">
                <a:latin typeface="Lucida Sans Unicode"/>
                <a:cs typeface="Lucida Sans Unicode"/>
              </a:rPr>
              <a:t>≤ </a:t>
            </a:r>
            <a:r>
              <a:rPr lang="en-US" sz="2050" spc="25" dirty="0">
                <a:latin typeface="Garamond"/>
                <a:cs typeface="Lucida Sans Unicode"/>
              </a:rPr>
              <a:t>generator</a:t>
            </a:r>
            <a:r>
              <a:rPr lang="en-US" sz="2050" spc="25" dirty="0">
                <a:latin typeface="Garamond"/>
                <a:cs typeface="Garamond"/>
              </a:rPr>
              <a:t> </a:t>
            </a:r>
            <a:r>
              <a:rPr lang="en-US" sz="2050" spc="15" dirty="0" err="1" smtClean="0">
                <a:latin typeface="Garamond"/>
                <a:cs typeface="Garamond"/>
              </a:rPr>
              <a:t>degree.</a:t>
            </a:r>
            <a:r>
              <a:rPr lang="en-US" sz="2050" spc="45" dirty="0" err="1" smtClean="0">
                <a:latin typeface="Garamond"/>
                <a:cs typeface="Garamond"/>
              </a:rPr>
              <a:t>Any</a:t>
            </a:r>
            <a:r>
              <a:rPr lang="en-US" sz="2050" spc="45" dirty="0" smtClean="0">
                <a:latin typeface="Garamond"/>
                <a:cs typeface="Garamond"/>
              </a:rPr>
              <a:t> </a:t>
            </a:r>
            <a:r>
              <a:rPr lang="en-US" sz="2050" spc="35" dirty="0">
                <a:latin typeface="Garamond"/>
                <a:cs typeface="Garamond"/>
              </a:rPr>
              <a:t>multiple </a:t>
            </a:r>
            <a:r>
              <a:rPr lang="en-US" sz="2050" spc="-100" dirty="0">
                <a:latin typeface="Garamond"/>
                <a:cs typeface="Garamond"/>
              </a:rPr>
              <a:t>of  </a:t>
            </a:r>
            <a:r>
              <a:rPr lang="en-US" sz="2050" spc="20" dirty="0">
                <a:latin typeface="Garamond"/>
                <a:cs typeface="Garamond"/>
              </a:rPr>
              <a:t>generator </a:t>
            </a:r>
            <a:r>
              <a:rPr lang="en-US" sz="2050" spc="35" dirty="0">
                <a:latin typeface="Garamond"/>
                <a:cs typeface="Garamond"/>
              </a:rPr>
              <a:t>will </a:t>
            </a:r>
            <a:r>
              <a:rPr lang="en-US" sz="2050" spc="10" dirty="0">
                <a:latin typeface="Garamond"/>
                <a:cs typeface="Garamond"/>
              </a:rPr>
              <a:t>have </a:t>
            </a:r>
            <a:r>
              <a:rPr lang="en-US" sz="2050" spc="114" dirty="0">
                <a:latin typeface="Garamond"/>
                <a:cs typeface="Garamond"/>
              </a:rPr>
              <a:t>a </a:t>
            </a:r>
            <a:r>
              <a:rPr lang="en-US" sz="2050" spc="45" dirty="0">
                <a:latin typeface="Garamond"/>
                <a:cs typeface="Garamond"/>
              </a:rPr>
              <a:t>term </a:t>
            </a:r>
            <a:r>
              <a:rPr lang="en-US" sz="2050" spc="-100" dirty="0">
                <a:latin typeface="Garamond"/>
                <a:cs typeface="Garamond"/>
              </a:rPr>
              <a:t>of </a:t>
            </a:r>
            <a:r>
              <a:rPr lang="en-US" sz="2050" i="1" spc="-10" dirty="0" err="1">
                <a:latin typeface="Verdana"/>
                <a:cs typeface="Verdana"/>
              </a:rPr>
              <a:t>x</a:t>
            </a:r>
            <a:r>
              <a:rPr lang="en-US" sz="2100" i="1" spc="-15" baseline="29761" dirty="0" err="1">
                <a:latin typeface="Trebuchet MS"/>
                <a:cs typeface="Trebuchet MS"/>
              </a:rPr>
              <a:t>k</a:t>
            </a:r>
            <a:r>
              <a:rPr lang="en-US" sz="2100" i="1" spc="-15" baseline="29761" dirty="0">
                <a:latin typeface="Trebuchet MS"/>
                <a:cs typeface="Trebuchet MS"/>
              </a:rPr>
              <a:t>  </a:t>
            </a:r>
            <a:r>
              <a:rPr lang="en-US" sz="2050" spc="-30" dirty="0">
                <a:latin typeface="Garamond"/>
                <a:cs typeface="Garamond"/>
              </a:rPr>
              <a:t>or </a:t>
            </a:r>
            <a:r>
              <a:rPr lang="en-US" sz="2050" spc="15" dirty="0">
                <a:latin typeface="Garamond"/>
                <a:cs typeface="Garamond"/>
              </a:rPr>
              <a:t> </a:t>
            </a:r>
            <a:r>
              <a:rPr lang="en-US" sz="2050" spc="25" dirty="0" smtClean="0">
                <a:latin typeface="Garamond"/>
                <a:cs typeface="Garamond"/>
              </a:rPr>
              <a:t>higher</a:t>
            </a:r>
          </a:p>
          <a:p>
            <a:pPr marL="12700">
              <a:spcBef>
                <a:spcPts val="1005"/>
              </a:spcBef>
            </a:pPr>
            <a:r>
              <a:rPr lang="en-US" sz="2050" spc="25" dirty="0" smtClean="0">
                <a:latin typeface="Garamond"/>
                <a:cs typeface="Garamond"/>
              </a:rPr>
              <a:t>So CRC-32 can catch any 32 bit burst error for sure but we will see in HW that it will only miss larger burst errors with very small probability: 1/</a:t>
            </a:r>
            <a:r>
              <a:rPr lang="en-US" sz="2050" i="1" spc="160" dirty="0">
                <a:latin typeface="Verdana"/>
                <a:cs typeface="Verdana"/>
              </a:rPr>
              <a:t> </a:t>
            </a:r>
            <a:r>
              <a:rPr lang="en-US" sz="2050" i="1" spc="160" dirty="0" smtClean="0">
                <a:latin typeface="Verdana"/>
                <a:cs typeface="Verdana"/>
              </a:rPr>
              <a:t>2</a:t>
            </a:r>
            <a:r>
              <a:rPr lang="en-US" sz="2100" spc="240" baseline="29761" dirty="0" smtClean="0">
                <a:latin typeface="Tw Cen MT Condensed Extra Bold"/>
                <a:cs typeface="Verdana"/>
              </a:rPr>
              <a:t>32</a:t>
            </a:r>
            <a:endParaRPr lang="en-US" sz="2050" dirty="0" smtClean="0">
              <a:latin typeface="Garamond"/>
              <a:cs typeface="Garamond"/>
            </a:endParaRPr>
          </a:p>
        </p:txBody>
      </p:sp>
    </p:spTree>
    <p:extLst>
      <p:ext uri="{BB962C8B-B14F-4D97-AF65-F5344CB8AC3E}">
        <p14:creationId xmlns:p14="http://schemas.microsoft.com/office/powerpoint/2010/main" val="29854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9" end="9"/>
                                            </p:txEl>
                                          </p:spTgt>
                                        </p:tgtEl>
                                        <p:attrNameLst>
                                          <p:attrName>style.visibility</p:attrName>
                                        </p:attrNameLst>
                                      </p:cBhvr>
                                      <p:to>
                                        <p:strVal val="visible"/>
                                      </p:to>
                                    </p:set>
                                    <p:anim calcmode="lin" valueType="num">
                                      <p:cBhvr additive="base">
                                        <p:cTn id="7"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0" end="10"/>
                                            </p:txEl>
                                          </p:spTgt>
                                        </p:tgtEl>
                                        <p:attrNameLst>
                                          <p:attrName>style.visibility</p:attrName>
                                        </p:attrNameLst>
                                      </p:cBhvr>
                                      <p:to>
                                        <p:strVal val="visible"/>
                                      </p:to>
                                    </p:set>
                                    <p:anim calcmode="lin" valueType="num">
                                      <p:cBhvr additive="base">
                                        <p:cTn id="11"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11" end="11"/>
                                            </p:txEl>
                                          </p:spTgt>
                                        </p:tgtEl>
                                        <p:attrNameLst>
                                          <p:attrName>style.visibility</p:attrName>
                                        </p:attrNameLst>
                                      </p:cBhvr>
                                      <p:to>
                                        <p:strVal val="visible"/>
                                      </p:to>
                                    </p:set>
                                    <p:anim calcmode="lin" valueType="num">
                                      <p:cBhvr additive="base">
                                        <p:cTn id="17"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12" end="12"/>
                                            </p:txEl>
                                          </p:spTgt>
                                        </p:tgtEl>
                                        <p:attrNameLst>
                                          <p:attrName>style.visibility</p:attrName>
                                        </p:attrNameLst>
                                      </p:cBhvr>
                                      <p:to>
                                        <p:strVal val="visible"/>
                                      </p:to>
                                    </p:set>
                                    <p:anim calcmode="lin" valueType="num">
                                      <p:cBhvr additive="base">
                                        <p:cTn id="21"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6013277" y="5408233"/>
            <a:ext cx="1962642" cy="1962642"/>
          </a:xfrm>
          <a:prstGeom prst="rect">
            <a:avLst/>
          </a:prstGeom>
        </p:spPr>
      </p:pic>
      <p:sp>
        <p:nvSpPr>
          <p:cNvPr id="1126402" name="Rectangle 2"/>
          <p:cNvSpPr>
            <a:spLocks noGrp="1" noChangeArrowheads="1"/>
          </p:cNvSpPr>
          <p:nvPr>
            <p:ph type="title"/>
          </p:nvPr>
        </p:nvSpPr>
        <p:spPr>
          <a:xfrm>
            <a:off x="457296" y="236467"/>
            <a:ext cx="6995160" cy="492443"/>
          </a:xfrm>
        </p:spPr>
        <p:txBody>
          <a:bodyPr>
            <a:normAutofit fontScale="90000"/>
          </a:bodyPr>
          <a:lstStyle/>
          <a:p>
            <a:pPr>
              <a:defRPr/>
            </a:pPr>
            <a:r>
              <a:rPr lang="en-US" sz="3200" dirty="0">
                <a:solidFill>
                  <a:srgbClr val="0070C0"/>
                </a:solidFill>
              </a:rPr>
              <a:t>Data transport (TCP)</a:t>
            </a:r>
          </a:p>
        </p:txBody>
      </p:sp>
      <p:sp>
        <p:nvSpPr>
          <p:cNvPr id="23555" name="Rectangle 3"/>
          <p:cNvSpPr>
            <a:spLocks noGrp="1" noChangeArrowheads="1"/>
          </p:cNvSpPr>
          <p:nvPr>
            <p:ph type="body" idx="1"/>
          </p:nvPr>
        </p:nvSpPr>
        <p:spPr>
          <a:xfrm>
            <a:off x="388620" y="2313432"/>
            <a:ext cx="6995160" cy="1477328"/>
          </a:xfrm>
        </p:spPr>
        <p:txBody>
          <a:bodyPr>
            <a:normAutofit lnSpcReduction="10000"/>
          </a:bodyPr>
          <a:lstStyle/>
          <a:p>
            <a:r>
              <a:rPr lang="en-US" sz="3200" dirty="0"/>
              <a:t>Break message into packets (TCP segments)</a:t>
            </a:r>
          </a:p>
          <a:p>
            <a:r>
              <a:rPr lang="en-US" sz="3200" dirty="0"/>
              <a:t>Should be delivered reliably &amp; in-order</a:t>
            </a:r>
          </a:p>
        </p:txBody>
      </p:sp>
      <p:sp>
        <p:nvSpPr>
          <p:cNvPr id="23556" name="Rectangle 4"/>
          <p:cNvSpPr>
            <a:spLocks noChangeArrowheads="1"/>
          </p:cNvSpPr>
          <p:nvPr/>
        </p:nvSpPr>
        <p:spPr bwMode="auto">
          <a:xfrm>
            <a:off x="194310" y="4511040"/>
            <a:ext cx="3562350" cy="1619250"/>
          </a:xfrm>
          <a:prstGeom prst="rect">
            <a:avLst/>
          </a:prstGeom>
          <a:solidFill>
            <a:schemeClr val="accent1"/>
          </a:solidFill>
          <a:ln w="9525">
            <a:solidFill>
              <a:schemeClr val="accent2"/>
            </a:solidFill>
            <a:miter lim="800000"/>
            <a:headEnd/>
            <a:tailEnd type="none" w="med" len="lg"/>
          </a:ln>
        </p:spPr>
        <p:txBody>
          <a:bodyPr wrap="none" anchor="ctr">
            <a:prstTxWarp prst="textNoShape">
              <a:avLst/>
            </a:prstTxWarp>
          </a:bodyPr>
          <a:lstStyle/>
          <a:p>
            <a:pPr algn="l"/>
            <a:r>
              <a:rPr lang="en-US" sz="2000" dirty="0">
                <a:solidFill>
                  <a:schemeClr val="accent2"/>
                </a:solidFill>
              </a:rPr>
              <a:t>GET http://</a:t>
            </a:r>
            <a:r>
              <a:rPr lang="en-US" sz="2000" dirty="0" err="1">
                <a:solidFill>
                  <a:schemeClr val="accent2"/>
                </a:solidFill>
              </a:rPr>
              <a:t>www.google.com</a:t>
            </a:r>
            <a:r>
              <a:rPr lang="en-US" sz="2000" dirty="0">
                <a:solidFill>
                  <a:schemeClr val="accent2"/>
                </a:solidFill>
              </a:rPr>
              <a:t> HTTP/1.1</a:t>
            </a:r>
          </a:p>
          <a:p>
            <a:pPr algn="l"/>
            <a:r>
              <a:rPr lang="en-US" sz="2000" dirty="0">
                <a:solidFill>
                  <a:schemeClr val="accent2"/>
                </a:solidFill>
              </a:rPr>
              <a:t>Host: </a:t>
            </a:r>
            <a:r>
              <a:rPr lang="en-US" sz="2000" dirty="0">
                <a:solidFill>
                  <a:schemeClr val="accent2"/>
                </a:solidFill>
                <a:hlinkClick r:id="rId4"/>
              </a:rPr>
              <a:t>www.google.com</a:t>
            </a:r>
            <a:endParaRPr lang="en-US" sz="2000" dirty="0">
              <a:solidFill>
                <a:schemeClr val="accent2"/>
              </a:solidFill>
            </a:endParaRPr>
          </a:p>
          <a:p>
            <a:pPr algn="l"/>
            <a:r>
              <a:rPr lang="en-US" sz="2000" dirty="0" err="1">
                <a:solidFill>
                  <a:schemeClr val="accent2"/>
                </a:solidFill>
              </a:rPr>
              <a:t>Connection:keep</a:t>
            </a:r>
            <a:r>
              <a:rPr lang="en-US" sz="2000" dirty="0">
                <a:solidFill>
                  <a:schemeClr val="accent2"/>
                </a:solidFill>
              </a:rPr>
              <a:t>-alive</a:t>
            </a:r>
          </a:p>
          <a:p>
            <a:pPr algn="l"/>
            <a:r>
              <a:rPr lang="en-US" sz="2000" dirty="0">
                <a:solidFill>
                  <a:schemeClr val="accent2"/>
                </a:solidFill>
              </a:rPr>
              <a:t>…</a:t>
            </a:r>
          </a:p>
        </p:txBody>
      </p:sp>
      <p:sp>
        <p:nvSpPr>
          <p:cNvPr id="23558" name="Rectangle 8"/>
          <p:cNvSpPr>
            <a:spLocks noChangeArrowheads="1"/>
          </p:cNvSpPr>
          <p:nvPr/>
        </p:nvSpPr>
        <p:spPr bwMode="auto">
          <a:xfrm>
            <a:off x="4533900" y="6389370"/>
            <a:ext cx="842010" cy="388620"/>
          </a:xfrm>
          <a:prstGeom prst="rect">
            <a:avLst/>
          </a:prstGeom>
          <a:solidFill>
            <a:schemeClr val="accent1"/>
          </a:solidFill>
          <a:ln w="9525">
            <a:solidFill>
              <a:schemeClr val="accent2"/>
            </a:solidFill>
            <a:miter lim="800000"/>
            <a:headEnd/>
            <a:tailEnd type="none" w="med" len="lg"/>
          </a:ln>
        </p:spPr>
        <p:txBody>
          <a:bodyPr wrap="none" anchor="ctr">
            <a:prstTxWarp prst="textNoShape">
              <a:avLst/>
            </a:prstTxWarp>
          </a:bodyPr>
          <a:lstStyle/>
          <a:p>
            <a:r>
              <a:rPr lang="en-US" sz="1530" dirty="0">
                <a:solidFill>
                  <a:schemeClr val="accent2"/>
                </a:solidFill>
              </a:rPr>
              <a:t>GET </a:t>
            </a:r>
            <a:r>
              <a:rPr lang="en-US" sz="1530" dirty="0" err="1">
                <a:solidFill>
                  <a:schemeClr val="accent2"/>
                </a:solidFill>
              </a:rPr>
              <a:t>htt</a:t>
            </a:r>
            <a:endParaRPr lang="en-US" sz="1530" dirty="0">
              <a:solidFill>
                <a:schemeClr val="accent2"/>
              </a:solidFill>
            </a:endParaRPr>
          </a:p>
        </p:txBody>
      </p:sp>
      <p:sp>
        <p:nvSpPr>
          <p:cNvPr id="23559" name="Rectangle 9"/>
          <p:cNvSpPr>
            <a:spLocks noChangeArrowheads="1"/>
          </p:cNvSpPr>
          <p:nvPr/>
        </p:nvSpPr>
        <p:spPr bwMode="auto">
          <a:xfrm>
            <a:off x="4404360" y="6389370"/>
            <a:ext cx="129540" cy="388620"/>
          </a:xfrm>
          <a:prstGeom prst="rect">
            <a:avLst/>
          </a:prstGeom>
          <a:solidFill>
            <a:schemeClr val="accent1"/>
          </a:solidFill>
          <a:ln w="9525">
            <a:solidFill>
              <a:schemeClr val="accent2"/>
            </a:solidFill>
            <a:miter lim="800000"/>
            <a:headEnd/>
            <a:tailEnd type="none" w="med" len="lg"/>
          </a:ln>
        </p:spPr>
        <p:txBody>
          <a:bodyPr wrap="none" anchor="ctr">
            <a:prstTxWarp prst="textNoShape">
              <a:avLst/>
            </a:prstTxWarp>
          </a:bodyPr>
          <a:lstStyle/>
          <a:p>
            <a:pPr algn="ctr"/>
            <a:r>
              <a:rPr lang="en-US" sz="1530" dirty="0">
                <a:solidFill>
                  <a:schemeClr val="accent2"/>
                </a:solidFill>
              </a:rPr>
              <a:t>1</a:t>
            </a:r>
          </a:p>
        </p:txBody>
      </p:sp>
      <p:sp>
        <p:nvSpPr>
          <p:cNvPr id="23562" name="Freeform 12"/>
          <p:cNvSpPr>
            <a:spLocks/>
          </p:cNvSpPr>
          <p:nvPr/>
        </p:nvSpPr>
        <p:spPr bwMode="auto">
          <a:xfrm>
            <a:off x="577532" y="5948125"/>
            <a:ext cx="5834698" cy="1237376"/>
          </a:xfrm>
          <a:custGeom>
            <a:avLst/>
            <a:gdLst>
              <a:gd name="T0" fmla="*/ 172 w 4324"/>
              <a:gd name="T1" fmla="*/ 0 h 917"/>
              <a:gd name="T2" fmla="*/ 196 w 4324"/>
              <a:gd name="T3" fmla="*/ 807 h 917"/>
              <a:gd name="T4" fmla="*/ 1348 w 4324"/>
              <a:gd name="T5" fmla="*/ 663 h 917"/>
              <a:gd name="T6" fmla="*/ 4324 w 4324"/>
              <a:gd name="T7" fmla="*/ 663 h 917"/>
              <a:gd name="T8" fmla="*/ 0 60000 65536"/>
              <a:gd name="T9" fmla="*/ 0 60000 65536"/>
              <a:gd name="T10" fmla="*/ 0 60000 65536"/>
              <a:gd name="T11" fmla="*/ 0 60000 65536"/>
              <a:gd name="T12" fmla="*/ 0 w 4324"/>
              <a:gd name="T13" fmla="*/ 0 h 917"/>
              <a:gd name="T14" fmla="*/ 4324 w 4324"/>
              <a:gd name="T15" fmla="*/ 917 h 917"/>
            </a:gdLst>
            <a:ahLst/>
            <a:cxnLst>
              <a:cxn ang="T8">
                <a:pos x="T0" y="T1"/>
              </a:cxn>
              <a:cxn ang="T9">
                <a:pos x="T2" y="T3"/>
              </a:cxn>
              <a:cxn ang="T10">
                <a:pos x="T4" y="T5"/>
              </a:cxn>
              <a:cxn ang="T11">
                <a:pos x="T6" y="T7"/>
              </a:cxn>
            </a:cxnLst>
            <a:rect l="T12" t="T13" r="T14" b="T15"/>
            <a:pathLst>
              <a:path w="4324" h="917">
                <a:moveTo>
                  <a:pt x="172" y="0"/>
                </a:moveTo>
                <a:cubicBezTo>
                  <a:pt x="176" y="133"/>
                  <a:pt x="0" y="697"/>
                  <a:pt x="196" y="807"/>
                </a:cubicBezTo>
                <a:cubicBezTo>
                  <a:pt x="392" y="917"/>
                  <a:pt x="660" y="687"/>
                  <a:pt x="1348" y="663"/>
                </a:cubicBezTo>
                <a:cubicBezTo>
                  <a:pt x="2036" y="639"/>
                  <a:pt x="3180" y="651"/>
                  <a:pt x="4324" y="663"/>
                </a:cubicBezTo>
              </a:path>
            </a:pathLst>
          </a:custGeom>
          <a:noFill/>
          <a:ln w="38100" cap="flat" cmpd="sng">
            <a:solidFill>
              <a:schemeClr val="tx2"/>
            </a:solidFill>
            <a:prstDash val="solid"/>
            <a:round/>
            <a:headEnd type="none" w="med" len="med"/>
            <a:tailEnd type="triangle" w="med" len="med"/>
          </a:ln>
        </p:spPr>
        <p:txBody>
          <a:bodyPr wrap="none" anchor="ctr">
            <a:prstTxWarp prst="textNoShape">
              <a:avLst/>
            </a:prstTxWarp>
          </a:bodyPr>
          <a:lstStyle/>
          <a:p>
            <a:endParaRPr lang="en-US" sz="1530"/>
          </a:p>
        </p:txBody>
      </p:sp>
      <p:sp>
        <p:nvSpPr>
          <p:cNvPr id="23563" name="Rectangle 13"/>
          <p:cNvSpPr>
            <a:spLocks noChangeArrowheads="1"/>
          </p:cNvSpPr>
          <p:nvPr/>
        </p:nvSpPr>
        <p:spPr bwMode="auto">
          <a:xfrm>
            <a:off x="3368040" y="6389370"/>
            <a:ext cx="842010" cy="388620"/>
          </a:xfrm>
          <a:prstGeom prst="rect">
            <a:avLst/>
          </a:prstGeom>
          <a:solidFill>
            <a:schemeClr val="accent1"/>
          </a:solidFill>
          <a:ln w="9525">
            <a:solidFill>
              <a:schemeClr val="accent2"/>
            </a:solidFill>
            <a:miter lim="800000"/>
            <a:headEnd/>
            <a:tailEnd type="none" w="med" len="lg"/>
          </a:ln>
        </p:spPr>
        <p:txBody>
          <a:bodyPr wrap="none" anchor="ctr">
            <a:prstTxWarp prst="textNoShape">
              <a:avLst/>
            </a:prstTxWarp>
          </a:bodyPr>
          <a:lstStyle/>
          <a:p>
            <a:pPr algn="ctr"/>
            <a:r>
              <a:rPr lang="en-US" sz="1530" dirty="0" err="1">
                <a:solidFill>
                  <a:schemeClr val="accent2"/>
                </a:solidFill>
              </a:rPr>
              <a:t>p</a:t>
            </a:r>
            <a:r>
              <a:rPr lang="en-US" sz="1530" dirty="0">
                <a:solidFill>
                  <a:schemeClr val="accent2"/>
                </a:solidFill>
              </a:rPr>
              <a:t>://www.</a:t>
            </a:r>
          </a:p>
        </p:txBody>
      </p:sp>
      <p:sp>
        <p:nvSpPr>
          <p:cNvPr id="23564" name="Rectangle 14"/>
          <p:cNvSpPr>
            <a:spLocks noChangeArrowheads="1"/>
          </p:cNvSpPr>
          <p:nvPr/>
        </p:nvSpPr>
        <p:spPr bwMode="auto">
          <a:xfrm>
            <a:off x="3238500" y="6389370"/>
            <a:ext cx="129540" cy="388620"/>
          </a:xfrm>
          <a:prstGeom prst="rect">
            <a:avLst/>
          </a:prstGeom>
          <a:solidFill>
            <a:schemeClr val="accent1"/>
          </a:solidFill>
          <a:ln w="9525">
            <a:solidFill>
              <a:schemeClr val="accent2"/>
            </a:solidFill>
            <a:miter lim="800000"/>
            <a:headEnd/>
            <a:tailEnd type="none" w="med" len="lg"/>
          </a:ln>
        </p:spPr>
        <p:txBody>
          <a:bodyPr wrap="none" anchor="ctr">
            <a:prstTxWarp prst="textNoShape">
              <a:avLst/>
            </a:prstTxWarp>
          </a:bodyPr>
          <a:lstStyle/>
          <a:p>
            <a:pPr algn="ctr"/>
            <a:r>
              <a:rPr lang="en-US" sz="1530">
                <a:solidFill>
                  <a:schemeClr val="accent2"/>
                </a:solidFill>
              </a:rPr>
              <a:t>2</a:t>
            </a:r>
          </a:p>
        </p:txBody>
      </p:sp>
      <p:sp>
        <p:nvSpPr>
          <p:cNvPr id="23565" name="Rectangle 15"/>
          <p:cNvSpPr>
            <a:spLocks noChangeArrowheads="1"/>
          </p:cNvSpPr>
          <p:nvPr/>
        </p:nvSpPr>
        <p:spPr bwMode="auto">
          <a:xfrm>
            <a:off x="2211029" y="6389370"/>
            <a:ext cx="842010" cy="388620"/>
          </a:xfrm>
          <a:prstGeom prst="rect">
            <a:avLst/>
          </a:prstGeom>
          <a:solidFill>
            <a:schemeClr val="accent1"/>
          </a:solidFill>
          <a:ln w="9525">
            <a:solidFill>
              <a:schemeClr val="accent2"/>
            </a:solidFill>
            <a:miter lim="800000"/>
            <a:headEnd/>
            <a:tailEnd type="none" w="med" len="lg"/>
          </a:ln>
        </p:spPr>
        <p:txBody>
          <a:bodyPr wrap="none" anchor="ctr">
            <a:prstTxWarp prst="textNoShape">
              <a:avLst/>
            </a:prstTxWarp>
          </a:bodyPr>
          <a:lstStyle/>
          <a:p>
            <a:pPr algn="ctr"/>
            <a:r>
              <a:rPr lang="en-US" sz="1530" dirty="0" err="1">
                <a:solidFill>
                  <a:schemeClr val="accent2"/>
                </a:solidFill>
              </a:rPr>
              <a:t>google.c</a:t>
            </a:r>
            <a:endParaRPr lang="en-US" sz="1530" dirty="0">
              <a:solidFill>
                <a:schemeClr val="accent2"/>
              </a:solidFill>
            </a:endParaRPr>
          </a:p>
        </p:txBody>
      </p:sp>
      <p:sp>
        <p:nvSpPr>
          <p:cNvPr id="23566" name="Rectangle 16"/>
          <p:cNvSpPr>
            <a:spLocks noChangeArrowheads="1"/>
          </p:cNvSpPr>
          <p:nvPr/>
        </p:nvSpPr>
        <p:spPr bwMode="auto">
          <a:xfrm>
            <a:off x="2072640" y="6389370"/>
            <a:ext cx="129540" cy="388620"/>
          </a:xfrm>
          <a:prstGeom prst="rect">
            <a:avLst/>
          </a:prstGeom>
          <a:solidFill>
            <a:schemeClr val="accent1"/>
          </a:solidFill>
          <a:ln w="9525">
            <a:solidFill>
              <a:schemeClr val="accent2"/>
            </a:solidFill>
            <a:miter lim="800000"/>
            <a:headEnd/>
            <a:tailEnd type="none" w="med" len="lg"/>
          </a:ln>
        </p:spPr>
        <p:txBody>
          <a:bodyPr wrap="none" anchor="ctr">
            <a:prstTxWarp prst="textNoShape">
              <a:avLst/>
            </a:prstTxWarp>
          </a:bodyPr>
          <a:lstStyle/>
          <a:p>
            <a:pPr algn="ctr"/>
            <a:r>
              <a:rPr lang="en-US" sz="1530" dirty="0">
                <a:solidFill>
                  <a:schemeClr val="accent2"/>
                </a:solidFill>
              </a:rPr>
              <a:t>3</a:t>
            </a:r>
          </a:p>
        </p:txBody>
      </p:sp>
      <p:sp>
        <p:nvSpPr>
          <p:cNvPr id="17" name="Footer Placeholder 3"/>
          <p:cNvSpPr>
            <a:spLocks noGrp="1"/>
          </p:cNvSpPr>
          <p:nvPr>
            <p:ph type="ftr" sz="quarter" idx="4294967295"/>
          </p:nvPr>
        </p:nvSpPr>
        <p:spPr>
          <a:xfrm>
            <a:off x="259080" y="7425690"/>
            <a:ext cx="4532551" cy="388620"/>
          </a:xfrm>
        </p:spPr>
        <p:txBody>
          <a:bodyPr/>
          <a:lstStyle/>
          <a:p>
            <a:endParaRPr lang="en-US" dirty="0">
              <a:solidFill>
                <a:schemeClr val="tx1"/>
              </a:solidFill>
            </a:endParaRPr>
          </a:p>
        </p:txBody>
      </p:sp>
      <p:sp>
        <p:nvSpPr>
          <p:cNvPr id="18" name="Slide Number Placeholder 4"/>
          <p:cNvSpPr>
            <a:spLocks noGrp="1"/>
          </p:cNvSpPr>
          <p:nvPr>
            <p:ph type="sldNum" sz="quarter" idx="4294967295"/>
          </p:nvPr>
        </p:nvSpPr>
        <p:spPr>
          <a:xfrm>
            <a:off x="6995160" y="7425690"/>
            <a:ext cx="518160" cy="388620"/>
          </a:xfrm>
        </p:spPr>
        <p:txBody>
          <a:bodyPr/>
          <a:lstStyle/>
          <a:p>
            <a:fld id="{C1BF45AA-33FE-9146-AD5D-CD765F28D533}" type="slidenum">
              <a:rPr lang="en-US"/>
              <a:pPr/>
              <a:t>5</a:t>
            </a:fld>
            <a:endParaRPr lang="en-US" sz="850" b="1">
              <a:latin typeface="Arial" charset="0"/>
            </a:endParaRPr>
          </a:p>
        </p:txBody>
      </p:sp>
      <p:pic>
        <p:nvPicPr>
          <p:cNvPr id="19" name="Picture 18"/>
          <p:cNvPicPr>
            <a:picLocks noChangeAspect="1"/>
          </p:cNvPicPr>
          <p:nvPr/>
        </p:nvPicPr>
        <p:blipFill>
          <a:blip r:embed="rId5"/>
          <a:stretch>
            <a:fillRect/>
          </a:stretch>
        </p:blipFill>
        <p:spPr>
          <a:xfrm>
            <a:off x="159275" y="6520695"/>
            <a:ext cx="1558982" cy="859030"/>
          </a:xfrm>
          <a:prstGeom prst="rect">
            <a:avLst/>
          </a:prstGeom>
        </p:spPr>
      </p:pic>
      <p:sp>
        <p:nvSpPr>
          <p:cNvPr id="16" name="Text Box 11"/>
          <p:cNvSpPr txBox="1">
            <a:spLocks noChangeArrowheads="1"/>
          </p:cNvSpPr>
          <p:nvPr/>
        </p:nvSpPr>
        <p:spPr bwMode="auto">
          <a:xfrm>
            <a:off x="1874939" y="7370416"/>
            <a:ext cx="587693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med" len="lg"/>
              </a14:hiddenLine>
            </a:ext>
          </a:extLst>
        </p:spPr>
        <p:txBody>
          <a:bodyPr wrap="none">
            <a:spAutoFit/>
          </a:bodyPr>
          <a:lstStyle>
            <a:lvl1pPr>
              <a:defRPr sz="1600" b="1">
                <a:solidFill>
                  <a:schemeClr val="tx1"/>
                </a:solidFill>
                <a:latin typeface="Arial" charset="0"/>
                <a:ea typeface="ＭＳ Ｐゴシック" charset="0"/>
              </a:defRPr>
            </a:lvl1pPr>
            <a:lvl2pPr marL="742950" indent="-285750">
              <a:defRPr sz="1600" b="1">
                <a:solidFill>
                  <a:schemeClr val="tx1"/>
                </a:solidFill>
                <a:latin typeface="Arial" charset="0"/>
                <a:ea typeface="ＭＳ Ｐゴシック" charset="0"/>
              </a:defRPr>
            </a:lvl2pPr>
            <a:lvl3pPr marL="1143000" indent="-228600">
              <a:defRPr sz="1600" b="1">
                <a:solidFill>
                  <a:schemeClr val="tx1"/>
                </a:solidFill>
                <a:latin typeface="Arial" charset="0"/>
                <a:ea typeface="ＭＳ Ｐゴシック" charset="0"/>
              </a:defRPr>
            </a:lvl3pPr>
            <a:lvl4pPr marL="1600200" indent="-228600">
              <a:defRPr sz="1600" b="1">
                <a:solidFill>
                  <a:schemeClr val="tx1"/>
                </a:solidFill>
                <a:latin typeface="Arial" charset="0"/>
                <a:ea typeface="ＭＳ Ｐゴシック" charset="0"/>
              </a:defRPr>
            </a:lvl4pPr>
            <a:lvl5pPr marL="2057400" indent="-228600">
              <a:defRPr sz="16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Arial" charset="0"/>
                <a:ea typeface="ＭＳ Ｐゴシック" charset="0"/>
              </a:defRPr>
            </a:lvl9pPr>
          </a:lstStyle>
          <a:p>
            <a:pPr algn="l"/>
            <a:r>
              <a:rPr lang="ja-JP" altLang="en-US" sz="2400" dirty="0">
                <a:solidFill>
                  <a:srgbClr val="FF0000"/>
                </a:solidFill>
              </a:rPr>
              <a:t>“</a:t>
            </a:r>
            <a:r>
              <a:rPr lang="en-US" sz="2400" dirty="0">
                <a:solidFill>
                  <a:srgbClr val="FF0000"/>
                </a:solidFill>
              </a:rPr>
              <a:t>and let me know when they got there</a:t>
            </a:r>
            <a:r>
              <a:rPr lang="ja-JP" altLang="en-US" sz="2400" dirty="0">
                <a:solidFill>
                  <a:srgbClr val="FF0000"/>
                </a:solidFill>
              </a:rPr>
              <a:t>”</a:t>
            </a:r>
            <a:endParaRPr lang="en-US" sz="2400" dirty="0">
              <a:solidFill>
                <a:srgbClr val="FF0000"/>
              </a:solidFill>
            </a:endParaRPr>
          </a:p>
        </p:txBody>
      </p:sp>
    </p:spTree>
    <p:extLst>
      <p:ext uri="{BB962C8B-B14F-4D97-AF65-F5344CB8AC3E}">
        <p14:creationId xmlns:p14="http://schemas.microsoft.com/office/powerpoint/2010/main" val="3235440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12</a:t>
            </a:r>
          </a:p>
        </p:txBody>
      </p:sp>
      <p:sp>
        <p:nvSpPr>
          <p:cNvPr id="2" name="object 2"/>
          <p:cNvSpPr txBox="1"/>
          <p:nvPr/>
        </p:nvSpPr>
        <p:spPr>
          <a:xfrm>
            <a:off x="538956" y="533400"/>
            <a:ext cx="7197349" cy="6862391"/>
          </a:xfrm>
          <a:prstGeom prst="rect">
            <a:avLst/>
          </a:prstGeom>
        </p:spPr>
        <p:txBody>
          <a:bodyPr vert="horz" wrap="square" lIns="0" tIns="0" rIns="0" bIns="0" rtlCol="0">
            <a:spAutoFit/>
          </a:bodyPr>
          <a:lstStyle/>
          <a:p>
            <a:pPr marL="570230">
              <a:lnSpc>
                <a:spcPct val="100000"/>
              </a:lnSpc>
            </a:pPr>
            <a:r>
              <a:rPr sz="2800" spc="200" dirty="0">
                <a:solidFill>
                  <a:srgbClr val="0070C0"/>
                </a:solidFill>
                <a:latin typeface="+mj-lt"/>
                <a:cs typeface="PMingLiU"/>
              </a:rPr>
              <a:t>Lessons </a:t>
            </a:r>
            <a:r>
              <a:rPr sz="2800" spc="245" dirty="0">
                <a:solidFill>
                  <a:srgbClr val="0070C0"/>
                </a:solidFill>
                <a:latin typeface="+mj-lt"/>
                <a:cs typeface="PMingLiU"/>
              </a:rPr>
              <a:t>from </a:t>
            </a:r>
            <a:r>
              <a:rPr sz="2800" spc="260" dirty="0">
                <a:solidFill>
                  <a:srgbClr val="0070C0"/>
                </a:solidFill>
                <a:latin typeface="+mj-lt"/>
                <a:cs typeface="PMingLiU"/>
              </a:rPr>
              <a:t>Framing </a:t>
            </a:r>
            <a:r>
              <a:rPr sz="2800" spc="305" dirty="0">
                <a:solidFill>
                  <a:srgbClr val="0070C0"/>
                </a:solidFill>
                <a:latin typeface="+mj-lt"/>
                <a:cs typeface="PMingLiU"/>
              </a:rPr>
              <a:t>and</a:t>
            </a:r>
            <a:r>
              <a:rPr sz="2800" spc="245" dirty="0">
                <a:solidFill>
                  <a:srgbClr val="0070C0"/>
                </a:solidFill>
                <a:latin typeface="+mj-lt"/>
                <a:cs typeface="PMingLiU"/>
              </a:rPr>
              <a:t> </a:t>
            </a:r>
            <a:r>
              <a:rPr sz="2800" spc="330" dirty="0">
                <a:solidFill>
                  <a:srgbClr val="0070C0"/>
                </a:solidFill>
                <a:latin typeface="+mj-lt"/>
                <a:cs typeface="PMingLiU"/>
              </a:rPr>
              <a:t>CRCs</a:t>
            </a:r>
            <a:endParaRPr sz="2800" dirty="0">
              <a:solidFill>
                <a:srgbClr val="0070C0"/>
              </a:solidFill>
              <a:latin typeface="+mj-lt"/>
              <a:cs typeface="PMingLiU"/>
            </a:endParaRPr>
          </a:p>
          <a:p>
            <a:pPr>
              <a:lnSpc>
                <a:spcPct val="100000"/>
              </a:lnSpc>
              <a:spcBef>
                <a:spcPts val="50"/>
              </a:spcBef>
            </a:pPr>
            <a:endParaRPr sz="2150" dirty="0">
              <a:latin typeface="Times New Roman"/>
              <a:cs typeface="Times New Roman"/>
            </a:endParaRPr>
          </a:p>
          <a:p>
            <a:pPr marL="212090" indent="-199390">
              <a:lnSpc>
                <a:spcPct val="100000"/>
              </a:lnSpc>
              <a:buFont typeface="Lucida Sans Unicode"/>
              <a:buChar char="•"/>
              <a:tabLst>
                <a:tab pos="212725" algn="l"/>
              </a:tabLst>
            </a:pPr>
            <a:r>
              <a:rPr sz="2400" spc="-5" dirty="0">
                <a:latin typeface="Garamond"/>
                <a:cs typeface="Garamond"/>
              </a:rPr>
              <a:t>End-to-end</a:t>
            </a:r>
            <a:r>
              <a:rPr sz="2400" spc="70" dirty="0">
                <a:latin typeface="Garamond"/>
                <a:cs typeface="Garamond"/>
              </a:rPr>
              <a:t> </a:t>
            </a:r>
            <a:r>
              <a:rPr sz="2400" spc="40" dirty="0">
                <a:latin typeface="Garamond"/>
                <a:cs typeface="Garamond"/>
              </a:rPr>
              <a:t>argument.</a:t>
            </a:r>
            <a:endParaRPr sz="2400" dirty="0">
              <a:latin typeface="Garamond"/>
              <a:cs typeface="Garamond"/>
            </a:endParaRPr>
          </a:p>
          <a:p>
            <a:pPr marL="212090" marR="5715" indent="-199390">
              <a:lnSpc>
                <a:spcPct val="116300"/>
              </a:lnSpc>
              <a:spcBef>
                <a:spcPts val="905"/>
              </a:spcBef>
              <a:buFont typeface="Lucida Sans Unicode"/>
              <a:buChar char="•"/>
              <a:tabLst>
                <a:tab pos="212725" algn="l"/>
              </a:tabLst>
            </a:pPr>
            <a:r>
              <a:rPr sz="2400" spc="40" dirty="0">
                <a:solidFill>
                  <a:srgbClr val="00B050"/>
                </a:solidFill>
                <a:latin typeface="Garamond"/>
                <a:cs typeface="Garamond"/>
              </a:rPr>
              <a:t>Sublayering </a:t>
            </a:r>
            <a:r>
              <a:rPr sz="2400" spc="15" dirty="0">
                <a:latin typeface="Garamond"/>
                <a:cs typeface="Garamond"/>
              </a:rPr>
              <a:t>is </a:t>
            </a:r>
            <a:r>
              <a:rPr sz="2400" spc="114" dirty="0">
                <a:latin typeface="Garamond"/>
                <a:cs typeface="Garamond"/>
              </a:rPr>
              <a:t>a </a:t>
            </a:r>
            <a:r>
              <a:rPr sz="2400" spc="-15" dirty="0">
                <a:latin typeface="Garamond"/>
                <a:cs typeface="Garamond"/>
              </a:rPr>
              <a:t>powerful </a:t>
            </a:r>
            <a:r>
              <a:rPr sz="2400" spc="15" dirty="0">
                <a:latin typeface="Garamond"/>
                <a:cs typeface="Garamond"/>
              </a:rPr>
              <a:t>tool: </a:t>
            </a:r>
            <a:r>
              <a:rPr sz="2400" spc="60" dirty="0">
                <a:latin typeface="Garamond"/>
                <a:cs typeface="Garamond"/>
              </a:rPr>
              <a:t>bit </a:t>
            </a:r>
            <a:r>
              <a:rPr sz="2400" spc="-5" dirty="0">
                <a:latin typeface="Garamond"/>
                <a:cs typeface="Garamond"/>
              </a:rPr>
              <a:t>stuffing  </a:t>
            </a:r>
            <a:r>
              <a:rPr sz="2400" spc="30" dirty="0">
                <a:latin typeface="Garamond"/>
                <a:cs typeface="Garamond"/>
              </a:rPr>
              <a:t>implementation, </a:t>
            </a:r>
            <a:r>
              <a:rPr sz="2400" spc="5" dirty="0">
                <a:latin typeface="Garamond"/>
                <a:cs typeface="Garamond"/>
              </a:rPr>
              <a:t>error </a:t>
            </a:r>
            <a:r>
              <a:rPr sz="2400" dirty="0">
                <a:latin typeface="Garamond"/>
                <a:cs typeface="Garamond"/>
              </a:rPr>
              <a:t>recovery </a:t>
            </a:r>
            <a:r>
              <a:rPr sz="2400" spc="-50" dirty="0">
                <a:latin typeface="Garamond"/>
                <a:cs typeface="Garamond"/>
              </a:rPr>
              <a:t>on </a:t>
            </a:r>
            <a:r>
              <a:rPr sz="2400" spc="15" dirty="0">
                <a:latin typeface="Garamond"/>
                <a:cs typeface="Garamond"/>
              </a:rPr>
              <a:t>top </a:t>
            </a:r>
            <a:r>
              <a:rPr sz="2400" spc="-100" dirty="0">
                <a:latin typeface="Garamond"/>
                <a:cs typeface="Garamond"/>
              </a:rPr>
              <a:t>of </a:t>
            </a:r>
            <a:r>
              <a:rPr sz="2400" spc="20" dirty="0">
                <a:latin typeface="Garamond"/>
                <a:cs typeface="Garamond"/>
              </a:rPr>
              <a:t>framing.  </a:t>
            </a:r>
            <a:r>
              <a:rPr sz="2400" spc="40" dirty="0">
                <a:latin typeface="Garamond"/>
                <a:cs typeface="Garamond"/>
              </a:rPr>
              <a:t>Sublayers </a:t>
            </a:r>
            <a:r>
              <a:rPr sz="2400" spc="65" dirty="0">
                <a:latin typeface="Garamond"/>
                <a:cs typeface="Garamond"/>
              </a:rPr>
              <a:t>extract </a:t>
            </a:r>
            <a:r>
              <a:rPr sz="2400" spc="40" dirty="0">
                <a:latin typeface="Garamond"/>
                <a:cs typeface="Garamond"/>
              </a:rPr>
              <a:t>their</a:t>
            </a:r>
            <a:r>
              <a:rPr sz="2400" spc="170" dirty="0">
                <a:latin typeface="Garamond"/>
                <a:cs typeface="Garamond"/>
              </a:rPr>
              <a:t> </a:t>
            </a:r>
            <a:r>
              <a:rPr sz="2400" spc="60" dirty="0">
                <a:latin typeface="Garamond"/>
                <a:cs typeface="Garamond"/>
              </a:rPr>
              <a:t>penalty</a:t>
            </a:r>
            <a:endParaRPr sz="2400" dirty="0">
              <a:latin typeface="Garamond"/>
              <a:cs typeface="Garamond"/>
            </a:endParaRPr>
          </a:p>
          <a:p>
            <a:pPr marL="212090" marR="269240" indent="-199390">
              <a:lnSpc>
                <a:spcPct val="116399"/>
              </a:lnSpc>
              <a:spcBef>
                <a:spcPts val="905"/>
              </a:spcBef>
              <a:buFont typeface="Lucida Sans Unicode"/>
              <a:buChar char="•"/>
              <a:tabLst>
                <a:tab pos="212725" algn="l"/>
              </a:tabLst>
            </a:pPr>
            <a:r>
              <a:rPr sz="2400" spc="-20" dirty="0">
                <a:latin typeface="Garamond"/>
                <a:cs typeface="Garamond"/>
              </a:rPr>
              <a:t>Common </a:t>
            </a:r>
            <a:r>
              <a:rPr sz="2400" dirty="0">
                <a:latin typeface="Garamond"/>
                <a:cs typeface="Garamond"/>
              </a:rPr>
              <a:t>problems </a:t>
            </a:r>
            <a:r>
              <a:rPr sz="2400" spc="120" dirty="0">
                <a:latin typeface="Garamond"/>
                <a:cs typeface="Garamond"/>
              </a:rPr>
              <a:t>at </a:t>
            </a:r>
            <a:r>
              <a:rPr sz="2400" spc="35" dirty="0">
                <a:latin typeface="Garamond"/>
                <a:cs typeface="Garamond"/>
              </a:rPr>
              <a:t>layers </a:t>
            </a:r>
            <a:r>
              <a:rPr sz="2400" spc="45" dirty="0">
                <a:latin typeface="Garamond"/>
                <a:cs typeface="Garamond"/>
              </a:rPr>
              <a:t>and </a:t>
            </a:r>
            <a:r>
              <a:rPr sz="2400" spc="25" dirty="0">
                <a:latin typeface="Garamond"/>
                <a:cs typeface="Garamond"/>
              </a:rPr>
              <a:t>exploiting  </a:t>
            </a:r>
            <a:r>
              <a:rPr sz="2400" spc="5" dirty="0">
                <a:latin typeface="Garamond"/>
                <a:cs typeface="Garamond"/>
              </a:rPr>
              <a:t>solutions </a:t>
            </a:r>
            <a:r>
              <a:rPr sz="2400" spc="120" dirty="0">
                <a:latin typeface="Garamond"/>
                <a:cs typeface="Garamond"/>
              </a:rPr>
              <a:t>at </a:t>
            </a:r>
            <a:r>
              <a:rPr sz="2400" spc="10" dirty="0">
                <a:latin typeface="Garamond"/>
                <a:cs typeface="Garamond"/>
              </a:rPr>
              <a:t>other </a:t>
            </a:r>
            <a:r>
              <a:rPr sz="2400" spc="40" dirty="0">
                <a:latin typeface="Garamond"/>
                <a:cs typeface="Garamond"/>
              </a:rPr>
              <a:t>layers: </a:t>
            </a:r>
            <a:r>
              <a:rPr sz="2400" spc="15" dirty="0">
                <a:latin typeface="Garamond"/>
                <a:cs typeface="Garamond"/>
              </a:rPr>
              <a:t>coding, </a:t>
            </a:r>
            <a:r>
              <a:rPr sz="2400" spc="60" dirty="0">
                <a:latin typeface="Garamond"/>
                <a:cs typeface="Garamond"/>
              </a:rPr>
              <a:t>bit </a:t>
            </a:r>
            <a:r>
              <a:rPr sz="2400" spc="45" dirty="0">
                <a:latin typeface="Garamond"/>
                <a:cs typeface="Garamond"/>
              </a:rPr>
              <a:t>and </a:t>
            </a:r>
            <a:r>
              <a:rPr sz="2400" dirty="0">
                <a:latin typeface="Garamond"/>
                <a:cs typeface="Garamond"/>
              </a:rPr>
              <a:t>frame  </a:t>
            </a:r>
            <a:r>
              <a:rPr sz="2400" spc="20" dirty="0">
                <a:latin typeface="Garamond"/>
                <a:cs typeface="Garamond"/>
              </a:rPr>
              <a:t>synchronization, </a:t>
            </a:r>
            <a:r>
              <a:rPr sz="2400" spc="45" dirty="0">
                <a:latin typeface="Garamond"/>
                <a:cs typeface="Garamond"/>
              </a:rPr>
              <a:t>getting </a:t>
            </a:r>
            <a:r>
              <a:rPr sz="2400" spc="65" dirty="0">
                <a:latin typeface="Garamond"/>
                <a:cs typeface="Garamond"/>
              </a:rPr>
              <a:t>extra </a:t>
            </a:r>
            <a:r>
              <a:rPr sz="2400" spc="10" dirty="0">
                <a:latin typeface="Garamond"/>
                <a:cs typeface="Garamond"/>
              </a:rPr>
              <a:t>symbols </a:t>
            </a:r>
            <a:r>
              <a:rPr sz="2400" spc="-45" dirty="0">
                <a:latin typeface="Garamond"/>
                <a:cs typeface="Garamond"/>
              </a:rPr>
              <a:t>from  </a:t>
            </a:r>
            <a:r>
              <a:rPr sz="2400" spc="30" dirty="0">
                <a:latin typeface="Garamond"/>
                <a:cs typeface="Garamond"/>
              </a:rPr>
              <a:t>physical</a:t>
            </a:r>
            <a:r>
              <a:rPr sz="2400" spc="45" dirty="0">
                <a:latin typeface="Garamond"/>
                <a:cs typeface="Garamond"/>
              </a:rPr>
              <a:t> </a:t>
            </a:r>
            <a:r>
              <a:rPr sz="2400" spc="50" dirty="0">
                <a:latin typeface="Garamond"/>
                <a:cs typeface="Garamond"/>
              </a:rPr>
              <a:t>layer.</a:t>
            </a:r>
            <a:endParaRPr sz="2400" dirty="0">
              <a:latin typeface="Garamond"/>
              <a:cs typeface="Garamond"/>
            </a:endParaRPr>
          </a:p>
          <a:p>
            <a:pPr marL="212090" marR="5080" indent="-199390">
              <a:lnSpc>
                <a:spcPct val="116300"/>
              </a:lnSpc>
              <a:spcBef>
                <a:spcPts val="894"/>
              </a:spcBef>
              <a:buFont typeface="Lucida Sans Unicode"/>
              <a:buChar char="•"/>
              <a:tabLst>
                <a:tab pos="212725" algn="l"/>
              </a:tabLst>
            </a:pPr>
            <a:r>
              <a:rPr sz="2400" spc="30" dirty="0">
                <a:solidFill>
                  <a:srgbClr val="00B050"/>
                </a:solidFill>
                <a:latin typeface="Garamond"/>
                <a:cs typeface="Garamond"/>
              </a:rPr>
              <a:t>Arguing </a:t>
            </a:r>
            <a:r>
              <a:rPr sz="2400" spc="50" dirty="0">
                <a:solidFill>
                  <a:srgbClr val="00B050"/>
                </a:solidFill>
                <a:latin typeface="Garamond"/>
                <a:cs typeface="Garamond"/>
              </a:rPr>
              <a:t>by </a:t>
            </a:r>
            <a:r>
              <a:rPr sz="2400" spc="40" dirty="0">
                <a:solidFill>
                  <a:srgbClr val="00B050"/>
                </a:solidFill>
                <a:latin typeface="Garamond"/>
                <a:cs typeface="Garamond"/>
              </a:rPr>
              <a:t>Analogy</a:t>
            </a:r>
            <a:r>
              <a:rPr sz="2400" spc="40" dirty="0">
                <a:latin typeface="Garamond"/>
                <a:cs typeface="Garamond"/>
              </a:rPr>
              <a:t>: </a:t>
            </a:r>
            <a:r>
              <a:rPr sz="2400" spc="35" dirty="0">
                <a:latin typeface="Garamond"/>
                <a:cs typeface="Garamond"/>
              </a:rPr>
              <a:t>ordinary </a:t>
            </a:r>
            <a:r>
              <a:rPr sz="2400" spc="15" dirty="0">
                <a:latin typeface="Garamond"/>
                <a:cs typeface="Garamond"/>
              </a:rPr>
              <a:t>division </a:t>
            </a:r>
            <a:r>
              <a:rPr sz="2400" spc="45" dirty="0">
                <a:latin typeface="Garamond"/>
                <a:cs typeface="Garamond"/>
              </a:rPr>
              <a:t>and </a:t>
            </a:r>
            <a:r>
              <a:rPr sz="2400" spc="70" dirty="0">
                <a:latin typeface="Garamond"/>
                <a:cs typeface="Garamond"/>
              </a:rPr>
              <a:t>CRC. </a:t>
            </a:r>
            <a:r>
              <a:rPr sz="2400" spc="-25" dirty="0">
                <a:latin typeface="Garamond"/>
                <a:cs typeface="Garamond"/>
              </a:rPr>
              <a:t>Helps </a:t>
            </a:r>
            <a:r>
              <a:rPr sz="2400" dirty="0">
                <a:latin typeface="Garamond"/>
                <a:cs typeface="Garamond"/>
              </a:rPr>
              <a:t>when </a:t>
            </a:r>
            <a:r>
              <a:rPr sz="2400" spc="65" dirty="0">
                <a:latin typeface="Garamond"/>
                <a:cs typeface="Garamond"/>
              </a:rPr>
              <a:t>trying </a:t>
            </a:r>
            <a:r>
              <a:rPr sz="2400" spc="15" dirty="0">
                <a:latin typeface="Garamond"/>
                <a:cs typeface="Garamond"/>
              </a:rPr>
              <a:t>to </a:t>
            </a:r>
            <a:r>
              <a:rPr sz="2400" spc="-35" dirty="0">
                <a:latin typeface="Garamond"/>
                <a:cs typeface="Garamond"/>
              </a:rPr>
              <a:t>do </a:t>
            </a:r>
            <a:r>
              <a:rPr sz="2400" spc="75" dirty="0">
                <a:latin typeface="Garamond"/>
                <a:cs typeface="Garamond"/>
              </a:rPr>
              <a:t>CRC </a:t>
            </a:r>
            <a:r>
              <a:rPr sz="2400" spc="35" dirty="0">
                <a:latin typeface="Garamond"/>
                <a:cs typeface="Garamond"/>
              </a:rPr>
              <a:t>multiple </a:t>
            </a:r>
            <a:r>
              <a:rPr sz="2400" spc="45" dirty="0">
                <a:latin typeface="Garamond"/>
                <a:cs typeface="Garamond"/>
              </a:rPr>
              <a:t>bits </a:t>
            </a:r>
            <a:r>
              <a:rPr sz="2400" spc="120" dirty="0">
                <a:latin typeface="Garamond"/>
                <a:cs typeface="Garamond"/>
              </a:rPr>
              <a:t>at </a:t>
            </a:r>
            <a:r>
              <a:rPr sz="2400" spc="114" dirty="0">
                <a:latin typeface="Garamond"/>
                <a:cs typeface="Garamond"/>
              </a:rPr>
              <a:t>a  </a:t>
            </a:r>
            <a:r>
              <a:rPr sz="2400" spc="45" dirty="0">
                <a:latin typeface="Garamond"/>
                <a:cs typeface="Garamond"/>
              </a:rPr>
              <a:t>time</a:t>
            </a:r>
            <a:r>
              <a:rPr sz="2400" spc="45" dirty="0" smtClean="0">
                <a:latin typeface="Garamond"/>
                <a:cs typeface="Garamond"/>
              </a:rPr>
              <a:t>.</a:t>
            </a:r>
            <a:endParaRPr lang="en-US" sz="2400" spc="45" dirty="0" smtClean="0">
              <a:latin typeface="Garamond"/>
              <a:cs typeface="Garamond"/>
            </a:endParaRPr>
          </a:p>
          <a:p>
            <a:pPr marL="12700" marR="5080">
              <a:lnSpc>
                <a:spcPct val="116300"/>
              </a:lnSpc>
              <a:spcBef>
                <a:spcPts val="894"/>
              </a:spcBef>
              <a:tabLst>
                <a:tab pos="212725" algn="l"/>
              </a:tabLst>
            </a:pPr>
            <a:r>
              <a:rPr lang="en-US" sz="2400" spc="10" dirty="0">
                <a:latin typeface="Garamond"/>
                <a:cs typeface="Garamond"/>
              </a:rPr>
              <a:t>General </a:t>
            </a:r>
            <a:r>
              <a:rPr lang="en-US" sz="2400" spc="45" dirty="0">
                <a:latin typeface="Garamond"/>
                <a:cs typeface="Garamond"/>
              </a:rPr>
              <a:t>and </a:t>
            </a:r>
            <a:r>
              <a:rPr lang="en-US" sz="2400" spc="60" dirty="0">
                <a:latin typeface="Garamond"/>
                <a:cs typeface="Garamond"/>
              </a:rPr>
              <a:t>abstract </a:t>
            </a:r>
            <a:r>
              <a:rPr lang="en-US" sz="2400" spc="10" dirty="0">
                <a:latin typeface="Garamond"/>
                <a:cs typeface="Garamond"/>
              </a:rPr>
              <a:t>approaches </a:t>
            </a:r>
            <a:r>
              <a:rPr lang="en-US" sz="2400" spc="20" dirty="0">
                <a:latin typeface="Garamond"/>
                <a:cs typeface="Garamond"/>
              </a:rPr>
              <a:t>help: </a:t>
            </a:r>
            <a:r>
              <a:rPr lang="en-US" sz="2400" spc="5" dirty="0">
                <a:latin typeface="Garamond"/>
                <a:cs typeface="Garamond"/>
              </a:rPr>
              <a:t>error  </a:t>
            </a:r>
            <a:r>
              <a:rPr lang="en-US" sz="2400" spc="20" dirty="0">
                <a:latin typeface="Garamond"/>
                <a:cs typeface="Garamond"/>
              </a:rPr>
              <a:t>detection </a:t>
            </a:r>
            <a:r>
              <a:rPr lang="en-US" sz="2400" spc="25" dirty="0">
                <a:latin typeface="Garamond"/>
                <a:cs typeface="Garamond"/>
              </a:rPr>
              <a:t>in </a:t>
            </a:r>
            <a:r>
              <a:rPr lang="en-US" sz="2400" spc="35" dirty="0">
                <a:latin typeface="Garamond"/>
                <a:cs typeface="Garamond"/>
              </a:rPr>
              <a:t>terms </a:t>
            </a:r>
            <a:r>
              <a:rPr lang="en-US" sz="2400" spc="-100" dirty="0">
                <a:latin typeface="Garamond"/>
                <a:cs typeface="Garamond"/>
              </a:rPr>
              <a:t>of</a:t>
            </a:r>
            <a:r>
              <a:rPr lang="en-US" sz="2400" spc="300" dirty="0">
                <a:latin typeface="Garamond"/>
                <a:cs typeface="Garamond"/>
              </a:rPr>
              <a:t> </a:t>
            </a:r>
            <a:r>
              <a:rPr lang="en-US" sz="2400" spc="15" dirty="0">
                <a:latin typeface="Garamond"/>
                <a:cs typeface="Garamond"/>
              </a:rPr>
              <a:t>coding</a:t>
            </a:r>
            <a:r>
              <a:rPr lang="en-US" sz="2400" spc="15" dirty="0" smtClean="0">
                <a:latin typeface="Garamond"/>
                <a:cs typeface="Garamond"/>
              </a:rPr>
              <a:t>.</a:t>
            </a:r>
            <a:endParaRPr sz="2400" dirty="0">
              <a:latin typeface="Garamond"/>
              <a:cs typeface="Garamond"/>
            </a:endParaRPr>
          </a:p>
          <a:p>
            <a:pPr marL="212090" marR="102870" indent="-199390">
              <a:lnSpc>
                <a:spcPct val="116100"/>
              </a:lnSpc>
              <a:spcBef>
                <a:spcPts val="910"/>
              </a:spcBef>
              <a:buFont typeface="Lucida Sans Unicode"/>
              <a:buChar char="•"/>
              <a:tabLst>
                <a:tab pos="212725" algn="l"/>
              </a:tabLst>
            </a:pPr>
            <a:r>
              <a:rPr sz="2400" spc="5" dirty="0">
                <a:solidFill>
                  <a:srgbClr val="00B050"/>
                </a:solidFill>
                <a:latin typeface="Garamond"/>
                <a:cs typeface="Garamond"/>
              </a:rPr>
              <a:t>Having </a:t>
            </a:r>
            <a:r>
              <a:rPr sz="2400" spc="35" dirty="0">
                <a:solidFill>
                  <a:srgbClr val="00B050"/>
                </a:solidFill>
                <a:latin typeface="Garamond"/>
                <a:cs typeface="Garamond"/>
              </a:rPr>
              <a:t>Multiple </a:t>
            </a:r>
            <a:r>
              <a:rPr sz="2400" spc="20" dirty="0">
                <a:solidFill>
                  <a:srgbClr val="00B050"/>
                </a:solidFill>
                <a:latin typeface="Garamond"/>
                <a:cs typeface="Garamond"/>
              </a:rPr>
              <a:t>Views: </a:t>
            </a:r>
            <a:r>
              <a:rPr sz="2400" spc="90" dirty="0">
                <a:latin typeface="Garamond"/>
                <a:cs typeface="Garamond"/>
              </a:rPr>
              <a:t>Bit </a:t>
            </a:r>
            <a:r>
              <a:rPr sz="2400" spc="40" dirty="0">
                <a:latin typeface="Garamond"/>
                <a:cs typeface="Garamond"/>
              </a:rPr>
              <a:t>string </a:t>
            </a:r>
            <a:r>
              <a:rPr sz="2400" spc="10" dirty="0">
                <a:latin typeface="Garamond"/>
                <a:cs typeface="Garamond"/>
              </a:rPr>
              <a:t>view </a:t>
            </a:r>
            <a:r>
              <a:rPr sz="2400" spc="-55" dirty="0">
                <a:latin typeface="Garamond"/>
                <a:cs typeface="Garamond"/>
              </a:rPr>
              <a:t>for </a:t>
            </a:r>
            <a:r>
              <a:rPr sz="2400" spc="75" dirty="0">
                <a:latin typeface="Garamond"/>
                <a:cs typeface="Garamond"/>
              </a:rPr>
              <a:t>CRC  </a:t>
            </a:r>
            <a:r>
              <a:rPr sz="2400" spc="25" dirty="0">
                <a:latin typeface="Garamond"/>
                <a:cs typeface="Garamond"/>
              </a:rPr>
              <a:t>computation </a:t>
            </a:r>
            <a:r>
              <a:rPr sz="2400" spc="45" dirty="0">
                <a:latin typeface="Garamond"/>
                <a:cs typeface="Garamond"/>
              </a:rPr>
              <a:t>and </a:t>
            </a:r>
            <a:r>
              <a:rPr sz="2400" spc="25" dirty="0">
                <a:latin typeface="Garamond"/>
                <a:cs typeface="Garamond"/>
              </a:rPr>
              <a:t>polynomial </a:t>
            </a:r>
            <a:r>
              <a:rPr sz="2400" spc="10" dirty="0">
                <a:latin typeface="Garamond"/>
                <a:cs typeface="Garamond"/>
              </a:rPr>
              <a:t>view </a:t>
            </a:r>
            <a:r>
              <a:rPr sz="2400" spc="-55" dirty="0">
                <a:latin typeface="Garamond"/>
                <a:cs typeface="Garamond"/>
              </a:rPr>
              <a:t>for </a:t>
            </a:r>
            <a:r>
              <a:rPr sz="2400" spc="-40" dirty="0">
                <a:latin typeface="Garamond"/>
                <a:cs typeface="Garamond"/>
              </a:rPr>
              <a:t> </a:t>
            </a:r>
            <a:r>
              <a:rPr sz="2400" spc="55" dirty="0">
                <a:latin typeface="Garamond"/>
                <a:cs typeface="Garamond"/>
              </a:rPr>
              <a:t>analysis</a:t>
            </a:r>
            <a:r>
              <a:rPr sz="2400" spc="55" dirty="0" smtClean="0">
                <a:latin typeface="Garamond"/>
                <a:cs typeface="Garamond"/>
              </a:rPr>
              <a:t>.</a:t>
            </a:r>
            <a:endParaRPr sz="2400" dirty="0">
              <a:latin typeface="Garamond"/>
              <a:cs typeface="Garamond"/>
            </a:endParaRPr>
          </a:p>
        </p:txBody>
      </p:sp>
    </p:spTree>
    <p:extLst>
      <p:ext uri="{BB962C8B-B14F-4D97-AF65-F5344CB8AC3E}">
        <p14:creationId xmlns:p14="http://schemas.microsoft.com/office/powerpoint/2010/main" val="2117921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6084066" y="5089668"/>
            <a:ext cx="1962642" cy="1962642"/>
          </a:xfrm>
          <a:prstGeom prst="rect">
            <a:avLst/>
          </a:prstGeom>
        </p:spPr>
      </p:pic>
      <p:sp>
        <p:nvSpPr>
          <p:cNvPr id="1127426" name="Rectangle 2"/>
          <p:cNvSpPr>
            <a:spLocks noGrp="1" noChangeArrowheads="1"/>
          </p:cNvSpPr>
          <p:nvPr>
            <p:ph type="title"/>
          </p:nvPr>
        </p:nvSpPr>
        <p:spPr>
          <a:xfrm>
            <a:off x="388620" y="402336"/>
            <a:ext cx="6995160" cy="984885"/>
          </a:xfrm>
        </p:spPr>
        <p:txBody>
          <a:bodyPr/>
          <a:lstStyle/>
          <a:p>
            <a:pPr>
              <a:defRPr/>
            </a:pPr>
            <a:r>
              <a:rPr lang="en-US" sz="3200" dirty="0">
                <a:solidFill>
                  <a:srgbClr val="0070C0"/>
                </a:solidFill>
              </a:rPr>
              <a:t>Network Layer: Global Network Addressing in IP</a:t>
            </a:r>
          </a:p>
        </p:txBody>
      </p:sp>
      <p:sp>
        <p:nvSpPr>
          <p:cNvPr id="24579" name="Rectangle 3"/>
          <p:cNvSpPr>
            <a:spLocks noGrp="1" noChangeArrowheads="1"/>
          </p:cNvSpPr>
          <p:nvPr>
            <p:ph type="body" idx="1"/>
          </p:nvPr>
        </p:nvSpPr>
        <p:spPr>
          <a:xfrm>
            <a:off x="582930" y="3474720"/>
            <a:ext cx="6736080" cy="984885"/>
          </a:xfrm>
        </p:spPr>
        <p:txBody>
          <a:bodyPr/>
          <a:lstStyle/>
          <a:p>
            <a:r>
              <a:rPr lang="en-US" sz="3200" dirty="0"/>
              <a:t>Address each packet so it can traverse network and arrive at host</a:t>
            </a:r>
          </a:p>
        </p:txBody>
      </p:sp>
      <p:sp>
        <p:nvSpPr>
          <p:cNvPr id="24581" name="Text Box 7"/>
          <p:cNvSpPr txBox="1">
            <a:spLocks noChangeArrowheads="1"/>
          </p:cNvSpPr>
          <p:nvPr/>
        </p:nvSpPr>
        <p:spPr bwMode="auto">
          <a:xfrm>
            <a:off x="129540" y="4760556"/>
            <a:ext cx="1473480" cy="615553"/>
          </a:xfrm>
          <a:prstGeom prst="rect">
            <a:avLst/>
          </a:prstGeom>
          <a:noFill/>
          <a:ln w="12700">
            <a:noFill/>
            <a:miter lim="800000"/>
            <a:headEnd/>
            <a:tailEnd/>
          </a:ln>
        </p:spPr>
        <p:txBody>
          <a:bodyPr wrap="none" anchor="ctr">
            <a:prstTxWarp prst="textNoShape">
              <a:avLst/>
            </a:prstTxWarp>
            <a:spAutoFit/>
          </a:bodyPr>
          <a:lstStyle/>
          <a:p>
            <a:r>
              <a:rPr lang="en-US" sz="1700">
                <a:solidFill>
                  <a:srgbClr val="FF0000"/>
                </a:solidFill>
                <a:latin typeface="Times New Roman" charset="0"/>
              </a:rPr>
              <a:t>My computer</a:t>
            </a:r>
          </a:p>
          <a:p>
            <a:r>
              <a:rPr lang="en-US" sz="1700">
                <a:solidFill>
                  <a:srgbClr val="FF0000"/>
                </a:solidFill>
                <a:latin typeface="Times New Roman" charset="0"/>
              </a:rPr>
              <a:t>(132.239.9.64)</a:t>
            </a:r>
            <a:endParaRPr lang="en-US" sz="1700">
              <a:latin typeface="Times New Roman" charset="0"/>
            </a:endParaRPr>
          </a:p>
        </p:txBody>
      </p:sp>
      <p:sp>
        <p:nvSpPr>
          <p:cNvPr id="24583" name="Text Box 9"/>
          <p:cNvSpPr txBox="1">
            <a:spLocks noChangeArrowheads="1"/>
          </p:cNvSpPr>
          <p:nvPr/>
        </p:nvSpPr>
        <p:spPr bwMode="auto">
          <a:xfrm>
            <a:off x="5699761" y="4640580"/>
            <a:ext cx="1724831" cy="877163"/>
          </a:xfrm>
          <a:prstGeom prst="rect">
            <a:avLst/>
          </a:prstGeom>
          <a:noFill/>
          <a:ln w="9525">
            <a:noFill/>
            <a:miter lim="800000"/>
            <a:headEnd/>
            <a:tailEnd type="none" w="med" len="lg"/>
          </a:ln>
        </p:spPr>
        <p:txBody>
          <a:bodyPr wrap="none">
            <a:prstTxWarp prst="textNoShape">
              <a:avLst/>
            </a:prstTxWarp>
            <a:spAutoFit/>
          </a:bodyPr>
          <a:lstStyle/>
          <a:p>
            <a:r>
              <a:rPr lang="en-US" sz="1700" dirty="0" err="1"/>
              <a:t>www.google.com</a:t>
            </a:r>
            <a:endParaRPr lang="en-US" sz="1700" dirty="0"/>
          </a:p>
          <a:p>
            <a:r>
              <a:rPr lang="en-US" sz="1700" dirty="0"/>
              <a:t>(66.102.7.104)</a:t>
            </a:r>
          </a:p>
          <a:p>
            <a:endParaRPr lang="en-US" sz="1700" dirty="0"/>
          </a:p>
        </p:txBody>
      </p:sp>
      <p:sp>
        <p:nvSpPr>
          <p:cNvPr id="24584" name="Rectangle 10"/>
          <p:cNvSpPr>
            <a:spLocks noChangeArrowheads="1"/>
          </p:cNvSpPr>
          <p:nvPr/>
        </p:nvSpPr>
        <p:spPr bwMode="auto">
          <a:xfrm>
            <a:off x="4598670" y="6777990"/>
            <a:ext cx="842010" cy="388620"/>
          </a:xfrm>
          <a:prstGeom prst="rect">
            <a:avLst/>
          </a:prstGeom>
          <a:solidFill>
            <a:schemeClr val="accent1"/>
          </a:solidFill>
          <a:ln w="9525">
            <a:solidFill>
              <a:schemeClr val="accent2"/>
            </a:solidFill>
            <a:miter lim="800000"/>
            <a:headEnd/>
            <a:tailEnd type="none" w="med" len="lg"/>
          </a:ln>
        </p:spPr>
        <p:txBody>
          <a:bodyPr wrap="none" anchor="ctr">
            <a:prstTxWarp prst="textNoShape">
              <a:avLst/>
            </a:prstTxWarp>
          </a:bodyPr>
          <a:lstStyle/>
          <a:p>
            <a:pPr algn="ctr"/>
            <a:r>
              <a:rPr lang="en-US" sz="1530" dirty="0">
                <a:solidFill>
                  <a:schemeClr val="accent2"/>
                </a:solidFill>
              </a:rPr>
              <a:t>GET </a:t>
            </a:r>
            <a:r>
              <a:rPr lang="en-US" sz="1530" dirty="0" err="1">
                <a:solidFill>
                  <a:schemeClr val="accent2"/>
                </a:solidFill>
              </a:rPr>
              <a:t>htt</a:t>
            </a:r>
            <a:endParaRPr lang="en-US" sz="1530" dirty="0">
              <a:solidFill>
                <a:schemeClr val="accent2"/>
              </a:solidFill>
            </a:endParaRPr>
          </a:p>
        </p:txBody>
      </p:sp>
      <p:sp>
        <p:nvSpPr>
          <p:cNvPr id="24585" name="Rectangle 11"/>
          <p:cNvSpPr>
            <a:spLocks noChangeArrowheads="1"/>
          </p:cNvSpPr>
          <p:nvPr/>
        </p:nvSpPr>
        <p:spPr bwMode="auto">
          <a:xfrm>
            <a:off x="4469130" y="6777990"/>
            <a:ext cx="129540" cy="388620"/>
          </a:xfrm>
          <a:prstGeom prst="rect">
            <a:avLst/>
          </a:prstGeom>
          <a:solidFill>
            <a:schemeClr val="accent1"/>
          </a:solidFill>
          <a:ln w="9525">
            <a:solidFill>
              <a:schemeClr val="accent2"/>
            </a:solidFill>
            <a:miter lim="800000"/>
            <a:headEnd/>
            <a:tailEnd type="none" w="med" len="lg"/>
          </a:ln>
        </p:spPr>
        <p:txBody>
          <a:bodyPr wrap="none" anchor="ctr">
            <a:prstTxWarp prst="textNoShape">
              <a:avLst/>
            </a:prstTxWarp>
          </a:bodyPr>
          <a:lstStyle/>
          <a:p>
            <a:pPr algn="ctr"/>
            <a:r>
              <a:rPr lang="en-US" sz="1530" dirty="0">
                <a:solidFill>
                  <a:schemeClr val="accent2"/>
                </a:solidFill>
              </a:rPr>
              <a:t>1</a:t>
            </a:r>
          </a:p>
        </p:txBody>
      </p:sp>
      <p:sp>
        <p:nvSpPr>
          <p:cNvPr id="24586" name="Rectangle 12"/>
          <p:cNvSpPr>
            <a:spLocks noChangeArrowheads="1"/>
          </p:cNvSpPr>
          <p:nvPr/>
        </p:nvSpPr>
        <p:spPr bwMode="auto">
          <a:xfrm>
            <a:off x="2137410" y="6777990"/>
            <a:ext cx="1165860" cy="388620"/>
          </a:xfrm>
          <a:prstGeom prst="rect">
            <a:avLst/>
          </a:prstGeom>
          <a:solidFill>
            <a:schemeClr val="accent1"/>
          </a:solidFill>
          <a:ln w="9525">
            <a:solidFill>
              <a:schemeClr val="accent2"/>
            </a:solidFill>
            <a:miter lim="800000"/>
            <a:headEnd/>
            <a:tailEnd type="none" w="med" len="lg"/>
          </a:ln>
        </p:spPr>
        <p:txBody>
          <a:bodyPr wrap="none" anchor="ctr">
            <a:prstTxWarp prst="textNoShape">
              <a:avLst/>
            </a:prstTxWarp>
          </a:bodyPr>
          <a:lstStyle/>
          <a:p>
            <a:pPr algn="ctr"/>
            <a:r>
              <a:rPr lang="en-US" sz="1530" dirty="0"/>
              <a:t>66.102.7.104</a:t>
            </a:r>
          </a:p>
        </p:txBody>
      </p:sp>
      <p:sp>
        <p:nvSpPr>
          <p:cNvPr id="24587" name="Rectangle 13"/>
          <p:cNvSpPr>
            <a:spLocks noChangeArrowheads="1"/>
          </p:cNvSpPr>
          <p:nvPr/>
        </p:nvSpPr>
        <p:spPr bwMode="auto">
          <a:xfrm>
            <a:off x="3303270" y="6777990"/>
            <a:ext cx="1165860" cy="388620"/>
          </a:xfrm>
          <a:prstGeom prst="rect">
            <a:avLst/>
          </a:prstGeom>
          <a:solidFill>
            <a:schemeClr val="accent1"/>
          </a:solidFill>
          <a:ln w="9525">
            <a:solidFill>
              <a:schemeClr val="accent2"/>
            </a:solidFill>
            <a:miter lim="800000"/>
            <a:headEnd/>
            <a:tailEnd type="none" w="med" len="lg"/>
          </a:ln>
        </p:spPr>
        <p:txBody>
          <a:bodyPr wrap="none" anchor="ctr">
            <a:prstTxWarp prst="textNoShape">
              <a:avLst/>
            </a:prstTxWarp>
          </a:bodyPr>
          <a:lstStyle/>
          <a:p>
            <a:pPr algn="ctr"/>
            <a:r>
              <a:rPr lang="en-US" sz="1530" dirty="0">
                <a:solidFill>
                  <a:srgbClr val="FF0000"/>
                </a:solidFill>
              </a:rPr>
              <a:t>132.239.9.64</a:t>
            </a:r>
          </a:p>
        </p:txBody>
      </p:sp>
      <p:sp>
        <p:nvSpPr>
          <p:cNvPr id="24588" name="AutoShape 14"/>
          <p:cNvSpPr>
            <a:spLocks/>
          </p:cNvSpPr>
          <p:nvPr/>
        </p:nvSpPr>
        <p:spPr bwMode="auto">
          <a:xfrm rot="-5400000">
            <a:off x="2655570" y="6065520"/>
            <a:ext cx="129540" cy="1165860"/>
          </a:xfrm>
          <a:prstGeom prst="rightBrace">
            <a:avLst>
              <a:gd name="adj1" fmla="val 75000"/>
              <a:gd name="adj2" fmla="val 53468"/>
            </a:avLst>
          </a:prstGeom>
          <a:noFill/>
          <a:ln w="9525">
            <a:solidFill>
              <a:schemeClr val="accent2"/>
            </a:solidFill>
            <a:round/>
            <a:headEnd/>
            <a:tailEnd type="none" w="med" len="lg"/>
          </a:ln>
        </p:spPr>
        <p:txBody>
          <a:bodyPr vert="eaVert" wrap="none" lIns="388620" anchor="ctr">
            <a:prstTxWarp prst="textNoShape">
              <a:avLst/>
            </a:prstTxWarp>
          </a:bodyPr>
          <a:lstStyle/>
          <a:p>
            <a:r>
              <a:rPr lang="en-US" sz="1530"/>
              <a:t>Destination</a:t>
            </a:r>
          </a:p>
        </p:txBody>
      </p:sp>
      <p:sp>
        <p:nvSpPr>
          <p:cNvPr id="24589" name="AutoShape 15"/>
          <p:cNvSpPr>
            <a:spLocks/>
          </p:cNvSpPr>
          <p:nvPr/>
        </p:nvSpPr>
        <p:spPr bwMode="auto">
          <a:xfrm rot="-5400000">
            <a:off x="3821430" y="6065520"/>
            <a:ext cx="129540" cy="1165860"/>
          </a:xfrm>
          <a:prstGeom prst="rightBrace">
            <a:avLst>
              <a:gd name="adj1" fmla="val 75000"/>
              <a:gd name="adj2" fmla="val 53468"/>
            </a:avLst>
          </a:prstGeom>
          <a:noFill/>
          <a:ln w="9525">
            <a:solidFill>
              <a:schemeClr val="accent2"/>
            </a:solidFill>
            <a:round/>
            <a:headEnd/>
            <a:tailEnd type="none" w="med" len="lg"/>
          </a:ln>
        </p:spPr>
        <p:txBody>
          <a:bodyPr vert="eaVert" wrap="none" lIns="388620" anchor="ctr">
            <a:prstTxWarp prst="textNoShape">
              <a:avLst/>
            </a:prstTxWarp>
          </a:bodyPr>
          <a:lstStyle/>
          <a:p>
            <a:r>
              <a:rPr lang="en-US" sz="1530">
                <a:solidFill>
                  <a:srgbClr val="FF0000"/>
                </a:solidFill>
              </a:rPr>
              <a:t>Source</a:t>
            </a:r>
          </a:p>
        </p:txBody>
      </p:sp>
      <p:sp>
        <p:nvSpPr>
          <p:cNvPr id="24590" name="AutoShape 16"/>
          <p:cNvSpPr>
            <a:spLocks/>
          </p:cNvSpPr>
          <p:nvPr/>
        </p:nvSpPr>
        <p:spPr bwMode="auto">
          <a:xfrm rot="-5400000">
            <a:off x="4890135" y="6162675"/>
            <a:ext cx="129540" cy="971550"/>
          </a:xfrm>
          <a:prstGeom prst="rightBrace">
            <a:avLst>
              <a:gd name="adj1" fmla="val 62500"/>
              <a:gd name="adj2" fmla="val 53468"/>
            </a:avLst>
          </a:prstGeom>
          <a:noFill/>
          <a:ln w="9525">
            <a:solidFill>
              <a:schemeClr val="accent2"/>
            </a:solidFill>
            <a:round/>
            <a:headEnd/>
            <a:tailEnd type="none" w="med" len="lg"/>
          </a:ln>
        </p:spPr>
        <p:txBody>
          <a:bodyPr vert="eaVert" wrap="none" lIns="388620" anchor="ctr">
            <a:prstTxWarp prst="textNoShape">
              <a:avLst/>
            </a:prstTxWarp>
          </a:bodyPr>
          <a:lstStyle/>
          <a:p>
            <a:r>
              <a:rPr lang="en-US" sz="1530">
                <a:solidFill>
                  <a:schemeClr val="accent2"/>
                </a:solidFill>
              </a:rPr>
              <a:t>Data</a:t>
            </a:r>
          </a:p>
        </p:txBody>
      </p:sp>
      <p:cxnSp>
        <p:nvCxnSpPr>
          <p:cNvPr id="24591" name="AutoShape 17"/>
          <p:cNvCxnSpPr>
            <a:cxnSpLocks noChangeShapeType="1"/>
            <a:endCxn id="24586" idx="1"/>
          </p:cNvCxnSpPr>
          <p:nvPr/>
        </p:nvCxnSpPr>
        <p:spPr bwMode="auto">
          <a:xfrm rot="16200000" flipH="1">
            <a:off x="1222534" y="6057424"/>
            <a:ext cx="628809" cy="1200944"/>
          </a:xfrm>
          <a:prstGeom prst="curvedConnector2">
            <a:avLst/>
          </a:prstGeom>
          <a:noFill/>
          <a:ln w="38100">
            <a:solidFill>
              <a:schemeClr val="accent2"/>
            </a:solidFill>
            <a:round/>
            <a:headEnd/>
            <a:tailEnd type="none" w="med" len="lg"/>
          </a:ln>
        </p:spPr>
      </p:cxnSp>
      <p:cxnSp>
        <p:nvCxnSpPr>
          <p:cNvPr id="24592" name="AutoShape 18"/>
          <p:cNvCxnSpPr>
            <a:cxnSpLocks noChangeShapeType="1"/>
            <a:stCxn id="24584" idx="3"/>
          </p:cNvCxnSpPr>
          <p:nvPr/>
        </p:nvCxnSpPr>
        <p:spPr bwMode="auto">
          <a:xfrm flipV="1">
            <a:off x="5440680" y="6713220"/>
            <a:ext cx="1148319" cy="259080"/>
          </a:xfrm>
          <a:prstGeom prst="curvedConnector2">
            <a:avLst/>
          </a:prstGeom>
          <a:noFill/>
          <a:ln w="38100">
            <a:solidFill>
              <a:schemeClr val="accent2"/>
            </a:solidFill>
            <a:round/>
            <a:headEnd/>
            <a:tailEnd type="triangle" w="med" len="lg"/>
          </a:ln>
        </p:spPr>
      </p:cxnSp>
      <p:sp>
        <p:nvSpPr>
          <p:cNvPr id="19" name="Footer Placeholder 3"/>
          <p:cNvSpPr>
            <a:spLocks noGrp="1"/>
          </p:cNvSpPr>
          <p:nvPr>
            <p:ph type="ftr" sz="quarter" idx="4294967295"/>
          </p:nvPr>
        </p:nvSpPr>
        <p:spPr>
          <a:xfrm>
            <a:off x="259080" y="7425690"/>
            <a:ext cx="4532551" cy="388620"/>
          </a:xfrm>
        </p:spPr>
        <p:txBody>
          <a:bodyPr/>
          <a:lstStyle/>
          <a:p>
            <a:endParaRPr lang="en-US" dirty="0">
              <a:solidFill>
                <a:schemeClr val="tx1"/>
              </a:solidFill>
            </a:endParaRPr>
          </a:p>
        </p:txBody>
      </p:sp>
      <p:sp>
        <p:nvSpPr>
          <p:cNvPr id="20" name="Slide Number Placeholder 4"/>
          <p:cNvSpPr>
            <a:spLocks noGrp="1"/>
          </p:cNvSpPr>
          <p:nvPr>
            <p:ph type="sldNum" sz="quarter" idx="4294967295"/>
          </p:nvPr>
        </p:nvSpPr>
        <p:spPr>
          <a:xfrm>
            <a:off x="6995160" y="7425690"/>
            <a:ext cx="518160" cy="388620"/>
          </a:xfrm>
        </p:spPr>
        <p:txBody>
          <a:bodyPr/>
          <a:lstStyle/>
          <a:p>
            <a:endParaRPr lang="en-US" sz="850" b="1" dirty="0">
              <a:latin typeface="Arial" charset="0"/>
            </a:endParaRPr>
          </a:p>
        </p:txBody>
      </p:sp>
      <p:pic>
        <p:nvPicPr>
          <p:cNvPr id="21" name="Picture 20"/>
          <p:cNvPicPr>
            <a:picLocks noChangeAspect="1"/>
          </p:cNvPicPr>
          <p:nvPr/>
        </p:nvPicPr>
        <p:blipFill>
          <a:blip r:embed="rId4"/>
          <a:stretch>
            <a:fillRect/>
          </a:stretch>
        </p:blipFill>
        <p:spPr>
          <a:xfrm>
            <a:off x="203519" y="5503056"/>
            <a:ext cx="1558982" cy="859030"/>
          </a:xfrm>
          <a:prstGeom prst="rect">
            <a:avLst/>
          </a:prstGeom>
        </p:spPr>
      </p:pic>
    </p:spTree>
    <p:extLst>
      <p:ext uri="{BB962C8B-B14F-4D97-AF65-F5344CB8AC3E}">
        <p14:creationId xmlns:p14="http://schemas.microsoft.com/office/powerpoint/2010/main" val="3935886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2"/>
          <p:cNvSpPr>
            <a:spLocks noChangeShapeType="1"/>
          </p:cNvSpPr>
          <p:nvPr/>
        </p:nvSpPr>
        <p:spPr bwMode="auto">
          <a:xfrm flipH="1">
            <a:off x="842010" y="5029200"/>
            <a:ext cx="906780" cy="259080"/>
          </a:xfrm>
          <a:prstGeom prst="line">
            <a:avLst/>
          </a:prstGeom>
          <a:noFill/>
          <a:ln w="50800">
            <a:solidFill>
              <a:srgbClr val="FF003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530"/>
          </a:p>
        </p:txBody>
      </p:sp>
      <p:sp>
        <p:nvSpPr>
          <p:cNvPr id="25603" name="Line 3"/>
          <p:cNvSpPr>
            <a:spLocks noChangeShapeType="1"/>
          </p:cNvSpPr>
          <p:nvPr/>
        </p:nvSpPr>
        <p:spPr bwMode="auto">
          <a:xfrm>
            <a:off x="906780" y="6000750"/>
            <a:ext cx="712470" cy="259080"/>
          </a:xfrm>
          <a:prstGeom prst="line">
            <a:avLst/>
          </a:prstGeom>
          <a:noFill/>
          <a:ln w="50800">
            <a:solidFill>
              <a:srgbClr val="FF003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530"/>
          </a:p>
        </p:txBody>
      </p:sp>
      <p:sp>
        <p:nvSpPr>
          <p:cNvPr id="25604" name="Line 4"/>
          <p:cNvSpPr>
            <a:spLocks noChangeShapeType="1"/>
          </p:cNvSpPr>
          <p:nvPr/>
        </p:nvSpPr>
        <p:spPr bwMode="auto">
          <a:xfrm flipV="1">
            <a:off x="6023610" y="6130290"/>
            <a:ext cx="1036320" cy="518160"/>
          </a:xfrm>
          <a:prstGeom prst="line">
            <a:avLst/>
          </a:prstGeom>
          <a:noFill/>
          <a:ln w="50800">
            <a:solidFill>
              <a:srgbClr val="FF003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530"/>
          </a:p>
        </p:txBody>
      </p:sp>
      <p:sp>
        <p:nvSpPr>
          <p:cNvPr id="25605" name="Line 5"/>
          <p:cNvSpPr>
            <a:spLocks noChangeShapeType="1"/>
          </p:cNvSpPr>
          <p:nvPr/>
        </p:nvSpPr>
        <p:spPr bwMode="auto">
          <a:xfrm>
            <a:off x="6023610" y="5417820"/>
            <a:ext cx="906780" cy="712470"/>
          </a:xfrm>
          <a:prstGeom prst="line">
            <a:avLst/>
          </a:prstGeom>
          <a:noFill/>
          <a:ln w="50800">
            <a:solidFill>
              <a:srgbClr val="FF003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530"/>
          </a:p>
        </p:txBody>
      </p:sp>
      <p:sp>
        <p:nvSpPr>
          <p:cNvPr id="25606" name="Line 6"/>
          <p:cNvSpPr>
            <a:spLocks noChangeShapeType="1"/>
          </p:cNvSpPr>
          <p:nvPr/>
        </p:nvSpPr>
        <p:spPr bwMode="auto">
          <a:xfrm>
            <a:off x="3950970" y="6454140"/>
            <a:ext cx="323850" cy="712470"/>
          </a:xfrm>
          <a:prstGeom prst="line">
            <a:avLst/>
          </a:prstGeom>
          <a:noFill/>
          <a:ln w="50800">
            <a:solidFill>
              <a:srgbClr val="FF003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530"/>
          </a:p>
        </p:txBody>
      </p:sp>
      <p:sp>
        <p:nvSpPr>
          <p:cNvPr id="25607" name="Line 7"/>
          <p:cNvSpPr>
            <a:spLocks noChangeShapeType="1"/>
          </p:cNvSpPr>
          <p:nvPr/>
        </p:nvSpPr>
        <p:spPr bwMode="auto">
          <a:xfrm flipV="1">
            <a:off x="4015740" y="5417820"/>
            <a:ext cx="647700" cy="906780"/>
          </a:xfrm>
          <a:prstGeom prst="line">
            <a:avLst/>
          </a:prstGeom>
          <a:noFill/>
          <a:ln w="50800">
            <a:solidFill>
              <a:srgbClr val="FF003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530"/>
          </a:p>
        </p:txBody>
      </p:sp>
      <p:grpSp>
        <p:nvGrpSpPr>
          <p:cNvPr id="25608" name="Group 8"/>
          <p:cNvGrpSpPr>
            <a:grpSpLocks/>
          </p:cNvGrpSpPr>
          <p:nvPr/>
        </p:nvGrpSpPr>
        <p:grpSpPr bwMode="auto">
          <a:xfrm>
            <a:off x="1165860" y="6000750"/>
            <a:ext cx="3108960" cy="1230630"/>
            <a:chOff x="1440" y="1104"/>
            <a:chExt cx="2352" cy="1248"/>
          </a:xfrm>
        </p:grpSpPr>
        <p:pic>
          <p:nvPicPr>
            <p:cNvPr id="25638" name="Picture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 y="1104"/>
              <a:ext cx="2352" cy="1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39" name="Text Box 10"/>
            <p:cNvSpPr txBox="1">
              <a:spLocks noChangeArrowheads="1"/>
            </p:cNvSpPr>
            <p:nvPr/>
          </p:nvSpPr>
          <p:spPr bwMode="auto">
            <a:xfrm>
              <a:off x="2160" y="1489"/>
              <a:ext cx="774" cy="4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78264" tIns="39132" rIns="78264" bIns="39132">
              <a:spAutoFit/>
            </a:bodyPr>
            <a:lstStyle>
              <a:lvl1pPr>
                <a:defRPr sz="1600" b="1">
                  <a:solidFill>
                    <a:schemeClr val="tx1"/>
                  </a:solidFill>
                  <a:latin typeface="Arial" charset="0"/>
                  <a:ea typeface="ＭＳ Ｐゴシック" charset="0"/>
                </a:defRPr>
              </a:lvl1pPr>
              <a:lvl2pPr marL="742950" indent="-285750">
                <a:defRPr sz="1600" b="1">
                  <a:solidFill>
                    <a:schemeClr val="tx1"/>
                  </a:solidFill>
                  <a:latin typeface="Arial" charset="0"/>
                  <a:ea typeface="ＭＳ Ｐゴシック" charset="0"/>
                </a:defRPr>
              </a:lvl2pPr>
              <a:lvl3pPr marL="1143000" indent="-228600">
                <a:defRPr sz="1600" b="1">
                  <a:solidFill>
                    <a:schemeClr val="tx1"/>
                  </a:solidFill>
                  <a:latin typeface="Arial" charset="0"/>
                  <a:ea typeface="ＭＳ Ｐゴシック" charset="0"/>
                </a:defRPr>
              </a:lvl3pPr>
              <a:lvl4pPr marL="1600200" indent="-228600">
                <a:defRPr sz="1600" b="1">
                  <a:solidFill>
                    <a:schemeClr val="tx1"/>
                  </a:solidFill>
                  <a:latin typeface="Arial" charset="0"/>
                  <a:ea typeface="ＭＳ Ｐゴシック" charset="0"/>
                </a:defRPr>
              </a:lvl4pPr>
              <a:lvl5pPr marL="2057400" indent="-228600">
                <a:defRPr sz="16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Arial" charset="0"/>
                  <a:ea typeface="ＭＳ Ｐゴシック" charset="0"/>
                </a:defRPr>
              </a:lvl9pPr>
            </a:lstStyle>
            <a:p>
              <a:pPr algn="l">
                <a:lnSpc>
                  <a:spcPct val="90000"/>
                </a:lnSpc>
                <a:spcBef>
                  <a:spcPct val="20000"/>
                </a:spcBef>
                <a:buClr>
                  <a:schemeClr val="tx2"/>
                </a:buClr>
                <a:buSzPct val="75000"/>
                <a:buFont typeface="Monotype Sorts" charset="0"/>
                <a:buNone/>
              </a:pPr>
              <a:r>
                <a:rPr lang="en-US" sz="2380" b="0"/>
                <a:t>Qwest</a:t>
              </a:r>
            </a:p>
          </p:txBody>
        </p:sp>
      </p:grpSp>
      <p:pic>
        <p:nvPicPr>
          <p:cNvPr id="25610"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1310" y="5741670"/>
            <a:ext cx="659845" cy="982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grpSp>
        <p:nvGrpSpPr>
          <p:cNvPr id="25611" name="Group 13"/>
          <p:cNvGrpSpPr>
            <a:grpSpLocks/>
          </p:cNvGrpSpPr>
          <p:nvPr/>
        </p:nvGrpSpPr>
        <p:grpSpPr bwMode="auto">
          <a:xfrm>
            <a:off x="1368267" y="4075192"/>
            <a:ext cx="2906554" cy="1407398"/>
            <a:chOff x="1440" y="1104"/>
            <a:chExt cx="2352" cy="1248"/>
          </a:xfrm>
        </p:grpSpPr>
        <p:pic>
          <p:nvPicPr>
            <p:cNvPr id="25636" name="Picture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 y="1104"/>
              <a:ext cx="2352" cy="1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37" name="Text Box 15"/>
            <p:cNvSpPr txBox="1">
              <a:spLocks noChangeArrowheads="1"/>
            </p:cNvSpPr>
            <p:nvPr/>
          </p:nvSpPr>
          <p:spPr bwMode="auto">
            <a:xfrm>
              <a:off x="2160" y="1488"/>
              <a:ext cx="773" cy="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78264" tIns="39132" rIns="78264" bIns="39132">
              <a:spAutoFit/>
            </a:bodyPr>
            <a:lstStyle>
              <a:lvl1pPr>
                <a:defRPr sz="1600" b="1">
                  <a:solidFill>
                    <a:schemeClr val="tx1"/>
                  </a:solidFill>
                  <a:latin typeface="Arial" charset="0"/>
                  <a:ea typeface="ＭＳ Ｐゴシック" charset="0"/>
                </a:defRPr>
              </a:lvl1pPr>
              <a:lvl2pPr marL="742950" indent="-285750">
                <a:defRPr sz="1600" b="1">
                  <a:solidFill>
                    <a:schemeClr val="tx1"/>
                  </a:solidFill>
                  <a:latin typeface="Arial" charset="0"/>
                  <a:ea typeface="ＭＳ Ｐゴシック" charset="0"/>
                </a:defRPr>
              </a:lvl2pPr>
              <a:lvl3pPr marL="1143000" indent="-228600">
                <a:defRPr sz="1600" b="1">
                  <a:solidFill>
                    <a:schemeClr val="tx1"/>
                  </a:solidFill>
                  <a:latin typeface="Arial" charset="0"/>
                  <a:ea typeface="ＭＳ Ｐゴシック" charset="0"/>
                </a:defRPr>
              </a:lvl3pPr>
              <a:lvl4pPr marL="1600200" indent="-228600">
                <a:defRPr sz="1600" b="1">
                  <a:solidFill>
                    <a:schemeClr val="tx1"/>
                  </a:solidFill>
                  <a:latin typeface="Arial" charset="0"/>
                  <a:ea typeface="ＭＳ Ｐゴシック" charset="0"/>
                </a:defRPr>
              </a:lvl4pPr>
              <a:lvl5pPr marL="2057400" indent="-228600">
                <a:defRPr sz="16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Arial" charset="0"/>
                  <a:ea typeface="ＭＳ Ｐゴシック" charset="0"/>
                </a:defRPr>
              </a:lvl9pPr>
            </a:lstStyle>
            <a:p>
              <a:pPr algn="l">
                <a:lnSpc>
                  <a:spcPct val="90000"/>
                </a:lnSpc>
                <a:spcBef>
                  <a:spcPct val="20000"/>
                </a:spcBef>
                <a:buClr>
                  <a:schemeClr val="tx2"/>
                </a:buClr>
                <a:buSzPct val="75000"/>
                <a:buFont typeface="Monotype Sorts" charset="0"/>
                <a:buNone/>
              </a:pPr>
              <a:r>
                <a:rPr lang="en-US" sz="2380" b="0"/>
                <a:t>Sprint</a:t>
              </a:r>
            </a:p>
          </p:txBody>
        </p:sp>
      </p:grpSp>
      <p:grpSp>
        <p:nvGrpSpPr>
          <p:cNvPr id="25612" name="Group 16"/>
          <p:cNvGrpSpPr>
            <a:grpSpLocks/>
          </p:cNvGrpSpPr>
          <p:nvPr/>
        </p:nvGrpSpPr>
        <p:grpSpPr bwMode="auto">
          <a:xfrm>
            <a:off x="4274820" y="4575810"/>
            <a:ext cx="2333070" cy="1230630"/>
            <a:chOff x="1440" y="1104"/>
            <a:chExt cx="2352" cy="1248"/>
          </a:xfrm>
        </p:grpSpPr>
        <p:pic>
          <p:nvPicPr>
            <p:cNvPr id="25634" name="Picture 1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 y="1104"/>
              <a:ext cx="2352" cy="1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35" name="Text Box 18"/>
            <p:cNvSpPr txBox="1">
              <a:spLocks noChangeArrowheads="1"/>
            </p:cNvSpPr>
            <p:nvPr/>
          </p:nvSpPr>
          <p:spPr bwMode="auto">
            <a:xfrm>
              <a:off x="2160" y="1489"/>
              <a:ext cx="1085" cy="4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78264" tIns="39132" rIns="78264" bIns="39132">
              <a:spAutoFit/>
            </a:bodyPr>
            <a:lstStyle>
              <a:lvl1pPr>
                <a:defRPr sz="1600" b="1">
                  <a:solidFill>
                    <a:schemeClr val="tx1"/>
                  </a:solidFill>
                  <a:latin typeface="Arial" charset="0"/>
                  <a:ea typeface="ＭＳ Ｐゴシック" charset="0"/>
                </a:defRPr>
              </a:lvl1pPr>
              <a:lvl2pPr marL="742950" indent="-285750">
                <a:defRPr sz="1600" b="1">
                  <a:solidFill>
                    <a:schemeClr val="tx1"/>
                  </a:solidFill>
                  <a:latin typeface="Arial" charset="0"/>
                  <a:ea typeface="ＭＳ Ｐゴシック" charset="0"/>
                </a:defRPr>
              </a:lvl2pPr>
              <a:lvl3pPr marL="1143000" indent="-228600">
                <a:defRPr sz="1600" b="1">
                  <a:solidFill>
                    <a:schemeClr val="tx1"/>
                  </a:solidFill>
                  <a:latin typeface="Arial" charset="0"/>
                  <a:ea typeface="ＭＳ Ｐゴシック" charset="0"/>
                </a:defRPr>
              </a:lvl3pPr>
              <a:lvl4pPr marL="1600200" indent="-228600">
                <a:defRPr sz="1600" b="1">
                  <a:solidFill>
                    <a:schemeClr val="tx1"/>
                  </a:solidFill>
                  <a:latin typeface="Arial" charset="0"/>
                  <a:ea typeface="ＭＳ Ｐゴシック" charset="0"/>
                </a:defRPr>
              </a:lvl4pPr>
              <a:lvl5pPr marL="2057400" indent="-228600">
                <a:defRPr sz="16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Arial" charset="0"/>
                  <a:ea typeface="ＭＳ Ｐゴシック" charset="0"/>
                </a:defRPr>
              </a:lvl9pPr>
            </a:lstStyle>
            <a:p>
              <a:pPr algn="l">
                <a:lnSpc>
                  <a:spcPct val="90000"/>
                </a:lnSpc>
                <a:spcBef>
                  <a:spcPct val="20000"/>
                </a:spcBef>
                <a:buClr>
                  <a:schemeClr val="tx2"/>
                </a:buClr>
                <a:buSzPct val="75000"/>
                <a:buFont typeface="Monotype Sorts" charset="0"/>
                <a:buNone/>
              </a:pPr>
              <a:r>
                <a:rPr lang="en-US" sz="2380" b="0"/>
                <a:t>UUNet</a:t>
              </a:r>
            </a:p>
          </p:txBody>
        </p:sp>
      </p:grpSp>
      <p:grpSp>
        <p:nvGrpSpPr>
          <p:cNvPr id="25613" name="Group 19"/>
          <p:cNvGrpSpPr>
            <a:grpSpLocks/>
          </p:cNvGrpSpPr>
          <p:nvPr/>
        </p:nvGrpSpPr>
        <p:grpSpPr bwMode="auto">
          <a:xfrm>
            <a:off x="4210050" y="6842760"/>
            <a:ext cx="2461260" cy="906780"/>
            <a:chOff x="1440" y="1104"/>
            <a:chExt cx="2352" cy="1248"/>
          </a:xfrm>
        </p:grpSpPr>
        <p:pic>
          <p:nvPicPr>
            <p:cNvPr id="25632" name="Picture 2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 y="1104"/>
              <a:ext cx="2352" cy="1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33" name="Text Box 21"/>
            <p:cNvSpPr txBox="1">
              <a:spLocks noChangeArrowheads="1"/>
            </p:cNvSpPr>
            <p:nvPr/>
          </p:nvSpPr>
          <p:spPr bwMode="auto">
            <a:xfrm>
              <a:off x="2160" y="1488"/>
              <a:ext cx="874" cy="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78264" tIns="39132" rIns="78264" bIns="39132">
              <a:spAutoFit/>
            </a:bodyPr>
            <a:lstStyle>
              <a:lvl1pPr>
                <a:defRPr sz="1600" b="1">
                  <a:solidFill>
                    <a:schemeClr val="tx1"/>
                  </a:solidFill>
                  <a:latin typeface="Arial" charset="0"/>
                  <a:ea typeface="ＭＳ Ｐゴシック" charset="0"/>
                </a:defRPr>
              </a:lvl1pPr>
              <a:lvl2pPr marL="742950" indent="-285750">
                <a:defRPr sz="1600" b="1">
                  <a:solidFill>
                    <a:schemeClr val="tx1"/>
                  </a:solidFill>
                  <a:latin typeface="Arial" charset="0"/>
                  <a:ea typeface="ＭＳ Ｐゴシック" charset="0"/>
                </a:defRPr>
              </a:lvl2pPr>
              <a:lvl3pPr marL="1143000" indent="-228600">
                <a:defRPr sz="1600" b="1">
                  <a:solidFill>
                    <a:schemeClr val="tx1"/>
                  </a:solidFill>
                  <a:latin typeface="Arial" charset="0"/>
                  <a:ea typeface="ＭＳ Ｐゴシック" charset="0"/>
                </a:defRPr>
              </a:lvl3pPr>
              <a:lvl4pPr marL="1600200" indent="-228600">
                <a:defRPr sz="1600" b="1">
                  <a:solidFill>
                    <a:schemeClr val="tx1"/>
                  </a:solidFill>
                  <a:latin typeface="Arial" charset="0"/>
                  <a:ea typeface="ＭＳ Ｐゴシック" charset="0"/>
                </a:defRPr>
              </a:lvl4pPr>
              <a:lvl5pPr marL="2057400" indent="-228600">
                <a:defRPr sz="16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Arial" charset="0"/>
                  <a:ea typeface="ＭＳ Ｐゴシック" charset="0"/>
                </a:defRPr>
              </a:lvl9pPr>
            </a:lstStyle>
            <a:p>
              <a:pPr algn="l">
                <a:lnSpc>
                  <a:spcPct val="90000"/>
                </a:lnSpc>
                <a:spcBef>
                  <a:spcPct val="20000"/>
                </a:spcBef>
                <a:buClr>
                  <a:schemeClr val="tx2"/>
                </a:buClr>
                <a:buSzPct val="75000"/>
                <a:buFont typeface="Monotype Sorts" charset="0"/>
                <a:buNone/>
              </a:pPr>
              <a:r>
                <a:rPr lang="en-US" sz="2380" b="0"/>
                <a:t>AT&amp;T</a:t>
              </a:r>
            </a:p>
          </p:txBody>
        </p:sp>
      </p:grpSp>
      <p:sp>
        <p:nvSpPr>
          <p:cNvPr id="25614" name="Line 22"/>
          <p:cNvSpPr>
            <a:spLocks noChangeShapeType="1"/>
          </p:cNvSpPr>
          <p:nvPr/>
        </p:nvSpPr>
        <p:spPr bwMode="auto">
          <a:xfrm flipH="1">
            <a:off x="1684020" y="5158740"/>
            <a:ext cx="259080" cy="971550"/>
          </a:xfrm>
          <a:prstGeom prst="line">
            <a:avLst/>
          </a:prstGeom>
          <a:noFill/>
          <a:ln w="50800">
            <a:solidFill>
              <a:srgbClr val="FF003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530"/>
          </a:p>
        </p:txBody>
      </p:sp>
      <p:pic>
        <p:nvPicPr>
          <p:cNvPr id="25615" name="Picture 2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9710" y="6065520"/>
            <a:ext cx="649050" cy="4088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16" name="Line 24"/>
          <p:cNvSpPr>
            <a:spLocks noChangeShapeType="1"/>
          </p:cNvSpPr>
          <p:nvPr/>
        </p:nvSpPr>
        <p:spPr bwMode="auto">
          <a:xfrm>
            <a:off x="3950970" y="4705350"/>
            <a:ext cx="777240" cy="842010"/>
          </a:xfrm>
          <a:prstGeom prst="line">
            <a:avLst/>
          </a:prstGeom>
          <a:noFill/>
          <a:ln w="50800">
            <a:solidFill>
              <a:srgbClr val="FF003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530"/>
          </a:p>
        </p:txBody>
      </p:sp>
      <p:pic>
        <p:nvPicPr>
          <p:cNvPr id="25617" name="Picture 2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2350" y="4511040"/>
            <a:ext cx="649050" cy="4088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18" name="Picture 2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4820" y="5223510"/>
            <a:ext cx="649050" cy="4088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19" name="Picture 2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2350" y="6130290"/>
            <a:ext cx="649050" cy="4088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20" name="Picture 2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5740" y="7037070"/>
            <a:ext cx="649050" cy="4088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21" name="Picture 2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4990" y="5417820"/>
            <a:ext cx="649050" cy="4088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22" name="Picture 3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9760" y="6713220"/>
            <a:ext cx="649050" cy="4088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5623" name="Group 31"/>
          <p:cNvGrpSpPr>
            <a:grpSpLocks/>
          </p:cNvGrpSpPr>
          <p:nvPr/>
        </p:nvGrpSpPr>
        <p:grpSpPr bwMode="auto">
          <a:xfrm>
            <a:off x="0" y="5158740"/>
            <a:ext cx="1684020" cy="842010"/>
            <a:chOff x="-382" y="1968"/>
            <a:chExt cx="1248" cy="624"/>
          </a:xfrm>
        </p:grpSpPr>
        <p:pic>
          <p:nvPicPr>
            <p:cNvPr id="25630"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 y="1968"/>
              <a:ext cx="1248" cy="6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31" name="Text Box 33"/>
            <p:cNvSpPr txBox="1">
              <a:spLocks noChangeArrowheads="1"/>
            </p:cNvSpPr>
            <p:nvPr/>
          </p:nvSpPr>
          <p:spPr bwMode="auto">
            <a:xfrm>
              <a:off x="-144" y="2112"/>
              <a:ext cx="722" cy="3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78264" tIns="39132" rIns="78264" bIns="39132">
              <a:spAutoFit/>
            </a:bodyPr>
            <a:lstStyle>
              <a:lvl1pPr>
                <a:defRPr sz="1600" b="1">
                  <a:solidFill>
                    <a:schemeClr val="tx1"/>
                  </a:solidFill>
                  <a:latin typeface="Arial" charset="0"/>
                  <a:ea typeface="ＭＳ Ｐゴシック" charset="0"/>
                </a:defRPr>
              </a:lvl1pPr>
              <a:lvl2pPr marL="742950" indent="-285750">
                <a:defRPr sz="1600" b="1">
                  <a:solidFill>
                    <a:schemeClr val="tx1"/>
                  </a:solidFill>
                  <a:latin typeface="Arial" charset="0"/>
                  <a:ea typeface="ＭＳ Ｐゴシック" charset="0"/>
                </a:defRPr>
              </a:lvl2pPr>
              <a:lvl3pPr marL="1143000" indent="-228600">
                <a:defRPr sz="1600" b="1">
                  <a:solidFill>
                    <a:schemeClr val="tx1"/>
                  </a:solidFill>
                  <a:latin typeface="Arial" charset="0"/>
                  <a:ea typeface="ＭＳ Ｐゴシック" charset="0"/>
                </a:defRPr>
              </a:lvl3pPr>
              <a:lvl4pPr marL="1600200" indent="-228600">
                <a:defRPr sz="1600" b="1">
                  <a:solidFill>
                    <a:schemeClr val="tx1"/>
                  </a:solidFill>
                  <a:latin typeface="Arial" charset="0"/>
                  <a:ea typeface="ＭＳ Ｐゴシック" charset="0"/>
                </a:defRPr>
              </a:lvl4pPr>
              <a:lvl5pPr marL="2057400" indent="-228600">
                <a:defRPr sz="16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Arial" charset="0"/>
                  <a:ea typeface="ＭＳ Ｐゴシック" charset="0"/>
                </a:defRPr>
              </a:lvl9pPr>
            </a:lstStyle>
            <a:p>
              <a:pPr algn="l">
                <a:lnSpc>
                  <a:spcPct val="90000"/>
                </a:lnSpc>
                <a:spcBef>
                  <a:spcPct val="20000"/>
                </a:spcBef>
                <a:buClr>
                  <a:schemeClr val="tx2"/>
                </a:buClr>
                <a:buSzPct val="75000"/>
                <a:buFont typeface="Monotype Sorts" charset="0"/>
                <a:buNone/>
              </a:pPr>
              <a:r>
                <a:rPr lang="en-US" sz="2380" b="0" dirty="0"/>
                <a:t>UCLA</a:t>
              </a:r>
            </a:p>
          </p:txBody>
        </p:sp>
      </p:grpSp>
      <p:pic>
        <p:nvPicPr>
          <p:cNvPr id="25624" name="Picture 3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930" y="5741670"/>
            <a:ext cx="649050" cy="4088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25" name="Freeform 35"/>
          <p:cNvSpPr>
            <a:spLocks/>
          </p:cNvSpPr>
          <p:nvPr/>
        </p:nvSpPr>
        <p:spPr bwMode="auto">
          <a:xfrm>
            <a:off x="777240" y="5935980"/>
            <a:ext cx="5829300" cy="1511300"/>
          </a:xfrm>
          <a:custGeom>
            <a:avLst/>
            <a:gdLst>
              <a:gd name="T0" fmla="*/ 0 w 4320"/>
              <a:gd name="T1" fmla="*/ 0 h 1120"/>
              <a:gd name="T2" fmla="*/ 846 w 4320"/>
              <a:gd name="T3" fmla="*/ 368 h 1120"/>
              <a:gd name="T4" fmla="*/ 1504 w 4320"/>
              <a:gd name="T5" fmla="*/ 105 h 1120"/>
              <a:gd name="T6" fmla="*/ 2304 w 4320"/>
              <a:gd name="T7" fmla="*/ 420 h 1120"/>
              <a:gd name="T8" fmla="*/ 2633 w 4320"/>
              <a:gd name="T9" fmla="*/ 1050 h 1120"/>
              <a:gd name="T10" fmla="*/ 3197 w 4320"/>
              <a:gd name="T11" fmla="*/ 840 h 1120"/>
              <a:gd name="T12" fmla="*/ 3902 w 4320"/>
              <a:gd name="T13" fmla="*/ 683 h 1120"/>
              <a:gd name="T14" fmla="*/ 4320 w 4320"/>
              <a:gd name="T15" fmla="*/ 612 h 1120"/>
              <a:gd name="T16" fmla="*/ 0 60000 65536"/>
              <a:gd name="T17" fmla="*/ 0 60000 65536"/>
              <a:gd name="T18" fmla="*/ 0 60000 65536"/>
              <a:gd name="T19" fmla="*/ 0 60000 65536"/>
              <a:gd name="T20" fmla="*/ 0 60000 65536"/>
              <a:gd name="T21" fmla="*/ 0 60000 65536"/>
              <a:gd name="T22" fmla="*/ 0 60000 65536"/>
              <a:gd name="T23" fmla="*/ 0 60000 65536"/>
              <a:gd name="T24" fmla="*/ 0 w 4320"/>
              <a:gd name="T25" fmla="*/ 0 h 1120"/>
              <a:gd name="T26" fmla="*/ 4320 w 4320"/>
              <a:gd name="T27" fmla="*/ 1120 h 11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20" h="1120">
                <a:moveTo>
                  <a:pt x="0" y="0"/>
                </a:moveTo>
                <a:cubicBezTo>
                  <a:pt x="298" y="175"/>
                  <a:pt x="596" y="350"/>
                  <a:pt x="846" y="368"/>
                </a:cubicBezTo>
                <a:cubicBezTo>
                  <a:pt x="1097" y="385"/>
                  <a:pt x="1262" y="96"/>
                  <a:pt x="1504" y="105"/>
                </a:cubicBezTo>
                <a:cubicBezTo>
                  <a:pt x="1747" y="114"/>
                  <a:pt x="2116" y="263"/>
                  <a:pt x="2304" y="420"/>
                </a:cubicBezTo>
                <a:cubicBezTo>
                  <a:pt x="2492" y="578"/>
                  <a:pt x="2484" y="980"/>
                  <a:pt x="2633" y="1050"/>
                </a:cubicBezTo>
                <a:cubicBezTo>
                  <a:pt x="2782" y="1120"/>
                  <a:pt x="2985" y="901"/>
                  <a:pt x="3197" y="840"/>
                </a:cubicBezTo>
                <a:cubicBezTo>
                  <a:pt x="3408" y="779"/>
                  <a:pt x="3715" y="721"/>
                  <a:pt x="3902" y="683"/>
                </a:cubicBezTo>
                <a:cubicBezTo>
                  <a:pt x="4089" y="645"/>
                  <a:pt x="4233" y="627"/>
                  <a:pt x="4320" y="612"/>
                </a:cubicBezTo>
              </a:path>
            </a:pathLst>
          </a:custGeom>
          <a:noFill/>
          <a:ln w="38100" cap="flat" cmpd="sng">
            <a:solidFill>
              <a:schemeClr val="tx1"/>
            </a:solidFill>
            <a:prstDash val="sysDot"/>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lIns="78264" tIns="39132" rIns="78264" bIns="39132"/>
          <a:lstStyle/>
          <a:p>
            <a:endParaRPr lang="en-US" sz="1530"/>
          </a:p>
        </p:txBody>
      </p:sp>
      <p:pic>
        <p:nvPicPr>
          <p:cNvPr id="25626" name="Picture 3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4480" y="4899660"/>
            <a:ext cx="649050" cy="4088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27" name="Picture 3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470" y="5093970"/>
            <a:ext cx="649050" cy="4088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28" name="Text Box 38"/>
          <p:cNvSpPr txBox="1">
            <a:spLocks noChangeArrowheads="1"/>
          </p:cNvSpPr>
          <p:nvPr/>
        </p:nvSpPr>
        <p:spPr bwMode="auto">
          <a:xfrm>
            <a:off x="6259786" y="5211516"/>
            <a:ext cx="1611275" cy="7201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med" len="lg"/>
              </a14:hiddenLine>
            </a:ext>
          </a:extLst>
        </p:spPr>
        <p:txBody>
          <a:bodyPr wrap="none">
            <a:spAutoFit/>
          </a:bodyPr>
          <a:lstStyle>
            <a:lvl1pPr>
              <a:defRPr sz="1600" b="1">
                <a:solidFill>
                  <a:schemeClr val="tx1"/>
                </a:solidFill>
                <a:latin typeface="Arial" charset="0"/>
                <a:ea typeface="ＭＳ Ｐゴシック" charset="0"/>
              </a:defRPr>
            </a:lvl1pPr>
            <a:lvl2pPr marL="742950" indent="-285750">
              <a:defRPr sz="1600" b="1">
                <a:solidFill>
                  <a:schemeClr val="tx1"/>
                </a:solidFill>
                <a:latin typeface="Arial" charset="0"/>
                <a:ea typeface="ＭＳ Ｐゴシック" charset="0"/>
              </a:defRPr>
            </a:lvl2pPr>
            <a:lvl3pPr marL="1143000" indent="-228600">
              <a:defRPr sz="1600" b="1">
                <a:solidFill>
                  <a:schemeClr val="tx1"/>
                </a:solidFill>
                <a:latin typeface="Arial" charset="0"/>
                <a:ea typeface="ＭＳ Ｐゴシック" charset="0"/>
              </a:defRPr>
            </a:lvl3pPr>
            <a:lvl4pPr marL="1600200" indent="-228600">
              <a:defRPr sz="1600" b="1">
                <a:solidFill>
                  <a:schemeClr val="tx1"/>
                </a:solidFill>
                <a:latin typeface="Arial" charset="0"/>
                <a:ea typeface="ＭＳ Ｐゴシック" charset="0"/>
              </a:defRPr>
            </a:lvl4pPr>
            <a:lvl5pPr marL="2057400" indent="-228600">
              <a:defRPr sz="16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Arial" charset="0"/>
                <a:ea typeface="ＭＳ Ｐゴシック" charset="0"/>
              </a:defRPr>
            </a:lvl9pPr>
          </a:lstStyle>
          <a:p>
            <a:r>
              <a:rPr lang="en-US" sz="1360" dirty="0">
                <a:hlinkClick r:id="rId7"/>
              </a:rPr>
              <a:t>www.google.com</a:t>
            </a:r>
            <a:endParaRPr lang="en-US" sz="1360" dirty="0"/>
          </a:p>
          <a:p>
            <a:r>
              <a:rPr lang="en-US" sz="1360" dirty="0"/>
              <a:t>(66.102.7.14)</a:t>
            </a:r>
          </a:p>
          <a:p>
            <a:endParaRPr lang="en-US" sz="1360" dirty="0"/>
          </a:p>
        </p:txBody>
      </p:sp>
      <p:sp>
        <p:nvSpPr>
          <p:cNvPr id="25629" name="Rectangle 39"/>
          <p:cNvSpPr>
            <a:spLocks noGrp="1" noChangeArrowheads="1"/>
          </p:cNvSpPr>
          <p:nvPr>
            <p:ph type="body" idx="1"/>
          </p:nvPr>
        </p:nvSpPr>
        <p:spPr>
          <a:xfrm>
            <a:off x="487799" y="2165985"/>
            <a:ext cx="7055882" cy="984885"/>
          </a:xfrm>
          <a:noFill/>
        </p:spPr>
        <p:txBody>
          <a:bodyPr/>
          <a:lstStyle/>
          <a:p>
            <a:r>
              <a:rPr lang="en-US" sz="3200" dirty="0">
                <a:latin typeface="Arial" charset="0"/>
              </a:rPr>
              <a:t>Each router forwards packet towards destination</a:t>
            </a:r>
          </a:p>
        </p:txBody>
      </p:sp>
      <p:sp>
        <p:nvSpPr>
          <p:cNvPr id="2" name="Title 1"/>
          <p:cNvSpPr>
            <a:spLocks noGrp="1"/>
          </p:cNvSpPr>
          <p:nvPr>
            <p:ph type="title"/>
          </p:nvPr>
        </p:nvSpPr>
        <p:spPr>
          <a:xfrm>
            <a:off x="388620" y="450831"/>
            <a:ext cx="6995160" cy="492443"/>
          </a:xfrm>
        </p:spPr>
        <p:txBody>
          <a:bodyPr>
            <a:normAutofit fontScale="90000"/>
          </a:bodyPr>
          <a:lstStyle/>
          <a:p>
            <a:r>
              <a:rPr lang="en-US" sz="3200" dirty="0">
                <a:solidFill>
                  <a:srgbClr val="0070C0"/>
                </a:solidFill>
              </a:rPr>
              <a:t>Network Routing in IP</a:t>
            </a:r>
          </a:p>
        </p:txBody>
      </p:sp>
      <p:sp>
        <p:nvSpPr>
          <p:cNvPr id="41" name="Footer Placeholder 3"/>
          <p:cNvSpPr>
            <a:spLocks noGrp="1"/>
          </p:cNvSpPr>
          <p:nvPr>
            <p:ph type="ftr" sz="quarter" idx="4294967295"/>
          </p:nvPr>
        </p:nvSpPr>
        <p:spPr>
          <a:xfrm>
            <a:off x="259080" y="7425690"/>
            <a:ext cx="4532551" cy="388620"/>
          </a:xfrm>
        </p:spPr>
        <p:txBody>
          <a:bodyPr/>
          <a:lstStyle/>
          <a:p>
            <a:endParaRPr lang="en-US" dirty="0">
              <a:solidFill>
                <a:schemeClr val="tx1"/>
              </a:solidFill>
            </a:endParaRPr>
          </a:p>
        </p:txBody>
      </p:sp>
      <p:sp>
        <p:nvSpPr>
          <p:cNvPr id="42" name="Slide Number Placeholder 4"/>
          <p:cNvSpPr>
            <a:spLocks noGrp="1"/>
          </p:cNvSpPr>
          <p:nvPr>
            <p:ph type="sldNum" sz="quarter" idx="4294967295"/>
          </p:nvPr>
        </p:nvSpPr>
        <p:spPr>
          <a:xfrm>
            <a:off x="6995160" y="7425690"/>
            <a:ext cx="518160" cy="388620"/>
          </a:xfrm>
        </p:spPr>
        <p:txBody>
          <a:bodyPr/>
          <a:lstStyle/>
          <a:p>
            <a:endParaRPr lang="en-US" sz="850" b="1" dirty="0">
              <a:latin typeface="Arial" charset="0"/>
            </a:endParaRPr>
          </a:p>
        </p:txBody>
      </p:sp>
    </p:spTree>
    <p:extLst>
      <p:ext uri="{BB962C8B-B14F-4D97-AF65-F5344CB8AC3E}">
        <p14:creationId xmlns:p14="http://schemas.microsoft.com/office/powerpoint/2010/main" val="39266094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474" name="Rectangle 2"/>
          <p:cNvSpPr>
            <a:spLocks noGrp="1" noChangeArrowheads="1"/>
          </p:cNvSpPr>
          <p:nvPr>
            <p:ph type="title"/>
          </p:nvPr>
        </p:nvSpPr>
        <p:spPr>
          <a:xfrm>
            <a:off x="532576" y="643032"/>
            <a:ext cx="6995160" cy="492443"/>
          </a:xfrm>
        </p:spPr>
        <p:txBody>
          <a:bodyPr>
            <a:normAutofit fontScale="90000"/>
          </a:bodyPr>
          <a:lstStyle/>
          <a:p>
            <a:r>
              <a:rPr lang="en-US" sz="3200" dirty="0">
                <a:solidFill>
                  <a:srgbClr val="0070C0"/>
                </a:solidFill>
                <a:effectLst>
                  <a:outerShdw blurRad="38100" dist="38100" dir="2700000" algn="tl">
                    <a:srgbClr val="DDDDDD"/>
                  </a:outerShdw>
                </a:effectLst>
                <a:latin typeface="Helvetica" charset="0"/>
                <a:ea typeface="Helvetica" charset="0"/>
                <a:cs typeface="Helvetica" charset="0"/>
              </a:rPr>
              <a:t>Data Link scheduling (Ethernet)</a:t>
            </a:r>
          </a:p>
        </p:txBody>
      </p:sp>
      <p:sp>
        <p:nvSpPr>
          <p:cNvPr id="26627" name="Rectangle 3"/>
          <p:cNvSpPr>
            <a:spLocks noGrp="1" noChangeArrowheads="1"/>
          </p:cNvSpPr>
          <p:nvPr>
            <p:ph type="body" idx="1"/>
          </p:nvPr>
        </p:nvSpPr>
        <p:spPr>
          <a:xfrm>
            <a:off x="532576" y="2554128"/>
            <a:ext cx="6995160" cy="4532471"/>
          </a:xfrm>
        </p:spPr>
        <p:txBody>
          <a:bodyPr>
            <a:normAutofit fontScale="77500" lnSpcReduction="20000"/>
          </a:bodyPr>
          <a:lstStyle/>
          <a:p>
            <a:r>
              <a:rPr lang="en-US" sz="3200" dirty="0">
                <a:latin typeface="Arial" charset="0"/>
              </a:rPr>
              <a:t>Break message into </a:t>
            </a:r>
            <a:r>
              <a:rPr lang="en-US" sz="3200" dirty="0" smtClean="0">
                <a:latin typeface="Arial" charset="0"/>
              </a:rPr>
              <a:t>frames (last lecture)</a:t>
            </a:r>
          </a:p>
          <a:p>
            <a:r>
              <a:rPr lang="en-US" sz="3200" dirty="0" smtClean="0">
                <a:latin typeface="Arial" charset="0"/>
              </a:rPr>
              <a:t>Check for errors </a:t>
            </a:r>
            <a:r>
              <a:rPr lang="en-US" sz="3200" dirty="0" smtClean="0">
                <a:solidFill>
                  <a:srgbClr val="FF0000"/>
                </a:solidFill>
                <a:latin typeface="Arial" charset="0"/>
              </a:rPr>
              <a:t>(this lecture)</a:t>
            </a:r>
            <a:endParaRPr lang="en-US" sz="3200" dirty="0">
              <a:solidFill>
                <a:srgbClr val="FF0000"/>
              </a:solidFill>
              <a:latin typeface="Arial" charset="0"/>
            </a:endParaRPr>
          </a:p>
          <a:p>
            <a:r>
              <a:rPr lang="en-US" sz="3200" dirty="0">
                <a:latin typeface="Arial" charset="0"/>
              </a:rPr>
              <a:t>Media Access Control (MAC)</a:t>
            </a:r>
          </a:p>
          <a:p>
            <a:pPr lvl="1"/>
            <a:r>
              <a:rPr lang="en-US" sz="3200" dirty="0">
                <a:latin typeface="Arial" charset="0"/>
              </a:rPr>
              <a:t>Can I send now?  Can I send now</a:t>
            </a:r>
            <a:r>
              <a:rPr lang="en-US" sz="3200" dirty="0" smtClean="0">
                <a:latin typeface="Arial" charset="0"/>
              </a:rPr>
              <a:t>?</a:t>
            </a:r>
          </a:p>
          <a:p>
            <a:pPr lvl="1"/>
            <a:r>
              <a:rPr lang="en-US" sz="3200" dirty="0" smtClean="0">
                <a:latin typeface="Arial" charset="0"/>
              </a:rPr>
              <a:t>3 lectures from now</a:t>
            </a:r>
            <a:endParaRPr lang="en-US" sz="3200" dirty="0">
              <a:latin typeface="Arial" charset="0"/>
            </a:endParaRPr>
          </a:p>
          <a:p>
            <a:endParaRPr lang="en-US" sz="3200" dirty="0">
              <a:latin typeface="Arial" charset="0"/>
            </a:endParaRPr>
          </a:p>
          <a:p>
            <a:endParaRPr lang="en-US" sz="3200" dirty="0">
              <a:latin typeface="Arial" charset="0"/>
            </a:endParaRPr>
          </a:p>
          <a:p>
            <a:endParaRPr lang="en-US" sz="3200" dirty="0">
              <a:latin typeface="Arial" charset="0"/>
            </a:endParaRPr>
          </a:p>
          <a:p>
            <a:endParaRPr lang="en-US" sz="3200" dirty="0">
              <a:latin typeface="Arial" charset="0"/>
            </a:endParaRPr>
          </a:p>
          <a:p>
            <a:endParaRPr lang="en-US" sz="3200" dirty="0">
              <a:latin typeface="Arial" charset="0"/>
            </a:endParaRPr>
          </a:p>
          <a:p>
            <a:endParaRPr lang="en-US" sz="3200" dirty="0" smtClean="0">
              <a:latin typeface="Arial" charset="0"/>
            </a:endParaRPr>
          </a:p>
          <a:p>
            <a:endParaRPr lang="en-US" sz="3200" dirty="0">
              <a:latin typeface="Arial" charset="0"/>
            </a:endParaRPr>
          </a:p>
          <a:p>
            <a:r>
              <a:rPr lang="en-US" sz="3200" dirty="0" smtClean="0">
                <a:latin typeface="Arial" charset="0"/>
              </a:rPr>
              <a:t>Send </a:t>
            </a:r>
            <a:r>
              <a:rPr lang="en-US" sz="3200" dirty="0">
                <a:latin typeface="Arial" charset="0"/>
              </a:rPr>
              <a:t>frame</a:t>
            </a:r>
          </a:p>
        </p:txBody>
      </p:sp>
      <p:sp>
        <p:nvSpPr>
          <p:cNvPr id="26628" name="Line 4"/>
          <p:cNvSpPr>
            <a:spLocks noChangeShapeType="1"/>
          </p:cNvSpPr>
          <p:nvPr/>
        </p:nvSpPr>
        <p:spPr bwMode="auto">
          <a:xfrm>
            <a:off x="2040255" y="4964430"/>
            <a:ext cx="1360170" cy="518160"/>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a:spAutoFit/>
          </a:bodyPr>
          <a:lstStyle/>
          <a:p>
            <a:endParaRPr lang="en-US" sz="1530"/>
          </a:p>
        </p:txBody>
      </p:sp>
      <p:sp>
        <p:nvSpPr>
          <p:cNvPr id="26629" name="Line 5"/>
          <p:cNvSpPr>
            <a:spLocks noChangeShapeType="1"/>
          </p:cNvSpPr>
          <p:nvPr/>
        </p:nvSpPr>
        <p:spPr bwMode="auto">
          <a:xfrm>
            <a:off x="2040255" y="5482590"/>
            <a:ext cx="3303270" cy="0"/>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a:spAutoFit/>
          </a:bodyPr>
          <a:lstStyle/>
          <a:p>
            <a:endParaRPr lang="en-US" sz="1530"/>
          </a:p>
        </p:txBody>
      </p:sp>
      <p:sp>
        <p:nvSpPr>
          <p:cNvPr id="26630" name="Line 6"/>
          <p:cNvSpPr>
            <a:spLocks noChangeShapeType="1"/>
          </p:cNvSpPr>
          <p:nvPr/>
        </p:nvSpPr>
        <p:spPr bwMode="auto">
          <a:xfrm flipH="1">
            <a:off x="2105025" y="5482590"/>
            <a:ext cx="1295400" cy="647700"/>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a:spAutoFit/>
          </a:bodyPr>
          <a:lstStyle/>
          <a:p>
            <a:endParaRPr lang="en-US" sz="1530"/>
          </a:p>
        </p:txBody>
      </p:sp>
      <p:grpSp>
        <p:nvGrpSpPr>
          <p:cNvPr id="26631" name="Group 7"/>
          <p:cNvGrpSpPr>
            <a:grpSpLocks/>
          </p:cNvGrpSpPr>
          <p:nvPr/>
        </p:nvGrpSpPr>
        <p:grpSpPr bwMode="auto">
          <a:xfrm>
            <a:off x="1586865" y="4770120"/>
            <a:ext cx="447993" cy="326549"/>
            <a:chOff x="288" y="2352"/>
            <a:chExt cx="908" cy="734"/>
          </a:xfrm>
        </p:grpSpPr>
        <p:pic>
          <p:nvPicPr>
            <p:cNvPr id="26641" name="Picture 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 y="2352"/>
              <a:ext cx="908" cy="7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26642"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 y="2439"/>
              <a:ext cx="384" cy="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grpSp>
      <p:grpSp>
        <p:nvGrpSpPr>
          <p:cNvPr id="26632" name="Group 10"/>
          <p:cNvGrpSpPr>
            <a:grpSpLocks/>
          </p:cNvGrpSpPr>
          <p:nvPr/>
        </p:nvGrpSpPr>
        <p:grpSpPr bwMode="auto">
          <a:xfrm>
            <a:off x="1810861" y="5975854"/>
            <a:ext cx="447993" cy="326549"/>
            <a:chOff x="288" y="2352"/>
            <a:chExt cx="908" cy="734"/>
          </a:xfrm>
        </p:grpSpPr>
        <p:pic>
          <p:nvPicPr>
            <p:cNvPr id="26639"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 y="2352"/>
              <a:ext cx="908" cy="7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26640"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 y="2439"/>
              <a:ext cx="384" cy="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grpSp>
      <p:grpSp>
        <p:nvGrpSpPr>
          <p:cNvPr id="26633" name="Group 13"/>
          <p:cNvGrpSpPr>
            <a:grpSpLocks/>
          </p:cNvGrpSpPr>
          <p:nvPr/>
        </p:nvGrpSpPr>
        <p:grpSpPr bwMode="auto">
          <a:xfrm>
            <a:off x="1592262" y="5350352"/>
            <a:ext cx="447993" cy="326549"/>
            <a:chOff x="288" y="2352"/>
            <a:chExt cx="908" cy="734"/>
          </a:xfrm>
        </p:grpSpPr>
        <p:pic>
          <p:nvPicPr>
            <p:cNvPr id="26637"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 y="2352"/>
              <a:ext cx="908" cy="7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26638" name="Picture 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 y="2439"/>
              <a:ext cx="384" cy="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grpSp>
      <p:sp>
        <p:nvSpPr>
          <p:cNvPr id="26634" name="Text Box 16"/>
          <p:cNvSpPr txBox="1">
            <a:spLocks noChangeArrowheads="1"/>
          </p:cNvSpPr>
          <p:nvPr/>
        </p:nvSpPr>
        <p:spPr bwMode="auto">
          <a:xfrm>
            <a:off x="5421789" y="5288281"/>
            <a:ext cx="160492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b="1">
                <a:solidFill>
                  <a:schemeClr val="tx1"/>
                </a:solidFill>
                <a:latin typeface="Arial" charset="0"/>
                <a:ea typeface="ＭＳ Ｐゴシック" charset="0"/>
              </a:defRPr>
            </a:lvl1pPr>
            <a:lvl2pPr marL="742950" indent="-285750">
              <a:defRPr sz="1600" b="1">
                <a:solidFill>
                  <a:schemeClr val="tx1"/>
                </a:solidFill>
                <a:latin typeface="Arial" charset="0"/>
                <a:ea typeface="ＭＳ Ｐゴシック" charset="0"/>
              </a:defRPr>
            </a:lvl2pPr>
            <a:lvl3pPr marL="1143000" indent="-228600">
              <a:defRPr sz="1600" b="1">
                <a:solidFill>
                  <a:schemeClr val="tx1"/>
                </a:solidFill>
                <a:latin typeface="Arial" charset="0"/>
                <a:ea typeface="ＭＳ Ｐゴシック" charset="0"/>
              </a:defRPr>
            </a:lvl3pPr>
            <a:lvl4pPr marL="1600200" indent="-228600">
              <a:defRPr sz="1600" b="1">
                <a:solidFill>
                  <a:schemeClr val="tx1"/>
                </a:solidFill>
                <a:latin typeface="Arial" charset="0"/>
                <a:ea typeface="ＭＳ Ｐゴシック" charset="0"/>
              </a:defRPr>
            </a:lvl4pPr>
            <a:lvl5pPr marL="2057400" indent="-228600">
              <a:defRPr sz="16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Arial" charset="0"/>
                <a:ea typeface="ＭＳ Ｐゴシック" charset="0"/>
              </a:defRPr>
            </a:lvl9pPr>
          </a:lstStyle>
          <a:p>
            <a:r>
              <a:rPr lang="en-US" sz="2800" b="0" dirty="0"/>
              <a:t>Receiver</a:t>
            </a:r>
          </a:p>
        </p:txBody>
      </p:sp>
      <p:sp>
        <p:nvSpPr>
          <p:cNvPr id="26635" name="Line 17"/>
          <p:cNvSpPr>
            <a:spLocks noChangeShapeType="1"/>
          </p:cNvSpPr>
          <p:nvPr/>
        </p:nvSpPr>
        <p:spPr bwMode="auto">
          <a:xfrm>
            <a:off x="2428875" y="4964430"/>
            <a:ext cx="453390" cy="19431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sz="1530"/>
          </a:p>
        </p:txBody>
      </p:sp>
      <p:sp>
        <p:nvSpPr>
          <p:cNvPr id="26636" name="Line 18"/>
          <p:cNvSpPr>
            <a:spLocks noChangeShapeType="1"/>
          </p:cNvSpPr>
          <p:nvPr/>
        </p:nvSpPr>
        <p:spPr bwMode="auto">
          <a:xfrm flipV="1">
            <a:off x="2558415" y="5806440"/>
            <a:ext cx="453390" cy="25908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sz="1530"/>
          </a:p>
        </p:txBody>
      </p:sp>
    </p:spTree>
    <p:extLst>
      <p:ext uri="{BB962C8B-B14F-4D97-AF65-F5344CB8AC3E}">
        <p14:creationId xmlns:p14="http://schemas.microsoft.com/office/powerpoint/2010/main" val="1634160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498" name="Rectangle 2"/>
          <p:cNvSpPr>
            <a:spLocks noGrp="1" noChangeArrowheads="1"/>
          </p:cNvSpPr>
          <p:nvPr>
            <p:ph type="title"/>
          </p:nvPr>
        </p:nvSpPr>
        <p:spPr>
          <a:xfrm>
            <a:off x="388620" y="402336"/>
            <a:ext cx="6995160" cy="492443"/>
          </a:xfrm>
        </p:spPr>
        <p:txBody>
          <a:bodyPr>
            <a:normAutofit fontScale="90000"/>
          </a:bodyPr>
          <a:lstStyle/>
          <a:p>
            <a:r>
              <a:rPr lang="en-US" sz="3200" dirty="0">
                <a:solidFill>
                  <a:srgbClr val="0070C0"/>
                </a:solidFill>
                <a:effectLst>
                  <a:outerShdw blurRad="38100" dist="38100" dir="2700000" algn="tl">
                    <a:srgbClr val="DDDDDD"/>
                  </a:outerShdw>
                </a:effectLst>
                <a:latin typeface="Helvetica" charset="0"/>
                <a:ea typeface="Helvetica" charset="0"/>
                <a:cs typeface="Helvetica" charset="0"/>
              </a:rPr>
              <a:t>Physical </a:t>
            </a:r>
            <a:r>
              <a:rPr lang="en-US" sz="3200" dirty="0" smtClean="0">
                <a:solidFill>
                  <a:srgbClr val="0070C0"/>
                </a:solidFill>
                <a:effectLst>
                  <a:outerShdw blurRad="38100" dist="38100" dir="2700000" algn="tl">
                    <a:srgbClr val="DDDDDD"/>
                  </a:outerShdw>
                </a:effectLst>
                <a:latin typeface="Helvetica" charset="0"/>
                <a:ea typeface="Helvetica" charset="0"/>
                <a:cs typeface="Helvetica" charset="0"/>
              </a:rPr>
              <a:t>layer (Lectures 3 -5)</a:t>
            </a:r>
            <a:endParaRPr lang="en-US" sz="3200" dirty="0">
              <a:solidFill>
                <a:srgbClr val="0070C0"/>
              </a:solidFill>
              <a:effectLst>
                <a:outerShdw blurRad="38100" dist="38100" dir="2700000" algn="tl">
                  <a:srgbClr val="DDDDDD"/>
                </a:outerShdw>
              </a:effectLst>
              <a:latin typeface="Helvetica" charset="0"/>
              <a:ea typeface="Helvetica" charset="0"/>
              <a:cs typeface="Helvetica" charset="0"/>
            </a:endParaRPr>
          </a:p>
        </p:txBody>
      </p:sp>
      <p:grpSp>
        <p:nvGrpSpPr>
          <p:cNvPr id="27651" name="Group 3"/>
          <p:cNvGrpSpPr>
            <a:grpSpLocks/>
          </p:cNvGrpSpPr>
          <p:nvPr/>
        </p:nvGrpSpPr>
        <p:grpSpPr bwMode="auto">
          <a:xfrm>
            <a:off x="518160" y="6000751"/>
            <a:ext cx="1225233" cy="990441"/>
            <a:chOff x="288" y="2352"/>
            <a:chExt cx="908" cy="734"/>
          </a:xfrm>
        </p:grpSpPr>
        <p:pic>
          <p:nvPicPr>
            <p:cNvPr id="2766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2352"/>
              <a:ext cx="908" cy="7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2766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 y="2439"/>
              <a:ext cx="384" cy="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grpSp>
      <p:pic>
        <p:nvPicPr>
          <p:cNvPr id="27652" name="Picture 6" descr="black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7750" y="5223510"/>
            <a:ext cx="1168559" cy="14897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3" name="Picture 7" descr="AP-1000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6490" y="4057651"/>
            <a:ext cx="1360170" cy="9796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654" name="Text Box 8"/>
          <p:cNvSpPr txBox="1">
            <a:spLocks noChangeArrowheads="1"/>
          </p:cNvSpPr>
          <p:nvPr/>
        </p:nvSpPr>
        <p:spPr bwMode="auto">
          <a:xfrm>
            <a:off x="2135114" y="3062704"/>
            <a:ext cx="273138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med" len="lg"/>
              </a14:hiddenLine>
            </a:ext>
          </a:extLst>
        </p:spPr>
        <p:txBody>
          <a:bodyPr wrap="none">
            <a:spAutoFit/>
          </a:bodyPr>
          <a:lstStyle>
            <a:lvl1pPr>
              <a:defRPr sz="1600" b="1">
                <a:solidFill>
                  <a:schemeClr val="tx1"/>
                </a:solidFill>
                <a:latin typeface="Arial" charset="0"/>
                <a:ea typeface="ＭＳ Ｐゴシック" charset="0"/>
              </a:defRPr>
            </a:lvl1pPr>
            <a:lvl2pPr marL="742950" indent="-285750">
              <a:defRPr sz="1600" b="1">
                <a:solidFill>
                  <a:schemeClr val="tx1"/>
                </a:solidFill>
                <a:latin typeface="Arial" charset="0"/>
                <a:ea typeface="ＭＳ Ｐゴシック" charset="0"/>
              </a:defRPr>
            </a:lvl2pPr>
            <a:lvl3pPr marL="1143000" indent="-228600">
              <a:defRPr sz="1600" b="1">
                <a:solidFill>
                  <a:schemeClr val="tx1"/>
                </a:solidFill>
                <a:latin typeface="Arial" charset="0"/>
                <a:ea typeface="ＭＳ Ｐゴシック" charset="0"/>
              </a:defRPr>
            </a:lvl3pPr>
            <a:lvl4pPr marL="1600200" indent="-228600">
              <a:defRPr sz="1600" b="1">
                <a:solidFill>
                  <a:schemeClr val="tx1"/>
                </a:solidFill>
                <a:latin typeface="Arial" charset="0"/>
                <a:ea typeface="ＭＳ Ｐゴシック" charset="0"/>
              </a:defRPr>
            </a:lvl4pPr>
            <a:lvl5pPr marL="2057400" indent="-228600">
              <a:defRPr sz="16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Arial" charset="0"/>
                <a:ea typeface="ＭＳ Ｐゴシック" charset="0"/>
              </a:defRPr>
            </a:lvl9pPr>
          </a:lstStyle>
          <a:p>
            <a:r>
              <a:rPr lang="en-US" sz="2400" dirty="0"/>
              <a:t>802.11b Wireless </a:t>
            </a:r>
          </a:p>
          <a:p>
            <a:r>
              <a:rPr lang="en-US" sz="2400" dirty="0"/>
              <a:t>Access Point</a:t>
            </a:r>
          </a:p>
        </p:txBody>
      </p:sp>
      <p:sp>
        <p:nvSpPr>
          <p:cNvPr id="27655" name="Text Box 9"/>
          <p:cNvSpPr txBox="1">
            <a:spLocks noChangeArrowheads="1"/>
          </p:cNvSpPr>
          <p:nvPr/>
        </p:nvSpPr>
        <p:spPr bwMode="auto">
          <a:xfrm>
            <a:off x="4523283" y="4668527"/>
            <a:ext cx="344998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med" len="lg"/>
              </a14:hiddenLine>
            </a:ext>
          </a:extLst>
        </p:spPr>
        <p:txBody>
          <a:bodyPr wrap="none">
            <a:spAutoFit/>
          </a:bodyPr>
          <a:lstStyle>
            <a:lvl1pPr>
              <a:defRPr sz="1600" b="1">
                <a:solidFill>
                  <a:schemeClr val="tx1"/>
                </a:solidFill>
                <a:latin typeface="Arial" charset="0"/>
                <a:ea typeface="ＭＳ Ｐゴシック" charset="0"/>
              </a:defRPr>
            </a:lvl1pPr>
            <a:lvl2pPr marL="742950" indent="-285750">
              <a:defRPr sz="1600" b="1">
                <a:solidFill>
                  <a:schemeClr val="tx1"/>
                </a:solidFill>
                <a:latin typeface="Arial" charset="0"/>
                <a:ea typeface="ＭＳ Ｐゴシック" charset="0"/>
              </a:defRPr>
            </a:lvl2pPr>
            <a:lvl3pPr marL="1143000" indent="-228600">
              <a:defRPr sz="1600" b="1">
                <a:solidFill>
                  <a:schemeClr val="tx1"/>
                </a:solidFill>
                <a:latin typeface="Arial" charset="0"/>
                <a:ea typeface="ＭＳ Ｐゴシック" charset="0"/>
              </a:defRPr>
            </a:lvl3pPr>
            <a:lvl4pPr marL="1600200" indent="-228600">
              <a:defRPr sz="1600" b="1">
                <a:solidFill>
                  <a:schemeClr val="tx1"/>
                </a:solidFill>
                <a:latin typeface="Arial" charset="0"/>
                <a:ea typeface="ＭＳ Ｐゴシック" charset="0"/>
              </a:defRPr>
            </a:lvl4pPr>
            <a:lvl5pPr marL="2057400" indent="-228600">
              <a:defRPr sz="16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Arial" charset="0"/>
                <a:ea typeface="ＭＳ Ｐゴシック" charset="0"/>
              </a:defRPr>
            </a:lvl9pPr>
          </a:lstStyle>
          <a:p>
            <a:r>
              <a:rPr lang="en-US" sz="2400" dirty="0"/>
              <a:t>Ethernet switch/router</a:t>
            </a:r>
          </a:p>
        </p:txBody>
      </p:sp>
      <p:cxnSp>
        <p:nvCxnSpPr>
          <p:cNvPr id="27656" name="AutoShape 10"/>
          <p:cNvCxnSpPr>
            <a:cxnSpLocks noChangeShapeType="1"/>
          </p:cNvCxnSpPr>
          <p:nvPr/>
        </p:nvCxnSpPr>
        <p:spPr bwMode="auto">
          <a:xfrm>
            <a:off x="3756660" y="4547474"/>
            <a:ext cx="1101090" cy="1420891"/>
          </a:xfrm>
          <a:prstGeom prst="curvedConnector3">
            <a:avLst>
              <a:gd name="adj1" fmla="val 50000"/>
            </a:avLst>
          </a:prstGeom>
          <a:noFill/>
          <a:ln w="38100">
            <a:solidFill>
              <a:schemeClr val="accent2"/>
            </a:solidFill>
            <a:round/>
            <a:headEnd/>
            <a:tailEnd type="triangle" w="med" len="med"/>
          </a:ln>
          <a:extLst>
            <a:ext uri="{909E8E84-426E-40dd-AFC4-6F175D3DCCD1}">
              <a14:hiddenFill xmlns:a14="http://schemas.microsoft.com/office/drawing/2010/main" xmlns="">
                <a:noFill/>
              </a14:hiddenFill>
            </a:ext>
          </a:extLst>
        </p:spPr>
      </p:cxnSp>
      <p:cxnSp>
        <p:nvCxnSpPr>
          <p:cNvPr id="27657" name="AutoShape 11"/>
          <p:cNvCxnSpPr>
            <a:cxnSpLocks noChangeShapeType="1"/>
          </p:cNvCxnSpPr>
          <p:nvPr/>
        </p:nvCxnSpPr>
        <p:spPr bwMode="auto">
          <a:xfrm flipV="1">
            <a:off x="6026309" y="5794296"/>
            <a:ext cx="867649" cy="174069"/>
          </a:xfrm>
          <a:prstGeom prst="curvedConnector3">
            <a:avLst>
              <a:gd name="adj1" fmla="val 49921"/>
            </a:avLst>
          </a:prstGeom>
          <a:noFill/>
          <a:ln w="38100">
            <a:solidFill>
              <a:schemeClr val="accent2"/>
            </a:solidFill>
            <a:round/>
            <a:headEnd/>
            <a:tailEnd type="triangle" w="med" len="lg"/>
          </a:ln>
          <a:extLst>
            <a:ext uri="{909E8E84-426E-40dd-AFC4-6F175D3DCCD1}">
              <a14:hiddenFill xmlns:a14="http://schemas.microsoft.com/office/drawing/2010/main" xmlns="">
                <a:noFill/>
              </a14:hiddenFill>
            </a:ext>
          </a:extLst>
        </p:spPr>
      </p:cxnSp>
      <p:sp>
        <p:nvSpPr>
          <p:cNvPr id="27658" name="Text Box 12"/>
          <p:cNvSpPr txBox="1">
            <a:spLocks noChangeArrowheads="1"/>
          </p:cNvSpPr>
          <p:nvPr/>
        </p:nvSpPr>
        <p:spPr bwMode="auto">
          <a:xfrm>
            <a:off x="6259548" y="5287150"/>
            <a:ext cx="187064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med" len="lg"/>
              </a14:hiddenLine>
            </a:ext>
          </a:extLst>
        </p:spPr>
        <p:txBody>
          <a:bodyPr wrap="none">
            <a:spAutoFit/>
          </a:bodyPr>
          <a:lstStyle>
            <a:lvl1pPr>
              <a:defRPr sz="1600" b="1">
                <a:solidFill>
                  <a:schemeClr val="tx1"/>
                </a:solidFill>
                <a:latin typeface="Arial" charset="0"/>
                <a:ea typeface="ＭＳ Ｐゴシック" charset="0"/>
              </a:defRPr>
            </a:lvl1pPr>
            <a:lvl2pPr marL="742950" indent="-285750">
              <a:defRPr sz="1600" b="1">
                <a:solidFill>
                  <a:schemeClr val="tx1"/>
                </a:solidFill>
                <a:latin typeface="Arial" charset="0"/>
                <a:ea typeface="ＭＳ Ｐゴシック" charset="0"/>
              </a:defRPr>
            </a:lvl2pPr>
            <a:lvl3pPr marL="1143000" indent="-228600">
              <a:defRPr sz="1600" b="1">
                <a:solidFill>
                  <a:schemeClr val="tx1"/>
                </a:solidFill>
                <a:latin typeface="Arial" charset="0"/>
                <a:ea typeface="ＭＳ Ｐゴシック" charset="0"/>
              </a:defRPr>
            </a:lvl3pPr>
            <a:lvl4pPr marL="1600200" indent="-228600">
              <a:defRPr sz="1600" b="1">
                <a:solidFill>
                  <a:schemeClr val="tx1"/>
                </a:solidFill>
                <a:latin typeface="Arial" charset="0"/>
                <a:ea typeface="ＭＳ Ｐゴシック" charset="0"/>
              </a:defRPr>
            </a:lvl4pPr>
            <a:lvl5pPr marL="2057400" indent="-228600">
              <a:defRPr sz="16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Arial" charset="0"/>
                <a:ea typeface="ＭＳ Ｐゴシック" charset="0"/>
              </a:defRPr>
            </a:lvl9pPr>
          </a:lstStyle>
          <a:p>
            <a:r>
              <a:rPr lang="en-US" sz="2400" dirty="0"/>
              <a:t>To campus </a:t>
            </a:r>
          </a:p>
          <a:p>
            <a:r>
              <a:rPr lang="en-US" sz="2400" dirty="0"/>
              <a:t>backbone</a:t>
            </a:r>
          </a:p>
        </p:txBody>
      </p:sp>
      <p:cxnSp>
        <p:nvCxnSpPr>
          <p:cNvPr id="27659" name="AutoShape 13"/>
          <p:cNvCxnSpPr>
            <a:cxnSpLocks noChangeShapeType="1"/>
          </p:cNvCxnSpPr>
          <p:nvPr/>
        </p:nvCxnSpPr>
        <p:spPr bwMode="auto">
          <a:xfrm rot="-5400000">
            <a:off x="931069" y="4652725"/>
            <a:ext cx="1570673" cy="1360170"/>
          </a:xfrm>
          <a:prstGeom prst="curvedConnector2">
            <a:avLst/>
          </a:prstGeom>
          <a:noFill/>
          <a:ln w="38100" cap="rnd">
            <a:solidFill>
              <a:schemeClr val="accent2"/>
            </a:solidFill>
            <a:prstDash val="sysDot"/>
            <a:round/>
            <a:headEnd/>
            <a:tailEnd type="triangle" w="med" len="lg"/>
          </a:ln>
          <a:extLst>
            <a:ext uri="{909E8E84-426E-40dd-AFC4-6F175D3DCCD1}">
              <a14:hiddenFill xmlns:a14="http://schemas.microsoft.com/office/drawing/2010/main" xmlns="">
                <a:noFill/>
              </a14:hiddenFill>
            </a:ext>
          </a:extLst>
        </p:spPr>
      </p:cxnSp>
      <p:sp>
        <p:nvSpPr>
          <p:cNvPr id="27660" name="Text Box 14"/>
          <p:cNvSpPr txBox="1">
            <a:spLocks noChangeArrowheads="1"/>
          </p:cNvSpPr>
          <p:nvPr/>
        </p:nvSpPr>
        <p:spPr bwMode="auto">
          <a:xfrm>
            <a:off x="-60650" y="3380774"/>
            <a:ext cx="2132315"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med" len="lg"/>
              </a14:hiddenLine>
            </a:ext>
          </a:extLst>
        </p:spPr>
        <p:txBody>
          <a:bodyPr wrap="none">
            <a:spAutoFit/>
          </a:bodyPr>
          <a:lstStyle>
            <a:lvl1pPr>
              <a:defRPr sz="1600" b="1">
                <a:solidFill>
                  <a:schemeClr val="tx1"/>
                </a:solidFill>
                <a:latin typeface="Arial" charset="0"/>
                <a:ea typeface="ＭＳ Ｐゴシック" charset="0"/>
              </a:defRPr>
            </a:lvl1pPr>
            <a:lvl2pPr marL="742950" indent="-285750">
              <a:defRPr sz="1600" b="1">
                <a:solidFill>
                  <a:schemeClr val="tx1"/>
                </a:solidFill>
                <a:latin typeface="Arial" charset="0"/>
                <a:ea typeface="ＭＳ Ｐゴシック" charset="0"/>
              </a:defRPr>
            </a:lvl2pPr>
            <a:lvl3pPr marL="1143000" indent="-228600">
              <a:defRPr sz="1600" b="1">
                <a:solidFill>
                  <a:schemeClr val="tx1"/>
                </a:solidFill>
                <a:latin typeface="Arial" charset="0"/>
                <a:ea typeface="ＭＳ Ｐゴシック" charset="0"/>
              </a:defRPr>
            </a:lvl3pPr>
            <a:lvl4pPr marL="1600200" indent="-228600">
              <a:defRPr sz="1600" b="1">
                <a:solidFill>
                  <a:schemeClr val="tx1"/>
                </a:solidFill>
                <a:latin typeface="Arial" charset="0"/>
                <a:ea typeface="ＭＳ Ｐゴシック" charset="0"/>
              </a:defRPr>
            </a:lvl4pPr>
            <a:lvl5pPr marL="2057400" indent="-228600">
              <a:defRPr sz="16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Arial" charset="0"/>
                <a:ea typeface="ＭＳ Ｐゴシック" charset="0"/>
              </a:defRPr>
            </a:lvl9pPr>
          </a:lstStyle>
          <a:p>
            <a:r>
              <a:rPr lang="en-US" sz="2400" dirty="0"/>
              <a:t>2.4Ghz Radio</a:t>
            </a:r>
          </a:p>
          <a:p>
            <a:r>
              <a:rPr lang="en-US" sz="2400" dirty="0"/>
              <a:t>DS/FH Radio</a:t>
            </a:r>
          </a:p>
          <a:p>
            <a:r>
              <a:rPr lang="en-US" sz="2400" dirty="0"/>
              <a:t> (1-11Mbps)</a:t>
            </a:r>
          </a:p>
        </p:txBody>
      </p:sp>
      <p:sp>
        <p:nvSpPr>
          <p:cNvPr id="27661" name="Text Box 15"/>
          <p:cNvSpPr txBox="1">
            <a:spLocks noChangeArrowheads="1"/>
          </p:cNvSpPr>
          <p:nvPr/>
        </p:nvSpPr>
        <p:spPr bwMode="auto">
          <a:xfrm>
            <a:off x="4524395" y="3344168"/>
            <a:ext cx="3248005"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med" len="lg"/>
              </a14:hiddenLine>
            </a:ext>
          </a:extLst>
        </p:spPr>
        <p:txBody>
          <a:bodyPr wrap="none">
            <a:spAutoFit/>
          </a:bodyPr>
          <a:lstStyle>
            <a:lvl1pPr>
              <a:defRPr sz="1600" b="1">
                <a:solidFill>
                  <a:schemeClr val="tx1"/>
                </a:solidFill>
                <a:latin typeface="Arial" charset="0"/>
                <a:ea typeface="ＭＳ Ｐゴシック" charset="0"/>
              </a:defRPr>
            </a:lvl1pPr>
            <a:lvl2pPr marL="742950" indent="-285750">
              <a:defRPr sz="1600" b="1">
                <a:solidFill>
                  <a:schemeClr val="tx1"/>
                </a:solidFill>
                <a:latin typeface="Arial" charset="0"/>
                <a:ea typeface="ＭＳ Ｐゴシック" charset="0"/>
              </a:defRPr>
            </a:lvl2pPr>
            <a:lvl3pPr marL="1143000" indent="-228600">
              <a:defRPr sz="1600" b="1">
                <a:solidFill>
                  <a:schemeClr val="tx1"/>
                </a:solidFill>
                <a:latin typeface="Arial" charset="0"/>
                <a:ea typeface="ＭＳ Ｐゴシック" charset="0"/>
              </a:defRPr>
            </a:lvl3pPr>
            <a:lvl4pPr marL="1600200" indent="-228600">
              <a:defRPr sz="1600" b="1">
                <a:solidFill>
                  <a:schemeClr val="tx1"/>
                </a:solidFill>
                <a:latin typeface="Arial" charset="0"/>
                <a:ea typeface="ＭＳ Ｐゴシック" charset="0"/>
              </a:defRPr>
            </a:lvl4pPr>
            <a:lvl5pPr marL="2057400" indent="-228600">
              <a:defRPr sz="16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Arial" charset="0"/>
                <a:ea typeface="ＭＳ Ｐゴシック" charset="0"/>
              </a:defRPr>
            </a:lvl9pPr>
          </a:lstStyle>
          <a:p>
            <a:r>
              <a:rPr lang="en-US" sz="2400"/>
              <a:t>Cat5 Cable (4 wires)</a:t>
            </a:r>
          </a:p>
          <a:p>
            <a:r>
              <a:rPr lang="en-US" sz="2400"/>
              <a:t>100Base TX Ethernet</a:t>
            </a:r>
          </a:p>
          <a:p>
            <a:r>
              <a:rPr lang="en-US" sz="2400"/>
              <a:t>100Mbps</a:t>
            </a:r>
          </a:p>
          <a:p>
            <a:endParaRPr lang="en-US" sz="2400"/>
          </a:p>
        </p:txBody>
      </p:sp>
      <p:sp>
        <p:nvSpPr>
          <p:cNvPr id="27662" name="Line 16"/>
          <p:cNvSpPr>
            <a:spLocks noChangeShapeType="1"/>
          </p:cNvSpPr>
          <p:nvPr/>
        </p:nvSpPr>
        <p:spPr bwMode="auto">
          <a:xfrm>
            <a:off x="842010" y="4640580"/>
            <a:ext cx="582930" cy="453390"/>
          </a:xfrm>
          <a:prstGeom prst="line">
            <a:avLst/>
          </a:prstGeom>
          <a:noFill/>
          <a:ln w="9525">
            <a:solidFill>
              <a:schemeClr val="accent2"/>
            </a:solidFill>
            <a:round/>
            <a:headEnd/>
            <a:tailEnd type="none" w="med" len="lg"/>
          </a:ln>
          <a:extLst>
            <a:ext uri="{909E8E84-426E-40dd-AFC4-6F175D3DCCD1}">
              <a14:hiddenFill xmlns:a14="http://schemas.microsoft.com/office/drawing/2010/main" xmlns="">
                <a:noFill/>
              </a14:hiddenFill>
            </a:ext>
          </a:extLst>
        </p:spPr>
        <p:txBody>
          <a:bodyPr wrap="none" anchor="ctr"/>
          <a:lstStyle/>
          <a:p>
            <a:endParaRPr lang="en-US" sz="1530"/>
          </a:p>
        </p:txBody>
      </p:sp>
      <p:sp>
        <p:nvSpPr>
          <p:cNvPr id="27663" name="Line 17"/>
          <p:cNvSpPr>
            <a:spLocks noChangeShapeType="1"/>
          </p:cNvSpPr>
          <p:nvPr/>
        </p:nvSpPr>
        <p:spPr bwMode="auto">
          <a:xfrm flipH="1">
            <a:off x="4210050" y="4446270"/>
            <a:ext cx="712470" cy="388620"/>
          </a:xfrm>
          <a:prstGeom prst="line">
            <a:avLst/>
          </a:prstGeom>
          <a:noFill/>
          <a:ln w="9525">
            <a:solidFill>
              <a:schemeClr val="accent2"/>
            </a:solidFill>
            <a:round/>
            <a:headEnd/>
            <a:tailEnd type="none" w="med" len="lg"/>
          </a:ln>
          <a:extLst>
            <a:ext uri="{909E8E84-426E-40dd-AFC4-6F175D3DCCD1}">
              <a14:hiddenFill xmlns:a14="http://schemas.microsoft.com/office/drawing/2010/main" xmlns="">
                <a:noFill/>
              </a14:hiddenFill>
            </a:ext>
          </a:extLst>
        </p:spPr>
        <p:txBody>
          <a:bodyPr wrap="none" anchor="ctr"/>
          <a:lstStyle/>
          <a:p>
            <a:endParaRPr lang="en-US" sz="1530"/>
          </a:p>
        </p:txBody>
      </p:sp>
      <p:sp>
        <p:nvSpPr>
          <p:cNvPr id="27664" name="Text Box 18"/>
          <p:cNvSpPr txBox="1">
            <a:spLocks noChangeArrowheads="1"/>
          </p:cNvSpPr>
          <p:nvPr/>
        </p:nvSpPr>
        <p:spPr bwMode="auto">
          <a:xfrm>
            <a:off x="3821284" y="7029480"/>
            <a:ext cx="3692036"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med" len="lg"/>
              </a14:hiddenLine>
            </a:ext>
          </a:extLst>
        </p:spPr>
        <p:txBody>
          <a:bodyPr wrap="none">
            <a:spAutoFit/>
          </a:bodyPr>
          <a:lstStyle>
            <a:lvl1pPr>
              <a:defRPr sz="1600" b="1">
                <a:solidFill>
                  <a:schemeClr val="tx1"/>
                </a:solidFill>
                <a:latin typeface="Arial" charset="0"/>
                <a:ea typeface="ＭＳ Ｐゴシック" charset="0"/>
              </a:defRPr>
            </a:lvl1pPr>
            <a:lvl2pPr marL="742950" indent="-285750">
              <a:defRPr sz="1600" b="1">
                <a:solidFill>
                  <a:schemeClr val="tx1"/>
                </a:solidFill>
                <a:latin typeface="Arial" charset="0"/>
                <a:ea typeface="ＭＳ Ｐゴシック" charset="0"/>
              </a:defRPr>
            </a:lvl2pPr>
            <a:lvl3pPr marL="1143000" indent="-228600">
              <a:defRPr sz="1600" b="1">
                <a:solidFill>
                  <a:schemeClr val="tx1"/>
                </a:solidFill>
                <a:latin typeface="Arial" charset="0"/>
                <a:ea typeface="ＭＳ Ｐゴシック" charset="0"/>
              </a:defRPr>
            </a:lvl3pPr>
            <a:lvl4pPr marL="1600200" indent="-228600">
              <a:defRPr sz="1600" b="1">
                <a:solidFill>
                  <a:schemeClr val="tx1"/>
                </a:solidFill>
                <a:latin typeface="Arial" charset="0"/>
                <a:ea typeface="ＭＳ Ｐゴシック" charset="0"/>
              </a:defRPr>
            </a:lvl4pPr>
            <a:lvl5pPr marL="2057400" indent="-228600">
              <a:defRPr sz="16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Arial" charset="0"/>
                <a:ea typeface="ＭＳ Ｐゴシック" charset="0"/>
              </a:defRPr>
            </a:lvl9pPr>
          </a:lstStyle>
          <a:p>
            <a:r>
              <a:rPr lang="en-US" sz="2400" dirty="0"/>
              <a:t>62.5/125um 850nm MMF</a:t>
            </a:r>
          </a:p>
          <a:p>
            <a:r>
              <a:rPr lang="en-US" sz="2400" dirty="0"/>
              <a:t> 1000BaseSX Ethernet</a:t>
            </a:r>
          </a:p>
          <a:p>
            <a:r>
              <a:rPr lang="en-US" sz="2400" dirty="0" smtClean="0"/>
              <a:t>1 </a:t>
            </a:r>
            <a:r>
              <a:rPr lang="en-US" sz="2400" dirty="0" err="1" smtClean="0"/>
              <a:t>Gbps</a:t>
            </a:r>
            <a:endParaRPr lang="en-US" sz="2400" dirty="0"/>
          </a:p>
          <a:p>
            <a:endParaRPr lang="en-US" sz="2400" dirty="0"/>
          </a:p>
        </p:txBody>
      </p:sp>
      <p:sp>
        <p:nvSpPr>
          <p:cNvPr id="27665" name="Line 19"/>
          <p:cNvSpPr>
            <a:spLocks noChangeShapeType="1"/>
          </p:cNvSpPr>
          <p:nvPr/>
        </p:nvSpPr>
        <p:spPr bwMode="auto">
          <a:xfrm flipH="1" flipV="1">
            <a:off x="6347460" y="5935980"/>
            <a:ext cx="194310" cy="777240"/>
          </a:xfrm>
          <a:prstGeom prst="line">
            <a:avLst/>
          </a:prstGeom>
          <a:noFill/>
          <a:ln w="9525">
            <a:solidFill>
              <a:schemeClr val="accent2"/>
            </a:solidFill>
            <a:round/>
            <a:headEnd/>
            <a:tailEnd type="none" w="med" len="lg"/>
          </a:ln>
          <a:extLst>
            <a:ext uri="{909E8E84-426E-40dd-AFC4-6F175D3DCCD1}">
              <a14:hiddenFill xmlns:a14="http://schemas.microsoft.com/office/drawing/2010/main" xmlns="">
                <a:noFill/>
              </a14:hiddenFill>
            </a:ext>
          </a:extLst>
        </p:spPr>
        <p:txBody>
          <a:bodyPr wrap="none" anchor="ctr"/>
          <a:lstStyle/>
          <a:p>
            <a:endParaRPr lang="en-US" sz="1530"/>
          </a:p>
        </p:txBody>
      </p:sp>
      <p:sp>
        <p:nvSpPr>
          <p:cNvPr id="20" name="Footer Placeholder 3"/>
          <p:cNvSpPr>
            <a:spLocks noGrp="1"/>
          </p:cNvSpPr>
          <p:nvPr>
            <p:ph type="ftr" sz="quarter" idx="4294967295"/>
          </p:nvPr>
        </p:nvSpPr>
        <p:spPr>
          <a:xfrm>
            <a:off x="259080" y="7425690"/>
            <a:ext cx="4532551" cy="388620"/>
          </a:xfrm>
        </p:spPr>
        <p:txBody>
          <a:bodyPr/>
          <a:lstStyle/>
          <a:p>
            <a:endParaRPr lang="en-US" dirty="0">
              <a:solidFill>
                <a:schemeClr val="tx1"/>
              </a:solidFill>
            </a:endParaRPr>
          </a:p>
        </p:txBody>
      </p:sp>
      <p:sp>
        <p:nvSpPr>
          <p:cNvPr id="21" name="Slide Number Placeholder 4"/>
          <p:cNvSpPr>
            <a:spLocks noGrp="1"/>
          </p:cNvSpPr>
          <p:nvPr>
            <p:ph type="sldNum" sz="quarter" idx="4294967295"/>
          </p:nvPr>
        </p:nvSpPr>
        <p:spPr>
          <a:xfrm>
            <a:off x="6995160" y="7425690"/>
            <a:ext cx="518160" cy="388620"/>
          </a:xfrm>
        </p:spPr>
        <p:txBody>
          <a:bodyPr/>
          <a:lstStyle/>
          <a:p>
            <a:r>
              <a:rPr lang="en-US" dirty="0"/>
              <a:t>27</a:t>
            </a:r>
            <a:endParaRPr lang="en-US" sz="850" b="1" dirty="0">
              <a:latin typeface="Arial" charset="0"/>
            </a:endParaRPr>
          </a:p>
        </p:txBody>
      </p:sp>
    </p:spTree>
    <p:extLst>
      <p:ext uri="{BB962C8B-B14F-4D97-AF65-F5344CB8AC3E}">
        <p14:creationId xmlns:p14="http://schemas.microsoft.com/office/powerpoint/2010/main" val="32632894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3070</TotalTime>
  <Words>4228</Words>
  <Application>Microsoft Office PowerPoint</Application>
  <PresentationFormat>Custom</PresentationFormat>
  <Paragraphs>564</Paragraphs>
  <Slides>50</Slides>
  <Notes>12</Notes>
  <HiddenSlides>0</HiddenSlides>
  <MMClips>0</MMClips>
  <ScaleCrop>false</ScaleCrop>
  <HeadingPairs>
    <vt:vector size="8" baseType="variant">
      <vt:variant>
        <vt:lpstr>Fonts Used</vt:lpstr>
      </vt:variant>
      <vt:variant>
        <vt:i4>19</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71" baseType="lpstr">
      <vt:lpstr>ＭＳ Ｐゴシック</vt:lpstr>
      <vt:lpstr>PMingLiU</vt:lpstr>
      <vt:lpstr>Arial</vt:lpstr>
      <vt:lpstr>Bookman Old Style</vt:lpstr>
      <vt:lpstr>Calibri</vt:lpstr>
      <vt:lpstr>Calibri Light</vt:lpstr>
      <vt:lpstr>Century</vt:lpstr>
      <vt:lpstr>Courier New</vt:lpstr>
      <vt:lpstr>Estrangelo Edessa</vt:lpstr>
      <vt:lpstr>Garamond</vt:lpstr>
      <vt:lpstr>Helvetica</vt:lpstr>
      <vt:lpstr>Lucida Sans Unicode</vt:lpstr>
      <vt:lpstr>Monotype Sorts</vt:lpstr>
      <vt:lpstr>Palatino Linotype</vt:lpstr>
      <vt:lpstr>Times New Roman</vt:lpstr>
      <vt:lpstr>Trebuchet MS</vt:lpstr>
      <vt:lpstr>Tw Cen MT Condensed Extra Bold</vt:lpstr>
      <vt:lpstr>Verdana</vt:lpstr>
      <vt:lpstr>Wingdings</vt:lpstr>
      <vt:lpstr>Office Theme</vt:lpstr>
      <vt:lpstr>Photo Editor Photo</vt:lpstr>
      <vt:lpstr>PowerPoint Presentation</vt:lpstr>
      <vt:lpstr>REVIEW:  WHERE IS THE DATA LINK LAYER?</vt:lpstr>
      <vt:lpstr>Web request (HTTP)</vt:lpstr>
      <vt:lpstr> Name resolution (DNS)</vt:lpstr>
      <vt:lpstr>Data transport (TCP)</vt:lpstr>
      <vt:lpstr>Network Layer: Global Network Addressing in IP</vt:lpstr>
      <vt:lpstr>Network Routing in IP</vt:lpstr>
      <vt:lpstr>Data Link scheduling (Ethernet)</vt:lpstr>
      <vt:lpstr>Physical layer (Lectures 3 -5)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Fixed-Length Frames</vt:lpstr>
      <vt:lpstr>Length-Based Framing</vt:lpstr>
      <vt:lpstr>Sentinel-based Framing</vt:lpstr>
      <vt:lpstr>PowerPoint Presentation</vt:lpstr>
      <vt:lpstr>Bit-level Stuffing</vt:lpstr>
      <vt:lpstr>PowerPoint Presentation</vt:lpstr>
      <vt:lpstr>Byte Stuffing</vt:lpstr>
      <vt:lpstr>The cheating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 Varghese</dc:creator>
  <cp:lastModifiedBy>varghese</cp:lastModifiedBy>
  <cp:revision>69</cp:revision>
  <dcterms:created xsi:type="dcterms:W3CDTF">2017-10-16T11:40:20Z</dcterms:created>
  <dcterms:modified xsi:type="dcterms:W3CDTF">2019-10-24T06:56:42Z</dcterms:modified>
</cp:coreProperties>
</file>