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78" r:id="rId2"/>
    <p:sldId id="281" r:id="rId3"/>
    <p:sldId id="258" r:id="rId4"/>
    <p:sldId id="280" r:id="rId5"/>
    <p:sldId id="314" r:id="rId6"/>
    <p:sldId id="315" r:id="rId7"/>
    <p:sldId id="316" r:id="rId8"/>
    <p:sldId id="317" r:id="rId9"/>
    <p:sldId id="263" r:id="rId10"/>
    <p:sldId id="282" r:id="rId11"/>
    <p:sldId id="311" r:id="rId12"/>
    <p:sldId id="312" r:id="rId13"/>
    <p:sldId id="300" r:id="rId14"/>
    <p:sldId id="296" r:id="rId15"/>
    <p:sldId id="318" r:id="rId16"/>
    <p:sldId id="319" r:id="rId17"/>
    <p:sldId id="298" r:id="rId18"/>
    <p:sldId id="320" r:id="rId19"/>
    <p:sldId id="313" r:id="rId20"/>
    <p:sldId id="302" r:id="rId21"/>
    <p:sldId id="321" r:id="rId22"/>
    <p:sldId id="322" r:id="rId23"/>
    <p:sldId id="323" r:id="rId24"/>
    <p:sldId id="325" r:id="rId25"/>
    <p:sldId id="324" r:id="rId26"/>
    <p:sldId id="283" r:id="rId27"/>
    <p:sldId id="301" r:id="rId28"/>
    <p:sldId id="307" r:id="rId29"/>
    <p:sldId id="306" r:id="rId30"/>
    <p:sldId id="308" r:id="rId31"/>
    <p:sldId id="286" r:id="rId32"/>
    <p:sldId id="287" r:id="rId33"/>
    <p:sldId id="310" r:id="rId34"/>
    <p:sldId id="309" r:id="rId35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3" autoAdjust="0"/>
    <p:restoredTop sz="94660"/>
  </p:normalViewPr>
  <p:slideViewPr>
    <p:cSldViewPr>
      <p:cViewPr varScale="1">
        <p:scale>
          <a:sx n="51" d="100"/>
          <a:sy n="51" d="100"/>
        </p:scale>
        <p:origin x="859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52582-0D86-4D67-940A-C7DF8FB105D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72BE6-3681-4C6D-BFD1-5A95FAC8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55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2743200"/>
            <a:ext cx="5867400" cy="2049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520"/>
              </a:lnSpc>
              <a:tabLst>
                <a:tab pos="1369060" algn="l"/>
              </a:tabLst>
            </a:pPr>
            <a:r>
              <a:rPr sz="3200" spc="125" dirty="0">
                <a:solidFill>
                  <a:srgbClr val="FF0000"/>
                </a:solidFill>
                <a:latin typeface="+mj-lt"/>
                <a:cs typeface="Century"/>
              </a:rPr>
              <a:t>CS</a:t>
            </a:r>
            <a:r>
              <a:rPr sz="3200" spc="254" dirty="0">
                <a:solidFill>
                  <a:srgbClr val="FF0000"/>
                </a:solidFill>
                <a:latin typeface="+mj-lt"/>
                <a:cs typeface="Century"/>
              </a:rPr>
              <a:t> </a:t>
            </a:r>
            <a:r>
              <a:rPr sz="3200" spc="40" dirty="0">
                <a:solidFill>
                  <a:srgbClr val="FF0000"/>
                </a:solidFill>
                <a:latin typeface="+mj-lt"/>
                <a:cs typeface="Century"/>
              </a:rPr>
              <a:t>1</a:t>
            </a:r>
            <a:r>
              <a:rPr lang="en-US" sz="3200" spc="40" dirty="0">
                <a:solidFill>
                  <a:srgbClr val="FF0000"/>
                </a:solidFill>
                <a:latin typeface="+mj-lt"/>
                <a:cs typeface="Century"/>
              </a:rPr>
              <a:t>18</a:t>
            </a:r>
            <a:r>
              <a:rPr sz="3200" spc="40" dirty="0">
                <a:solidFill>
                  <a:srgbClr val="FF0000"/>
                </a:solidFill>
                <a:latin typeface="+mj-lt"/>
                <a:cs typeface="Century"/>
              </a:rPr>
              <a:t>:	</a:t>
            </a:r>
            <a:r>
              <a:rPr sz="3200" spc="80" dirty="0">
                <a:solidFill>
                  <a:srgbClr val="FF0000"/>
                </a:solidFill>
                <a:latin typeface="+mj-lt"/>
                <a:cs typeface="Century"/>
              </a:rPr>
              <a:t>Data </a:t>
            </a:r>
            <a:r>
              <a:rPr sz="3200" spc="25" dirty="0" smtClean="0">
                <a:solidFill>
                  <a:srgbClr val="FF0000"/>
                </a:solidFill>
                <a:latin typeface="+mj-lt"/>
                <a:cs typeface="Century"/>
              </a:rPr>
              <a:t>Link</a:t>
            </a:r>
            <a:r>
              <a:rPr lang="en-US" sz="3200" spc="360" dirty="0" smtClean="0">
                <a:solidFill>
                  <a:srgbClr val="FF0000"/>
                </a:solidFill>
                <a:latin typeface="+mj-lt"/>
                <a:cs typeface="Century"/>
              </a:rPr>
              <a:t>, </a:t>
            </a:r>
            <a:r>
              <a:rPr lang="en-US" sz="3200" spc="70" dirty="0" smtClean="0">
                <a:solidFill>
                  <a:srgbClr val="FF0000"/>
                </a:solidFill>
                <a:latin typeface="+mj-lt"/>
                <a:cs typeface="Century"/>
              </a:rPr>
              <a:t>Error </a:t>
            </a:r>
            <a:endParaRPr lang="en-US" sz="3200" spc="70" dirty="0">
              <a:solidFill>
                <a:srgbClr val="FF0000"/>
              </a:solidFill>
              <a:latin typeface="+mj-lt"/>
              <a:cs typeface="Century"/>
            </a:endParaRPr>
          </a:p>
          <a:p>
            <a:pPr marL="12700" marR="5080" algn="ctr">
              <a:lnSpc>
                <a:spcPts val="2520"/>
              </a:lnSpc>
              <a:tabLst>
                <a:tab pos="1369060" algn="l"/>
              </a:tabLst>
            </a:pPr>
            <a:r>
              <a:rPr lang="en-US" sz="3200" spc="70" dirty="0" smtClean="0">
                <a:solidFill>
                  <a:srgbClr val="FF0000"/>
                </a:solidFill>
                <a:latin typeface="+mj-lt"/>
                <a:cs typeface="Century"/>
              </a:rPr>
              <a:t>Recovery Slides </a:t>
            </a:r>
            <a:endParaRPr sz="3200" dirty="0">
              <a:solidFill>
                <a:srgbClr val="FF0000"/>
              </a:solidFill>
              <a:latin typeface="+mj-lt"/>
              <a:cs typeface="Century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+mj-lt"/>
              <a:cs typeface="Times New Roman"/>
            </a:endParaRPr>
          </a:p>
          <a:p>
            <a:pPr marL="2540" algn="ctr">
              <a:lnSpc>
                <a:spcPct val="100000"/>
              </a:lnSpc>
            </a:pPr>
            <a:r>
              <a:rPr sz="2450" spc="110" dirty="0">
                <a:solidFill>
                  <a:srgbClr val="00B050"/>
                </a:solidFill>
                <a:latin typeface="+mj-lt"/>
                <a:cs typeface="Century"/>
              </a:rPr>
              <a:t>George</a:t>
            </a:r>
            <a:r>
              <a:rPr sz="2450" spc="150" dirty="0">
                <a:solidFill>
                  <a:srgbClr val="00B050"/>
                </a:solidFill>
                <a:latin typeface="+mj-lt"/>
                <a:cs typeface="Century"/>
              </a:rPr>
              <a:t> </a:t>
            </a:r>
            <a:r>
              <a:rPr sz="2450" spc="40" dirty="0">
                <a:solidFill>
                  <a:srgbClr val="00B050"/>
                </a:solidFill>
                <a:latin typeface="+mj-lt"/>
                <a:cs typeface="Century"/>
              </a:rPr>
              <a:t>Varghese</a:t>
            </a:r>
            <a:endParaRPr sz="2450" dirty="0">
              <a:solidFill>
                <a:srgbClr val="00B050"/>
              </a:solidFill>
              <a:latin typeface="+mj-lt"/>
              <a:cs typeface="Century"/>
            </a:endParaRPr>
          </a:p>
          <a:p>
            <a:pPr marL="4445" algn="ctr">
              <a:lnSpc>
                <a:spcPct val="100000"/>
              </a:lnSpc>
              <a:spcBef>
                <a:spcPts val="1825"/>
              </a:spcBef>
            </a:pPr>
            <a:r>
              <a:rPr lang="en-US" sz="2400" spc="55" dirty="0" smtClean="0">
                <a:latin typeface="+mj-lt"/>
                <a:cs typeface="PMingLiU"/>
              </a:rPr>
              <a:t>Nov </a:t>
            </a:r>
            <a:r>
              <a:rPr lang="en-US" sz="2400" spc="55" dirty="0" smtClean="0">
                <a:latin typeface="+mj-lt"/>
                <a:cs typeface="PMingLiU"/>
              </a:rPr>
              <a:t>24, </a:t>
            </a:r>
            <a:r>
              <a:rPr lang="en-US" sz="2400" spc="55" dirty="0" smtClean="0">
                <a:latin typeface="+mj-lt"/>
                <a:cs typeface="PMingLiU"/>
              </a:rPr>
              <a:t>2019</a:t>
            </a:r>
            <a:endParaRPr sz="2400" dirty="0">
              <a:latin typeface="+mj-lt"/>
              <a:cs typeface="PMingLiU"/>
            </a:endParaRPr>
          </a:p>
        </p:txBody>
      </p:sp>
      <p:pic>
        <p:nvPicPr>
          <p:cNvPr id="1026" name="Picture 2" descr="Image result for recovering from errors cartoon">
            <a:extLst>
              <a:ext uri="{FF2B5EF4-FFF2-40B4-BE49-F238E27FC236}">
                <a16:creationId xmlns:a16="http://schemas.microsoft.com/office/drawing/2014/main" id="{33DD1452-E0C7-40CA-9523-1E89328B0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318" y="4953000"/>
            <a:ext cx="3357563" cy="251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16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28600" y="228600"/>
            <a:ext cx="7078971" cy="4605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   </a:t>
            </a:r>
            <a:r>
              <a:rPr lang="en-US" sz="2400" spc="225" dirty="0" smtClean="0">
                <a:solidFill>
                  <a:srgbClr val="0070C0"/>
                </a:solidFill>
                <a:latin typeface="+mj-lt"/>
                <a:cs typeface="PMingLiU"/>
              </a:rPr>
              <a:t>       Going </a:t>
            </a: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deeper</a:t>
            </a:r>
            <a:endParaRPr sz="24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0" dirty="0">
                <a:solidFill>
                  <a:srgbClr val="00B050"/>
                </a:solidFill>
                <a:cs typeface="Garamond"/>
              </a:rPr>
              <a:t>Correctness: </a:t>
            </a:r>
            <a:r>
              <a:rPr lang="en-US" sz="2400" spc="35" dirty="0">
                <a:cs typeface="Garamond"/>
              </a:rPr>
              <a:t> How do we </a:t>
            </a:r>
            <a:r>
              <a:rPr lang="en-US" sz="2400" spc="35" dirty="0" err="1">
                <a:cs typeface="Garamond"/>
              </a:rPr>
              <a:t>we</a:t>
            </a:r>
            <a:r>
              <a:rPr lang="en-US" sz="2400" spc="35" dirty="0">
                <a:cs typeface="Garamond"/>
              </a:rPr>
              <a:t> show it works in all cases (infinite sequence of executions): invariants</a:t>
            </a:r>
            <a:endParaRPr lang="en-US" sz="2400" dirty="0">
              <a:cs typeface="Garamond"/>
            </a:endParaRP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0" dirty="0">
                <a:solidFill>
                  <a:srgbClr val="00B050"/>
                </a:solidFill>
                <a:cs typeface="Garamond"/>
              </a:rPr>
              <a:t>Sequence Number: </a:t>
            </a:r>
            <a:r>
              <a:rPr lang="en-US" sz="2400" spc="35" dirty="0">
                <a:cs typeface="Garamond"/>
              </a:rPr>
              <a:t>Do we need an infinite number of bits?  Heck, no</a:t>
            </a:r>
            <a:endParaRPr lang="en-US" sz="2400" dirty="0">
              <a:cs typeface="Garamond"/>
            </a:endParaRP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-5" dirty="0">
                <a:solidFill>
                  <a:srgbClr val="00B050"/>
                </a:solidFill>
                <a:latin typeface="+mj-lt"/>
                <a:cs typeface="Garamond"/>
              </a:rPr>
              <a:t>Performance</a:t>
            </a:r>
            <a:r>
              <a:rPr sz="2400" spc="25" dirty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sz="2400" spc="25" dirty="0">
                <a:latin typeface="+mj-lt"/>
                <a:cs typeface="Garamond"/>
              </a:rPr>
              <a:t> </a:t>
            </a:r>
            <a:r>
              <a:rPr lang="en-US" sz="2400" spc="25" dirty="0">
                <a:latin typeface="+mj-lt"/>
                <a:cs typeface="Garamond"/>
              </a:rPr>
              <a:t>send only one at a time.  Bad over satellites.  Can do better </a:t>
            </a:r>
            <a:r>
              <a:rPr lang="en-US" sz="2400" spc="25" dirty="0">
                <a:latin typeface="+mj-lt"/>
                <a:cs typeface="Garamond"/>
                <a:sym typeface="Wingdings" panose="05000000000000000000" pitchFamily="2" charset="2"/>
              </a:rPr>
              <a:t> sliding window.</a:t>
            </a:r>
            <a:endParaRPr sz="2400" dirty="0">
              <a:latin typeface="+mj-lt"/>
              <a:cs typeface="Garamond"/>
            </a:endParaRPr>
          </a:p>
          <a:p>
            <a:pPr marL="358140" marR="309880" indent="-199390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5" dirty="0">
                <a:solidFill>
                  <a:srgbClr val="00B050"/>
                </a:solidFill>
                <a:latin typeface="+mj-lt"/>
                <a:cs typeface="Garamond"/>
              </a:rPr>
              <a:t>Initialization</a:t>
            </a:r>
            <a:r>
              <a:rPr sz="2400" dirty="0">
                <a:solidFill>
                  <a:srgbClr val="00B050"/>
                </a:solidFill>
                <a:latin typeface="+mj-lt"/>
                <a:cs typeface="Garamond"/>
              </a:rPr>
              <a:t>: </a:t>
            </a:r>
            <a:r>
              <a:rPr lang="en-US" sz="2400" spc="10" dirty="0">
                <a:latin typeface="+mj-lt"/>
                <a:cs typeface="Garamond"/>
              </a:rPr>
              <a:t>How do we get started and synchronize sequence numbers in face of crashes</a:t>
            </a:r>
            <a:endParaRPr sz="2400" dirty="0">
              <a:latin typeface="+mj-lt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27443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2400" y="228600"/>
            <a:ext cx="7078971" cy="91101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</a:t>
            </a:r>
            <a:r>
              <a:rPr lang="en-US" sz="3200" spc="225" dirty="0" smtClean="0">
                <a:solidFill>
                  <a:srgbClr val="0070C0"/>
                </a:solidFill>
                <a:latin typeface="+mj-lt"/>
                <a:cs typeface="PMingLiU"/>
              </a:rPr>
              <a:t>Code (buggy) of Stop and Wait</a:t>
            </a:r>
          </a:p>
          <a:p>
            <a:pPr marL="1065530">
              <a:lnSpc>
                <a:spcPct val="100000"/>
              </a:lnSpc>
            </a:pPr>
            <a:endParaRPr sz="32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/>
              <a:t>) Accept a new packet if available from higher layer and store it in buffer 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2). Transmit a frame Send </a:t>
            </a:r>
            <a:r>
              <a:rPr lang="en-US" sz="2400" dirty="0" smtClean="0">
                <a:solidFill>
                  <a:srgbClr val="FF0000"/>
                </a:solidFill>
              </a:rPr>
              <a:t>(SN, B)  </a:t>
            </a:r>
          </a:p>
          <a:p>
            <a:r>
              <a:rPr lang="en-US" sz="2400" dirty="0" smtClean="0"/>
              <a:t>3). If error-free </a:t>
            </a:r>
            <a:r>
              <a:rPr lang="en-US" sz="2400" dirty="0" smtClean="0">
                <a:solidFill>
                  <a:srgbClr val="FF0000"/>
                </a:solidFill>
              </a:rPr>
              <a:t>(ACK, R) </a:t>
            </a:r>
            <a:r>
              <a:rPr lang="en-US" sz="2400" dirty="0" smtClean="0"/>
              <a:t>frame received </a:t>
            </a:r>
            <a:r>
              <a:rPr lang="en-US" sz="2400" dirty="0" smtClean="0">
                <a:solidFill>
                  <a:srgbClr val="FF0000"/>
                </a:solidFill>
              </a:rPr>
              <a:t>and R != SN </a:t>
            </a:r>
            <a:r>
              <a:rPr lang="en-US" sz="2400" dirty="0" smtClean="0"/>
              <a:t>then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smtClean="0">
                <a:solidFill>
                  <a:srgbClr val="FF0000"/>
                </a:solidFill>
              </a:rPr>
              <a:t>SN = R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Go to Step 1</a:t>
            </a:r>
          </a:p>
          <a:p>
            <a:r>
              <a:rPr lang="en-US" sz="2400" dirty="0" smtClean="0"/>
              <a:t>Else if the previous condition does not occur after </a:t>
            </a:r>
            <a:r>
              <a:rPr lang="en-US" sz="2400" dirty="0" smtClean="0">
                <a:solidFill>
                  <a:srgbClr val="FF0000"/>
                </a:solidFill>
              </a:rPr>
              <a:t>T </a:t>
            </a:r>
            <a:r>
              <a:rPr lang="en-US" sz="2400" dirty="0" smtClean="0"/>
              <a:t>sec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Go to Step 2</a:t>
            </a:r>
            <a:endParaRPr lang="en-US" sz="2400" dirty="0"/>
          </a:p>
          <a:p>
            <a:r>
              <a:rPr lang="en-US" sz="2400" dirty="0" smtClean="0"/>
              <a:t>   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smtClean="0"/>
              <a:t>When an error free data frame </a:t>
            </a:r>
            <a:r>
              <a:rPr lang="en-US" sz="2400" dirty="0" smtClean="0">
                <a:solidFill>
                  <a:srgbClr val="FF0000"/>
                </a:solidFill>
              </a:rPr>
              <a:t>(S, D) </a:t>
            </a:r>
            <a:r>
              <a:rPr lang="en-US" sz="2400" dirty="0" smtClean="0"/>
              <a:t>is received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   On </a:t>
            </a:r>
            <a:r>
              <a:rPr lang="en-US" sz="2400" dirty="0"/>
              <a:t>receipt:</a:t>
            </a:r>
          </a:p>
          <a:p>
            <a:r>
              <a:rPr lang="en-US" sz="2400" dirty="0" smtClean="0"/>
              <a:t>        If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= </a:t>
            </a:r>
            <a:r>
              <a:rPr lang="en-US" sz="2400" dirty="0" smtClean="0">
                <a:solidFill>
                  <a:srgbClr val="FF0000"/>
                </a:solidFill>
              </a:rPr>
              <a:t>RN</a:t>
            </a:r>
            <a:r>
              <a:rPr lang="en-US" sz="2400" dirty="0" smtClean="0"/>
              <a:t> then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	Pass D to higher layer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       RN = RN + 1;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              Deliver </a:t>
            </a:r>
            <a:r>
              <a:rPr lang="en-US" sz="2400" dirty="0"/>
              <a:t>data m to client.</a:t>
            </a:r>
          </a:p>
          <a:p>
            <a:r>
              <a:rPr lang="en-US" sz="2400" dirty="0" smtClean="0"/>
              <a:t>              Send </a:t>
            </a:r>
            <a:r>
              <a:rPr lang="en-US" sz="2400" dirty="0">
                <a:solidFill>
                  <a:srgbClr val="FF0000"/>
                </a:solidFill>
              </a:rPr>
              <a:t>(ACK, </a:t>
            </a:r>
            <a:r>
              <a:rPr lang="en-US" sz="2400" dirty="0" smtClean="0">
                <a:solidFill>
                  <a:srgbClr val="FF0000"/>
                </a:solidFill>
              </a:rPr>
              <a:t>RN)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4102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904607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------------Sender Code---------------------------</a:t>
            </a:r>
            <a:r>
              <a:rPr lang="en-US" sz="2400" dirty="0" smtClean="0"/>
              <a:t>-</a:t>
            </a:r>
          </a:p>
          <a:p>
            <a:r>
              <a:rPr lang="en-US" sz="2400" dirty="0" smtClean="0"/>
              <a:t>Sender keeps state variable </a:t>
            </a:r>
            <a:r>
              <a:rPr lang="en-US" sz="2400" dirty="0" smtClean="0">
                <a:solidFill>
                  <a:srgbClr val="FF0000"/>
                </a:solidFill>
              </a:rPr>
              <a:t>SN</a:t>
            </a:r>
            <a:r>
              <a:rPr lang="en-US" sz="2400" dirty="0" smtClean="0"/>
              <a:t>, initially 0 and repeats following loop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7150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Receiver Code ---------------------------------------</a:t>
            </a:r>
            <a:endParaRPr lang="en-US" sz="2400" dirty="0" smtClean="0"/>
          </a:p>
          <a:p>
            <a:r>
              <a:rPr lang="en-US" sz="2400" dirty="0" smtClean="0"/>
              <a:t>Receiver keeps state variable </a:t>
            </a:r>
            <a:r>
              <a:rPr lang="en-US" sz="2400" dirty="0" smtClean="0">
                <a:solidFill>
                  <a:srgbClr val="FF0000"/>
                </a:solidFill>
              </a:rPr>
              <a:t>RN</a:t>
            </a:r>
            <a:r>
              <a:rPr lang="en-US" sz="2400" dirty="0" smtClean="0"/>
              <a:t>, initially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96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2400" y="228600"/>
            <a:ext cx="7078971" cy="91101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</a:t>
            </a:r>
            <a:r>
              <a:rPr lang="en-US" sz="3200" spc="225" dirty="0" smtClean="0">
                <a:solidFill>
                  <a:srgbClr val="0070C0"/>
                </a:solidFill>
                <a:latin typeface="+mj-lt"/>
                <a:cs typeface="PMingLiU"/>
              </a:rPr>
              <a:t>Correct Code of Stop and Wait</a:t>
            </a:r>
          </a:p>
          <a:p>
            <a:pPr marL="1065530">
              <a:lnSpc>
                <a:spcPct val="100000"/>
              </a:lnSpc>
            </a:pPr>
            <a:endParaRPr sz="32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/>
              <a:t>) Accept a new packet if available from higher layer and store it in buffer 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2). Transmit a frame Send </a:t>
            </a:r>
            <a:r>
              <a:rPr lang="en-US" sz="2400" dirty="0" smtClean="0">
                <a:solidFill>
                  <a:srgbClr val="FF0000"/>
                </a:solidFill>
              </a:rPr>
              <a:t>(SN, B)  </a:t>
            </a:r>
          </a:p>
          <a:p>
            <a:r>
              <a:rPr lang="en-US" sz="2400" dirty="0" smtClean="0"/>
              <a:t>3). If error-free </a:t>
            </a:r>
            <a:r>
              <a:rPr lang="en-US" sz="2400" dirty="0" smtClean="0">
                <a:solidFill>
                  <a:srgbClr val="FF0000"/>
                </a:solidFill>
              </a:rPr>
              <a:t>(ACK, R) </a:t>
            </a:r>
            <a:r>
              <a:rPr lang="en-US" sz="2400" dirty="0" smtClean="0"/>
              <a:t>frame received </a:t>
            </a:r>
            <a:r>
              <a:rPr lang="en-US" sz="2400" dirty="0" smtClean="0">
                <a:solidFill>
                  <a:srgbClr val="FF0000"/>
                </a:solidFill>
              </a:rPr>
              <a:t>and R != SN </a:t>
            </a:r>
            <a:r>
              <a:rPr lang="en-US" sz="2400" dirty="0" smtClean="0"/>
              <a:t>then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smtClean="0">
                <a:solidFill>
                  <a:srgbClr val="FF0000"/>
                </a:solidFill>
              </a:rPr>
              <a:t>SN = R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Go to Step 1</a:t>
            </a:r>
          </a:p>
          <a:p>
            <a:r>
              <a:rPr lang="en-US" sz="2400" dirty="0" smtClean="0"/>
              <a:t>Else if the previous condition does not occur after </a:t>
            </a:r>
            <a:r>
              <a:rPr lang="en-US" sz="2400" dirty="0" smtClean="0">
                <a:solidFill>
                  <a:srgbClr val="FF0000"/>
                </a:solidFill>
              </a:rPr>
              <a:t>T </a:t>
            </a:r>
            <a:r>
              <a:rPr lang="en-US" sz="2400" dirty="0" smtClean="0"/>
              <a:t>sec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Go to Step 2</a:t>
            </a:r>
            <a:endParaRPr lang="en-US" sz="2400" dirty="0"/>
          </a:p>
          <a:p>
            <a:r>
              <a:rPr lang="en-US" sz="2400" dirty="0" smtClean="0"/>
              <a:t>   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smtClean="0"/>
              <a:t>When an error free data frame </a:t>
            </a:r>
            <a:r>
              <a:rPr lang="en-US" sz="2400" dirty="0" smtClean="0">
                <a:solidFill>
                  <a:srgbClr val="FF0000"/>
                </a:solidFill>
              </a:rPr>
              <a:t>(S, D) </a:t>
            </a:r>
            <a:r>
              <a:rPr lang="en-US" sz="2400" dirty="0" smtClean="0"/>
              <a:t>is received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   On </a:t>
            </a:r>
            <a:r>
              <a:rPr lang="en-US" sz="2400" dirty="0"/>
              <a:t>receipt:</a:t>
            </a:r>
          </a:p>
          <a:p>
            <a:r>
              <a:rPr lang="en-US" sz="2400" dirty="0" smtClean="0"/>
              <a:t>        If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= </a:t>
            </a:r>
            <a:r>
              <a:rPr lang="en-US" sz="2400" dirty="0" smtClean="0">
                <a:solidFill>
                  <a:srgbClr val="FF0000"/>
                </a:solidFill>
              </a:rPr>
              <a:t>RN</a:t>
            </a:r>
            <a:r>
              <a:rPr lang="en-US" sz="2400" dirty="0" smtClean="0"/>
              <a:t> then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	Pass D to higher layer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       RN = RN + 1;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              Deliver </a:t>
            </a:r>
            <a:r>
              <a:rPr lang="en-US" sz="2400" dirty="0"/>
              <a:t>data m to client.</a:t>
            </a:r>
          </a:p>
          <a:p>
            <a:r>
              <a:rPr lang="en-US" sz="2400" dirty="0" smtClean="0"/>
              <a:t>        Send </a:t>
            </a:r>
            <a:r>
              <a:rPr lang="en-US" sz="2400" dirty="0">
                <a:solidFill>
                  <a:srgbClr val="FF0000"/>
                </a:solidFill>
              </a:rPr>
              <a:t>(ACK, </a:t>
            </a:r>
            <a:r>
              <a:rPr lang="en-US" sz="2400" dirty="0" smtClean="0">
                <a:solidFill>
                  <a:srgbClr val="FF0000"/>
                </a:solidFill>
              </a:rPr>
              <a:t>RN) // </a:t>
            </a:r>
            <a:r>
              <a:rPr lang="en-US" sz="2400" dirty="0" smtClean="0">
                <a:solidFill>
                  <a:srgbClr val="00B050"/>
                </a:solidFill>
              </a:rPr>
              <a:t>Send </a:t>
            </a:r>
            <a:r>
              <a:rPr lang="en-US" sz="2400" dirty="0" err="1" smtClean="0">
                <a:solidFill>
                  <a:srgbClr val="00B050"/>
                </a:solidFill>
              </a:rPr>
              <a:t>ack</a:t>
            </a:r>
            <a:r>
              <a:rPr lang="en-US" sz="2400" dirty="0" smtClean="0">
                <a:solidFill>
                  <a:srgbClr val="00B050"/>
                </a:solidFill>
              </a:rPr>
              <a:t> unconditionally!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109537" y="59436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904607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------------Sender Code---------------------------</a:t>
            </a:r>
            <a:r>
              <a:rPr lang="en-US" sz="2400" dirty="0" smtClean="0"/>
              <a:t>-</a:t>
            </a:r>
          </a:p>
          <a:p>
            <a:r>
              <a:rPr lang="en-US" sz="2400" dirty="0" smtClean="0"/>
              <a:t>Sender keeps state variable </a:t>
            </a:r>
            <a:r>
              <a:rPr lang="en-US" sz="2400" dirty="0" smtClean="0">
                <a:solidFill>
                  <a:srgbClr val="FF0000"/>
                </a:solidFill>
              </a:rPr>
              <a:t>SN</a:t>
            </a:r>
            <a:r>
              <a:rPr lang="en-US" sz="2400" dirty="0" smtClean="0"/>
              <a:t>, initially 0 and repeats following loop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66863" y="57150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Receiver Code ---------------------------------------</a:t>
            </a:r>
            <a:endParaRPr lang="en-US" sz="2400" dirty="0" smtClean="0"/>
          </a:p>
          <a:p>
            <a:r>
              <a:rPr lang="en-US" sz="2400" dirty="0" smtClean="0"/>
              <a:t>Receiver keeps state variable </a:t>
            </a:r>
            <a:r>
              <a:rPr lang="en-US" sz="2400" dirty="0" smtClean="0">
                <a:solidFill>
                  <a:srgbClr val="FF0000"/>
                </a:solidFill>
              </a:rPr>
              <a:t>RN</a:t>
            </a:r>
            <a:r>
              <a:rPr lang="en-US" sz="2400" dirty="0" smtClean="0"/>
              <a:t>, initially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26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3228" y="1816252"/>
            <a:ext cx="110617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b="1" spc="10" dirty="0">
                <a:latin typeface="Arial"/>
                <a:cs typeface="Arial"/>
              </a:rPr>
              <a:t>Node</a:t>
            </a:r>
            <a:r>
              <a:rPr sz="2450" b="1" spc="-85" dirty="0">
                <a:latin typeface="Arial"/>
                <a:cs typeface="Arial"/>
              </a:rPr>
              <a:t> </a:t>
            </a:r>
            <a:r>
              <a:rPr sz="2450" b="1" spc="10" dirty="0">
                <a:latin typeface="Arial"/>
                <a:cs typeface="Arial"/>
              </a:rPr>
              <a:t>S</a:t>
            </a:r>
            <a:endParaRPr sz="2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8379" y="1833681"/>
            <a:ext cx="112395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b="1" spc="10" dirty="0">
                <a:latin typeface="Arial"/>
                <a:cs typeface="Arial"/>
              </a:rPr>
              <a:t>Node</a:t>
            </a:r>
            <a:r>
              <a:rPr sz="2450" b="1" spc="-80" dirty="0">
                <a:latin typeface="Arial"/>
                <a:cs typeface="Arial"/>
              </a:rPr>
              <a:t> </a:t>
            </a:r>
            <a:r>
              <a:rPr sz="2450" b="1" spc="10" dirty="0">
                <a:latin typeface="Arial"/>
                <a:cs typeface="Arial"/>
              </a:rPr>
              <a:t>R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6501" y="2816288"/>
            <a:ext cx="2370455" cy="314325"/>
          </a:xfrm>
          <a:custGeom>
            <a:avLst/>
            <a:gdLst/>
            <a:ahLst/>
            <a:cxnLst/>
            <a:rect l="l" t="t" r="r" b="b"/>
            <a:pathLst>
              <a:path w="2370454" h="314325">
                <a:moveTo>
                  <a:pt x="0" y="0"/>
                </a:moveTo>
                <a:lnTo>
                  <a:pt x="2370302" y="313715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78196" y="3051733"/>
            <a:ext cx="224790" cy="108585"/>
          </a:xfrm>
          <a:custGeom>
            <a:avLst/>
            <a:gdLst/>
            <a:ahLst/>
            <a:cxnLst/>
            <a:rect l="l" t="t" r="r" b="b"/>
            <a:pathLst>
              <a:path w="224789" h="108585">
                <a:moveTo>
                  <a:pt x="14363" y="0"/>
                </a:moveTo>
                <a:lnTo>
                  <a:pt x="0" y="108521"/>
                </a:lnTo>
                <a:lnTo>
                  <a:pt x="224218" y="82981"/>
                </a:lnTo>
                <a:lnTo>
                  <a:pt x="14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88305" y="3063938"/>
            <a:ext cx="179070" cy="86995"/>
          </a:xfrm>
          <a:custGeom>
            <a:avLst/>
            <a:gdLst/>
            <a:ahLst/>
            <a:cxnLst/>
            <a:rect l="l" t="t" r="r" b="b"/>
            <a:pathLst>
              <a:path w="179070" h="86994">
                <a:moveTo>
                  <a:pt x="11430" y="0"/>
                </a:moveTo>
                <a:lnTo>
                  <a:pt x="178498" y="66065"/>
                </a:lnTo>
                <a:lnTo>
                  <a:pt x="0" y="86385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6501" y="3199714"/>
            <a:ext cx="2300605" cy="366395"/>
          </a:xfrm>
          <a:custGeom>
            <a:avLst/>
            <a:gdLst/>
            <a:ahLst/>
            <a:cxnLst/>
            <a:rect l="l" t="t" r="r" b="b"/>
            <a:pathLst>
              <a:path w="2300604" h="366395">
                <a:moveTo>
                  <a:pt x="2300579" y="0"/>
                </a:moveTo>
                <a:lnTo>
                  <a:pt x="0" y="366001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61017" y="3482911"/>
            <a:ext cx="225425" cy="108585"/>
          </a:xfrm>
          <a:custGeom>
            <a:avLst/>
            <a:gdLst/>
            <a:ahLst/>
            <a:cxnLst/>
            <a:rect l="l" t="t" r="r" b="b"/>
            <a:pathLst>
              <a:path w="225425" h="108585">
                <a:moveTo>
                  <a:pt x="207619" y="0"/>
                </a:moveTo>
                <a:lnTo>
                  <a:pt x="0" y="88455"/>
                </a:lnTo>
                <a:lnTo>
                  <a:pt x="224815" y="108102"/>
                </a:lnTo>
                <a:lnTo>
                  <a:pt x="20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6501" y="3495306"/>
            <a:ext cx="179070" cy="86360"/>
          </a:xfrm>
          <a:custGeom>
            <a:avLst/>
            <a:gdLst/>
            <a:ahLst/>
            <a:cxnLst/>
            <a:rect l="l" t="t" r="r" b="b"/>
            <a:pathLst>
              <a:path w="179070" h="86360">
                <a:moveTo>
                  <a:pt x="178968" y="86055"/>
                </a:moveTo>
                <a:lnTo>
                  <a:pt x="0" y="70408"/>
                </a:lnTo>
                <a:lnTo>
                  <a:pt x="165277" y="0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83636" y="3687711"/>
            <a:ext cx="1927225" cy="271145"/>
          </a:xfrm>
          <a:custGeom>
            <a:avLst/>
            <a:gdLst/>
            <a:ahLst/>
            <a:cxnLst/>
            <a:rect l="l" t="t" r="r" b="b"/>
            <a:pathLst>
              <a:path w="1927225" h="271145">
                <a:moveTo>
                  <a:pt x="0" y="0"/>
                </a:moveTo>
                <a:lnTo>
                  <a:pt x="1926932" y="270941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1732" y="3878973"/>
            <a:ext cx="224790" cy="108585"/>
          </a:xfrm>
          <a:custGeom>
            <a:avLst/>
            <a:gdLst/>
            <a:ahLst/>
            <a:cxnLst/>
            <a:rect l="l" t="t" r="r" b="b"/>
            <a:pathLst>
              <a:path w="224789" h="108585">
                <a:moveTo>
                  <a:pt x="15240" y="0"/>
                </a:moveTo>
                <a:lnTo>
                  <a:pt x="0" y="108394"/>
                </a:lnTo>
                <a:lnTo>
                  <a:pt x="224421" y="84683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31917" y="3891241"/>
            <a:ext cx="179070" cy="86360"/>
          </a:xfrm>
          <a:custGeom>
            <a:avLst/>
            <a:gdLst/>
            <a:ahLst/>
            <a:cxnLst/>
            <a:rect l="l" t="t" r="r" b="b"/>
            <a:pathLst>
              <a:path w="179070" h="86360">
                <a:moveTo>
                  <a:pt x="12128" y="0"/>
                </a:moveTo>
                <a:lnTo>
                  <a:pt x="178650" y="67411"/>
                </a:lnTo>
                <a:lnTo>
                  <a:pt x="0" y="86296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6501" y="4036288"/>
            <a:ext cx="2370455" cy="314325"/>
          </a:xfrm>
          <a:custGeom>
            <a:avLst/>
            <a:gdLst/>
            <a:ahLst/>
            <a:cxnLst/>
            <a:rect l="l" t="t" r="r" b="b"/>
            <a:pathLst>
              <a:path w="2370454" h="314325">
                <a:moveTo>
                  <a:pt x="0" y="0"/>
                </a:moveTo>
                <a:lnTo>
                  <a:pt x="2370302" y="313715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78196" y="4271733"/>
            <a:ext cx="224790" cy="108585"/>
          </a:xfrm>
          <a:custGeom>
            <a:avLst/>
            <a:gdLst/>
            <a:ahLst/>
            <a:cxnLst/>
            <a:rect l="l" t="t" r="r" b="b"/>
            <a:pathLst>
              <a:path w="224789" h="108585">
                <a:moveTo>
                  <a:pt x="14363" y="0"/>
                </a:moveTo>
                <a:lnTo>
                  <a:pt x="0" y="108521"/>
                </a:lnTo>
                <a:lnTo>
                  <a:pt x="224218" y="82994"/>
                </a:lnTo>
                <a:lnTo>
                  <a:pt x="14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88305" y="4283951"/>
            <a:ext cx="179070" cy="86995"/>
          </a:xfrm>
          <a:custGeom>
            <a:avLst/>
            <a:gdLst/>
            <a:ahLst/>
            <a:cxnLst/>
            <a:rect l="l" t="t" r="r" b="b"/>
            <a:pathLst>
              <a:path w="179070" h="86995">
                <a:moveTo>
                  <a:pt x="11430" y="0"/>
                </a:moveTo>
                <a:lnTo>
                  <a:pt x="178498" y="66052"/>
                </a:lnTo>
                <a:lnTo>
                  <a:pt x="0" y="86385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31362" y="4402289"/>
            <a:ext cx="2300605" cy="366395"/>
          </a:xfrm>
          <a:custGeom>
            <a:avLst/>
            <a:gdLst/>
            <a:ahLst/>
            <a:cxnLst/>
            <a:rect l="l" t="t" r="r" b="b"/>
            <a:pathLst>
              <a:path w="2300604" h="366395">
                <a:moveTo>
                  <a:pt x="2300579" y="0"/>
                </a:moveTo>
                <a:lnTo>
                  <a:pt x="0" y="366001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5879" y="4685487"/>
            <a:ext cx="225425" cy="108585"/>
          </a:xfrm>
          <a:custGeom>
            <a:avLst/>
            <a:gdLst/>
            <a:ahLst/>
            <a:cxnLst/>
            <a:rect l="l" t="t" r="r" b="b"/>
            <a:pathLst>
              <a:path w="225425" h="108585">
                <a:moveTo>
                  <a:pt x="207606" y="0"/>
                </a:moveTo>
                <a:lnTo>
                  <a:pt x="0" y="88455"/>
                </a:lnTo>
                <a:lnTo>
                  <a:pt x="224802" y="108115"/>
                </a:lnTo>
                <a:lnTo>
                  <a:pt x="2076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31362" y="4697882"/>
            <a:ext cx="179070" cy="86360"/>
          </a:xfrm>
          <a:custGeom>
            <a:avLst/>
            <a:gdLst/>
            <a:ahLst/>
            <a:cxnLst/>
            <a:rect l="l" t="t" r="r" b="b"/>
            <a:pathLst>
              <a:path w="179070" h="86360">
                <a:moveTo>
                  <a:pt x="178968" y="86055"/>
                </a:moveTo>
                <a:lnTo>
                  <a:pt x="0" y="70408"/>
                </a:lnTo>
                <a:lnTo>
                  <a:pt x="165277" y="0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92944" y="3060903"/>
            <a:ext cx="49657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A,1</a:t>
            </a:r>
            <a:endParaRPr sz="24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83648" y="4960010"/>
            <a:ext cx="2370455" cy="314325"/>
          </a:xfrm>
          <a:custGeom>
            <a:avLst/>
            <a:gdLst/>
            <a:ahLst/>
            <a:cxnLst/>
            <a:rect l="l" t="t" r="r" b="b"/>
            <a:pathLst>
              <a:path w="2370454" h="314325">
                <a:moveTo>
                  <a:pt x="0" y="0"/>
                </a:moveTo>
                <a:lnTo>
                  <a:pt x="2370289" y="313715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65343" y="5195455"/>
            <a:ext cx="224790" cy="108585"/>
          </a:xfrm>
          <a:custGeom>
            <a:avLst/>
            <a:gdLst/>
            <a:ahLst/>
            <a:cxnLst/>
            <a:rect l="l" t="t" r="r" b="b"/>
            <a:pathLst>
              <a:path w="224789" h="108585">
                <a:moveTo>
                  <a:pt x="14363" y="0"/>
                </a:moveTo>
                <a:lnTo>
                  <a:pt x="0" y="108521"/>
                </a:lnTo>
                <a:lnTo>
                  <a:pt x="224218" y="82981"/>
                </a:lnTo>
                <a:lnTo>
                  <a:pt x="14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75452" y="5207660"/>
            <a:ext cx="179070" cy="86995"/>
          </a:xfrm>
          <a:custGeom>
            <a:avLst/>
            <a:gdLst/>
            <a:ahLst/>
            <a:cxnLst/>
            <a:rect l="l" t="t" r="r" b="b"/>
            <a:pathLst>
              <a:path w="179070" h="86995">
                <a:moveTo>
                  <a:pt x="11430" y="0"/>
                </a:moveTo>
                <a:lnTo>
                  <a:pt x="178485" y="66065"/>
                </a:lnTo>
                <a:lnTo>
                  <a:pt x="0" y="86398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70490" y="5500293"/>
            <a:ext cx="1923414" cy="244475"/>
          </a:xfrm>
          <a:custGeom>
            <a:avLst/>
            <a:gdLst/>
            <a:ahLst/>
            <a:cxnLst/>
            <a:rect l="l" t="t" r="r" b="b"/>
            <a:pathLst>
              <a:path w="1923414" h="244475">
                <a:moveTo>
                  <a:pt x="1922881" y="0"/>
                </a:moveTo>
                <a:lnTo>
                  <a:pt x="0" y="244005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34854" y="5666968"/>
            <a:ext cx="224154" cy="108585"/>
          </a:xfrm>
          <a:custGeom>
            <a:avLst/>
            <a:gdLst/>
            <a:ahLst/>
            <a:cxnLst/>
            <a:rect l="l" t="t" r="r" b="b"/>
            <a:pathLst>
              <a:path w="224154" h="108585">
                <a:moveTo>
                  <a:pt x="210299" y="0"/>
                </a:moveTo>
                <a:lnTo>
                  <a:pt x="0" y="81851"/>
                </a:lnTo>
                <a:lnTo>
                  <a:pt x="224078" y="108585"/>
                </a:lnTo>
                <a:lnTo>
                  <a:pt x="2102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70490" y="5679135"/>
            <a:ext cx="178435" cy="86995"/>
          </a:xfrm>
          <a:custGeom>
            <a:avLst/>
            <a:gdLst/>
            <a:ahLst/>
            <a:cxnLst/>
            <a:rect l="l" t="t" r="r" b="b"/>
            <a:pathLst>
              <a:path w="178435" h="86995">
                <a:moveTo>
                  <a:pt x="178384" y="86448"/>
                </a:moveTo>
                <a:lnTo>
                  <a:pt x="0" y="65163"/>
                </a:lnTo>
                <a:lnTo>
                  <a:pt x="167424" y="0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31362" y="5378297"/>
            <a:ext cx="2370455" cy="314325"/>
          </a:xfrm>
          <a:custGeom>
            <a:avLst/>
            <a:gdLst/>
            <a:ahLst/>
            <a:cxnLst/>
            <a:rect l="l" t="t" r="r" b="b"/>
            <a:pathLst>
              <a:path w="2370454" h="314325">
                <a:moveTo>
                  <a:pt x="0" y="0"/>
                </a:moveTo>
                <a:lnTo>
                  <a:pt x="2370289" y="313715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13057" y="5613743"/>
            <a:ext cx="224790" cy="108585"/>
          </a:xfrm>
          <a:custGeom>
            <a:avLst/>
            <a:gdLst/>
            <a:ahLst/>
            <a:cxnLst/>
            <a:rect l="l" t="t" r="r" b="b"/>
            <a:pathLst>
              <a:path w="224789" h="108585">
                <a:moveTo>
                  <a:pt x="14363" y="0"/>
                </a:moveTo>
                <a:lnTo>
                  <a:pt x="0" y="108521"/>
                </a:lnTo>
                <a:lnTo>
                  <a:pt x="224218" y="82981"/>
                </a:lnTo>
                <a:lnTo>
                  <a:pt x="14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23166" y="5625947"/>
            <a:ext cx="179070" cy="86995"/>
          </a:xfrm>
          <a:custGeom>
            <a:avLst/>
            <a:gdLst/>
            <a:ahLst/>
            <a:cxnLst/>
            <a:rect l="l" t="t" r="r" b="b"/>
            <a:pathLst>
              <a:path w="179070" h="86995">
                <a:moveTo>
                  <a:pt x="11430" y="0"/>
                </a:moveTo>
                <a:lnTo>
                  <a:pt x="178485" y="66065"/>
                </a:lnTo>
                <a:lnTo>
                  <a:pt x="0" y="86398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96501" y="5744298"/>
            <a:ext cx="2300605" cy="366395"/>
          </a:xfrm>
          <a:custGeom>
            <a:avLst/>
            <a:gdLst/>
            <a:ahLst/>
            <a:cxnLst/>
            <a:rect l="l" t="t" r="r" b="b"/>
            <a:pathLst>
              <a:path w="2300604" h="366395">
                <a:moveTo>
                  <a:pt x="2300579" y="0"/>
                </a:moveTo>
                <a:lnTo>
                  <a:pt x="0" y="366001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61017" y="6027496"/>
            <a:ext cx="225425" cy="108585"/>
          </a:xfrm>
          <a:custGeom>
            <a:avLst/>
            <a:gdLst/>
            <a:ahLst/>
            <a:cxnLst/>
            <a:rect l="l" t="t" r="r" b="b"/>
            <a:pathLst>
              <a:path w="225425" h="108585">
                <a:moveTo>
                  <a:pt x="207619" y="0"/>
                </a:moveTo>
                <a:lnTo>
                  <a:pt x="0" y="88455"/>
                </a:lnTo>
                <a:lnTo>
                  <a:pt x="224815" y="108102"/>
                </a:lnTo>
                <a:lnTo>
                  <a:pt x="20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96501" y="6039891"/>
            <a:ext cx="179070" cy="86360"/>
          </a:xfrm>
          <a:custGeom>
            <a:avLst/>
            <a:gdLst/>
            <a:ahLst/>
            <a:cxnLst/>
            <a:rect l="l" t="t" r="r" b="b"/>
            <a:pathLst>
              <a:path w="179070" h="86360">
                <a:moveTo>
                  <a:pt x="178968" y="86055"/>
                </a:moveTo>
                <a:lnTo>
                  <a:pt x="0" y="70408"/>
                </a:lnTo>
                <a:lnTo>
                  <a:pt x="165277" y="0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689506" y="3642829"/>
            <a:ext cx="645160" cy="35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i="1" spc="-5" dirty="0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46211" y="4071149"/>
            <a:ext cx="0" cy="471170"/>
          </a:xfrm>
          <a:custGeom>
            <a:avLst/>
            <a:gdLst/>
            <a:ahLst/>
            <a:cxnLst/>
            <a:rect l="l" t="t" r="r" b="b"/>
            <a:pathLst>
              <a:path h="471170">
                <a:moveTo>
                  <a:pt x="0" y="0"/>
                </a:moveTo>
                <a:lnTo>
                  <a:pt x="0" y="470573"/>
                </a:lnTo>
              </a:path>
            </a:pathLst>
          </a:custGeom>
          <a:ln w="522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69160" y="4341291"/>
            <a:ext cx="154305" cy="308610"/>
          </a:xfrm>
          <a:custGeom>
            <a:avLst/>
            <a:gdLst/>
            <a:ahLst/>
            <a:cxnLst/>
            <a:rect l="l" t="t" r="r" b="b"/>
            <a:pathLst>
              <a:path w="154305" h="308610">
                <a:moveTo>
                  <a:pt x="154101" y="0"/>
                </a:moveTo>
                <a:lnTo>
                  <a:pt x="0" y="0"/>
                </a:lnTo>
                <a:lnTo>
                  <a:pt x="77050" y="308216"/>
                </a:lnTo>
                <a:lnTo>
                  <a:pt x="154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2637" y="4367441"/>
            <a:ext cx="87630" cy="174625"/>
          </a:xfrm>
          <a:custGeom>
            <a:avLst/>
            <a:gdLst/>
            <a:ahLst/>
            <a:cxnLst/>
            <a:rect l="l" t="t" r="r" b="b"/>
            <a:pathLst>
              <a:path w="87630" h="174625">
                <a:moveTo>
                  <a:pt x="87147" y="0"/>
                </a:moveTo>
                <a:lnTo>
                  <a:pt x="43573" y="174282"/>
                </a:lnTo>
                <a:lnTo>
                  <a:pt x="0" y="0"/>
                </a:lnTo>
              </a:path>
            </a:pathLst>
          </a:custGeom>
          <a:ln w="522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804947" y="2485758"/>
            <a:ext cx="2000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0</a:t>
            </a:r>
            <a:endParaRPr sz="24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33238" y="2485758"/>
            <a:ext cx="51371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D,0</a:t>
            </a:r>
            <a:endParaRPr sz="24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45815" y="2503186"/>
            <a:ext cx="217804" cy="878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0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50" i="1" spc="10" dirty="0">
                <a:latin typeface="Arial"/>
                <a:cs typeface="Arial"/>
              </a:rPr>
              <a:t>1</a:t>
            </a:r>
            <a:endParaRPr sz="24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28387" y="4176338"/>
            <a:ext cx="2000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2</a:t>
            </a:r>
            <a:endParaRPr sz="24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10958" y="5082628"/>
            <a:ext cx="2000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3</a:t>
            </a:r>
            <a:endParaRPr sz="24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88373" y="3514052"/>
            <a:ext cx="1420495" cy="2517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8844">
              <a:lnSpc>
                <a:spcPts val="2705"/>
              </a:lnSpc>
            </a:pPr>
            <a:r>
              <a:rPr sz="2450" i="1" spc="10" dirty="0">
                <a:latin typeface="Arial"/>
                <a:cs typeface="Arial"/>
              </a:rPr>
              <a:t>D,1</a:t>
            </a:r>
            <a:endParaRPr sz="2450">
              <a:latin typeface="Arial"/>
              <a:cs typeface="Arial"/>
            </a:endParaRPr>
          </a:p>
          <a:p>
            <a:pPr marL="866140">
              <a:lnSpc>
                <a:spcPts val="2705"/>
              </a:lnSpc>
            </a:pPr>
            <a:r>
              <a:rPr sz="2450" i="1" spc="10" dirty="0">
                <a:latin typeface="Arial"/>
                <a:cs typeface="Arial"/>
              </a:rPr>
              <a:t>D,1</a:t>
            </a:r>
            <a:endParaRPr sz="245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  <a:spcBef>
                <a:spcPts val="765"/>
              </a:spcBef>
            </a:pPr>
            <a:r>
              <a:rPr sz="2450" i="1" spc="10" dirty="0">
                <a:latin typeface="Arial"/>
                <a:cs typeface="Arial"/>
              </a:rPr>
              <a:t>A,2</a:t>
            </a:r>
            <a:endParaRPr sz="2450">
              <a:latin typeface="Arial"/>
              <a:cs typeface="Arial"/>
            </a:endParaRPr>
          </a:p>
          <a:p>
            <a:pPr marL="692150">
              <a:lnSpc>
                <a:spcPct val="100000"/>
              </a:lnSpc>
              <a:spcBef>
                <a:spcPts val="75"/>
              </a:spcBef>
            </a:pPr>
            <a:r>
              <a:rPr sz="2450" i="1" spc="10" dirty="0">
                <a:latin typeface="Arial"/>
                <a:cs typeface="Arial"/>
              </a:rPr>
              <a:t>D,2</a:t>
            </a:r>
            <a:endParaRPr sz="245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350"/>
              </a:spcBef>
            </a:pPr>
            <a:r>
              <a:rPr sz="2450" i="1" spc="10" dirty="0">
                <a:latin typeface="Arial"/>
                <a:cs typeface="Arial"/>
              </a:rPr>
              <a:t>D,2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2450" i="1" spc="10" dirty="0">
                <a:latin typeface="Arial"/>
                <a:cs typeface="Arial"/>
              </a:rPr>
              <a:t>A,3</a:t>
            </a:r>
            <a:endParaRPr sz="24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22375" y="3287477"/>
            <a:ext cx="2000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1</a:t>
            </a:r>
            <a:endParaRPr sz="24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74660" y="4542341"/>
            <a:ext cx="2000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2</a:t>
            </a:r>
            <a:endParaRPr sz="24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09518" y="6023784"/>
            <a:ext cx="2000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3</a:t>
            </a:r>
            <a:endParaRPr sz="2450">
              <a:latin typeface="Arial"/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EDC123-0D4E-4DC7-8BA6-EC5F94ACCD1A}"/>
              </a:ext>
            </a:extLst>
          </p:cNvPr>
          <p:cNvSpPr txBox="1"/>
          <p:nvPr/>
        </p:nvSpPr>
        <p:spPr>
          <a:xfrm>
            <a:off x="1646190" y="936821"/>
            <a:ext cx="4605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Correctness Observations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4800" y="6593764"/>
            <a:ext cx="7315200" cy="2252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When sender first gets to </a:t>
            </a:r>
            <a:r>
              <a:rPr lang="en-US" sz="2800" dirty="0" smtClean="0">
                <a:solidFill>
                  <a:srgbClr val="FF0000"/>
                </a:solidFill>
              </a:rPr>
              <a:t>N</a:t>
            </a:r>
            <a:r>
              <a:rPr lang="en-US" sz="2800" dirty="0" smtClean="0"/>
              <a:t>, no frames with </a:t>
            </a:r>
            <a:r>
              <a:rPr lang="en-US" sz="2800" dirty="0">
                <a:solidFill>
                  <a:srgbClr val="FF0000"/>
                </a:solidFill>
              </a:rPr>
              <a:t>N</a:t>
            </a:r>
            <a:r>
              <a:rPr lang="en-US" sz="2800" dirty="0" smtClean="0"/>
              <a:t> or </a:t>
            </a:r>
            <a:r>
              <a:rPr lang="en-US" sz="2800" dirty="0" err="1" smtClean="0"/>
              <a:t>acks</a:t>
            </a:r>
            <a:r>
              <a:rPr lang="en-US" sz="2800" dirty="0" smtClean="0"/>
              <a:t> with </a:t>
            </a:r>
            <a:r>
              <a:rPr lang="en-US" sz="2800" dirty="0" smtClean="0">
                <a:solidFill>
                  <a:srgbClr val="FF0000"/>
                </a:solidFill>
              </a:rPr>
              <a:t>N+1</a:t>
            </a:r>
            <a:r>
              <a:rPr lang="en-US" sz="2800" dirty="0" smtClean="0"/>
              <a:t> and receiver is at </a:t>
            </a:r>
            <a:r>
              <a:rPr lang="en-US" sz="2800" dirty="0" smtClean="0">
                <a:solidFill>
                  <a:srgbClr val="FF0000"/>
                </a:solidFill>
              </a:rPr>
              <a:t>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When receiver first receives frame </a:t>
            </a:r>
            <a:r>
              <a:rPr lang="en-US" sz="2800" dirty="0" smtClean="0">
                <a:solidFill>
                  <a:srgbClr val="FF0000"/>
                </a:solidFill>
              </a:rPr>
              <a:t>N,</a:t>
            </a:r>
            <a:r>
              <a:rPr lang="en-US" sz="2800" dirty="0" smtClean="0"/>
              <a:t> entire system only contains number </a:t>
            </a:r>
            <a:r>
              <a:rPr lang="en-US" sz="2800" dirty="0" smtClean="0">
                <a:solidFill>
                  <a:srgbClr val="FF0000"/>
                </a:solidFill>
              </a:rPr>
              <a:t>N</a:t>
            </a:r>
            <a:r>
              <a:rPr lang="en-US" sz="2800" dirty="0" smtClean="0">
                <a:sym typeface="Wingdings" panose="05000000000000000000" pitchFamily="2" charset="2"/>
              </a:rPr>
              <a:t> only two numbers in system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978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969770"/>
          </a:xfrm>
        </p:spPr>
        <p:txBody>
          <a:bodyPr/>
          <a:lstStyle/>
          <a:p>
            <a:pPr marL="1065530">
              <a:lnSpc>
                <a:spcPct val="100000"/>
              </a:lnSpc>
            </a:pPr>
            <a:r>
              <a:rPr lang="en-US" sz="3200" spc="225" dirty="0" smtClean="0">
                <a:solidFill>
                  <a:srgbClr val="0070C0"/>
                </a:solidFill>
                <a:cs typeface="PMingLiU"/>
              </a:rPr>
              <a:t>How to reason: from time-space to Global States</a:t>
            </a:r>
            <a:r>
              <a:rPr lang="en-US" sz="3200" dirty="0">
                <a:solidFill>
                  <a:srgbClr val="0070C0"/>
                </a:solidFill>
                <a:cs typeface="PMingLiU"/>
              </a:rPr>
              <a:t/>
            </a:r>
            <a:br>
              <a:rPr lang="en-US" sz="3200" dirty="0">
                <a:solidFill>
                  <a:srgbClr val="0070C0"/>
                </a:solidFill>
                <a:cs typeface="PMingLiU"/>
              </a:rPr>
            </a:br>
            <a:r>
              <a:rPr lang="en-US" sz="3200" dirty="0">
                <a:cs typeface="Garamond"/>
              </a:rPr>
              <a:t/>
            </a:r>
            <a:br>
              <a:rPr lang="en-US" sz="3200" dirty="0">
                <a:cs typeface="Garamond"/>
              </a:rPr>
            </a:b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902" y="2313433"/>
            <a:ext cx="7604612" cy="477316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8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533400" y="14478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72000" y="14478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118767" y="1548233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18767" y="1981200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6948" y="146753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4748249" y="14940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1752600" y="901902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D(0)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1743856" y="2194564"/>
            <a:ext cx="371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 panose="05000000000000000000" pitchFamily="2" charset="2"/>
              </a:rPr>
              <a:t> Send frame 0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3" name="Oval 42"/>
          <p:cNvSpPr/>
          <p:nvPr/>
        </p:nvSpPr>
        <p:spPr>
          <a:xfrm>
            <a:off x="685800" y="3621461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24400" y="3621461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1271167" y="3721894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271167" y="4154861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19348" y="364119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48" name="TextBox 47"/>
          <p:cNvSpPr txBox="1"/>
          <p:nvPr/>
        </p:nvSpPr>
        <p:spPr>
          <a:xfrm>
            <a:off x="4900649" y="36676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49" name="TextBox 48"/>
          <p:cNvSpPr txBox="1"/>
          <p:nvPr/>
        </p:nvSpPr>
        <p:spPr>
          <a:xfrm>
            <a:off x="1896256" y="4368225"/>
            <a:ext cx="371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 panose="05000000000000000000" pitchFamily="2" charset="2"/>
              </a:rPr>
              <a:t>Retransmit early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2991901" y="3159058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D(0)</a:t>
            </a:r>
            <a:endParaRPr lang="en-US" sz="3600" dirty="0"/>
          </a:p>
        </p:txBody>
      </p:sp>
      <p:sp>
        <p:nvSpPr>
          <p:cNvPr id="51" name="TextBox 50"/>
          <p:cNvSpPr txBox="1"/>
          <p:nvPr/>
        </p:nvSpPr>
        <p:spPr>
          <a:xfrm>
            <a:off x="1905000" y="3137119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D(0)</a:t>
            </a:r>
            <a:endParaRPr lang="en-US" sz="3600" dirty="0"/>
          </a:p>
        </p:txBody>
      </p:sp>
      <p:sp>
        <p:nvSpPr>
          <p:cNvPr id="52" name="Oval 51"/>
          <p:cNvSpPr/>
          <p:nvPr/>
        </p:nvSpPr>
        <p:spPr>
          <a:xfrm>
            <a:off x="838200" y="5970742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876800" y="5970742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1423567" y="6071175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423567" y="6504142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71748" y="599047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57" name="TextBox 56"/>
          <p:cNvSpPr txBox="1"/>
          <p:nvPr/>
        </p:nvSpPr>
        <p:spPr>
          <a:xfrm>
            <a:off x="5053049" y="60169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  <a:endParaRPr lang="en-US" sz="3600" dirty="0"/>
          </a:p>
        </p:txBody>
      </p:sp>
      <p:sp>
        <p:nvSpPr>
          <p:cNvPr id="58" name="TextBox 57"/>
          <p:cNvSpPr txBox="1"/>
          <p:nvPr/>
        </p:nvSpPr>
        <p:spPr>
          <a:xfrm>
            <a:off x="1047438" y="6807501"/>
            <a:ext cx="5799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 panose="05000000000000000000" pitchFamily="2" charset="2"/>
              </a:rPr>
              <a:t>Receive D(0); Send </a:t>
            </a:r>
            <a:r>
              <a:rPr lang="en-US" sz="3200" dirty="0" err="1" smtClean="0">
                <a:sym typeface="Wingdings" panose="05000000000000000000" pitchFamily="2" charset="2"/>
              </a:rPr>
              <a:t>Ack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9" name="TextBox 58"/>
          <p:cNvSpPr txBox="1"/>
          <p:nvPr/>
        </p:nvSpPr>
        <p:spPr>
          <a:xfrm>
            <a:off x="2945019" y="6332785"/>
            <a:ext cx="96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A(1)</a:t>
            </a:r>
            <a:endParaRPr lang="en-US" sz="3600" dirty="0"/>
          </a:p>
        </p:txBody>
      </p:sp>
      <p:sp>
        <p:nvSpPr>
          <p:cNvPr id="60" name="TextBox 59"/>
          <p:cNvSpPr txBox="1"/>
          <p:nvPr/>
        </p:nvSpPr>
        <p:spPr>
          <a:xfrm>
            <a:off x="2057400" y="5486400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D(0)</a:t>
            </a:r>
            <a:endParaRPr lang="en-US" sz="3600" dirty="0"/>
          </a:p>
        </p:txBody>
      </p:sp>
      <p:sp>
        <p:nvSpPr>
          <p:cNvPr id="61" name="Oval 60"/>
          <p:cNvSpPr/>
          <p:nvPr/>
        </p:nvSpPr>
        <p:spPr>
          <a:xfrm>
            <a:off x="838200" y="8422061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876800" y="8422061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1423567" y="8522494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423567" y="8955461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71748" y="844179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  <a:endParaRPr lang="en-US" sz="3600" dirty="0"/>
          </a:p>
        </p:txBody>
      </p:sp>
      <p:sp>
        <p:nvSpPr>
          <p:cNvPr id="66" name="TextBox 65"/>
          <p:cNvSpPr txBox="1"/>
          <p:nvPr/>
        </p:nvSpPr>
        <p:spPr>
          <a:xfrm>
            <a:off x="5053049" y="84682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  <a:endParaRPr lang="en-US" sz="3600" dirty="0"/>
          </a:p>
        </p:txBody>
      </p:sp>
      <p:sp>
        <p:nvSpPr>
          <p:cNvPr id="67" name="TextBox 66"/>
          <p:cNvSpPr txBox="1"/>
          <p:nvPr/>
        </p:nvSpPr>
        <p:spPr>
          <a:xfrm>
            <a:off x="666948" y="9188559"/>
            <a:ext cx="5093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 panose="05000000000000000000" pitchFamily="2" charset="2"/>
              </a:rPr>
              <a:t>Receive </a:t>
            </a:r>
            <a:r>
              <a:rPr lang="en-US" sz="3200" dirty="0" err="1" smtClean="0">
                <a:sym typeface="Wingdings" panose="05000000000000000000" pitchFamily="2" charset="2"/>
              </a:rPr>
              <a:t>ack</a:t>
            </a:r>
            <a:r>
              <a:rPr lang="en-US" sz="3200" dirty="0" smtClean="0">
                <a:sym typeface="Wingdings" panose="05000000000000000000" pitchFamily="2" charset="2"/>
              </a:rPr>
              <a:t>; send new frame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68" name="TextBox 67"/>
          <p:cNvSpPr txBox="1"/>
          <p:nvPr/>
        </p:nvSpPr>
        <p:spPr>
          <a:xfrm>
            <a:off x="3144301" y="7959658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D(0)</a:t>
            </a:r>
            <a:endParaRPr lang="en-US" sz="3600" dirty="0"/>
          </a:p>
        </p:txBody>
      </p:sp>
      <p:sp>
        <p:nvSpPr>
          <p:cNvPr id="69" name="TextBox 68"/>
          <p:cNvSpPr txBox="1"/>
          <p:nvPr/>
        </p:nvSpPr>
        <p:spPr>
          <a:xfrm>
            <a:off x="2057400" y="7937719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D(1)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511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  <p:bldP spid="56" grpId="0"/>
      <p:bldP spid="57" grpId="0"/>
      <p:bldP spid="58" grpId="0"/>
      <p:bldP spid="59" grpId="0"/>
      <p:bldP spid="60" grpId="0"/>
      <p:bldP spid="61" grpId="0" animBg="1"/>
      <p:bldP spid="62" grpId="0" animBg="1"/>
      <p:bldP spid="65" grpId="0"/>
      <p:bldP spid="66" grpId="0"/>
      <p:bldP spid="67" grpId="0"/>
      <p:bldP spid="68" grpId="0"/>
      <p:bldP spid="6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533400" y="14478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72000" y="14478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118767" y="1548233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18767" y="1981200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6948" y="146753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4748249" y="14940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1752600" y="90190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43" name="Oval 42"/>
          <p:cNvSpPr/>
          <p:nvPr/>
        </p:nvSpPr>
        <p:spPr>
          <a:xfrm>
            <a:off x="685800" y="3621461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24400" y="3621461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1271167" y="3721894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271167" y="4154861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19348" y="364119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48" name="TextBox 47"/>
          <p:cNvSpPr txBox="1"/>
          <p:nvPr/>
        </p:nvSpPr>
        <p:spPr>
          <a:xfrm>
            <a:off x="4900649" y="36676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50" name="TextBox 49"/>
          <p:cNvSpPr txBox="1"/>
          <p:nvPr/>
        </p:nvSpPr>
        <p:spPr>
          <a:xfrm>
            <a:off x="2991901" y="315905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05000" y="31371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52" name="Oval 51"/>
          <p:cNvSpPr/>
          <p:nvPr/>
        </p:nvSpPr>
        <p:spPr>
          <a:xfrm>
            <a:off x="838200" y="5970742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876800" y="5970742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1423567" y="6071175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423567" y="6504142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71748" y="599047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57" name="TextBox 56"/>
          <p:cNvSpPr txBox="1"/>
          <p:nvPr/>
        </p:nvSpPr>
        <p:spPr>
          <a:xfrm>
            <a:off x="5053049" y="60169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  <a:endParaRPr lang="en-US" sz="3600" dirty="0"/>
          </a:p>
        </p:txBody>
      </p:sp>
      <p:sp>
        <p:nvSpPr>
          <p:cNvPr id="59" name="TextBox 58"/>
          <p:cNvSpPr txBox="1"/>
          <p:nvPr/>
        </p:nvSpPr>
        <p:spPr>
          <a:xfrm>
            <a:off x="2945019" y="633278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057400" y="54864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61" name="Oval 60"/>
          <p:cNvSpPr/>
          <p:nvPr/>
        </p:nvSpPr>
        <p:spPr>
          <a:xfrm>
            <a:off x="838200" y="8422061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876800" y="8422061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1423567" y="8522494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423567" y="8955461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71748" y="844179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  <a:endParaRPr lang="en-US" sz="3600" dirty="0"/>
          </a:p>
        </p:txBody>
      </p:sp>
      <p:sp>
        <p:nvSpPr>
          <p:cNvPr id="66" name="TextBox 65"/>
          <p:cNvSpPr txBox="1"/>
          <p:nvPr/>
        </p:nvSpPr>
        <p:spPr>
          <a:xfrm>
            <a:off x="5053049" y="84682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  <a:endParaRPr lang="en-US" sz="3600" dirty="0"/>
          </a:p>
        </p:txBody>
      </p:sp>
      <p:sp>
        <p:nvSpPr>
          <p:cNvPr id="68" name="TextBox 67"/>
          <p:cNvSpPr txBox="1"/>
          <p:nvPr/>
        </p:nvSpPr>
        <p:spPr>
          <a:xfrm>
            <a:off x="3144301" y="795965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057400" y="79377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35996"/>
            <a:ext cx="6057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Retain only the numbers 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09666" y="7929797"/>
            <a:ext cx="6251391" cy="1693888"/>
          </a:xfrm>
          <a:custGeom>
            <a:avLst/>
            <a:gdLst>
              <a:gd name="connsiteX0" fmla="*/ 4182255 w 6251391"/>
              <a:gd name="connsiteY0" fmla="*/ 254833 h 1693888"/>
              <a:gd name="connsiteX1" fmla="*/ 4182255 w 6251391"/>
              <a:gd name="connsiteY1" fmla="*/ 254833 h 1693888"/>
              <a:gd name="connsiteX2" fmla="*/ 4167265 w 6251391"/>
              <a:gd name="connsiteY2" fmla="*/ 389744 h 1693888"/>
              <a:gd name="connsiteX3" fmla="*/ 4152275 w 6251391"/>
              <a:gd name="connsiteY3" fmla="*/ 764498 h 1693888"/>
              <a:gd name="connsiteX4" fmla="*/ 4062334 w 6251391"/>
              <a:gd name="connsiteY4" fmla="*/ 794478 h 1693888"/>
              <a:gd name="connsiteX5" fmla="*/ 3912432 w 6251391"/>
              <a:gd name="connsiteY5" fmla="*/ 809469 h 1693888"/>
              <a:gd name="connsiteX6" fmla="*/ 3822491 w 6251391"/>
              <a:gd name="connsiteY6" fmla="*/ 824459 h 1693888"/>
              <a:gd name="connsiteX7" fmla="*/ 3417757 w 6251391"/>
              <a:gd name="connsiteY7" fmla="*/ 839449 h 1693888"/>
              <a:gd name="connsiteX8" fmla="*/ 3177914 w 6251391"/>
              <a:gd name="connsiteY8" fmla="*/ 854439 h 1693888"/>
              <a:gd name="connsiteX9" fmla="*/ 3072983 w 6251391"/>
              <a:gd name="connsiteY9" fmla="*/ 869429 h 1693888"/>
              <a:gd name="connsiteX10" fmla="*/ 2878111 w 6251391"/>
              <a:gd name="connsiteY10" fmla="*/ 899410 h 1693888"/>
              <a:gd name="connsiteX11" fmla="*/ 2818150 w 6251391"/>
              <a:gd name="connsiteY11" fmla="*/ 929390 h 1693888"/>
              <a:gd name="connsiteX12" fmla="*/ 2773180 w 6251391"/>
              <a:gd name="connsiteY12" fmla="*/ 959370 h 1693888"/>
              <a:gd name="connsiteX13" fmla="*/ 2653259 w 6251391"/>
              <a:gd name="connsiteY13" fmla="*/ 989351 h 1693888"/>
              <a:gd name="connsiteX14" fmla="*/ 2518347 w 6251391"/>
              <a:gd name="connsiteY14" fmla="*/ 974360 h 1693888"/>
              <a:gd name="connsiteX15" fmla="*/ 2458386 w 6251391"/>
              <a:gd name="connsiteY15" fmla="*/ 944380 h 1693888"/>
              <a:gd name="connsiteX16" fmla="*/ 2308485 w 6251391"/>
              <a:gd name="connsiteY16" fmla="*/ 884419 h 1693888"/>
              <a:gd name="connsiteX17" fmla="*/ 2248524 w 6251391"/>
              <a:gd name="connsiteY17" fmla="*/ 809469 h 1693888"/>
              <a:gd name="connsiteX18" fmla="*/ 2173573 w 6251391"/>
              <a:gd name="connsiteY18" fmla="*/ 719528 h 1693888"/>
              <a:gd name="connsiteX19" fmla="*/ 2143593 w 6251391"/>
              <a:gd name="connsiteY19" fmla="*/ 629587 h 1693888"/>
              <a:gd name="connsiteX20" fmla="*/ 2128603 w 6251391"/>
              <a:gd name="connsiteY20" fmla="*/ 584616 h 1693888"/>
              <a:gd name="connsiteX21" fmla="*/ 2113613 w 6251391"/>
              <a:gd name="connsiteY21" fmla="*/ 389744 h 1693888"/>
              <a:gd name="connsiteX22" fmla="*/ 2098623 w 6251391"/>
              <a:gd name="connsiteY22" fmla="*/ 344773 h 1693888"/>
              <a:gd name="connsiteX23" fmla="*/ 2068642 w 6251391"/>
              <a:gd name="connsiteY23" fmla="*/ 314793 h 1693888"/>
              <a:gd name="connsiteX24" fmla="*/ 2008682 w 6251391"/>
              <a:gd name="connsiteY24" fmla="*/ 284813 h 1693888"/>
              <a:gd name="connsiteX25" fmla="*/ 1918741 w 6251391"/>
              <a:gd name="connsiteY25" fmla="*/ 269823 h 1693888"/>
              <a:gd name="connsiteX26" fmla="*/ 1768839 w 6251391"/>
              <a:gd name="connsiteY26" fmla="*/ 209862 h 1693888"/>
              <a:gd name="connsiteX27" fmla="*/ 1723868 w 6251391"/>
              <a:gd name="connsiteY27" fmla="*/ 194872 h 1693888"/>
              <a:gd name="connsiteX28" fmla="*/ 1678898 w 6251391"/>
              <a:gd name="connsiteY28" fmla="*/ 179882 h 1693888"/>
              <a:gd name="connsiteX29" fmla="*/ 1543986 w 6251391"/>
              <a:gd name="connsiteY29" fmla="*/ 164892 h 1693888"/>
              <a:gd name="connsiteX30" fmla="*/ 1514006 w 6251391"/>
              <a:gd name="connsiteY30" fmla="*/ 59960 h 1693888"/>
              <a:gd name="connsiteX31" fmla="*/ 1499016 w 6251391"/>
              <a:gd name="connsiteY31" fmla="*/ 14990 h 1693888"/>
              <a:gd name="connsiteX32" fmla="*/ 1454045 w 6251391"/>
              <a:gd name="connsiteY32" fmla="*/ 0 h 1693888"/>
              <a:gd name="connsiteX33" fmla="*/ 1244183 w 6251391"/>
              <a:gd name="connsiteY33" fmla="*/ 14990 h 1693888"/>
              <a:gd name="connsiteX34" fmla="*/ 1169232 w 6251391"/>
              <a:gd name="connsiteY34" fmla="*/ 29980 h 1693888"/>
              <a:gd name="connsiteX35" fmla="*/ 1079291 w 6251391"/>
              <a:gd name="connsiteY35" fmla="*/ 44970 h 1693888"/>
              <a:gd name="connsiteX36" fmla="*/ 644577 w 6251391"/>
              <a:gd name="connsiteY36" fmla="*/ 74951 h 1693888"/>
              <a:gd name="connsiteX37" fmla="*/ 494675 w 6251391"/>
              <a:gd name="connsiteY37" fmla="*/ 179882 h 1693888"/>
              <a:gd name="connsiteX38" fmla="*/ 329783 w 6251391"/>
              <a:gd name="connsiteY38" fmla="*/ 299803 h 1693888"/>
              <a:gd name="connsiteX39" fmla="*/ 269823 w 6251391"/>
              <a:gd name="connsiteY39" fmla="*/ 329783 h 1693888"/>
              <a:gd name="connsiteX40" fmla="*/ 164891 w 6251391"/>
              <a:gd name="connsiteY40" fmla="*/ 404734 h 1693888"/>
              <a:gd name="connsiteX41" fmla="*/ 119921 w 6251391"/>
              <a:gd name="connsiteY41" fmla="*/ 434714 h 1693888"/>
              <a:gd name="connsiteX42" fmla="*/ 59960 w 6251391"/>
              <a:gd name="connsiteY42" fmla="*/ 509665 h 1693888"/>
              <a:gd name="connsiteX43" fmla="*/ 29980 w 6251391"/>
              <a:gd name="connsiteY43" fmla="*/ 599606 h 1693888"/>
              <a:gd name="connsiteX44" fmla="*/ 14990 w 6251391"/>
              <a:gd name="connsiteY44" fmla="*/ 644577 h 1693888"/>
              <a:gd name="connsiteX45" fmla="*/ 0 w 6251391"/>
              <a:gd name="connsiteY45" fmla="*/ 824459 h 1693888"/>
              <a:gd name="connsiteX46" fmla="*/ 14990 w 6251391"/>
              <a:gd name="connsiteY46" fmla="*/ 884419 h 1693888"/>
              <a:gd name="connsiteX47" fmla="*/ 59960 w 6251391"/>
              <a:gd name="connsiteY47" fmla="*/ 974360 h 1693888"/>
              <a:gd name="connsiteX48" fmla="*/ 104931 w 6251391"/>
              <a:gd name="connsiteY48" fmla="*/ 1094282 h 1693888"/>
              <a:gd name="connsiteX49" fmla="*/ 149901 w 6251391"/>
              <a:gd name="connsiteY49" fmla="*/ 1169233 h 1693888"/>
              <a:gd name="connsiteX50" fmla="*/ 224852 w 6251391"/>
              <a:gd name="connsiteY50" fmla="*/ 1274164 h 1693888"/>
              <a:gd name="connsiteX51" fmla="*/ 344773 w 6251391"/>
              <a:gd name="connsiteY51" fmla="*/ 1304144 h 1693888"/>
              <a:gd name="connsiteX52" fmla="*/ 419724 w 6251391"/>
              <a:gd name="connsiteY52" fmla="*/ 1379095 h 1693888"/>
              <a:gd name="connsiteX53" fmla="*/ 464695 w 6251391"/>
              <a:gd name="connsiteY53" fmla="*/ 1424065 h 1693888"/>
              <a:gd name="connsiteX54" fmla="*/ 479685 w 6251391"/>
              <a:gd name="connsiteY54" fmla="*/ 1469036 h 1693888"/>
              <a:gd name="connsiteX55" fmla="*/ 524655 w 6251391"/>
              <a:gd name="connsiteY55" fmla="*/ 1484026 h 1693888"/>
              <a:gd name="connsiteX56" fmla="*/ 779488 w 6251391"/>
              <a:gd name="connsiteY56" fmla="*/ 1499016 h 1693888"/>
              <a:gd name="connsiteX57" fmla="*/ 824459 w 6251391"/>
              <a:gd name="connsiteY57" fmla="*/ 1514006 h 1693888"/>
              <a:gd name="connsiteX58" fmla="*/ 1004341 w 6251391"/>
              <a:gd name="connsiteY58" fmla="*/ 1543987 h 1693888"/>
              <a:gd name="connsiteX59" fmla="*/ 1244183 w 6251391"/>
              <a:gd name="connsiteY59" fmla="*/ 1573967 h 1693888"/>
              <a:gd name="connsiteX60" fmla="*/ 1319134 w 6251391"/>
              <a:gd name="connsiteY60" fmla="*/ 1588957 h 1693888"/>
              <a:gd name="connsiteX61" fmla="*/ 1753849 w 6251391"/>
              <a:gd name="connsiteY61" fmla="*/ 1618937 h 1693888"/>
              <a:gd name="connsiteX62" fmla="*/ 1918741 w 6251391"/>
              <a:gd name="connsiteY62" fmla="*/ 1648918 h 1693888"/>
              <a:gd name="connsiteX63" fmla="*/ 1993691 w 6251391"/>
              <a:gd name="connsiteY63" fmla="*/ 1663908 h 1693888"/>
              <a:gd name="connsiteX64" fmla="*/ 2053652 w 6251391"/>
              <a:gd name="connsiteY64" fmla="*/ 1678898 h 1693888"/>
              <a:gd name="connsiteX65" fmla="*/ 2143593 w 6251391"/>
              <a:gd name="connsiteY65" fmla="*/ 1693888 h 1693888"/>
              <a:gd name="connsiteX66" fmla="*/ 2803160 w 6251391"/>
              <a:gd name="connsiteY66" fmla="*/ 1678898 h 1693888"/>
              <a:gd name="connsiteX67" fmla="*/ 2953062 w 6251391"/>
              <a:gd name="connsiteY67" fmla="*/ 1663908 h 1693888"/>
              <a:gd name="connsiteX68" fmla="*/ 3687580 w 6251391"/>
              <a:gd name="connsiteY68" fmla="*/ 1618937 h 1693888"/>
              <a:gd name="connsiteX69" fmla="*/ 4077324 w 6251391"/>
              <a:gd name="connsiteY69" fmla="*/ 1573967 h 1693888"/>
              <a:gd name="connsiteX70" fmla="*/ 4392118 w 6251391"/>
              <a:gd name="connsiteY70" fmla="*/ 1528996 h 1693888"/>
              <a:gd name="connsiteX71" fmla="*/ 4572000 w 6251391"/>
              <a:gd name="connsiteY71" fmla="*/ 1514006 h 1693888"/>
              <a:gd name="connsiteX72" fmla="*/ 5066675 w 6251391"/>
              <a:gd name="connsiteY72" fmla="*/ 1484026 h 1693888"/>
              <a:gd name="connsiteX73" fmla="*/ 5201586 w 6251391"/>
              <a:gd name="connsiteY73" fmla="*/ 1439055 h 1693888"/>
              <a:gd name="connsiteX74" fmla="*/ 5261547 w 6251391"/>
              <a:gd name="connsiteY74" fmla="*/ 1424065 h 1693888"/>
              <a:gd name="connsiteX75" fmla="*/ 5306518 w 6251391"/>
              <a:gd name="connsiteY75" fmla="*/ 1409075 h 1693888"/>
              <a:gd name="connsiteX76" fmla="*/ 5486400 w 6251391"/>
              <a:gd name="connsiteY76" fmla="*/ 1334124 h 1693888"/>
              <a:gd name="connsiteX77" fmla="*/ 5531370 w 6251391"/>
              <a:gd name="connsiteY77" fmla="*/ 1319134 h 1693888"/>
              <a:gd name="connsiteX78" fmla="*/ 5666282 w 6251391"/>
              <a:gd name="connsiteY78" fmla="*/ 1304144 h 1693888"/>
              <a:gd name="connsiteX79" fmla="*/ 5771213 w 6251391"/>
              <a:gd name="connsiteY79" fmla="*/ 1289154 h 1693888"/>
              <a:gd name="connsiteX80" fmla="*/ 6041036 w 6251391"/>
              <a:gd name="connsiteY80" fmla="*/ 1274164 h 1693888"/>
              <a:gd name="connsiteX81" fmla="*/ 6115986 w 6251391"/>
              <a:gd name="connsiteY81" fmla="*/ 1214203 h 1693888"/>
              <a:gd name="connsiteX82" fmla="*/ 6220918 w 6251391"/>
              <a:gd name="connsiteY82" fmla="*/ 1094282 h 1693888"/>
              <a:gd name="connsiteX83" fmla="*/ 6235908 w 6251391"/>
              <a:gd name="connsiteY83" fmla="*/ 1049311 h 1693888"/>
              <a:gd name="connsiteX84" fmla="*/ 6190937 w 6251391"/>
              <a:gd name="connsiteY84" fmla="*/ 869429 h 1693888"/>
              <a:gd name="connsiteX85" fmla="*/ 6205927 w 6251391"/>
              <a:gd name="connsiteY85" fmla="*/ 704537 h 1693888"/>
              <a:gd name="connsiteX86" fmla="*/ 6250898 w 6251391"/>
              <a:gd name="connsiteY86" fmla="*/ 674557 h 1693888"/>
              <a:gd name="connsiteX87" fmla="*/ 6190937 w 6251391"/>
              <a:gd name="connsiteY87" fmla="*/ 659567 h 1693888"/>
              <a:gd name="connsiteX88" fmla="*/ 6011055 w 6251391"/>
              <a:gd name="connsiteY88" fmla="*/ 674557 h 1693888"/>
              <a:gd name="connsiteX89" fmla="*/ 5876144 w 6251391"/>
              <a:gd name="connsiteY89" fmla="*/ 719528 h 1693888"/>
              <a:gd name="connsiteX90" fmla="*/ 5816183 w 6251391"/>
              <a:gd name="connsiteY90" fmla="*/ 734518 h 1693888"/>
              <a:gd name="connsiteX91" fmla="*/ 5591331 w 6251391"/>
              <a:gd name="connsiteY91" fmla="*/ 719528 h 1693888"/>
              <a:gd name="connsiteX92" fmla="*/ 5546360 w 6251391"/>
              <a:gd name="connsiteY92" fmla="*/ 644577 h 1693888"/>
              <a:gd name="connsiteX93" fmla="*/ 5516380 w 6251391"/>
              <a:gd name="connsiteY93" fmla="*/ 599606 h 1693888"/>
              <a:gd name="connsiteX94" fmla="*/ 5471409 w 6251391"/>
              <a:gd name="connsiteY94" fmla="*/ 509665 h 1693888"/>
              <a:gd name="connsiteX95" fmla="*/ 5456419 w 6251391"/>
              <a:gd name="connsiteY95" fmla="*/ 464695 h 1693888"/>
              <a:gd name="connsiteX96" fmla="*/ 5396459 w 6251391"/>
              <a:gd name="connsiteY96" fmla="*/ 434714 h 1693888"/>
              <a:gd name="connsiteX97" fmla="*/ 5291527 w 6251391"/>
              <a:gd name="connsiteY97" fmla="*/ 404734 h 1693888"/>
              <a:gd name="connsiteX98" fmla="*/ 5246557 w 6251391"/>
              <a:gd name="connsiteY98" fmla="*/ 374754 h 1693888"/>
              <a:gd name="connsiteX99" fmla="*/ 5066675 w 6251391"/>
              <a:gd name="connsiteY99" fmla="*/ 344773 h 1693888"/>
              <a:gd name="connsiteX100" fmla="*/ 4976734 w 6251391"/>
              <a:gd name="connsiteY100" fmla="*/ 329783 h 1693888"/>
              <a:gd name="connsiteX101" fmla="*/ 4931764 w 6251391"/>
              <a:gd name="connsiteY101" fmla="*/ 314793 h 1693888"/>
              <a:gd name="connsiteX102" fmla="*/ 4392118 w 6251391"/>
              <a:gd name="connsiteY102" fmla="*/ 314793 h 1693888"/>
              <a:gd name="connsiteX103" fmla="*/ 4287186 w 6251391"/>
              <a:gd name="connsiteY103" fmla="*/ 344773 h 1693888"/>
              <a:gd name="connsiteX104" fmla="*/ 4287186 w 6251391"/>
              <a:gd name="connsiteY104" fmla="*/ 344773 h 1693888"/>
              <a:gd name="connsiteX105" fmla="*/ 4332157 w 6251391"/>
              <a:gd name="connsiteY105" fmla="*/ 344773 h 1693888"/>
              <a:gd name="connsiteX106" fmla="*/ 4332157 w 6251391"/>
              <a:gd name="connsiteY106" fmla="*/ 344773 h 1693888"/>
              <a:gd name="connsiteX107" fmla="*/ 4332157 w 6251391"/>
              <a:gd name="connsiteY107" fmla="*/ 344773 h 1693888"/>
              <a:gd name="connsiteX108" fmla="*/ 4182255 w 6251391"/>
              <a:gd name="connsiteY108" fmla="*/ 254833 h 169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6251391" h="1693888">
                <a:moveTo>
                  <a:pt x="4182255" y="254833"/>
                </a:moveTo>
                <a:lnTo>
                  <a:pt x="4182255" y="254833"/>
                </a:lnTo>
                <a:cubicBezTo>
                  <a:pt x="4177258" y="299803"/>
                  <a:pt x="4169922" y="344575"/>
                  <a:pt x="4167265" y="389744"/>
                </a:cubicBezTo>
                <a:cubicBezTo>
                  <a:pt x="4159924" y="514546"/>
                  <a:pt x="4183650" y="643481"/>
                  <a:pt x="4152275" y="764498"/>
                </a:cubicBezTo>
                <a:cubicBezTo>
                  <a:pt x="4144344" y="795089"/>
                  <a:pt x="4093779" y="791333"/>
                  <a:pt x="4062334" y="794478"/>
                </a:cubicBezTo>
                <a:cubicBezTo>
                  <a:pt x="4012367" y="799475"/>
                  <a:pt x="3962261" y="803240"/>
                  <a:pt x="3912432" y="809469"/>
                </a:cubicBezTo>
                <a:cubicBezTo>
                  <a:pt x="3882273" y="813239"/>
                  <a:pt x="3852829" y="822620"/>
                  <a:pt x="3822491" y="824459"/>
                </a:cubicBezTo>
                <a:cubicBezTo>
                  <a:pt x="3687734" y="832626"/>
                  <a:pt x="3552615" y="833177"/>
                  <a:pt x="3417757" y="839449"/>
                </a:cubicBezTo>
                <a:cubicBezTo>
                  <a:pt x="3337740" y="843171"/>
                  <a:pt x="3257862" y="849442"/>
                  <a:pt x="3177914" y="854439"/>
                </a:cubicBezTo>
                <a:lnTo>
                  <a:pt x="3072983" y="869429"/>
                </a:lnTo>
                <a:cubicBezTo>
                  <a:pt x="3022999" y="875677"/>
                  <a:pt x="2933975" y="878461"/>
                  <a:pt x="2878111" y="899410"/>
                </a:cubicBezTo>
                <a:cubicBezTo>
                  <a:pt x="2857188" y="907256"/>
                  <a:pt x="2837552" y="918303"/>
                  <a:pt x="2818150" y="929390"/>
                </a:cubicBezTo>
                <a:cubicBezTo>
                  <a:pt x="2802508" y="938328"/>
                  <a:pt x="2790111" y="953213"/>
                  <a:pt x="2773180" y="959370"/>
                </a:cubicBezTo>
                <a:cubicBezTo>
                  <a:pt x="2734457" y="973451"/>
                  <a:pt x="2653259" y="989351"/>
                  <a:pt x="2653259" y="989351"/>
                </a:cubicBezTo>
                <a:cubicBezTo>
                  <a:pt x="2608288" y="984354"/>
                  <a:pt x="2562436" y="984534"/>
                  <a:pt x="2518347" y="974360"/>
                </a:cubicBezTo>
                <a:cubicBezTo>
                  <a:pt x="2496573" y="969335"/>
                  <a:pt x="2479134" y="952679"/>
                  <a:pt x="2458386" y="944380"/>
                </a:cubicBezTo>
                <a:cubicBezTo>
                  <a:pt x="2273170" y="870295"/>
                  <a:pt x="2449090" y="954724"/>
                  <a:pt x="2308485" y="884419"/>
                </a:cubicBezTo>
                <a:cubicBezTo>
                  <a:pt x="2288498" y="859436"/>
                  <a:pt x="2269593" y="833547"/>
                  <a:pt x="2248524" y="809469"/>
                </a:cubicBezTo>
                <a:cubicBezTo>
                  <a:pt x="2167732" y="717135"/>
                  <a:pt x="2234930" y="811561"/>
                  <a:pt x="2173573" y="719528"/>
                </a:cubicBezTo>
                <a:lnTo>
                  <a:pt x="2143593" y="629587"/>
                </a:lnTo>
                <a:lnTo>
                  <a:pt x="2128603" y="584616"/>
                </a:lnTo>
                <a:cubicBezTo>
                  <a:pt x="2123606" y="519659"/>
                  <a:pt x="2121694" y="454390"/>
                  <a:pt x="2113613" y="389744"/>
                </a:cubicBezTo>
                <a:cubicBezTo>
                  <a:pt x="2111653" y="374065"/>
                  <a:pt x="2106753" y="358322"/>
                  <a:pt x="2098623" y="344773"/>
                </a:cubicBezTo>
                <a:cubicBezTo>
                  <a:pt x="2091352" y="332654"/>
                  <a:pt x="2080401" y="322632"/>
                  <a:pt x="2068642" y="314793"/>
                </a:cubicBezTo>
                <a:cubicBezTo>
                  <a:pt x="2050049" y="302398"/>
                  <a:pt x="2030085" y="291234"/>
                  <a:pt x="2008682" y="284813"/>
                </a:cubicBezTo>
                <a:cubicBezTo>
                  <a:pt x="1979570" y="276079"/>
                  <a:pt x="1948721" y="274820"/>
                  <a:pt x="1918741" y="269823"/>
                </a:cubicBezTo>
                <a:cubicBezTo>
                  <a:pt x="1830515" y="225709"/>
                  <a:pt x="1879979" y="246908"/>
                  <a:pt x="1768839" y="209862"/>
                </a:cubicBezTo>
                <a:lnTo>
                  <a:pt x="1723868" y="194872"/>
                </a:lnTo>
                <a:cubicBezTo>
                  <a:pt x="1708878" y="189875"/>
                  <a:pt x="1694602" y="181627"/>
                  <a:pt x="1678898" y="179882"/>
                </a:cubicBezTo>
                <a:lnTo>
                  <a:pt x="1543986" y="164892"/>
                </a:lnTo>
                <a:cubicBezTo>
                  <a:pt x="1508043" y="57061"/>
                  <a:pt x="1551653" y="191726"/>
                  <a:pt x="1514006" y="59960"/>
                </a:cubicBezTo>
                <a:cubicBezTo>
                  <a:pt x="1509665" y="44767"/>
                  <a:pt x="1510189" y="26163"/>
                  <a:pt x="1499016" y="14990"/>
                </a:cubicBezTo>
                <a:cubicBezTo>
                  <a:pt x="1487843" y="3817"/>
                  <a:pt x="1469035" y="4997"/>
                  <a:pt x="1454045" y="0"/>
                </a:cubicBezTo>
                <a:cubicBezTo>
                  <a:pt x="1384091" y="4997"/>
                  <a:pt x="1313930" y="7648"/>
                  <a:pt x="1244183" y="14990"/>
                </a:cubicBezTo>
                <a:cubicBezTo>
                  <a:pt x="1218845" y="17657"/>
                  <a:pt x="1194299" y="25422"/>
                  <a:pt x="1169232" y="29980"/>
                </a:cubicBezTo>
                <a:cubicBezTo>
                  <a:pt x="1139328" y="35417"/>
                  <a:pt x="1109518" y="41788"/>
                  <a:pt x="1079291" y="44970"/>
                </a:cubicBezTo>
                <a:cubicBezTo>
                  <a:pt x="986646" y="54722"/>
                  <a:pt x="725550" y="69890"/>
                  <a:pt x="644577" y="74951"/>
                </a:cubicBezTo>
                <a:cubicBezTo>
                  <a:pt x="487533" y="192732"/>
                  <a:pt x="703845" y="32232"/>
                  <a:pt x="494675" y="179882"/>
                </a:cubicBezTo>
                <a:cubicBezTo>
                  <a:pt x="439152" y="219075"/>
                  <a:pt x="390571" y="269409"/>
                  <a:pt x="329783" y="299803"/>
                </a:cubicBezTo>
                <a:cubicBezTo>
                  <a:pt x="309796" y="309796"/>
                  <a:pt x="287700" y="316376"/>
                  <a:pt x="269823" y="329783"/>
                </a:cubicBezTo>
                <a:cubicBezTo>
                  <a:pt x="156010" y="415143"/>
                  <a:pt x="260536" y="372853"/>
                  <a:pt x="164891" y="404734"/>
                </a:cubicBezTo>
                <a:cubicBezTo>
                  <a:pt x="149901" y="414727"/>
                  <a:pt x="133989" y="423460"/>
                  <a:pt x="119921" y="434714"/>
                </a:cubicBezTo>
                <a:cubicBezTo>
                  <a:pt x="89410" y="459123"/>
                  <a:pt x="82219" y="476278"/>
                  <a:pt x="59960" y="509665"/>
                </a:cubicBezTo>
                <a:lnTo>
                  <a:pt x="29980" y="599606"/>
                </a:lnTo>
                <a:lnTo>
                  <a:pt x="14990" y="644577"/>
                </a:lnTo>
                <a:cubicBezTo>
                  <a:pt x="9993" y="704538"/>
                  <a:pt x="0" y="764291"/>
                  <a:pt x="0" y="824459"/>
                </a:cubicBezTo>
                <a:cubicBezTo>
                  <a:pt x="0" y="845061"/>
                  <a:pt x="9330" y="864610"/>
                  <a:pt x="14990" y="884419"/>
                </a:cubicBezTo>
                <a:cubicBezTo>
                  <a:pt x="30506" y="938724"/>
                  <a:pt x="27111" y="925087"/>
                  <a:pt x="59960" y="974360"/>
                </a:cubicBezTo>
                <a:cubicBezTo>
                  <a:pt x="87596" y="1084908"/>
                  <a:pt x="57898" y="984539"/>
                  <a:pt x="104931" y="1094282"/>
                </a:cubicBezTo>
                <a:cubicBezTo>
                  <a:pt x="134121" y="1162391"/>
                  <a:pt x="100045" y="1119375"/>
                  <a:pt x="149901" y="1169233"/>
                </a:cubicBezTo>
                <a:cubicBezTo>
                  <a:pt x="165087" y="1229976"/>
                  <a:pt x="155521" y="1245276"/>
                  <a:pt x="224852" y="1274164"/>
                </a:cubicBezTo>
                <a:cubicBezTo>
                  <a:pt x="262886" y="1290012"/>
                  <a:pt x="344773" y="1304144"/>
                  <a:pt x="344773" y="1304144"/>
                </a:cubicBezTo>
                <a:lnTo>
                  <a:pt x="419724" y="1379095"/>
                </a:lnTo>
                <a:lnTo>
                  <a:pt x="464695" y="1424065"/>
                </a:lnTo>
                <a:cubicBezTo>
                  <a:pt x="469692" y="1439055"/>
                  <a:pt x="468512" y="1457863"/>
                  <a:pt x="479685" y="1469036"/>
                </a:cubicBezTo>
                <a:cubicBezTo>
                  <a:pt x="490858" y="1480209"/>
                  <a:pt x="508933" y="1482454"/>
                  <a:pt x="524655" y="1484026"/>
                </a:cubicBezTo>
                <a:cubicBezTo>
                  <a:pt x="609324" y="1492493"/>
                  <a:pt x="694544" y="1494019"/>
                  <a:pt x="779488" y="1499016"/>
                </a:cubicBezTo>
                <a:cubicBezTo>
                  <a:pt x="794478" y="1504013"/>
                  <a:pt x="809130" y="1510174"/>
                  <a:pt x="824459" y="1514006"/>
                </a:cubicBezTo>
                <a:cubicBezTo>
                  <a:pt x="895109" y="1531668"/>
                  <a:pt x="928196" y="1531296"/>
                  <a:pt x="1004341" y="1543987"/>
                </a:cubicBezTo>
                <a:cubicBezTo>
                  <a:pt x="1190190" y="1574963"/>
                  <a:pt x="930920" y="1545489"/>
                  <a:pt x="1244183" y="1573967"/>
                </a:cubicBezTo>
                <a:cubicBezTo>
                  <a:pt x="1269167" y="1578964"/>
                  <a:pt x="1293811" y="1586143"/>
                  <a:pt x="1319134" y="1588957"/>
                </a:cubicBezTo>
                <a:cubicBezTo>
                  <a:pt x="1400651" y="1598014"/>
                  <a:pt x="1686559" y="1614731"/>
                  <a:pt x="1753849" y="1618937"/>
                </a:cubicBezTo>
                <a:cubicBezTo>
                  <a:pt x="1938941" y="1655957"/>
                  <a:pt x="1707831" y="1610571"/>
                  <a:pt x="1918741" y="1648918"/>
                </a:cubicBezTo>
                <a:cubicBezTo>
                  <a:pt x="1943808" y="1653476"/>
                  <a:pt x="1968820" y="1658381"/>
                  <a:pt x="1993691" y="1663908"/>
                </a:cubicBezTo>
                <a:cubicBezTo>
                  <a:pt x="2013803" y="1668377"/>
                  <a:pt x="2033450" y="1674858"/>
                  <a:pt x="2053652" y="1678898"/>
                </a:cubicBezTo>
                <a:cubicBezTo>
                  <a:pt x="2083456" y="1684859"/>
                  <a:pt x="2113613" y="1688891"/>
                  <a:pt x="2143593" y="1693888"/>
                </a:cubicBezTo>
                <a:lnTo>
                  <a:pt x="2803160" y="1678898"/>
                </a:lnTo>
                <a:cubicBezTo>
                  <a:pt x="2853342" y="1677039"/>
                  <a:pt x="2902932" y="1666857"/>
                  <a:pt x="2953062" y="1663908"/>
                </a:cubicBezTo>
                <a:cubicBezTo>
                  <a:pt x="3830900" y="1612271"/>
                  <a:pt x="2782996" y="1691305"/>
                  <a:pt x="3687580" y="1618937"/>
                </a:cubicBezTo>
                <a:cubicBezTo>
                  <a:pt x="3848751" y="1538353"/>
                  <a:pt x="3711500" y="1596831"/>
                  <a:pt x="4077324" y="1573967"/>
                </a:cubicBezTo>
                <a:cubicBezTo>
                  <a:pt x="4315090" y="1559107"/>
                  <a:pt x="4141913" y="1561632"/>
                  <a:pt x="4392118" y="1528996"/>
                </a:cubicBezTo>
                <a:cubicBezTo>
                  <a:pt x="4451781" y="1521214"/>
                  <a:pt x="4511965" y="1518008"/>
                  <a:pt x="4572000" y="1514006"/>
                </a:cubicBezTo>
                <a:lnTo>
                  <a:pt x="5066675" y="1484026"/>
                </a:lnTo>
                <a:cubicBezTo>
                  <a:pt x="5282147" y="1448114"/>
                  <a:pt x="5067453" y="1496542"/>
                  <a:pt x="5201586" y="1439055"/>
                </a:cubicBezTo>
                <a:cubicBezTo>
                  <a:pt x="5220522" y="1430939"/>
                  <a:pt x="5241738" y="1429725"/>
                  <a:pt x="5261547" y="1424065"/>
                </a:cubicBezTo>
                <a:cubicBezTo>
                  <a:pt x="5276740" y="1419724"/>
                  <a:pt x="5292079" y="1415492"/>
                  <a:pt x="5306518" y="1409075"/>
                </a:cubicBezTo>
                <a:cubicBezTo>
                  <a:pt x="5483833" y="1330270"/>
                  <a:pt x="5308933" y="1393281"/>
                  <a:pt x="5486400" y="1334124"/>
                </a:cubicBezTo>
                <a:cubicBezTo>
                  <a:pt x="5501390" y="1329127"/>
                  <a:pt x="5515666" y="1320879"/>
                  <a:pt x="5531370" y="1319134"/>
                </a:cubicBezTo>
                <a:lnTo>
                  <a:pt x="5666282" y="1304144"/>
                </a:lnTo>
                <a:cubicBezTo>
                  <a:pt x="5701341" y="1299762"/>
                  <a:pt x="5735993" y="1291972"/>
                  <a:pt x="5771213" y="1289154"/>
                </a:cubicBezTo>
                <a:cubicBezTo>
                  <a:pt x="5861006" y="1281971"/>
                  <a:pt x="5951095" y="1279161"/>
                  <a:pt x="6041036" y="1274164"/>
                </a:cubicBezTo>
                <a:cubicBezTo>
                  <a:pt x="6143079" y="1172117"/>
                  <a:pt x="5983634" y="1327648"/>
                  <a:pt x="6115986" y="1214203"/>
                </a:cubicBezTo>
                <a:cubicBezTo>
                  <a:pt x="6170324" y="1167628"/>
                  <a:pt x="6179572" y="1149409"/>
                  <a:pt x="6220918" y="1094282"/>
                </a:cubicBezTo>
                <a:cubicBezTo>
                  <a:pt x="6225915" y="1079292"/>
                  <a:pt x="6235908" y="1065112"/>
                  <a:pt x="6235908" y="1049311"/>
                </a:cubicBezTo>
                <a:cubicBezTo>
                  <a:pt x="6235908" y="942739"/>
                  <a:pt x="6229082" y="945717"/>
                  <a:pt x="6190937" y="869429"/>
                </a:cubicBezTo>
                <a:cubicBezTo>
                  <a:pt x="6195934" y="814465"/>
                  <a:pt x="6189696" y="757287"/>
                  <a:pt x="6205927" y="704537"/>
                </a:cubicBezTo>
                <a:cubicBezTo>
                  <a:pt x="6211225" y="687318"/>
                  <a:pt x="6256595" y="691648"/>
                  <a:pt x="6250898" y="674557"/>
                </a:cubicBezTo>
                <a:cubicBezTo>
                  <a:pt x="6244383" y="655012"/>
                  <a:pt x="6210924" y="664564"/>
                  <a:pt x="6190937" y="659567"/>
                </a:cubicBezTo>
                <a:cubicBezTo>
                  <a:pt x="6130976" y="664564"/>
                  <a:pt x="6070161" y="663299"/>
                  <a:pt x="6011055" y="674557"/>
                </a:cubicBezTo>
                <a:cubicBezTo>
                  <a:pt x="5964489" y="683427"/>
                  <a:pt x="5922132" y="708031"/>
                  <a:pt x="5876144" y="719528"/>
                </a:cubicBezTo>
                <a:lnTo>
                  <a:pt x="5816183" y="734518"/>
                </a:lnTo>
                <a:cubicBezTo>
                  <a:pt x="5741232" y="729521"/>
                  <a:pt x="5665305" y="732582"/>
                  <a:pt x="5591331" y="719528"/>
                </a:cubicBezTo>
                <a:cubicBezTo>
                  <a:pt x="5559218" y="713861"/>
                  <a:pt x="5555712" y="663281"/>
                  <a:pt x="5546360" y="644577"/>
                </a:cubicBezTo>
                <a:cubicBezTo>
                  <a:pt x="5538303" y="628463"/>
                  <a:pt x="5526373" y="614596"/>
                  <a:pt x="5516380" y="599606"/>
                </a:cubicBezTo>
                <a:cubicBezTo>
                  <a:pt x="5479409" y="451722"/>
                  <a:pt x="5528685" y="605125"/>
                  <a:pt x="5471409" y="509665"/>
                </a:cubicBezTo>
                <a:cubicBezTo>
                  <a:pt x="5463279" y="496116"/>
                  <a:pt x="5467592" y="475868"/>
                  <a:pt x="5456419" y="464695"/>
                </a:cubicBezTo>
                <a:cubicBezTo>
                  <a:pt x="5440618" y="448894"/>
                  <a:pt x="5416998" y="443517"/>
                  <a:pt x="5396459" y="434714"/>
                </a:cubicBezTo>
                <a:cubicBezTo>
                  <a:pt x="5366354" y="421812"/>
                  <a:pt x="5321951" y="412340"/>
                  <a:pt x="5291527" y="404734"/>
                </a:cubicBezTo>
                <a:cubicBezTo>
                  <a:pt x="5276537" y="394741"/>
                  <a:pt x="5262671" y="382811"/>
                  <a:pt x="5246557" y="374754"/>
                </a:cubicBezTo>
                <a:cubicBezTo>
                  <a:pt x="5195428" y="349190"/>
                  <a:pt x="5112007" y="350817"/>
                  <a:pt x="5066675" y="344773"/>
                </a:cubicBezTo>
                <a:cubicBezTo>
                  <a:pt x="5036548" y="340756"/>
                  <a:pt x="5006714" y="334780"/>
                  <a:pt x="4976734" y="329783"/>
                </a:cubicBezTo>
                <a:cubicBezTo>
                  <a:pt x="4961744" y="324786"/>
                  <a:pt x="4946957" y="319134"/>
                  <a:pt x="4931764" y="314793"/>
                </a:cubicBezTo>
                <a:cubicBezTo>
                  <a:pt x="4740851" y="260247"/>
                  <a:pt x="4704140" y="305042"/>
                  <a:pt x="4392118" y="314793"/>
                </a:cubicBezTo>
                <a:cubicBezTo>
                  <a:pt x="4306211" y="331974"/>
                  <a:pt x="4339956" y="318389"/>
                  <a:pt x="4287186" y="344773"/>
                </a:cubicBezTo>
                <a:lnTo>
                  <a:pt x="4287186" y="344773"/>
                </a:lnTo>
                <a:lnTo>
                  <a:pt x="4332157" y="344773"/>
                </a:lnTo>
                <a:lnTo>
                  <a:pt x="4332157" y="344773"/>
                </a:lnTo>
                <a:lnTo>
                  <a:pt x="4332157" y="344773"/>
                </a:lnTo>
                <a:lnTo>
                  <a:pt x="4182255" y="254833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77139" y="7929797"/>
            <a:ext cx="1046699" cy="676192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683239" y="5711252"/>
            <a:ext cx="3237876" cy="1708879"/>
          </a:xfrm>
          <a:custGeom>
            <a:avLst/>
            <a:gdLst>
              <a:gd name="connsiteX0" fmla="*/ 2203554 w 3237876"/>
              <a:gd name="connsiteY0" fmla="*/ 149902 h 1708879"/>
              <a:gd name="connsiteX1" fmla="*/ 2203554 w 3237876"/>
              <a:gd name="connsiteY1" fmla="*/ 149902 h 1708879"/>
              <a:gd name="connsiteX2" fmla="*/ 2068643 w 3237876"/>
              <a:gd name="connsiteY2" fmla="*/ 479686 h 1708879"/>
              <a:gd name="connsiteX3" fmla="*/ 2053653 w 3237876"/>
              <a:gd name="connsiteY3" fmla="*/ 524656 h 1708879"/>
              <a:gd name="connsiteX4" fmla="*/ 2023672 w 3237876"/>
              <a:gd name="connsiteY4" fmla="*/ 569627 h 1708879"/>
              <a:gd name="connsiteX5" fmla="*/ 1993692 w 3237876"/>
              <a:gd name="connsiteY5" fmla="*/ 629587 h 1708879"/>
              <a:gd name="connsiteX6" fmla="*/ 1918741 w 3237876"/>
              <a:gd name="connsiteY6" fmla="*/ 689548 h 1708879"/>
              <a:gd name="connsiteX7" fmla="*/ 1828800 w 3237876"/>
              <a:gd name="connsiteY7" fmla="*/ 719528 h 1708879"/>
              <a:gd name="connsiteX8" fmla="*/ 1708879 w 3237876"/>
              <a:gd name="connsiteY8" fmla="*/ 704538 h 1708879"/>
              <a:gd name="connsiteX9" fmla="*/ 1648918 w 3237876"/>
              <a:gd name="connsiteY9" fmla="*/ 674558 h 1708879"/>
              <a:gd name="connsiteX10" fmla="*/ 1603948 w 3237876"/>
              <a:gd name="connsiteY10" fmla="*/ 659568 h 1708879"/>
              <a:gd name="connsiteX11" fmla="*/ 1514007 w 3237876"/>
              <a:gd name="connsiteY11" fmla="*/ 614597 h 1708879"/>
              <a:gd name="connsiteX12" fmla="*/ 1469036 w 3237876"/>
              <a:gd name="connsiteY12" fmla="*/ 569627 h 1708879"/>
              <a:gd name="connsiteX13" fmla="*/ 1379095 w 3237876"/>
              <a:gd name="connsiteY13" fmla="*/ 539646 h 1708879"/>
              <a:gd name="connsiteX14" fmla="*/ 1229194 w 3237876"/>
              <a:gd name="connsiteY14" fmla="*/ 554637 h 1708879"/>
              <a:gd name="connsiteX15" fmla="*/ 1139253 w 3237876"/>
              <a:gd name="connsiteY15" fmla="*/ 569627 h 1708879"/>
              <a:gd name="connsiteX16" fmla="*/ 704538 w 3237876"/>
              <a:gd name="connsiteY16" fmla="*/ 584617 h 1708879"/>
              <a:gd name="connsiteX17" fmla="*/ 659568 w 3237876"/>
              <a:gd name="connsiteY17" fmla="*/ 614597 h 1708879"/>
              <a:gd name="connsiteX18" fmla="*/ 629587 w 3237876"/>
              <a:gd name="connsiteY18" fmla="*/ 644578 h 1708879"/>
              <a:gd name="connsiteX19" fmla="*/ 239843 w 3237876"/>
              <a:gd name="connsiteY19" fmla="*/ 689548 h 1708879"/>
              <a:gd name="connsiteX20" fmla="*/ 164892 w 3237876"/>
              <a:gd name="connsiteY20" fmla="*/ 809469 h 1708879"/>
              <a:gd name="connsiteX21" fmla="*/ 149902 w 3237876"/>
              <a:gd name="connsiteY21" fmla="*/ 884420 h 1708879"/>
              <a:gd name="connsiteX22" fmla="*/ 119922 w 3237876"/>
              <a:gd name="connsiteY22" fmla="*/ 1004341 h 1708879"/>
              <a:gd name="connsiteX23" fmla="*/ 74951 w 3237876"/>
              <a:gd name="connsiteY23" fmla="*/ 1109273 h 1708879"/>
              <a:gd name="connsiteX24" fmla="*/ 44971 w 3237876"/>
              <a:gd name="connsiteY24" fmla="*/ 1304145 h 1708879"/>
              <a:gd name="connsiteX25" fmla="*/ 14991 w 3237876"/>
              <a:gd name="connsiteY25" fmla="*/ 1379096 h 1708879"/>
              <a:gd name="connsiteX26" fmla="*/ 0 w 3237876"/>
              <a:gd name="connsiteY26" fmla="*/ 1424066 h 1708879"/>
              <a:gd name="connsiteX27" fmla="*/ 14991 w 3237876"/>
              <a:gd name="connsiteY27" fmla="*/ 1543987 h 1708879"/>
              <a:gd name="connsiteX28" fmla="*/ 44971 w 3237876"/>
              <a:gd name="connsiteY28" fmla="*/ 1573968 h 1708879"/>
              <a:gd name="connsiteX29" fmla="*/ 59961 w 3237876"/>
              <a:gd name="connsiteY29" fmla="*/ 1618938 h 1708879"/>
              <a:gd name="connsiteX30" fmla="*/ 134912 w 3237876"/>
              <a:gd name="connsiteY30" fmla="*/ 1708879 h 1708879"/>
              <a:gd name="connsiteX31" fmla="*/ 299804 w 3237876"/>
              <a:gd name="connsiteY31" fmla="*/ 1693889 h 1708879"/>
              <a:gd name="connsiteX32" fmla="*/ 359764 w 3237876"/>
              <a:gd name="connsiteY32" fmla="*/ 1618938 h 1708879"/>
              <a:gd name="connsiteX33" fmla="*/ 389745 w 3237876"/>
              <a:gd name="connsiteY33" fmla="*/ 1588958 h 1708879"/>
              <a:gd name="connsiteX34" fmla="*/ 449705 w 3237876"/>
              <a:gd name="connsiteY34" fmla="*/ 1484027 h 1708879"/>
              <a:gd name="connsiteX35" fmla="*/ 509666 w 3237876"/>
              <a:gd name="connsiteY35" fmla="*/ 1334125 h 1708879"/>
              <a:gd name="connsiteX36" fmla="*/ 629587 w 3237876"/>
              <a:gd name="connsiteY36" fmla="*/ 1289155 h 1708879"/>
              <a:gd name="connsiteX37" fmla="*/ 749509 w 3237876"/>
              <a:gd name="connsiteY37" fmla="*/ 1199214 h 1708879"/>
              <a:gd name="connsiteX38" fmla="*/ 794479 w 3237876"/>
              <a:gd name="connsiteY38" fmla="*/ 1169233 h 1708879"/>
              <a:gd name="connsiteX39" fmla="*/ 899410 w 3237876"/>
              <a:gd name="connsiteY39" fmla="*/ 1124263 h 1708879"/>
              <a:gd name="connsiteX40" fmla="*/ 914400 w 3237876"/>
              <a:gd name="connsiteY40" fmla="*/ 1169233 h 1708879"/>
              <a:gd name="connsiteX41" fmla="*/ 1019331 w 3237876"/>
              <a:gd name="connsiteY41" fmla="*/ 1214204 h 1708879"/>
              <a:gd name="connsiteX42" fmla="*/ 1304145 w 3237876"/>
              <a:gd name="connsiteY42" fmla="*/ 1184223 h 1708879"/>
              <a:gd name="connsiteX43" fmla="*/ 1409076 w 3237876"/>
              <a:gd name="connsiteY43" fmla="*/ 1139253 h 1708879"/>
              <a:gd name="connsiteX44" fmla="*/ 1514007 w 3237876"/>
              <a:gd name="connsiteY44" fmla="*/ 1094282 h 1708879"/>
              <a:gd name="connsiteX45" fmla="*/ 2413417 w 3237876"/>
              <a:gd name="connsiteY45" fmla="*/ 1079292 h 1708879"/>
              <a:gd name="connsiteX46" fmla="*/ 2548328 w 3237876"/>
              <a:gd name="connsiteY46" fmla="*/ 1064302 h 1708879"/>
              <a:gd name="connsiteX47" fmla="*/ 2818151 w 3237876"/>
              <a:gd name="connsiteY47" fmla="*/ 1049312 h 1708879"/>
              <a:gd name="connsiteX48" fmla="*/ 2938072 w 3237876"/>
              <a:gd name="connsiteY48" fmla="*/ 1019332 h 1708879"/>
              <a:gd name="connsiteX49" fmla="*/ 2953063 w 3237876"/>
              <a:gd name="connsiteY49" fmla="*/ 959371 h 1708879"/>
              <a:gd name="connsiteX50" fmla="*/ 2998033 w 3237876"/>
              <a:gd name="connsiteY50" fmla="*/ 944381 h 1708879"/>
              <a:gd name="connsiteX51" fmla="*/ 3162925 w 3237876"/>
              <a:gd name="connsiteY51" fmla="*/ 914400 h 1708879"/>
              <a:gd name="connsiteX52" fmla="*/ 3207895 w 3237876"/>
              <a:gd name="connsiteY52" fmla="*/ 854440 h 1708879"/>
              <a:gd name="connsiteX53" fmla="*/ 3237876 w 3237876"/>
              <a:gd name="connsiteY53" fmla="*/ 734518 h 1708879"/>
              <a:gd name="connsiteX54" fmla="*/ 3222886 w 3237876"/>
              <a:gd name="connsiteY54" fmla="*/ 584617 h 1708879"/>
              <a:gd name="connsiteX55" fmla="*/ 3192905 w 3237876"/>
              <a:gd name="connsiteY55" fmla="*/ 539646 h 1708879"/>
              <a:gd name="connsiteX56" fmla="*/ 3177915 w 3237876"/>
              <a:gd name="connsiteY56" fmla="*/ 494676 h 1708879"/>
              <a:gd name="connsiteX57" fmla="*/ 3162925 w 3237876"/>
              <a:gd name="connsiteY57" fmla="*/ 434715 h 1708879"/>
              <a:gd name="connsiteX58" fmla="*/ 3117954 w 3237876"/>
              <a:gd name="connsiteY58" fmla="*/ 389745 h 1708879"/>
              <a:gd name="connsiteX59" fmla="*/ 3087974 w 3237876"/>
              <a:gd name="connsiteY59" fmla="*/ 344774 h 1708879"/>
              <a:gd name="connsiteX60" fmla="*/ 2983043 w 3237876"/>
              <a:gd name="connsiteY60" fmla="*/ 209863 h 1708879"/>
              <a:gd name="connsiteX61" fmla="*/ 2953063 w 3237876"/>
              <a:gd name="connsiteY61" fmla="*/ 74951 h 1708879"/>
              <a:gd name="connsiteX62" fmla="*/ 2938072 w 3237876"/>
              <a:gd name="connsiteY62" fmla="*/ 14991 h 1708879"/>
              <a:gd name="connsiteX63" fmla="*/ 2893102 w 3237876"/>
              <a:gd name="connsiteY63" fmla="*/ 0 h 1708879"/>
              <a:gd name="connsiteX64" fmla="*/ 2653259 w 3237876"/>
              <a:gd name="connsiteY64" fmla="*/ 29981 h 1708879"/>
              <a:gd name="connsiteX65" fmla="*/ 2608289 w 3237876"/>
              <a:gd name="connsiteY65" fmla="*/ 44971 h 1708879"/>
              <a:gd name="connsiteX66" fmla="*/ 2443397 w 3237876"/>
              <a:gd name="connsiteY66" fmla="*/ 59961 h 1708879"/>
              <a:gd name="connsiteX67" fmla="*/ 2398427 w 3237876"/>
              <a:gd name="connsiteY67" fmla="*/ 89941 h 1708879"/>
              <a:gd name="connsiteX68" fmla="*/ 2368446 w 3237876"/>
              <a:gd name="connsiteY68" fmla="*/ 119922 h 1708879"/>
              <a:gd name="connsiteX69" fmla="*/ 2323476 w 3237876"/>
              <a:gd name="connsiteY69" fmla="*/ 134912 h 1708879"/>
              <a:gd name="connsiteX70" fmla="*/ 2263515 w 3237876"/>
              <a:gd name="connsiteY70" fmla="*/ 149902 h 1708879"/>
              <a:gd name="connsiteX71" fmla="*/ 2248525 w 3237876"/>
              <a:gd name="connsiteY71" fmla="*/ 194873 h 1708879"/>
              <a:gd name="connsiteX72" fmla="*/ 2248525 w 3237876"/>
              <a:gd name="connsiteY72" fmla="*/ 209863 h 1708879"/>
              <a:gd name="connsiteX73" fmla="*/ 2248525 w 3237876"/>
              <a:gd name="connsiteY73" fmla="*/ 209863 h 170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237876" h="1708879">
                <a:moveTo>
                  <a:pt x="2203554" y="149902"/>
                </a:moveTo>
                <a:lnTo>
                  <a:pt x="2203554" y="149902"/>
                </a:lnTo>
                <a:cubicBezTo>
                  <a:pt x="2158584" y="259830"/>
                  <a:pt x="2112753" y="369410"/>
                  <a:pt x="2068643" y="479686"/>
                </a:cubicBezTo>
                <a:cubicBezTo>
                  <a:pt x="2062775" y="494357"/>
                  <a:pt x="2060719" y="510523"/>
                  <a:pt x="2053653" y="524656"/>
                </a:cubicBezTo>
                <a:cubicBezTo>
                  <a:pt x="2045596" y="540770"/>
                  <a:pt x="2032611" y="553985"/>
                  <a:pt x="2023672" y="569627"/>
                </a:cubicBezTo>
                <a:cubicBezTo>
                  <a:pt x="2012585" y="589029"/>
                  <a:pt x="2006087" y="610994"/>
                  <a:pt x="1993692" y="629587"/>
                </a:cubicBezTo>
                <a:cubicBezTo>
                  <a:pt x="1980576" y="649262"/>
                  <a:pt x="1937735" y="681106"/>
                  <a:pt x="1918741" y="689548"/>
                </a:cubicBezTo>
                <a:cubicBezTo>
                  <a:pt x="1889863" y="702383"/>
                  <a:pt x="1828800" y="719528"/>
                  <a:pt x="1828800" y="719528"/>
                </a:cubicBezTo>
                <a:cubicBezTo>
                  <a:pt x="1788826" y="714531"/>
                  <a:pt x="1747961" y="714308"/>
                  <a:pt x="1708879" y="704538"/>
                </a:cubicBezTo>
                <a:cubicBezTo>
                  <a:pt x="1687200" y="699118"/>
                  <a:pt x="1669457" y="683360"/>
                  <a:pt x="1648918" y="674558"/>
                </a:cubicBezTo>
                <a:cubicBezTo>
                  <a:pt x="1634395" y="668334"/>
                  <a:pt x="1618938" y="664565"/>
                  <a:pt x="1603948" y="659568"/>
                </a:cubicBezTo>
                <a:cubicBezTo>
                  <a:pt x="1521501" y="577118"/>
                  <a:pt x="1642926" y="688264"/>
                  <a:pt x="1514007" y="614597"/>
                </a:cubicBezTo>
                <a:cubicBezTo>
                  <a:pt x="1495601" y="604079"/>
                  <a:pt x="1487568" y="579922"/>
                  <a:pt x="1469036" y="569627"/>
                </a:cubicBezTo>
                <a:cubicBezTo>
                  <a:pt x="1441411" y="554280"/>
                  <a:pt x="1379095" y="539646"/>
                  <a:pt x="1379095" y="539646"/>
                </a:cubicBezTo>
                <a:cubicBezTo>
                  <a:pt x="1329128" y="544643"/>
                  <a:pt x="1279022" y="548408"/>
                  <a:pt x="1229194" y="554637"/>
                </a:cubicBezTo>
                <a:cubicBezTo>
                  <a:pt x="1199035" y="558407"/>
                  <a:pt x="1169597" y="567893"/>
                  <a:pt x="1139253" y="569627"/>
                </a:cubicBezTo>
                <a:cubicBezTo>
                  <a:pt x="994498" y="577899"/>
                  <a:pt x="849443" y="579620"/>
                  <a:pt x="704538" y="584617"/>
                </a:cubicBezTo>
                <a:cubicBezTo>
                  <a:pt x="689548" y="594610"/>
                  <a:pt x="673636" y="603343"/>
                  <a:pt x="659568" y="614597"/>
                </a:cubicBezTo>
                <a:cubicBezTo>
                  <a:pt x="648532" y="623426"/>
                  <a:pt x="642228" y="638257"/>
                  <a:pt x="629587" y="644578"/>
                </a:cubicBezTo>
                <a:cubicBezTo>
                  <a:pt x="513192" y="702776"/>
                  <a:pt x="354416" y="683819"/>
                  <a:pt x="239843" y="689548"/>
                </a:cubicBezTo>
                <a:cubicBezTo>
                  <a:pt x="209071" y="730576"/>
                  <a:pt x="181353" y="760085"/>
                  <a:pt x="164892" y="809469"/>
                </a:cubicBezTo>
                <a:cubicBezTo>
                  <a:pt x="156835" y="833640"/>
                  <a:pt x="155631" y="859594"/>
                  <a:pt x="149902" y="884420"/>
                </a:cubicBezTo>
                <a:cubicBezTo>
                  <a:pt x="140637" y="924569"/>
                  <a:pt x="132952" y="965252"/>
                  <a:pt x="119922" y="1004341"/>
                </a:cubicBezTo>
                <a:cubicBezTo>
                  <a:pt x="107888" y="1040442"/>
                  <a:pt x="89941" y="1074296"/>
                  <a:pt x="74951" y="1109273"/>
                </a:cubicBezTo>
                <a:cubicBezTo>
                  <a:pt x="72587" y="1125820"/>
                  <a:pt x="51211" y="1281267"/>
                  <a:pt x="44971" y="1304145"/>
                </a:cubicBezTo>
                <a:cubicBezTo>
                  <a:pt x="37891" y="1330105"/>
                  <a:pt x="24439" y="1353901"/>
                  <a:pt x="14991" y="1379096"/>
                </a:cubicBezTo>
                <a:cubicBezTo>
                  <a:pt x="9443" y="1393891"/>
                  <a:pt x="4997" y="1409076"/>
                  <a:pt x="0" y="1424066"/>
                </a:cubicBezTo>
                <a:cubicBezTo>
                  <a:pt x="4997" y="1464040"/>
                  <a:pt x="3415" y="1505401"/>
                  <a:pt x="14991" y="1543987"/>
                </a:cubicBezTo>
                <a:cubicBezTo>
                  <a:pt x="19052" y="1557524"/>
                  <a:pt x="37700" y="1561849"/>
                  <a:pt x="44971" y="1573968"/>
                </a:cubicBezTo>
                <a:cubicBezTo>
                  <a:pt x="53100" y="1587517"/>
                  <a:pt x="52122" y="1605219"/>
                  <a:pt x="59961" y="1618938"/>
                </a:cubicBezTo>
                <a:cubicBezTo>
                  <a:pt x="83719" y="1660515"/>
                  <a:pt x="104061" y="1678029"/>
                  <a:pt x="134912" y="1708879"/>
                </a:cubicBezTo>
                <a:cubicBezTo>
                  <a:pt x="189876" y="1703882"/>
                  <a:pt x="248561" y="1714386"/>
                  <a:pt x="299804" y="1693889"/>
                </a:cubicBezTo>
                <a:cubicBezTo>
                  <a:pt x="329510" y="1682007"/>
                  <a:pt x="338942" y="1643230"/>
                  <a:pt x="359764" y="1618938"/>
                </a:cubicBezTo>
                <a:cubicBezTo>
                  <a:pt x="368962" y="1608207"/>
                  <a:pt x="380916" y="1599994"/>
                  <a:pt x="389745" y="1588958"/>
                </a:cubicBezTo>
                <a:cubicBezTo>
                  <a:pt x="411377" y="1561918"/>
                  <a:pt x="437396" y="1514800"/>
                  <a:pt x="449705" y="1484027"/>
                </a:cubicBezTo>
                <a:cubicBezTo>
                  <a:pt x="462608" y="1451769"/>
                  <a:pt x="482626" y="1366573"/>
                  <a:pt x="509666" y="1334125"/>
                </a:cubicBezTo>
                <a:cubicBezTo>
                  <a:pt x="540545" y="1297070"/>
                  <a:pt x="586879" y="1297696"/>
                  <a:pt x="629587" y="1289155"/>
                </a:cubicBezTo>
                <a:cubicBezTo>
                  <a:pt x="738785" y="1234555"/>
                  <a:pt x="643445" y="1290126"/>
                  <a:pt x="749509" y="1199214"/>
                </a:cubicBezTo>
                <a:cubicBezTo>
                  <a:pt x="763188" y="1187489"/>
                  <a:pt x="778837" y="1178171"/>
                  <a:pt x="794479" y="1169233"/>
                </a:cubicBezTo>
                <a:cubicBezTo>
                  <a:pt x="846341" y="1139597"/>
                  <a:pt x="848961" y="1141079"/>
                  <a:pt x="899410" y="1124263"/>
                </a:cubicBezTo>
                <a:cubicBezTo>
                  <a:pt x="904407" y="1139253"/>
                  <a:pt x="903227" y="1158060"/>
                  <a:pt x="914400" y="1169233"/>
                </a:cubicBezTo>
                <a:cubicBezTo>
                  <a:pt x="932924" y="1187757"/>
                  <a:pt x="992454" y="1205245"/>
                  <a:pt x="1019331" y="1214204"/>
                </a:cubicBezTo>
                <a:cubicBezTo>
                  <a:pt x="1185789" y="1203107"/>
                  <a:pt x="1192963" y="1215990"/>
                  <a:pt x="1304145" y="1184223"/>
                </a:cubicBezTo>
                <a:cubicBezTo>
                  <a:pt x="1346188" y="1172210"/>
                  <a:pt x="1369102" y="1162095"/>
                  <a:pt x="1409076" y="1139253"/>
                </a:cubicBezTo>
                <a:cubicBezTo>
                  <a:pt x="1454715" y="1113174"/>
                  <a:pt x="1455406" y="1096113"/>
                  <a:pt x="1514007" y="1094282"/>
                </a:cubicBezTo>
                <a:cubicBezTo>
                  <a:pt x="1813706" y="1084916"/>
                  <a:pt x="2113614" y="1084289"/>
                  <a:pt x="2413417" y="1079292"/>
                </a:cubicBezTo>
                <a:cubicBezTo>
                  <a:pt x="2458387" y="1074295"/>
                  <a:pt x="2503205" y="1067644"/>
                  <a:pt x="2548328" y="1064302"/>
                </a:cubicBezTo>
                <a:cubicBezTo>
                  <a:pt x="2638162" y="1057648"/>
                  <a:pt x="2728665" y="1059637"/>
                  <a:pt x="2818151" y="1049312"/>
                </a:cubicBezTo>
                <a:cubicBezTo>
                  <a:pt x="2859083" y="1044589"/>
                  <a:pt x="2938072" y="1019332"/>
                  <a:pt x="2938072" y="1019332"/>
                </a:cubicBezTo>
                <a:cubicBezTo>
                  <a:pt x="2943069" y="999345"/>
                  <a:pt x="2940193" y="975459"/>
                  <a:pt x="2953063" y="959371"/>
                </a:cubicBezTo>
                <a:cubicBezTo>
                  <a:pt x="2962934" y="947033"/>
                  <a:pt x="2982840" y="948722"/>
                  <a:pt x="2998033" y="944381"/>
                </a:cubicBezTo>
                <a:cubicBezTo>
                  <a:pt x="3068709" y="924188"/>
                  <a:pt x="3078008" y="926532"/>
                  <a:pt x="3162925" y="914400"/>
                </a:cubicBezTo>
                <a:cubicBezTo>
                  <a:pt x="3177915" y="894413"/>
                  <a:pt x="3195500" y="876132"/>
                  <a:pt x="3207895" y="854440"/>
                </a:cubicBezTo>
                <a:cubicBezTo>
                  <a:pt x="3222080" y="829617"/>
                  <a:pt x="3234079" y="753502"/>
                  <a:pt x="3237876" y="734518"/>
                </a:cubicBezTo>
                <a:cubicBezTo>
                  <a:pt x="3232879" y="684551"/>
                  <a:pt x="3234178" y="633547"/>
                  <a:pt x="3222886" y="584617"/>
                </a:cubicBezTo>
                <a:cubicBezTo>
                  <a:pt x="3218835" y="567062"/>
                  <a:pt x="3200962" y="555760"/>
                  <a:pt x="3192905" y="539646"/>
                </a:cubicBezTo>
                <a:cubicBezTo>
                  <a:pt x="3185839" y="525513"/>
                  <a:pt x="3182256" y="509869"/>
                  <a:pt x="3177915" y="494676"/>
                </a:cubicBezTo>
                <a:cubicBezTo>
                  <a:pt x="3172255" y="474867"/>
                  <a:pt x="3173147" y="452603"/>
                  <a:pt x="3162925" y="434715"/>
                </a:cubicBezTo>
                <a:cubicBezTo>
                  <a:pt x="3152407" y="416309"/>
                  <a:pt x="3131525" y="406031"/>
                  <a:pt x="3117954" y="389745"/>
                </a:cubicBezTo>
                <a:cubicBezTo>
                  <a:pt x="3106420" y="375905"/>
                  <a:pt x="3099699" y="358453"/>
                  <a:pt x="3087974" y="344774"/>
                </a:cubicBezTo>
                <a:cubicBezTo>
                  <a:pt x="2980555" y="219452"/>
                  <a:pt x="3070237" y="355189"/>
                  <a:pt x="2983043" y="209863"/>
                </a:cubicBezTo>
                <a:cubicBezTo>
                  <a:pt x="2946474" y="63586"/>
                  <a:pt x="2991138" y="246283"/>
                  <a:pt x="2953063" y="74951"/>
                </a:cubicBezTo>
                <a:cubicBezTo>
                  <a:pt x="2948594" y="54840"/>
                  <a:pt x="2950942" y="31078"/>
                  <a:pt x="2938072" y="14991"/>
                </a:cubicBezTo>
                <a:cubicBezTo>
                  <a:pt x="2928201" y="2653"/>
                  <a:pt x="2908092" y="4997"/>
                  <a:pt x="2893102" y="0"/>
                </a:cubicBezTo>
                <a:cubicBezTo>
                  <a:pt x="2813154" y="9994"/>
                  <a:pt x="2729694" y="4503"/>
                  <a:pt x="2653259" y="29981"/>
                </a:cubicBezTo>
                <a:cubicBezTo>
                  <a:pt x="2638269" y="34978"/>
                  <a:pt x="2623931" y="42736"/>
                  <a:pt x="2608289" y="44971"/>
                </a:cubicBezTo>
                <a:cubicBezTo>
                  <a:pt x="2553653" y="52776"/>
                  <a:pt x="2498361" y="54964"/>
                  <a:pt x="2443397" y="59961"/>
                </a:cubicBezTo>
                <a:cubicBezTo>
                  <a:pt x="2428407" y="69954"/>
                  <a:pt x="2412495" y="78687"/>
                  <a:pt x="2398427" y="89941"/>
                </a:cubicBezTo>
                <a:cubicBezTo>
                  <a:pt x="2387391" y="98770"/>
                  <a:pt x="2380565" y="112650"/>
                  <a:pt x="2368446" y="119922"/>
                </a:cubicBezTo>
                <a:cubicBezTo>
                  <a:pt x="2354897" y="128052"/>
                  <a:pt x="2338669" y="130571"/>
                  <a:pt x="2323476" y="134912"/>
                </a:cubicBezTo>
                <a:cubicBezTo>
                  <a:pt x="2303667" y="140572"/>
                  <a:pt x="2263515" y="149902"/>
                  <a:pt x="2263515" y="149902"/>
                </a:cubicBezTo>
                <a:lnTo>
                  <a:pt x="2248525" y="194873"/>
                </a:lnTo>
                <a:lnTo>
                  <a:pt x="2248525" y="209863"/>
                </a:lnTo>
                <a:lnTo>
                  <a:pt x="2248525" y="209863"/>
                </a:lnTo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5576341" y="7696200"/>
            <a:ext cx="291059" cy="578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65781" y="7166667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Band 1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677960" y="5213009"/>
            <a:ext cx="291059" cy="578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867400" y="4683476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Band 1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59567" y="5396459"/>
            <a:ext cx="2698230" cy="1574014"/>
          </a:xfrm>
          <a:custGeom>
            <a:avLst/>
            <a:gdLst>
              <a:gd name="connsiteX0" fmla="*/ 1409076 w 2698230"/>
              <a:gd name="connsiteY0" fmla="*/ 59961 h 1574014"/>
              <a:gd name="connsiteX1" fmla="*/ 1409076 w 2698230"/>
              <a:gd name="connsiteY1" fmla="*/ 59961 h 1574014"/>
              <a:gd name="connsiteX2" fmla="*/ 1229194 w 2698230"/>
              <a:gd name="connsiteY2" fmla="*/ 104931 h 1574014"/>
              <a:gd name="connsiteX3" fmla="*/ 1124263 w 2698230"/>
              <a:gd name="connsiteY3" fmla="*/ 119921 h 1574014"/>
              <a:gd name="connsiteX4" fmla="*/ 974361 w 2698230"/>
              <a:gd name="connsiteY4" fmla="*/ 149902 h 1574014"/>
              <a:gd name="connsiteX5" fmla="*/ 794479 w 2698230"/>
              <a:gd name="connsiteY5" fmla="*/ 179882 h 1574014"/>
              <a:gd name="connsiteX6" fmla="*/ 734518 w 2698230"/>
              <a:gd name="connsiteY6" fmla="*/ 209862 h 1574014"/>
              <a:gd name="connsiteX7" fmla="*/ 659567 w 2698230"/>
              <a:gd name="connsiteY7" fmla="*/ 224852 h 1574014"/>
              <a:gd name="connsiteX8" fmla="*/ 554636 w 2698230"/>
              <a:gd name="connsiteY8" fmla="*/ 254833 h 1574014"/>
              <a:gd name="connsiteX9" fmla="*/ 509666 w 2698230"/>
              <a:gd name="connsiteY9" fmla="*/ 269823 h 1574014"/>
              <a:gd name="connsiteX10" fmla="*/ 344774 w 2698230"/>
              <a:gd name="connsiteY10" fmla="*/ 344774 h 1574014"/>
              <a:gd name="connsiteX11" fmla="*/ 254833 w 2698230"/>
              <a:gd name="connsiteY11" fmla="*/ 419725 h 1574014"/>
              <a:gd name="connsiteX12" fmla="*/ 149902 w 2698230"/>
              <a:gd name="connsiteY12" fmla="*/ 554636 h 1574014"/>
              <a:gd name="connsiteX13" fmla="*/ 134912 w 2698230"/>
              <a:gd name="connsiteY13" fmla="*/ 599607 h 1574014"/>
              <a:gd name="connsiteX14" fmla="*/ 104931 w 2698230"/>
              <a:gd name="connsiteY14" fmla="*/ 629587 h 1574014"/>
              <a:gd name="connsiteX15" fmla="*/ 59961 w 2698230"/>
              <a:gd name="connsiteY15" fmla="*/ 704538 h 1574014"/>
              <a:gd name="connsiteX16" fmla="*/ 14990 w 2698230"/>
              <a:gd name="connsiteY16" fmla="*/ 779489 h 1574014"/>
              <a:gd name="connsiteX17" fmla="*/ 0 w 2698230"/>
              <a:gd name="connsiteY17" fmla="*/ 824459 h 1574014"/>
              <a:gd name="connsiteX18" fmla="*/ 14990 w 2698230"/>
              <a:gd name="connsiteY18" fmla="*/ 1079292 h 1574014"/>
              <a:gd name="connsiteX19" fmla="*/ 44971 w 2698230"/>
              <a:gd name="connsiteY19" fmla="*/ 1169233 h 1574014"/>
              <a:gd name="connsiteX20" fmla="*/ 74951 w 2698230"/>
              <a:gd name="connsiteY20" fmla="*/ 1289154 h 1574014"/>
              <a:gd name="connsiteX21" fmla="*/ 119922 w 2698230"/>
              <a:gd name="connsiteY21" fmla="*/ 1379095 h 1574014"/>
              <a:gd name="connsiteX22" fmla="*/ 164892 w 2698230"/>
              <a:gd name="connsiteY22" fmla="*/ 1469036 h 1574014"/>
              <a:gd name="connsiteX23" fmla="*/ 269823 w 2698230"/>
              <a:gd name="connsiteY23" fmla="*/ 1499016 h 1574014"/>
              <a:gd name="connsiteX24" fmla="*/ 344774 w 2698230"/>
              <a:gd name="connsiteY24" fmla="*/ 1514007 h 1574014"/>
              <a:gd name="connsiteX25" fmla="*/ 389744 w 2698230"/>
              <a:gd name="connsiteY25" fmla="*/ 1528997 h 1574014"/>
              <a:gd name="connsiteX26" fmla="*/ 524656 w 2698230"/>
              <a:gd name="connsiteY26" fmla="*/ 1543987 h 1574014"/>
              <a:gd name="connsiteX27" fmla="*/ 584617 w 2698230"/>
              <a:gd name="connsiteY27" fmla="*/ 1558977 h 1574014"/>
              <a:gd name="connsiteX28" fmla="*/ 629587 w 2698230"/>
              <a:gd name="connsiteY28" fmla="*/ 1573967 h 1574014"/>
              <a:gd name="connsiteX29" fmla="*/ 1124263 w 2698230"/>
              <a:gd name="connsiteY29" fmla="*/ 1528997 h 1574014"/>
              <a:gd name="connsiteX30" fmla="*/ 1109272 w 2698230"/>
              <a:gd name="connsiteY30" fmla="*/ 1304144 h 1574014"/>
              <a:gd name="connsiteX31" fmla="*/ 1154243 w 2698230"/>
              <a:gd name="connsiteY31" fmla="*/ 1139252 h 1574014"/>
              <a:gd name="connsiteX32" fmla="*/ 1184223 w 2698230"/>
              <a:gd name="connsiteY32" fmla="*/ 1094282 h 1574014"/>
              <a:gd name="connsiteX33" fmla="*/ 1244184 w 2698230"/>
              <a:gd name="connsiteY33" fmla="*/ 1079292 h 1574014"/>
              <a:gd name="connsiteX34" fmla="*/ 1334125 w 2698230"/>
              <a:gd name="connsiteY34" fmla="*/ 1049311 h 1574014"/>
              <a:gd name="connsiteX35" fmla="*/ 1753849 w 2698230"/>
              <a:gd name="connsiteY35" fmla="*/ 1019331 h 1574014"/>
              <a:gd name="connsiteX36" fmla="*/ 1888761 w 2698230"/>
              <a:gd name="connsiteY36" fmla="*/ 1004341 h 1574014"/>
              <a:gd name="connsiteX37" fmla="*/ 1948722 w 2698230"/>
              <a:gd name="connsiteY37" fmla="*/ 989351 h 1574014"/>
              <a:gd name="connsiteX38" fmla="*/ 2038663 w 2698230"/>
              <a:gd name="connsiteY38" fmla="*/ 929390 h 1574014"/>
              <a:gd name="connsiteX39" fmla="*/ 2083633 w 2698230"/>
              <a:gd name="connsiteY39" fmla="*/ 884420 h 1574014"/>
              <a:gd name="connsiteX40" fmla="*/ 2128603 w 2698230"/>
              <a:gd name="connsiteY40" fmla="*/ 869430 h 1574014"/>
              <a:gd name="connsiteX41" fmla="*/ 2173574 w 2698230"/>
              <a:gd name="connsiteY41" fmla="*/ 839449 h 1574014"/>
              <a:gd name="connsiteX42" fmla="*/ 2278505 w 2698230"/>
              <a:gd name="connsiteY42" fmla="*/ 809469 h 1574014"/>
              <a:gd name="connsiteX43" fmla="*/ 2323476 w 2698230"/>
              <a:gd name="connsiteY43" fmla="*/ 794479 h 1574014"/>
              <a:gd name="connsiteX44" fmla="*/ 2353456 w 2698230"/>
              <a:gd name="connsiteY44" fmla="*/ 764498 h 1574014"/>
              <a:gd name="connsiteX45" fmla="*/ 2368446 w 2698230"/>
              <a:gd name="connsiteY45" fmla="*/ 689548 h 1574014"/>
              <a:gd name="connsiteX46" fmla="*/ 2443397 w 2698230"/>
              <a:gd name="connsiteY46" fmla="*/ 569626 h 1574014"/>
              <a:gd name="connsiteX47" fmla="*/ 2563318 w 2698230"/>
              <a:gd name="connsiteY47" fmla="*/ 539646 h 1574014"/>
              <a:gd name="connsiteX48" fmla="*/ 2698230 w 2698230"/>
              <a:gd name="connsiteY48" fmla="*/ 494675 h 1574014"/>
              <a:gd name="connsiteX49" fmla="*/ 2668249 w 2698230"/>
              <a:gd name="connsiteY49" fmla="*/ 419725 h 1574014"/>
              <a:gd name="connsiteX50" fmla="*/ 2653259 w 2698230"/>
              <a:gd name="connsiteY50" fmla="*/ 374754 h 1574014"/>
              <a:gd name="connsiteX51" fmla="*/ 2623279 w 2698230"/>
              <a:gd name="connsiteY51" fmla="*/ 314793 h 1574014"/>
              <a:gd name="connsiteX52" fmla="*/ 2608289 w 2698230"/>
              <a:gd name="connsiteY52" fmla="*/ 239843 h 1574014"/>
              <a:gd name="connsiteX53" fmla="*/ 2578308 w 2698230"/>
              <a:gd name="connsiteY53" fmla="*/ 194872 h 1574014"/>
              <a:gd name="connsiteX54" fmla="*/ 2563318 w 2698230"/>
              <a:gd name="connsiteY54" fmla="*/ 149902 h 1574014"/>
              <a:gd name="connsiteX55" fmla="*/ 2518348 w 2698230"/>
              <a:gd name="connsiteY55" fmla="*/ 134911 h 1574014"/>
              <a:gd name="connsiteX56" fmla="*/ 2188564 w 2698230"/>
              <a:gd name="connsiteY56" fmla="*/ 119921 h 1574014"/>
              <a:gd name="connsiteX57" fmla="*/ 2143594 w 2698230"/>
              <a:gd name="connsiteY57" fmla="*/ 89941 h 1574014"/>
              <a:gd name="connsiteX58" fmla="*/ 2113613 w 2698230"/>
              <a:gd name="connsiteY58" fmla="*/ 59961 h 1574014"/>
              <a:gd name="connsiteX59" fmla="*/ 1963712 w 2698230"/>
              <a:gd name="connsiteY59" fmla="*/ 14990 h 1574014"/>
              <a:gd name="connsiteX60" fmla="*/ 1918741 w 2698230"/>
              <a:gd name="connsiteY60" fmla="*/ 0 h 1574014"/>
              <a:gd name="connsiteX61" fmla="*/ 1813810 w 2698230"/>
              <a:gd name="connsiteY61" fmla="*/ 14990 h 1574014"/>
              <a:gd name="connsiteX62" fmla="*/ 1753849 w 2698230"/>
              <a:gd name="connsiteY62" fmla="*/ 29980 h 1574014"/>
              <a:gd name="connsiteX63" fmla="*/ 1573967 w 2698230"/>
              <a:gd name="connsiteY63" fmla="*/ 44971 h 1574014"/>
              <a:gd name="connsiteX64" fmla="*/ 1514007 w 2698230"/>
              <a:gd name="connsiteY64" fmla="*/ 59961 h 1574014"/>
              <a:gd name="connsiteX65" fmla="*/ 1469036 w 2698230"/>
              <a:gd name="connsiteY65" fmla="*/ 74951 h 1574014"/>
              <a:gd name="connsiteX66" fmla="*/ 1409076 w 2698230"/>
              <a:gd name="connsiteY66" fmla="*/ 59961 h 157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98230" h="1574014">
                <a:moveTo>
                  <a:pt x="1409076" y="59961"/>
                </a:moveTo>
                <a:lnTo>
                  <a:pt x="1409076" y="59961"/>
                </a:lnTo>
                <a:cubicBezTo>
                  <a:pt x="1349115" y="74951"/>
                  <a:pt x="1289674" y="92198"/>
                  <a:pt x="1229194" y="104931"/>
                </a:cubicBezTo>
                <a:cubicBezTo>
                  <a:pt x="1194620" y="112210"/>
                  <a:pt x="1159057" y="113781"/>
                  <a:pt x="1124263" y="119921"/>
                </a:cubicBezTo>
                <a:cubicBezTo>
                  <a:pt x="1074081" y="128777"/>
                  <a:pt x="1024496" y="140787"/>
                  <a:pt x="974361" y="149902"/>
                </a:cubicBezTo>
                <a:cubicBezTo>
                  <a:pt x="914554" y="160776"/>
                  <a:pt x="794479" y="179882"/>
                  <a:pt x="794479" y="179882"/>
                </a:cubicBezTo>
                <a:cubicBezTo>
                  <a:pt x="774492" y="189875"/>
                  <a:pt x="755717" y="202796"/>
                  <a:pt x="734518" y="209862"/>
                </a:cubicBezTo>
                <a:cubicBezTo>
                  <a:pt x="710347" y="217919"/>
                  <a:pt x="684285" y="218673"/>
                  <a:pt x="659567" y="224852"/>
                </a:cubicBezTo>
                <a:cubicBezTo>
                  <a:pt x="624276" y="233675"/>
                  <a:pt x="589479" y="244380"/>
                  <a:pt x="554636" y="254833"/>
                </a:cubicBezTo>
                <a:cubicBezTo>
                  <a:pt x="539502" y="259373"/>
                  <a:pt x="524051" y="263285"/>
                  <a:pt x="509666" y="269823"/>
                </a:cubicBezTo>
                <a:cubicBezTo>
                  <a:pt x="325342" y="353607"/>
                  <a:pt x="449916" y="309727"/>
                  <a:pt x="344774" y="344774"/>
                </a:cubicBezTo>
                <a:cubicBezTo>
                  <a:pt x="321630" y="362131"/>
                  <a:pt x="275256" y="392495"/>
                  <a:pt x="254833" y="419725"/>
                </a:cubicBezTo>
                <a:cubicBezTo>
                  <a:pt x="147257" y="563161"/>
                  <a:pt x="241446" y="463092"/>
                  <a:pt x="149902" y="554636"/>
                </a:cubicBezTo>
                <a:cubicBezTo>
                  <a:pt x="144905" y="569626"/>
                  <a:pt x="143042" y="586058"/>
                  <a:pt x="134912" y="599607"/>
                </a:cubicBezTo>
                <a:cubicBezTo>
                  <a:pt x="127641" y="611726"/>
                  <a:pt x="113146" y="618087"/>
                  <a:pt x="104931" y="629587"/>
                </a:cubicBezTo>
                <a:cubicBezTo>
                  <a:pt x="87996" y="653296"/>
                  <a:pt x="72991" y="678478"/>
                  <a:pt x="59961" y="704538"/>
                </a:cubicBezTo>
                <a:cubicBezTo>
                  <a:pt x="21043" y="782375"/>
                  <a:pt x="73549" y="720930"/>
                  <a:pt x="14990" y="779489"/>
                </a:cubicBezTo>
                <a:cubicBezTo>
                  <a:pt x="9993" y="794479"/>
                  <a:pt x="0" y="808658"/>
                  <a:pt x="0" y="824459"/>
                </a:cubicBezTo>
                <a:cubicBezTo>
                  <a:pt x="0" y="909550"/>
                  <a:pt x="3984" y="994916"/>
                  <a:pt x="14990" y="1079292"/>
                </a:cubicBezTo>
                <a:cubicBezTo>
                  <a:pt x="19077" y="1110629"/>
                  <a:pt x="37306" y="1138574"/>
                  <a:pt x="44971" y="1169233"/>
                </a:cubicBezTo>
                <a:lnTo>
                  <a:pt x="74951" y="1289154"/>
                </a:lnTo>
                <a:cubicBezTo>
                  <a:pt x="93369" y="1362826"/>
                  <a:pt x="75373" y="1334547"/>
                  <a:pt x="119922" y="1379095"/>
                </a:cubicBezTo>
                <a:cubicBezTo>
                  <a:pt x="129797" y="1408720"/>
                  <a:pt x="138475" y="1447902"/>
                  <a:pt x="164892" y="1469036"/>
                </a:cubicBezTo>
                <a:cubicBezTo>
                  <a:pt x="174522" y="1476740"/>
                  <a:pt x="266094" y="1498187"/>
                  <a:pt x="269823" y="1499016"/>
                </a:cubicBezTo>
                <a:cubicBezTo>
                  <a:pt x="294695" y="1504543"/>
                  <a:pt x="320056" y="1507827"/>
                  <a:pt x="344774" y="1514007"/>
                </a:cubicBezTo>
                <a:cubicBezTo>
                  <a:pt x="360103" y="1517839"/>
                  <a:pt x="374158" y="1526399"/>
                  <a:pt x="389744" y="1528997"/>
                </a:cubicBezTo>
                <a:cubicBezTo>
                  <a:pt x="434376" y="1536436"/>
                  <a:pt x="479685" y="1538990"/>
                  <a:pt x="524656" y="1543987"/>
                </a:cubicBezTo>
                <a:cubicBezTo>
                  <a:pt x="544643" y="1548984"/>
                  <a:pt x="564808" y="1553317"/>
                  <a:pt x="584617" y="1558977"/>
                </a:cubicBezTo>
                <a:cubicBezTo>
                  <a:pt x="599810" y="1563318"/>
                  <a:pt x="613810" y="1574843"/>
                  <a:pt x="629587" y="1573967"/>
                </a:cubicBezTo>
                <a:cubicBezTo>
                  <a:pt x="794904" y="1564783"/>
                  <a:pt x="1124263" y="1528997"/>
                  <a:pt x="1124263" y="1528997"/>
                </a:cubicBezTo>
                <a:cubicBezTo>
                  <a:pt x="1119266" y="1454046"/>
                  <a:pt x="1109272" y="1379261"/>
                  <a:pt x="1109272" y="1304144"/>
                </a:cubicBezTo>
                <a:cubicBezTo>
                  <a:pt x="1109272" y="1226954"/>
                  <a:pt x="1119942" y="1199279"/>
                  <a:pt x="1154243" y="1139252"/>
                </a:cubicBezTo>
                <a:cubicBezTo>
                  <a:pt x="1163181" y="1123610"/>
                  <a:pt x="1169233" y="1104275"/>
                  <a:pt x="1184223" y="1094282"/>
                </a:cubicBezTo>
                <a:cubicBezTo>
                  <a:pt x="1201365" y="1082854"/>
                  <a:pt x="1224451" y="1085212"/>
                  <a:pt x="1244184" y="1079292"/>
                </a:cubicBezTo>
                <a:cubicBezTo>
                  <a:pt x="1274453" y="1070211"/>
                  <a:pt x="1303636" y="1057626"/>
                  <a:pt x="1334125" y="1049311"/>
                </a:cubicBezTo>
                <a:cubicBezTo>
                  <a:pt x="1462309" y="1014351"/>
                  <a:pt x="1652556" y="1023735"/>
                  <a:pt x="1753849" y="1019331"/>
                </a:cubicBezTo>
                <a:cubicBezTo>
                  <a:pt x="1798820" y="1014334"/>
                  <a:pt x="1844040" y="1011221"/>
                  <a:pt x="1888761" y="1004341"/>
                </a:cubicBezTo>
                <a:cubicBezTo>
                  <a:pt x="1909124" y="1001208"/>
                  <a:pt x="1930834" y="999573"/>
                  <a:pt x="1948722" y="989351"/>
                </a:cubicBezTo>
                <a:cubicBezTo>
                  <a:pt x="2105922" y="899522"/>
                  <a:pt x="1898257" y="976191"/>
                  <a:pt x="2038663" y="929390"/>
                </a:cubicBezTo>
                <a:cubicBezTo>
                  <a:pt x="2053653" y="914400"/>
                  <a:pt x="2065994" y="896179"/>
                  <a:pt x="2083633" y="884420"/>
                </a:cubicBezTo>
                <a:cubicBezTo>
                  <a:pt x="2096780" y="875655"/>
                  <a:pt x="2114470" y="876496"/>
                  <a:pt x="2128603" y="869430"/>
                </a:cubicBezTo>
                <a:cubicBezTo>
                  <a:pt x="2144717" y="861373"/>
                  <a:pt x="2157460" y="847506"/>
                  <a:pt x="2173574" y="839449"/>
                </a:cubicBezTo>
                <a:cubicBezTo>
                  <a:pt x="2197535" y="827469"/>
                  <a:pt x="2256092" y="815873"/>
                  <a:pt x="2278505" y="809469"/>
                </a:cubicBezTo>
                <a:cubicBezTo>
                  <a:pt x="2293698" y="805128"/>
                  <a:pt x="2308486" y="799476"/>
                  <a:pt x="2323476" y="794479"/>
                </a:cubicBezTo>
                <a:cubicBezTo>
                  <a:pt x="2333469" y="784485"/>
                  <a:pt x="2347889" y="777488"/>
                  <a:pt x="2353456" y="764498"/>
                </a:cubicBezTo>
                <a:cubicBezTo>
                  <a:pt x="2363492" y="741080"/>
                  <a:pt x="2361742" y="714128"/>
                  <a:pt x="2368446" y="689548"/>
                </a:cubicBezTo>
                <a:cubicBezTo>
                  <a:pt x="2385454" y="627185"/>
                  <a:pt x="2382775" y="591670"/>
                  <a:pt x="2443397" y="569626"/>
                </a:cubicBezTo>
                <a:cubicBezTo>
                  <a:pt x="2482120" y="555545"/>
                  <a:pt x="2524229" y="552676"/>
                  <a:pt x="2563318" y="539646"/>
                </a:cubicBezTo>
                <a:lnTo>
                  <a:pt x="2698230" y="494675"/>
                </a:lnTo>
                <a:cubicBezTo>
                  <a:pt x="2688236" y="469692"/>
                  <a:pt x="2677697" y="444920"/>
                  <a:pt x="2668249" y="419725"/>
                </a:cubicBezTo>
                <a:cubicBezTo>
                  <a:pt x="2662701" y="404930"/>
                  <a:pt x="2659483" y="389278"/>
                  <a:pt x="2653259" y="374754"/>
                </a:cubicBezTo>
                <a:cubicBezTo>
                  <a:pt x="2644457" y="354215"/>
                  <a:pt x="2633272" y="334780"/>
                  <a:pt x="2623279" y="314793"/>
                </a:cubicBezTo>
                <a:cubicBezTo>
                  <a:pt x="2618282" y="289810"/>
                  <a:pt x="2617235" y="263699"/>
                  <a:pt x="2608289" y="239843"/>
                </a:cubicBezTo>
                <a:cubicBezTo>
                  <a:pt x="2601963" y="222974"/>
                  <a:pt x="2586365" y="210986"/>
                  <a:pt x="2578308" y="194872"/>
                </a:cubicBezTo>
                <a:cubicBezTo>
                  <a:pt x="2571242" y="180739"/>
                  <a:pt x="2574491" y="161075"/>
                  <a:pt x="2563318" y="149902"/>
                </a:cubicBezTo>
                <a:cubicBezTo>
                  <a:pt x="2552145" y="138729"/>
                  <a:pt x="2534099" y="136171"/>
                  <a:pt x="2518348" y="134911"/>
                </a:cubicBezTo>
                <a:cubicBezTo>
                  <a:pt x="2408657" y="126136"/>
                  <a:pt x="2298492" y="124918"/>
                  <a:pt x="2188564" y="119921"/>
                </a:cubicBezTo>
                <a:cubicBezTo>
                  <a:pt x="2173574" y="109928"/>
                  <a:pt x="2157662" y="101195"/>
                  <a:pt x="2143594" y="89941"/>
                </a:cubicBezTo>
                <a:cubicBezTo>
                  <a:pt x="2132558" y="81112"/>
                  <a:pt x="2126254" y="66281"/>
                  <a:pt x="2113613" y="59961"/>
                </a:cubicBezTo>
                <a:cubicBezTo>
                  <a:pt x="2066113" y="36211"/>
                  <a:pt x="2013922" y="29335"/>
                  <a:pt x="1963712" y="14990"/>
                </a:cubicBezTo>
                <a:cubicBezTo>
                  <a:pt x="1948519" y="10649"/>
                  <a:pt x="1933731" y="4997"/>
                  <a:pt x="1918741" y="0"/>
                </a:cubicBezTo>
                <a:cubicBezTo>
                  <a:pt x="1883764" y="4997"/>
                  <a:pt x="1848572" y="8670"/>
                  <a:pt x="1813810" y="14990"/>
                </a:cubicBezTo>
                <a:cubicBezTo>
                  <a:pt x="1793540" y="18675"/>
                  <a:pt x="1774292" y="27425"/>
                  <a:pt x="1753849" y="29980"/>
                </a:cubicBezTo>
                <a:cubicBezTo>
                  <a:pt x="1694145" y="37443"/>
                  <a:pt x="1633928" y="39974"/>
                  <a:pt x="1573967" y="44971"/>
                </a:cubicBezTo>
                <a:cubicBezTo>
                  <a:pt x="1553980" y="49968"/>
                  <a:pt x="1533816" y="54301"/>
                  <a:pt x="1514007" y="59961"/>
                </a:cubicBezTo>
                <a:cubicBezTo>
                  <a:pt x="1498814" y="64302"/>
                  <a:pt x="1484530" y="71852"/>
                  <a:pt x="1469036" y="74951"/>
                </a:cubicBezTo>
                <a:cubicBezTo>
                  <a:pt x="1459237" y="76911"/>
                  <a:pt x="1419069" y="62459"/>
                  <a:pt x="1409076" y="59961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765976" y="5330133"/>
            <a:ext cx="291059" cy="578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55416" y="4800600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Band 2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4639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72" grpId="0"/>
      <p:bldP spid="74" grpId="0"/>
      <p:bldP spid="11" grpId="0" animBg="1"/>
      <p:bldP spid="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477328"/>
          </a:xfrm>
        </p:spPr>
        <p:txBody>
          <a:bodyPr/>
          <a:lstStyle/>
          <a:p>
            <a:pPr marL="1065530">
              <a:lnSpc>
                <a:spcPct val="100000"/>
              </a:lnSpc>
            </a:pPr>
            <a:r>
              <a:rPr lang="en-US" sz="3200" spc="225" dirty="0" smtClean="0">
                <a:solidFill>
                  <a:srgbClr val="0070C0"/>
                </a:solidFill>
                <a:cs typeface="PMingLiU"/>
              </a:rPr>
              <a:t>Band Invariant</a:t>
            </a:r>
            <a:r>
              <a:rPr lang="en-US" sz="3200" dirty="0">
                <a:solidFill>
                  <a:srgbClr val="0070C0"/>
                </a:solidFill>
                <a:cs typeface="PMingLiU"/>
              </a:rPr>
              <a:t/>
            </a:r>
            <a:br>
              <a:rPr lang="en-US" sz="3200" dirty="0">
                <a:solidFill>
                  <a:srgbClr val="0070C0"/>
                </a:solidFill>
                <a:cs typeface="PMingLiU"/>
              </a:rPr>
            </a:br>
            <a:r>
              <a:rPr lang="en-US" sz="3200" dirty="0">
                <a:cs typeface="Garamond"/>
              </a:rPr>
              <a:t/>
            </a:r>
            <a:br>
              <a:rPr lang="en-US" sz="3200" dirty="0">
                <a:cs typeface="Garamond"/>
              </a:rPr>
            </a:b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8775" y="1143628"/>
            <a:ext cx="7723576" cy="45728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24600"/>
            <a:ext cx="716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sender first gets to </a:t>
            </a:r>
            <a:r>
              <a:rPr lang="en-US" sz="2800" dirty="0">
                <a:solidFill>
                  <a:srgbClr val="FF0000"/>
                </a:solidFill>
              </a:rPr>
              <a:t>N</a:t>
            </a:r>
            <a:r>
              <a:rPr lang="en-US" sz="2800" dirty="0"/>
              <a:t>, no frames with </a:t>
            </a:r>
            <a:r>
              <a:rPr lang="en-US" sz="2800" dirty="0">
                <a:solidFill>
                  <a:srgbClr val="FF0000"/>
                </a:solidFill>
              </a:rPr>
              <a:t>N</a:t>
            </a:r>
            <a:r>
              <a:rPr lang="en-US" sz="2800" dirty="0"/>
              <a:t> or </a:t>
            </a:r>
            <a:r>
              <a:rPr lang="en-US" sz="2800" dirty="0" err="1"/>
              <a:t>acks</a:t>
            </a:r>
            <a:r>
              <a:rPr lang="en-US" sz="2800" dirty="0"/>
              <a:t> with </a:t>
            </a:r>
            <a:r>
              <a:rPr lang="en-US" sz="2800" dirty="0">
                <a:solidFill>
                  <a:srgbClr val="FF0000"/>
                </a:solidFill>
              </a:rPr>
              <a:t>N+1</a:t>
            </a:r>
            <a:r>
              <a:rPr lang="en-US" sz="2800" dirty="0"/>
              <a:t> and receiver is at </a:t>
            </a:r>
            <a:r>
              <a:rPr lang="en-US" sz="2800" dirty="0">
                <a:solidFill>
                  <a:srgbClr val="FF0000"/>
                </a:solidFill>
              </a:rPr>
              <a:t>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receiver first receives frame </a:t>
            </a:r>
            <a:r>
              <a:rPr lang="en-US" sz="2800" dirty="0">
                <a:solidFill>
                  <a:srgbClr val="FF0000"/>
                </a:solidFill>
              </a:rPr>
              <a:t>N,</a:t>
            </a:r>
            <a:r>
              <a:rPr lang="en-US" sz="2800" dirty="0"/>
              <a:t> entire system only contains number </a:t>
            </a:r>
            <a:r>
              <a:rPr lang="en-US" sz="2800" dirty="0">
                <a:solidFill>
                  <a:srgbClr val="FF0000"/>
                </a:solidFill>
              </a:rPr>
              <a:t>N</a:t>
            </a:r>
            <a:r>
              <a:rPr lang="en-US" sz="2800" dirty="0">
                <a:sym typeface="Wingdings" panose="05000000000000000000" pitchFamily="2" charset="2"/>
              </a:rPr>
              <a:t> only two numbers in </a:t>
            </a:r>
            <a:r>
              <a:rPr lang="en-US" sz="2800" dirty="0" smtClean="0">
                <a:sym typeface="Wingdings" panose="05000000000000000000" pitchFamily="2" charset="2"/>
              </a:rPr>
              <a:t>system  So what?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18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381000"/>
            <a:ext cx="8298180" cy="1969770"/>
          </a:xfrm>
        </p:spPr>
        <p:txBody>
          <a:bodyPr/>
          <a:lstStyle/>
          <a:p>
            <a:pPr marL="1065530">
              <a:lnSpc>
                <a:spcPct val="100000"/>
              </a:lnSpc>
            </a:pPr>
            <a:r>
              <a:rPr lang="en-US" sz="3200" spc="225" dirty="0" smtClean="0">
                <a:solidFill>
                  <a:srgbClr val="0070C0"/>
                </a:solidFill>
                <a:cs typeface="PMingLiU"/>
              </a:rPr>
              <a:t>Prove Invariant by checking</a:t>
            </a:r>
            <a:r>
              <a:rPr lang="en-US" sz="3200" spc="225" dirty="0" smtClean="0">
                <a:solidFill>
                  <a:srgbClr val="0070C0"/>
                </a:solidFill>
                <a:cs typeface="PMingLiU"/>
              </a:rPr>
              <a:t> a small number of State</a:t>
            </a:r>
            <a:r>
              <a:rPr lang="en-US" sz="3200" spc="225" dirty="0" smtClean="0">
                <a:solidFill>
                  <a:srgbClr val="0070C0"/>
                </a:solidFill>
                <a:cs typeface="PMingLiU"/>
              </a:rPr>
              <a:t> </a:t>
            </a:r>
            <a:r>
              <a:rPr lang="en-US" sz="3200" spc="225" dirty="0" smtClean="0">
                <a:solidFill>
                  <a:srgbClr val="0070C0"/>
                </a:solidFill>
                <a:cs typeface="PMingLiU"/>
              </a:rPr>
              <a:t>Transitions</a:t>
            </a:r>
            <a:r>
              <a:rPr lang="en-US" sz="3200" dirty="0">
                <a:solidFill>
                  <a:srgbClr val="0070C0"/>
                </a:solidFill>
                <a:cs typeface="PMingLiU"/>
              </a:rPr>
              <a:t/>
            </a:r>
            <a:br>
              <a:rPr lang="en-US" sz="3200" dirty="0">
                <a:solidFill>
                  <a:srgbClr val="0070C0"/>
                </a:solidFill>
                <a:cs typeface="PMingLiU"/>
              </a:rPr>
            </a:br>
            <a:r>
              <a:rPr lang="en-US" sz="3200" dirty="0">
                <a:cs typeface="Garamond"/>
              </a:rPr>
              <a:t/>
            </a:r>
            <a:br>
              <a:rPr lang="en-US" sz="3200" dirty="0">
                <a:cs typeface="Garamond"/>
              </a:rPr>
            </a:b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7872" y="2514600"/>
            <a:ext cx="8908143" cy="4191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324600"/>
            <a:ext cx="7162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3</a:t>
            </a:r>
            <a:r>
              <a:rPr lang="en-US" sz="2800" dirty="0" smtClean="0"/>
              <a:t> other cases: Receive </a:t>
            </a:r>
            <a:r>
              <a:rPr lang="en-US" sz="2800" dirty="0" err="1" smtClean="0"/>
              <a:t>Ack</a:t>
            </a:r>
            <a:r>
              <a:rPr lang="en-US" sz="2800" dirty="0" smtClean="0"/>
              <a:t>, Send </a:t>
            </a:r>
            <a:r>
              <a:rPr lang="en-US" sz="2800" dirty="0" err="1" smtClean="0"/>
              <a:t>Ack</a:t>
            </a:r>
            <a:r>
              <a:rPr lang="en-US" sz="2800" dirty="0" smtClean="0"/>
              <a:t>, and Send new frame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Just need to show that invariant is preserved by these 6 protocol actions/state transitions.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402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2400" y="228600"/>
            <a:ext cx="7078971" cy="91101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</a:t>
            </a:r>
            <a:r>
              <a:rPr lang="en-US" sz="3200" spc="225" dirty="0" smtClean="0">
                <a:solidFill>
                  <a:srgbClr val="0070C0"/>
                </a:solidFill>
                <a:latin typeface="+mj-lt"/>
                <a:cs typeface="PMingLiU"/>
              </a:rPr>
              <a:t>Code of Alternating Bit</a:t>
            </a:r>
          </a:p>
          <a:p>
            <a:pPr marL="1065530">
              <a:lnSpc>
                <a:spcPct val="100000"/>
              </a:lnSpc>
            </a:pPr>
            <a:endParaRPr sz="32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/>
              <a:t>) Accept a new packet if available from higher layer and store it in buffer 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2). Transmit a frame Send </a:t>
            </a:r>
            <a:r>
              <a:rPr lang="en-US" sz="2400" dirty="0" smtClean="0">
                <a:solidFill>
                  <a:srgbClr val="FF0000"/>
                </a:solidFill>
              </a:rPr>
              <a:t>(SN, B)  </a:t>
            </a:r>
          </a:p>
          <a:p>
            <a:r>
              <a:rPr lang="en-US" sz="2400" dirty="0" smtClean="0"/>
              <a:t>3). If error-free </a:t>
            </a:r>
            <a:r>
              <a:rPr lang="en-US" sz="2400" dirty="0" smtClean="0">
                <a:solidFill>
                  <a:srgbClr val="FF0000"/>
                </a:solidFill>
              </a:rPr>
              <a:t>(ACK, R) </a:t>
            </a:r>
            <a:r>
              <a:rPr lang="en-US" sz="2400" dirty="0" smtClean="0"/>
              <a:t>frame received </a:t>
            </a:r>
            <a:r>
              <a:rPr lang="en-US" sz="2400" dirty="0" smtClean="0">
                <a:solidFill>
                  <a:srgbClr val="FF0000"/>
                </a:solidFill>
              </a:rPr>
              <a:t>and R != SN </a:t>
            </a:r>
            <a:r>
              <a:rPr lang="en-US" sz="2400" dirty="0" smtClean="0"/>
              <a:t>then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rgbClr val="FF0000"/>
                </a:solidFill>
              </a:rPr>
              <a:t>SN = R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Go to Step 1</a:t>
            </a:r>
          </a:p>
          <a:p>
            <a:r>
              <a:rPr lang="en-US" sz="2400" dirty="0" smtClean="0"/>
              <a:t>     Else if the previous condition does not occur after </a:t>
            </a:r>
            <a:r>
              <a:rPr lang="en-US" sz="2400" dirty="0" smtClean="0">
                <a:solidFill>
                  <a:srgbClr val="FF0000"/>
                </a:solidFill>
              </a:rPr>
              <a:t>T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Go to Step 2</a:t>
            </a:r>
            <a:endParaRPr lang="en-US" sz="2400" dirty="0"/>
          </a:p>
          <a:p>
            <a:r>
              <a:rPr lang="en-US" sz="2400" dirty="0" smtClean="0"/>
              <a:t>   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smtClean="0"/>
              <a:t>When an error free data frame </a:t>
            </a:r>
            <a:r>
              <a:rPr lang="en-US" sz="2400" dirty="0" smtClean="0">
                <a:solidFill>
                  <a:srgbClr val="FF0000"/>
                </a:solidFill>
              </a:rPr>
              <a:t>(S, D) </a:t>
            </a:r>
            <a:r>
              <a:rPr lang="en-US" sz="2400" dirty="0" smtClean="0"/>
              <a:t>is received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   On </a:t>
            </a:r>
            <a:r>
              <a:rPr lang="en-US" sz="2400" dirty="0"/>
              <a:t>receipt:</a:t>
            </a:r>
          </a:p>
          <a:p>
            <a:r>
              <a:rPr lang="en-US" sz="2400" dirty="0" smtClean="0"/>
              <a:t>        If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= </a:t>
            </a:r>
            <a:r>
              <a:rPr lang="en-US" sz="2400" dirty="0" smtClean="0">
                <a:solidFill>
                  <a:srgbClr val="FF0000"/>
                </a:solidFill>
              </a:rPr>
              <a:t>RN</a:t>
            </a:r>
            <a:r>
              <a:rPr lang="en-US" sz="2400" dirty="0" smtClean="0"/>
              <a:t> then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	Pass D to higher layer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       RN = ~ RN ; </a:t>
            </a:r>
            <a:r>
              <a:rPr lang="en-US" sz="2400" dirty="0" smtClean="0">
                <a:solidFill>
                  <a:srgbClr val="00B050"/>
                </a:solidFill>
              </a:rPr>
              <a:t>//flip bit!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smtClean="0"/>
              <a:t>              Deliver </a:t>
            </a:r>
            <a:r>
              <a:rPr lang="en-US" sz="2400" dirty="0"/>
              <a:t>data m to client.</a:t>
            </a:r>
          </a:p>
          <a:p>
            <a:r>
              <a:rPr lang="en-US" sz="2400" dirty="0" smtClean="0"/>
              <a:t>        Send </a:t>
            </a:r>
            <a:r>
              <a:rPr lang="en-US" sz="2400" dirty="0">
                <a:solidFill>
                  <a:srgbClr val="FF0000"/>
                </a:solidFill>
              </a:rPr>
              <a:t>(ACK, </a:t>
            </a:r>
            <a:r>
              <a:rPr lang="en-US" sz="2400" dirty="0" smtClean="0">
                <a:solidFill>
                  <a:srgbClr val="FF0000"/>
                </a:solidFill>
              </a:rPr>
              <a:t>RN) // </a:t>
            </a:r>
            <a:r>
              <a:rPr lang="en-US" sz="2400" dirty="0" smtClean="0">
                <a:solidFill>
                  <a:srgbClr val="00B050"/>
                </a:solidFill>
              </a:rPr>
              <a:t>Send </a:t>
            </a:r>
            <a:r>
              <a:rPr lang="en-US" sz="2400" dirty="0" err="1" smtClean="0">
                <a:solidFill>
                  <a:srgbClr val="00B050"/>
                </a:solidFill>
              </a:rPr>
              <a:t>ack</a:t>
            </a:r>
            <a:r>
              <a:rPr lang="en-US" sz="2400" dirty="0" smtClean="0">
                <a:solidFill>
                  <a:srgbClr val="00B050"/>
                </a:solidFill>
              </a:rPr>
              <a:t> unconditionally!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109537" y="59436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904607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------------Sender Code---------------------------</a:t>
            </a:r>
            <a:r>
              <a:rPr lang="en-US" sz="2400" dirty="0" smtClean="0"/>
              <a:t>-</a:t>
            </a:r>
          </a:p>
          <a:p>
            <a:r>
              <a:rPr lang="en-US" sz="2400" dirty="0" smtClean="0"/>
              <a:t>Sender keeps state bit </a:t>
            </a:r>
            <a:r>
              <a:rPr lang="en-US" sz="2400" dirty="0" smtClean="0">
                <a:solidFill>
                  <a:srgbClr val="FF0000"/>
                </a:solidFill>
              </a:rPr>
              <a:t>SN</a:t>
            </a:r>
            <a:r>
              <a:rPr lang="en-US" sz="2400" dirty="0" smtClean="0"/>
              <a:t>, initially 0 and repeats following loop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66863" y="57150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Receiver Code ---------------------------------------</a:t>
            </a:r>
            <a:endParaRPr lang="en-US" sz="2400" dirty="0" smtClean="0"/>
          </a:p>
          <a:p>
            <a:r>
              <a:rPr lang="en-US" sz="2400" dirty="0" smtClean="0"/>
              <a:t>Receiver keeps state bit </a:t>
            </a:r>
            <a:r>
              <a:rPr lang="en-US" sz="2400" dirty="0" smtClean="0">
                <a:solidFill>
                  <a:srgbClr val="FF0000"/>
                </a:solidFill>
              </a:rPr>
              <a:t>RN</a:t>
            </a:r>
            <a:r>
              <a:rPr lang="en-US" sz="2400" dirty="0" smtClean="0"/>
              <a:t>, initially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708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28600" y="228600"/>
            <a:ext cx="7078971" cy="5526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    Why error </a:t>
            </a:r>
            <a:r>
              <a:rPr lang="en-US" sz="2400" spc="225" dirty="0" smtClean="0">
                <a:solidFill>
                  <a:srgbClr val="0070C0"/>
                </a:solidFill>
                <a:latin typeface="+mj-lt"/>
                <a:cs typeface="PMingLiU"/>
              </a:rPr>
              <a:t>recovery at Data Link?</a:t>
            </a:r>
            <a:endParaRPr sz="24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pPr marL="358140" marR="5080" indent="-199390">
              <a:lnSpc>
                <a:spcPct val="116399"/>
              </a:lnSpc>
              <a:spcBef>
                <a:spcPts val="1300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0" dirty="0">
                <a:solidFill>
                  <a:srgbClr val="00B050"/>
                </a:solidFill>
                <a:latin typeface="+mj-lt"/>
                <a:cs typeface="Garamond"/>
              </a:rPr>
              <a:t>Used later</a:t>
            </a:r>
            <a:r>
              <a:rPr sz="2400" spc="30" dirty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lang="en-US" sz="2400" spc="30" dirty="0">
                <a:solidFill>
                  <a:srgbClr val="00B050"/>
                </a:solidFill>
                <a:latin typeface="+mj-lt"/>
                <a:cs typeface="Garamond"/>
              </a:rPr>
              <a:t> </a:t>
            </a:r>
            <a:r>
              <a:rPr lang="en-US" sz="2400" spc="35" dirty="0">
                <a:latin typeface="+mj-lt"/>
                <a:cs typeface="Garamond"/>
              </a:rPr>
              <a:t>Protocols like TCP use the same ideas. When we get to TCP, we will only study differences.</a:t>
            </a:r>
            <a:endParaRPr sz="2400" dirty="0">
              <a:latin typeface="+mj-lt"/>
              <a:cs typeface="Garamond"/>
            </a:endParaRP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-5" dirty="0">
                <a:solidFill>
                  <a:srgbClr val="00B050"/>
                </a:solidFill>
                <a:latin typeface="+mj-lt"/>
                <a:cs typeface="Garamond"/>
              </a:rPr>
              <a:t>Still used at Data Link</a:t>
            </a:r>
            <a:r>
              <a:rPr sz="2400" spc="25" dirty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sz="2400" spc="25" dirty="0">
                <a:latin typeface="+mj-lt"/>
                <a:cs typeface="Garamond"/>
              </a:rPr>
              <a:t> </a:t>
            </a:r>
            <a:r>
              <a:rPr lang="en-US" sz="2400" spc="25" dirty="0">
                <a:latin typeface="+mj-lt"/>
                <a:cs typeface="Garamond"/>
              </a:rPr>
              <a:t>some existing protocols like HDLC and Fiber Channel still do error recovery at Data Link.</a:t>
            </a:r>
            <a:endParaRPr sz="2400" dirty="0">
              <a:latin typeface="+mj-lt"/>
              <a:cs typeface="Garamond"/>
            </a:endParaRPr>
          </a:p>
          <a:p>
            <a:pPr marL="358140" marR="309880" indent="-199390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5" dirty="0">
                <a:solidFill>
                  <a:srgbClr val="00B050"/>
                </a:solidFill>
                <a:latin typeface="+mj-lt"/>
                <a:cs typeface="Garamond"/>
              </a:rPr>
              <a:t>Non-trivial protocol</a:t>
            </a:r>
            <a:r>
              <a:rPr sz="2400" dirty="0">
                <a:solidFill>
                  <a:srgbClr val="00B050"/>
                </a:solidFill>
                <a:latin typeface="+mj-lt"/>
                <a:cs typeface="Garamond"/>
              </a:rPr>
              <a:t>: </a:t>
            </a:r>
            <a:r>
              <a:rPr lang="en-US" sz="2400" spc="10" dirty="0">
                <a:latin typeface="+mj-lt"/>
                <a:cs typeface="Garamond"/>
              </a:rPr>
              <a:t>Our first example of the problems caused by varying message delay and errors (frame loss, crashes)</a:t>
            </a:r>
            <a:endParaRPr sz="2400" dirty="0">
              <a:latin typeface="+mj-lt"/>
              <a:cs typeface="Garamond"/>
            </a:endParaRPr>
          </a:p>
          <a:p>
            <a:pPr marL="358140" marR="454659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5" dirty="0">
                <a:solidFill>
                  <a:srgbClr val="00B050"/>
                </a:solidFill>
                <a:latin typeface="+mj-lt"/>
                <a:cs typeface="Garamond"/>
              </a:rPr>
              <a:t>Technology seesaw</a:t>
            </a:r>
            <a:r>
              <a:rPr sz="2400" spc="35" dirty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sz="2400" spc="35" dirty="0">
                <a:latin typeface="+mj-lt"/>
                <a:cs typeface="Garamond"/>
              </a:rPr>
              <a:t> </a:t>
            </a:r>
            <a:r>
              <a:rPr lang="en-US" sz="2400" spc="5" dirty="0">
                <a:latin typeface="+mj-lt"/>
                <a:cs typeface="Garamond"/>
              </a:rPr>
              <a:t>Hop-by-hop becoming popular again to reduce latency.  Wheel of time!</a:t>
            </a:r>
            <a:endParaRPr sz="2400" dirty="0">
              <a:latin typeface="+mj-lt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0869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28600" y="228600"/>
            <a:ext cx="7078971" cy="374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   </a:t>
            </a:r>
            <a:r>
              <a:rPr lang="en-US" sz="2400" spc="225" dirty="0" smtClean="0">
                <a:solidFill>
                  <a:srgbClr val="0070C0"/>
                </a:solidFill>
                <a:latin typeface="+mj-lt"/>
                <a:cs typeface="PMingLiU"/>
              </a:rPr>
              <a:t>       So far we have shown</a:t>
            </a:r>
            <a:endParaRPr sz="24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0" dirty="0">
                <a:solidFill>
                  <a:srgbClr val="00B050"/>
                </a:solidFill>
                <a:cs typeface="Garamond"/>
              </a:rPr>
              <a:t>Correctness</a:t>
            </a:r>
            <a:r>
              <a:rPr lang="en-US" sz="2400" spc="30" dirty="0" smtClean="0">
                <a:solidFill>
                  <a:srgbClr val="00B050"/>
                </a:solidFill>
                <a:cs typeface="Garamond"/>
              </a:rPr>
              <a:t>: </a:t>
            </a:r>
            <a:r>
              <a:rPr lang="en-US" sz="2400" spc="25" dirty="0" smtClean="0">
                <a:cs typeface="Garamond"/>
              </a:rPr>
              <a:t>based on band invariant</a:t>
            </a:r>
            <a:endParaRPr lang="en-US" sz="2400" dirty="0">
              <a:cs typeface="Garamond"/>
            </a:endParaRP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0" dirty="0">
                <a:solidFill>
                  <a:srgbClr val="00B050"/>
                </a:solidFill>
                <a:cs typeface="Garamond"/>
              </a:rPr>
              <a:t>Sequence Number: </a:t>
            </a:r>
            <a:r>
              <a:rPr lang="en-US" sz="2400" spc="25" dirty="0">
                <a:cs typeface="Garamond"/>
              </a:rPr>
              <a:t>one </a:t>
            </a:r>
            <a:r>
              <a:rPr lang="en-US" sz="2400" spc="25" dirty="0" smtClean="0">
                <a:cs typeface="Garamond"/>
              </a:rPr>
              <a:t>bit suffices</a:t>
            </a:r>
            <a:endParaRPr lang="en-US" sz="2400" dirty="0">
              <a:cs typeface="Garamond"/>
            </a:endParaRP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-5" dirty="0">
                <a:solidFill>
                  <a:srgbClr val="00B050"/>
                </a:solidFill>
                <a:latin typeface="+mj-lt"/>
                <a:cs typeface="Garamond"/>
              </a:rPr>
              <a:t>Performance</a:t>
            </a:r>
            <a:r>
              <a:rPr sz="2400" spc="25" dirty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sz="2400" spc="25" dirty="0">
                <a:latin typeface="+mj-lt"/>
                <a:cs typeface="Garamond"/>
              </a:rPr>
              <a:t> </a:t>
            </a:r>
            <a:r>
              <a:rPr lang="en-US" sz="2400" spc="25" dirty="0">
                <a:latin typeface="+mj-lt"/>
                <a:cs typeface="Garamond"/>
              </a:rPr>
              <a:t>send only one at a time.  Bad over </a:t>
            </a:r>
            <a:r>
              <a:rPr lang="en-US" sz="2400" spc="25" dirty="0" smtClean="0">
                <a:latin typeface="+mj-lt"/>
                <a:cs typeface="Garamond"/>
              </a:rPr>
              <a:t>satellites or any link were the bandwidth-delay product is large.   So now we see how to do better</a:t>
            </a:r>
            <a:endParaRPr sz="2400" dirty="0">
              <a:latin typeface="+mj-lt"/>
              <a:cs typeface="Garamond"/>
            </a:endParaRPr>
          </a:p>
          <a:p>
            <a:pPr marL="358140" marR="309880" indent="-199390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5" dirty="0">
                <a:solidFill>
                  <a:srgbClr val="00B050"/>
                </a:solidFill>
                <a:latin typeface="+mj-lt"/>
                <a:cs typeface="Garamond"/>
              </a:rPr>
              <a:t>Initialization</a:t>
            </a:r>
            <a:r>
              <a:rPr sz="2400" dirty="0">
                <a:solidFill>
                  <a:srgbClr val="00B050"/>
                </a:solidFill>
                <a:latin typeface="+mj-lt"/>
                <a:cs typeface="Garamond"/>
              </a:rPr>
              <a:t>: </a:t>
            </a:r>
            <a:r>
              <a:rPr lang="en-US" sz="2400" spc="10" dirty="0" smtClean="0">
                <a:latin typeface="+mj-lt"/>
                <a:cs typeface="Garamond"/>
              </a:rPr>
              <a:t>Coming up after performance</a:t>
            </a:r>
            <a:endParaRPr sz="2400" dirty="0">
              <a:latin typeface="+mj-lt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879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28600" y="228600"/>
            <a:ext cx="7078971" cy="267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    </a:t>
            </a:r>
            <a:r>
              <a:rPr lang="en-US" sz="2400" spc="225" dirty="0" smtClean="0">
                <a:solidFill>
                  <a:srgbClr val="0070C0"/>
                </a:solidFill>
                <a:latin typeface="+mj-lt"/>
                <a:cs typeface="PMingLiU"/>
              </a:rPr>
              <a:t>General Performance </a:t>
            </a:r>
            <a:r>
              <a:rPr lang="en-US" sz="2400" spc="225" dirty="0" smtClean="0">
                <a:solidFill>
                  <a:srgbClr val="0070C0"/>
                </a:solidFill>
                <a:latin typeface="+mj-lt"/>
                <a:cs typeface="PMingLiU"/>
              </a:rPr>
              <a:t>Measures</a:t>
            </a:r>
            <a:endParaRPr sz="24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dirty="0" smtClean="0">
                <a:solidFill>
                  <a:srgbClr val="00B050"/>
                </a:solidFill>
              </a:rPr>
              <a:t>Throughput</a:t>
            </a:r>
            <a:r>
              <a:rPr lang="en-US" sz="2400" dirty="0" smtClean="0"/>
              <a:t>: </a:t>
            </a:r>
            <a:r>
              <a:rPr lang="en-US" sz="2400" dirty="0"/>
              <a:t>jobs completed per second. System owners want </a:t>
            </a:r>
            <a:r>
              <a:rPr lang="en-US" sz="2400" dirty="0" smtClean="0"/>
              <a:t>to maximize </a:t>
            </a:r>
            <a:r>
              <a:rPr lang="en-US" sz="2400" dirty="0"/>
              <a:t>this</a:t>
            </a:r>
            <a:r>
              <a:rPr lang="en-US" sz="2400" dirty="0" smtClean="0"/>
              <a:t>.</a:t>
            </a: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dirty="0" smtClean="0">
                <a:solidFill>
                  <a:srgbClr val="00B050"/>
                </a:solidFill>
              </a:rPr>
              <a:t> Latency: </a:t>
            </a:r>
            <a:r>
              <a:rPr lang="en-US" sz="2400" dirty="0"/>
              <a:t>worst-case time to complete a job. Users want to </a:t>
            </a:r>
            <a:r>
              <a:rPr lang="en-US" sz="2400" dirty="0" smtClean="0"/>
              <a:t>minimize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200" y="3657600"/>
            <a:ext cx="990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66705" y="3657600"/>
            <a:ext cx="990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56218" y="3657600"/>
            <a:ext cx="990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3657600"/>
            <a:ext cx="990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0" y="40386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4038600"/>
            <a:ext cx="437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57305" y="4038600"/>
            <a:ext cx="437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46818" y="4038600"/>
            <a:ext cx="437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86180" y="5983308"/>
            <a:ext cx="990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79333" y="6901721"/>
            <a:ext cx="990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97624" y="7935059"/>
            <a:ext cx="990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38200" y="6364308"/>
            <a:ext cx="1428505" cy="102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9" idx="1"/>
          </p:cNvCxnSpPr>
          <p:nvPr/>
        </p:nvCxnSpPr>
        <p:spPr>
          <a:xfrm>
            <a:off x="838200" y="7391400"/>
            <a:ext cx="1559424" cy="92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</p:cNvCxnSpPr>
          <p:nvPr/>
        </p:nvCxnSpPr>
        <p:spPr>
          <a:xfrm>
            <a:off x="3376780" y="6364308"/>
            <a:ext cx="1881020" cy="798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38200" y="7391400"/>
            <a:ext cx="1547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17790" y="7316449"/>
            <a:ext cx="1547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417790" y="7391400"/>
            <a:ext cx="1840010" cy="105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9100" y="4684959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Factory:  Each pipeline stage = 1 second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Throughput = ? ,  Latency = 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5800" y="8951893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Bank:  Each teller = 1 second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Throughput = ? ,  Latency = 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0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36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28600" y="228600"/>
            <a:ext cx="7078971" cy="3536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    </a:t>
            </a:r>
            <a:r>
              <a:rPr lang="en-US" sz="2400" spc="225" dirty="0" smtClean="0">
                <a:solidFill>
                  <a:srgbClr val="0070C0"/>
                </a:solidFill>
                <a:latin typeface="+mj-lt"/>
                <a:cs typeface="PMingLiU"/>
              </a:rPr>
              <a:t>Network Specific Measures</a:t>
            </a:r>
            <a:endParaRPr sz="24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dirty="0" smtClean="0">
                <a:solidFill>
                  <a:srgbClr val="00B050"/>
                </a:solidFill>
              </a:rPr>
              <a:t>1-way </a:t>
            </a:r>
            <a:r>
              <a:rPr lang="en-US" sz="2400" dirty="0" smtClean="0">
                <a:solidFill>
                  <a:srgbClr val="00B050"/>
                </a:solidFill>
              </a:rPr>
              <a:t>Propagation </a:t>
            </a:r>
            <a:r>
              <a:rPr lang="en-US" sz="2400" dirty="0">
                <a:solidFill>
                  <a:srgbClr val="00B050"/>
                </a:solidFill>
              </a:rPr>
              <a:t>Delay</a:t>
            </a:r>
            <a:r>
              <a:rPr lang="en-US" sz="2400" dirty="0" smtClean="0">
                <a:solidFill>
                  <a:srgbClr val="00B05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/>
              <a:t>Time for transmitted bit to reach </a:t>
            </a:r>
            <a:r>
              <a:rPr lang="en-US" sz="2400" dirty="0" smtClean="0"/>
              <a:t>receiver. Contrast </a:t>
            </a:r>
            <a:r>
              <a:rPr lang="en-US" sz="2400" dirty="0"/>
              <a:t>to transmission </a:t>
            </a:r>
            <a:r>
              <a:rPr lang="en-US" sz="2400" dirty="0" smtClean="0"/>
              <a:t>rate.</a:t>
            </a: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dirty="0" smtClean="0">
                <a:solidFill>
                  <a:srgbClr val="00B050"/>
                </a:solidFill>
              </a:rPr>
              <a:t>Pipe Size: </a:t>
            </a:r>
            <a:r>
              <a:rPr lang="en-US" sz="2400" dirty="0" smtClean="0"/>
              <a:t>Transmission </a:t>
            </a:r>
            <a:r>
              <a:rPr lang="en-US" sz="2400" dirty="0"/>
              <a:t>Rate * Round-trip Propagation </a:t>
            </a:r>
            <a:r>
              <a:rPr lang="en-US" sz="2400" dirty="0" smtClean="0"/>
              <a:t>Delay. Need </a:t>
            </a:r>
            <a:r>
              <a:rPr lang="en-US" sz="2400" dirty="0"/>
              <a:t>to pipeline if pipe size is large. Alternating bit does not</a:t>
            </a:r>
            <a:r>
              <a:rPr lang="en-US" sz="2400" dirty="0" smtClean="0"/>
              <a:t>. Sometimes called the </a:t>
            </a:r>
            <a:r>
              <a:rPr lang="en-US" sz="2400" i="1" dirty="0" smtClean="0"/>
              <a:t>bandwidth-delay</a:t>
            </a:r>
            <a:r>
              <a:rPr lang="en-US" sz="2400" dirty="0" smtClean="0"/>
              <a:t> product</a:t>
            </a:r>
            <a:endParaRPr lang="en-US" sz="2400" dirty="0">
              <a:cs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4017363"/>
            <a:ext cx="1356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Sender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4017364"/>
            <a:ext cx="1603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Receiver</a:t>
            </a:r>
            <a:endParaRPr lang="en-US" sz="3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00200" y="5029200"/>
            <a:ext cx="3849629" cy="9906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0199" y="5428779"/>
            <a:ext cx="3849629" cy="9906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75773" y="6788619"/>
            <a:ext cx="3849629" cy="9906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25402" y="4953000"/>
            <a:ext cx="0" cy="1066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71600" y="4953000"/>
            <a:ext cx="0" cy="475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11818" y="5590455"/>
            <a:ext cx="2705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1/Transmission Rate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472313" y="5293667"/>
            <a:ext cx="2349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1-way Prop Delay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593212" y="4876972"/>
            <a:ext cx="1932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Bit 1 of Frame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362200" y="7423324"/>
            <a:ext cx="2268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Last bit of Frame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174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28600" y="228600"/>
            <a:ext cx="7078971" cy="3412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   </a:t>
            </a:r>
            <a:r>
              <a:rPr lang="en-US" sz="2400" spc="225" dirty="0" smtClean="0">
                <a:solidFill>
                  <a:srgbClr val="0070C0"/>
                </a:solidFill>
                <a:latin typeface="+mj-lt"/>
                <a:cs typeface="PMingLiU"/>
              </a:rPr>
              <a:t>Stop and wait on Satellite Link</a:t>
            </a:r>
            <a:endParaRPr sz="24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dirty="0" smtClean="0">
                <a:solidFill>
                  <a:srgbClr val="00B050"/>
                </a:solidFill>
              </a:rPr>
              <a:t>1-way </a:t>
            </a:r>
            <a:r>
              <a:rPr lang="en-US" sz="2400" dirty="0" smtClean="0">
                <a:solidFill>
                  <a:srgbClr val="00B050"/>
                </a:solidFill>
              </a:rPr>
              <a:t>Propagation </a:t>
            </a:r>
            <a:r>
              <a:rPr lang="en-US" sz="2400" dirty="0">
                <a:solidFill>
                  <a:srgbClr val="00B050"/>
                </a:solidFill>
              </a:rPr>
              <a:t>Delay</a:t>
            </a:r>
            <a:r>
              <a:rPr lang="en-US" sz="2400" dirty="0" smtClean="0">
                <a:solidFill>
                  <a:srgbClr val="00B05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/>
              <a:t>250 </a:t>
            </a:r>
            <a:r>
              <a:rPr lang="en-US" sz="2400" dirty="0" err="1" smtClean="0"/>
              <a:t>msec</a:t>
            </a:r>
            <a:endParaRPr lang="en-US" sz="2400" dirty="0" smtClean="0"/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dirty="0">
                <a:solidFill>
                  <a:srgbClr val="00B050"/>
                </a:solidFill>
              </a:rPr>
              <a:t>Transmission speed: </a:t>
            </a:r>
            <a:r>
              <a:rPr lang="en-US" sz="2400" dirty="0"/>
              <a:t>100 </a:t>
            </a:r>
            <a:r>
              <a:rPr lang="en-US" sz="2400" dirty="0" err="1"/>
              <a:t>kbit</a:t>
            </a:r>
            <a:r>
              <a:rPr lang="en-US" sz="2400" dirty="0"/>
              <a:t>/sec</a:t>
            </a: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dirty="0" smtClean="0">
                <a:solidFill>
                  <a:srgbClr val="00B050"/>
                </a:solidFill>
              </a:rPr>
              <a:t>Frame size: </a:t>
            </a:r>
            <a:r>
              <a:rPr lang="en-US" sz="2400" dirty="0" smtClean="0"/>
              <a:t>1000 bits.</a:t>
            </a: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dirty="0" smtClean="0"/>
              <a:t>What is throughput?</a:t>
            </a:r>
            <a:endParaRPr lang="en-US" sz="2400" dirty="0"/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endParaRPr lang="en-US" sz="2400" dirty="0">
              <a:cs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4017363"/>
            <a:ext cx="1356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Sender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4017364"/>
            <a:ext cx="1603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Receiver</a:t>
            </a:r>
            <a:endParaRPr lang="en-US" sz="32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371600" y="4953000"/>
            <a:ext cx="0" cy="475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66325" y="5458521"/>
            <a:ext cx="4006892" cy="205769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371600" y="4982742"/>
            <a:ext cx="4006892" cy="205769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25402" y="4953000"/>
            <a:ext cx="46911" cy="2087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52389" y="7545958"/>
            <a:ext cx="46911" cy="2087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0374" y="8160331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250 </a:t>
            </a:r>
            <a:r>
              <a:rPr lang="en-US" sz="2400" dirty="0" err="1" smtClean="0"/>
              <a:t>msec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846215" y="7442276"/>
            <a:ext cx="3332257" cy="211073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943587" y="7659691"/>
            <a:ext cx="3332257" cy="211073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38871" y="8128011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Ack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5472313" y="5293667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250 </a:t>
            </a:r>
            <a:r>
              <a:rPr lang="en-US" sz="2400" dirty="0" err="1" smtClean="0"/>
              <a:t>msec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65791" y="4923258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 </a:t>
            </a:r>
            <a:r>
              <a:rPr lang="en-US" sz="2400" dirty="0" err="1" smtClean="0"/>
              <a:t>msec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79585" y="5755332"/>
            <a:ext cx="86740" cy="354106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2955" y="6927330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Idle Time!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80100" y="5478247"/>
            <a:ext cx="973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270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Your fi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6470812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0823" y="6088082"/>
            <a:ext cx="6623212" cy="31085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you don’t want to be </a:t>
            </a:r>
            <a:r>
              <a:rPr lang="en-US" sz="2800" dirty="0" smtClean="0">
                <a:solidFill>
                  <a:srgbClr val="FF0000"/>
                </a:solidFill>
              </a:rPr>
              <a:t>fired for using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2% of capacity . . . . </a:t>
            </a:r>
          </a:p>
          <a:p>
            <a:endParaRPr lang="en-US" sz="2800" dirty="0"/>
          </a:p>
          <a:p>
            <a:r>
              <a:rPr lang="en-US" sz="2800" dirty="0" smtClean="0"/>
              <a:t>you got to send more frames before the </a:t>
            </a:r>
            <a:r>
              <a:rPr lang="en-US" sz="2800" dirty="0" err="1" smtClean="0"/>
              <a:t>ack</a:t>
            </a:r>
            <a:r>
              <a:rPr lang="en-US" sz="2800" dirty="0" smtClean="0"/>
              <a:t> for first frame arrives </a:t>
            </a:r>
          </a:p>
          <a:p>
            <a:endParaRPr lang="en-US" sz="2800" dirty="0"/>
          </a:p>
          <a:p>
            <a:r>
              <a:rPr lang="en-US" sz="2800" dirty="0" smtClean="0"/>
              <a:t>How?  Using </a:t>
            </a:r>
            <a:r>
              <a:rPr lang="en-US" sz="2800" dirty="0" smtClean="0">
                <a:solidFill>
                  <a:srgbClr val="00B050"/>
                </a:solidFill>
              </a:rPr>
              <a:t>Sliding Window Protocols</a:t>
            </a:r>
          </a:p>
        </p:txBody>
      </p:sp>
    </p:spTree>
    <p:extLst>
      <p:ext uri="{BB962C8B-B14F-4D97-AF65-F5344CB8AC3E}">
        <p14:creationId xmlns:p14="http://schemas.microsoft.com/office/powerpoint/2010/main" val="169020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28600" y="228600"/>
            <a:ext cx="7078971" cy="6334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    </a:t>
            </a:r>
            <a:r>
              <a:rPr lang="en-US" sz="2400" spc="225" dirty="0" smtClean="0">
                <a:solidFill>
                  <a:srgbClr val="0070C0"/>
                </a:solidFill>
                <a:latin typeface="+mj-lt"/>
                <a:cs typeface="PMingLiU"/>
              </a:rPr>
              <a:t>Sliding Window Protocols</a:t>
            </a:r>
            <a:endParaRPr sz="24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0" dirty="0" smtClean="0">
                <a:solidFill>
                  <a:srgbClr val="00B050"/>
                </a:solidFill>
                <a:cs typeface="Garamond"/>
              </a:rPr>
              <a:t>Window: </a:t>
            </a:r>
            <a:r>
              <a:rPr lang="en-US" sz="2400" dirty="0" smtClean="0"/>
              <a:t>Sender </a:t>
            </a:r>
            <a:r>
              <a:rPr lang="en-US" sz="2400" dirty="0"/>
              <a:t>can send a </a:t>
            </a:r>
            <a:r>
              <a:rPr lang="en-US" sz="2400" i="1" dirty="0" smtClean="0"/>
              <a:t>window</a:t>
            </a:r>
            <a:r>
              <a:rPr lang="en-US" sz="2400" dirty="0" smtClean="0"/>
              <a:t> </a:t>
            </a:r>
            <a:r>
              <a:rPr lang="en-US" sz="2400" dirty="0"/>
              <a:t>of outstanding frames before getting any </a:t>
            </a:r>
            <a:r>
              <a:rPr lang="en-US" sz="2400" dirty="0" err="1" smtClean="0"/>
              <a:t>acks</a:t>
            </a:r>
            <a:r>
              <a:rPr lang="en-US" sz="2400" dirty="0"/>
              <a:t>. Lower window </a:t>
            </a:r>
            <a:r>
              <a:rPr lang="en-US" sz="2400" dirty="0" smtClean="0"/>
              <a:t>edge </a:t>
            </a:r>
            <a:r>
              <a:rPr lang="en-US" sz="2400" dirty="0" smtClean="0">
                <a:solidFill>
                  <a:srgbClr val="FF0000"/>
                </a:solidFill>
              </a:rPr>
              <a:t>L</a:t>
            </a:r>
            <a:r>
              <a:rPr lang="en-US" sz="2400" dirty="0" smtClean="0"/>
              <a:t>, </a:t>
            </a:r>
            <a:r>
              <a:rPr lang="en-US" sz="2400" dirty="0"/>
              <a:t>can send up to </a:t>
            </a:r>
            <a:r>
              <a:rPr lang="en-US" sz="2400" dirty="0" smtClean="0">
                <a:solidFill>
                  <a:srgbClr val="FF0000"/>
                </a:solidFill>
              </a:rPr>
              <a:t>L </a:t>
            </a:r>
            <a:r>
              <a:rPr lang="en-US" sz="2400" dirty="0">
                <a:solidFill>
                  <a:srgbClr val="FF0000"/>
                </a:solidFill>
              </a:rPr>
              <a:t>+ w - 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.</a:t>
            </a: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dirty="0" smtClean="0">
                <a:solidFill>
                  <a:srgbClr val="00B050"/>
                </a:solidFill>
              </a:rPr>
              <a:t>Receiver numbers:</a:t>
            </a:r>
            <a:r>
              <a:rPr lang="en-US" sz="2400" dirty="0" smtClean="0"/>
              <a:t> receiver </a:t>
            </a:r>
            <a:r>
              <a:rPr lang="en-US" sz="2400" dirty="0"/>
              <a:t>has a receive sequence number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/>
              <a:t>, </a:t>
            </a:r>
            <a:r>
              <a:rPr lang="en-US" sz="2400" dirty="0"/>
              <a:t>next number it </a:t>
            </a:r>
            <a:r>
              <a:rPr lang="en-US" sz="2400" dirty="0" smtClean="0"/>
              <a:t>expects. </a:t>
            </a:r>
            <a:r>
              <a:rPr lang="en-US" sz="2400" dirty="0" smtClean="0">
                <a:solidFill>
                  <a:srgbClr val="FF0000"/>
                </a:solidFill>
              </a:rPr>
              <a:t>L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/>
              <a:t> </a:t>
            </a:r>
            <a:r>
              <a:rPr lang="en-US" sz="2400" dirty="0"/>
              <a:t>are initially </a:t>
            </a:r>
            <a:r>
              <a:rPr lang="en-US" sz="2400" dirty="0" smtClean="0"/>
              <a:t>0.</a:t>
            </a: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dirty="0" smtClean="0">
                <a:solidFill>
                  <a:srgbClr val="00B050"/>
                </a:solidFill>
              </a:rPr>
              <a:t>Sender Code:</a:t>
            </a:r>
            <a:r>
              <a:rPr lang="en-US" sz="2400" dirty="0" smtClean="0"/>
              <a:t> Retransmits all frames </a:t>
            </a:r>
            <a:r>
              <a:rPr lang="en-US" sz="2400" dirty="0"/>
              <a:t>in current window until it gets an </a:t>
            </a:r>
            <a:r>
              <a:rPr lang="en-US" sz="2400" dirty="0" smtClean="0"/>
              <a:t>ack</a:t>
            </a:r>
            <a:r>
              <a:rPr lang="en-US" sz="2400" dirty="0"/>
              <a:t>. </a:t>
            </a:r>
            <a:r>
              <a:rPr lang="en-US" sz="2400" dirty="0" err="1"/>
              <a:t>Ack</a:t>
            </a:r>
            <a:r>
              <a:rPr lang="en-US" sz="2400" dirty="0"/>
              <a:t> numbered 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/>
              <a:t>implicitly </a:t>
            </a:r>
            <a:r>
              <a:rPr lang="en-US" sz="2400" dirty="0" smtClean="0"/>
              <a:t>acknowledges </a:t>
            </a:r>
            <a:r>
              <a:rPr lang="en-US" sz="2400" dirty="0"/>
              <a:t>all numbers </a:t>
            </a:r>
            <a:r>
              <a:rPr lang="en-US" sz="2400" dirty="0" smtClean="0">
                <a:solidFill>
                  <a:srgbClr val="FF0000"/>
                </a:solidFill>
              </a:rPr>
              <a:t>&lt; r</a:t>
            </a:r>
            <a:r>
              <a:rPr lang="en-US" sz="2400" dirty="0" smtClean="0"/>
              <a:t>.</a:t>
            </a: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dirty="0" smtClean="0">
                <a:solidFill>
                  <a:srgbClr val="00B050"/>
                </a:solidFill>
              </a:rPr>
              <a:t>Two </a:t>
            </a:r>
            <a:r>
              <a:rPr lang="en-US" sz="2400" dirty="0">
                <a:solidFill>
                  <a:srgbClr val="00B050"/>
                </a:solidFill>
              </a:rPr>
              <a:t>variants: </a:t>
            </a:r>
            <a:r>
              <a:rPr lang="en-US" sz="2400" dirty="0"/>
              <a:t>receiver accepts frames in order only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go-back-N</a:t>
            </a:r>
            <a:r>
              <a:rPr lang="en-US" sz="2400" dirty="0" smtClean="0"/>
              <a:t>) or </a:t>
            </a:r>
            <a:r>
              <a:rPr lang="en-US" sz="2400" dirty="0"/>
              <a:t>buffers out-of-order frames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selective </a:t>
            </a:r>
            <a:r>
              <a:rPr lang="en-US" sz="2400" dirty="0">
                <a:solidFill>
                  <a:srgbClr val="0070C0"/>
                </a:solidFill>
              </a:rPr>
              <a:t>reject</a:t>
            </a:r>
            <a:r>
              <a:rPr lang="en-US" sz="2400" dirty="0" smtClean="0">
                <a:solidFill>
                  <a:srgbClr val="0070C0"/>
                </a:solidFill>
              </a:rPr>
              <a:t>}</a:t>
            </a:r>
            <a:endParaRPr lang="en-US" sz="2400" dirty="0">
              <a:solidFill>
                <a:srgbClr val="0070C0"/>
              </a:solidFill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646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316372" y="1381797"/>
            <a:ext cx="4914019" cy="5400003"/>
            <a:chOff x="1764763" y="1381797"/>
            <a:chExt cx="4465627" cy="5055235"/>
          </a:xfrm>
        </p:grpSpPr>
        <p:sp>
          <p:nvSpPr>
            <p:cNvPr id="2" name="object 2"/>
            <p:cNvSpPr/>
            <p:nvPr/>
          </p:nvSpPr>
          <p:spPr>
            <a:xfrm>
              <a:off x="2384564" y="1999526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30">
                  <a:moveTo>
                    <a:pt x="0" y="0"/>
                  </a:moveTo>
                  <a:lnTo>
                    <a:pt x="1159002" y="264922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429812" y="2212949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306" y="0"/>
                  </a:moveTo>
                  <a:lnTo>
                    <a:pt x="113753" y="51498"/>
                  </a:lnTo>
                  <a:lnTo>
                    <a:pt x="0" y="53797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07297" y="2617673"/>
              <a:ext cx="866775" cy="236854"/>
            </a:xfrm>
            <a:custGeom>
              <a:avLst/>
              <a:gdLst/>
              <a:ahLst/>
              <a:cxnLst/>
              <a:rect l="l" t="t" r="r" b="b"/>
              <a:pathLst>
                <a:path w="866775" h="236855">
                  <a:moveTo>
                    <a:pt x="0" y="0"/>
                  </a:moveTo>
                  <a:lnTo>
                    <a:pt x="866546" y="236524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60090" y="2798508"/>
              <a:ext cx="114300" cy="55880"/>
            </a:xfrm>
            <a:custGeom>
              <a:avLst/>
              <a:gdLst/>
              <a:ahLst/>
              <a:cxnLst/>
              <a:rect l="l" t="t" r="r" b="b"/>
              <a:pathLst>
                <a:path w="114300" h="55880">
                  <a:moveTo>
                    <a:pt x="14541" y="0"/>
                  </a:moveTo>
                  <a:lnTo>
                    <a:pt x="113753" y="55689"/>
                  </a:lnTo>
                  <a:lnTo>
                    <a:pt x="0" y="53251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6261" y="3257880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29">
                  <a:moveTo>
                    <a:pt x="0" y="0"/>
                  </a:moveTo>
                  <a:lnTo>
                    <a:pt x="1159002" y="264909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41509" y="3471290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293" y="0"/>
                  </a:moveTo>
                  <a:lnTo>
                    <a:pt x="113753" y="51498"/>
                  </a:lnTo>
                  <a:lnTo>
                    <a:pt x="0" y="53809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29370" y="2562478"/>
              <a:ext cx="1115060" cy="530225"/>
            </a:xfrm>
            <a:custGeom>
              <a:avLst/>
              <a:gdLst/>
              <a:ahLst/>
              <a:cxnLst/>
              <a:rect l="l" t="t" r="r" b="b"/>
              <a:pathLst>
                <a:path w="1115060" h="530225">
                  <a:moveTo>
                    <a:pt x="1114856" y="0"/>
                  </a:moveTo>
                  <a:lnTo>
                    <a:pt x="0" y="529831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29370" y="3019996"/>
              <a:ext cx="111760" cy="72390"/>
            </a:xfrm>
            <a:custGeom>
              <a:avLst/>
              <a:gdLst/>
              <a:ahLst/>
              <a:cxnLst/>
              <a:rect l="l" t="t" r="r" b="b"/>
              <a:pathLst>
                <a:path w="111760" h="72389">
                  <a:moveTo>
                    <a:pt x="111544" y="49847"/>
                  </a:moveTo>
                  <a:lnTo>
                    <a:pt x="0" y="72313"/>
                  </a:lnTo>
                  <a:lnTo>
                    <a:pt x="87858" y="0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91002" y="2794279"/>
              <a:ext cx="154940" cy="132715"/>
            </a:xfrm>
            <a:custGeom>
              <a:avLst/>
              <a:gdLst/>
              <a:ahLst/>
              <a:cxnLst/>
              <a:rect l="l" t="t" r="r" b="b"/>
              <a:pathLst>
                <a:path w="154939" h="132714">
                  <a:moveTo>
                    <a:pt x="0" y="0"/>
                  </a:moveTo>
                  <a:lnTo>
                    <a:pt x="154533" y="132448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02051" y="2772193"/>
              <a:ext cx="110489" cy="143510"/>
            </a:xfrm>
            <a:custGeom>
              <a:avLst/>
              <a:gdLst/>
              <a:ahLst/>
              <a:cxnLst/>
              <a:rect l="l" t="t" r="r" b="b"/>
              <a:pathLst>
                <a:path w="110489" h="143510">
                  <a:moveTo>
                    <a:pt x="0" y="143497"/>
                  </a:moveTo>
                  <a:lnTo>
                    <a:pt x="110375" y="0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5225" y="3666286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29">
                  <a:moveTo>
                    <a:pt x="0" y="0"/>
                  </a:moveTo>
                  <a:lnTo>
                    <a:pt x="1159002" y="264922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30473" y="3879710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293" y="0"/>
                  </a:moveTo>
                  <a:lnTo>
                    <a:pt x="113753" y="51498"/>
                  </a:lnTo>
                  <a:lnTo>
                    <a:pt x="0" y="53797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74189" y="4207154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29">
                  <a:moveTo>
                    <a:pt x="0" y="0"/>
                  </a:moveTo>
                  <a:lnTo>
                    <a:pt x="1159002" y="264922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19437" y="4420577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293" y="0"/>
                  </a:moveTo>
                  <a:lnTo>
                    <a:pt x="113753" y="51498"/>
                  </a:lnTo>
                  <a:lnTo>
                    <a:pt x="0" y="53797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4189" y="4637646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29">
                  <a:moveTo>
                    <a:pt x="0" y="0"/>
                  </a:moveTo>
                  <a:lnTo>
                    <a:pt x="1159002" y="264909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19437" y="4851069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293" y="0"/>
                  </a:moveTo>
                  <a:lnTo>
                    <a:pt x="113753" y="51485"/>
                  </a:lnTo>
                  <a:lnTo>
                    <a:pt x="0" y="53797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52103" y="5023980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29">
                  <a:moveTo>
                    <a:pt x="0" y="0"/>
                  </a:moveTo>
                  <a:lnTo>
                    <a:pt x="1159014" y="264922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97364" y="5237403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293" y="0"/>
                  </a:moveTo>
                  <a:lnTo>
                    <a:pt x="113753" y="51498"/>
                  </a:lnTo>
                  <a:lnTo>
                    <a:pt x="0" y="53797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96261" y="5322011"/>
              <a:ext cx="1115060" cy="530225"/>
            </a:xfrm>
            <a:custGeom>
              <a:avLst/>
              <a:gdLst/>
              <a:ahLst/>
              <a:cxnLst/>
              <a:rect l="l" t="t" r="r" b="b"/>
              <a:pathLst>
                <a:path w="1115060" h="530225">
                  <a:moveTo>
                    <a:pt x="1114856" y="0"/>
                  </a:moveTo>
                  <a:lnTo>
                    <a:pt x="0" y="529831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96261" y="5779541"/>
              <a:ext cx="111760" cy="72390"/>
            </a:xfrm>
            <a:custGeom>
              <a:avLst/>
              <a:gdLst/>
              <a:ahLst/>
              <a:cxnLst/>
              <a:rect l="l" t="t" r="r" b="b"/>
              <a:pathLst>
                <a:path w="111760" h="72389">
                  <a:moveTo>
                    <a:pt x="111544" y="49847"/>
                  </a:moveTo>
                  <a:lnTo>
                    <a:pt x="0" y="72301"/>
                  </a:lnTo>
                  <a:lnTo>
                    <a:pt x="87845" y="0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3586059" y="1797532"/>
              <a:ext cx="168910" cy="6375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495">
                <a:lnSpc>
                  <a:spcPct val="100000"/>
                </a:lnSpc>
              </a:pPr>
              <a:r>
                <a:rPr sz="1700" spc="20" dirty="0">
                  <a:latin typeface="Courier New"/>
                  <a:cs typeface="Courier New"/>
                </a:rPr>
                <a:t>0</a:t>
              </a:r>
              <a:endParaRPr sz="170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  <a:spcBef>
                  <a:spcPts val="655"/>
                </a:spcBef>
              </a:pPr>
              <a:r>
                <a:rPr sz="1700" spc="20" dirty="0">
                  <a:latin typeface="Courier New"/>
                  <a:cs typeface="Courier New"/>
                </a:rPr>
                <a:t>1</a:t>
              </a:r>
              <a:endParaRPr sz="1700">
                <a:latin typeface="Courier New"/>
                <a:cs typeface="Courier New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2349785" y="3276644"/>
              <a:ext cx="588645" cy="7258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00" spc="20" dirty="0">
                  <a:latin typeface="Courier New"/>
                  <a:cs typeface="Courier New"/>
                </a:rPr>
                <a:t>D(2)</a:t>
              </a:r>
              <a:endParaRPr sz="1700">
                <a:latin typeface="Courier New"/>
                <a:cs typeface="Courier New"/>
              </a:endParaRPr>
            </a:p>
            <a:p>
              <a:pPr marL="45720">
                <a:lnSpc>
                  <a:spcPct val="100000"/>
                </a:lnSpc>
                <a:spcBef>
                  <a:spcPts val="1350"/>
                </a:spcBef>
              </a:pPr>
              <a:r>
                <a:rPr sz="1700" spc="20" dirty="0">
                  <a:latin typeface="Courier New"/>
                  <a:cs typeface="Courier New"/>
                </a:rPr>
                <a:t>D(3)</a:t>
              </a:r>
              <a:endParaRPr sz="1700">
                <a:latin typeface="Courier New"/>
                <a:cs typeface="Courier New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3321148" y="3324935"/>
              <a:ext cx="502920" cy="1860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spc="-5" dirty="0">
                  <a:latin typeface="Courier New"/>
                  <a:cs typeface="Courier New"/>
                </a:rPr>
                <a:t>REJECT</a:t>
              </a:r>
              <a:endParaRPr sz="1050">
                <a:latin typeface="Courier New"/>
                <a:cs typeface="Courier New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3321148" y="3711270"/>
              <a:ext cx="502920" cy="1860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spc="-5" dirty="0">
                  <a:latin typeface="Courier New"/>
                  <a:cs typeface="Courier New"/>
                </a:rPr>
                <a:t>REJECT</a:t>
              </a:r>
              <a:endParaRPr sz="1050">
                <a:latin typeface="Courier New"/>
                <a:cs typeface="Courier New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3974058" y="1745652"/>
              <a:ext cx="0" cy="4691380"/>
            </a:xfrm>
            <a:custGeom>
              <a:avLst/>
              <a:gdLst/>
              <a:ahLst/>
              <a:cxnLst/>
              <a:rect l="l" t="t" r="r" b="b"/>
              <a:pathLst>
                <a:path h="4691380">
                  <a:moveTo>
                    <a:pt x="0" y="0"/>
                  </a:moveTo>
                  <a:lnTo>
                    <a:pt x="0" y="4691214"/>
                  </a:lnTo>
                </a:path>
              </a:pathLst>
            </a:custGeom>
            <a:ln w="33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90884" y="2032647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30">
                  <a:moveTo>
                    <a:pt x="0" y="0"/>
                  </a:moveTo>
                  <a:lnTo>
                    <a:pt x="1159002" y="264909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36132" y="2246058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293" y="0"/>
                  </a:moveTo>
                  <a:lnTo>
                    <a:pt x="113753" y="51498"/>
                  </a:lnTo>
                  <a:lnTo>
                    <a:pt x="0" y="53809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13604" y="2650781"/>
              <a:ext cx="866775" cy="236854"/>
            </a:xfrm>
            <a:custGeom>
              <a:avLst/>
              <a:gdLst/>
              <a:ahLst/>
              <a:cxnLst/>
              <a:rect l="l" t="t" r="r" b="b"/>
              <a:pathLst>
                <a:path w="866775" h="236855">
                  <a:moveTo>
                    <a:pt x="0" y="0"/>
                  </a:moveTo>
                  <a:lnTo>
                    <a:pt x="866559" y="236537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66410" y="2831630"/>
              <a:ext cx="114300" cy="55880"/>
            </a:xfrm>
            <a:custGeom>
              <a:avLst/>
              <a:gdLst/>
              <a:ahLst/>
              <a:cxnLst/>
              <a:rect l="l" t="t" r="r" b="b"/>
              <a:pathLst>
                <a:path w="114300" h="55880">
                  <a:moveTo>
                    <a:pt x="14528" y="0"/>
                  </a:moveTo>
                  <a:lnTo>
                    <a:pt x="113741" y="55689"/>
                  </a:lnTo>
                  <a:lnTo>
                    <a:pt x="0" y="53238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02581" y="3290989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29">
                  <a:moveTo>
                    <a:pt x="0" y="0"/>
                  </a:moveTo>
                  <a:lnTo>
                    <a:pt x="1159002" y="264922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47829" y="3504412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293" y="0"/>
                  </a:moveTo>
                  <a:lnTo>
                    <a:pt x="113753" y="51498"/>
                  </a:lnTo>
                  <a:lnTo>
                    <a:pt x="0" y="53797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35690" y="2595587"/>
              <a:ext cx="1115060" cy="530225"/>
            </a:xfrm>
            <a:custGeom>
              <a:avLst/>
              <a:gdLst/>
              <a:ahLst/>
              <a:cxnLst/>
              <a:rect l="l" t="t" r="r" b="b"/>
              <a:pathLst>
                <a:path w="1115060" h="530225">
                  <a:moveTo>
                    <a:pt x="1114856" y="0"/>
                  </a:moveTo>
                  <a:lnTo>
                    <a:pt x="0" y="529831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35690" y="3053117"/>
              <a:ext cx="111760" cy="72390"/>
            </a:xfrm>
            <a:custGeom>
              <a:avLst/>
              <a:gdLst/>
              <a:ahLst/>
              <a:cxnLst/>
              <a:rect l="l" t="t" r="r" b="b"/>
              <a:pathLst>
                <a:path w="111760" h="72389">
                  <a:moveTo>
                    <a:pt x="111544" y="49847"/>
                  </a:moveTo>
                  <a:lnTo>
                    <a:pt x="0" y="72301"/>
                  </a:lnTo>
                  <a:lnTo>
                    <a:pt x="87845" y="0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97322" y="2827388"/>
              <a:ext cx="154940" cy="132715"/>
            </a:xfrm>
            <a:custGeom>
              <a:avLst/>
              <a:gdLst/>
              <a:ahLst/>
              <a:cxnLst/>
              <a:rect l="l" t="t" r="r" b="b"/>
              <a:pathLst>
                <a:path w="154939" h="132714">
                  <a:moveTo>
                    <a:pt x="0" y="0"/>
                  </a:moveTo>
                  <a:lnTo>
                    <a:pt x="154533" y="132461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08358" y="2805315"/>
              <a:ext cx="110489" cy="143510"/>
            </a:xfrm>
            <a:custGeom>
              <a:avLst/>
              <a:gdLst/>
              <a:ahLst/>
              <a:cxnLst/>
              <a:rect l="l" t="t" r="r" b="b"/>
              <a:pathLst>
                <a:path w="110489" h="143510">
                  <a:moveTo>
                    <a:pt x="0" y="143497"/>
                  </a:moveTo>
                  <a:lnTo>
                    <a:pt x="110388" y="0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91545" y="3699408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29">
                  <a:moveTo>
                    <a:pt x="0" y="0"/>
                  </a:moveTo>
                  <a:lnTo>
                    <a:pt x="1159002" y="264909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36793" y="3912818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293" y="0"/>
                  </a:moveTo>
                  <a:lnTo>
                    <a:pt x="113753" y="51498"/>
                  </a:lnTo>
                  <a:lnTo>
                    <a:pt x="0" y="53809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80496" y="4240276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29">
                  <a:moveTo>
                    <a:pt x="0" y="0"/>
                  </a:moveTo>
                  <a:lnTo>
                    <a:pt x="1159014" y="264909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25757" y="4453686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293" y="0"/>
                  </a:moveTo>
                  <a:lnTo>
                    <a:pt x="113753" y="51498"/>
                  </a:lnTo>
                  <a:lnTo>
                    <a:pt x="0" y="53809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91545" y="4582452"/>
              <a:ext cx="1115060" cy="530225"/>
            </a:xfrm>
            <a:custGeom>
              <a:avLst/>
              <a:gdLst/>
              <a:ahLst/>
              <a:cxnLst/>
              <a:rect l="l" t="t" r="r" b="b"/>
              <a:pathLst>
                <a:path w="1115060" h="530225">
                  <a:moveTo>
                    <a:pt x="1114844" y="0"/>
                  </a:moveTo>
                  <a:lnTo>
                    <a:pt x="0" y="529831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691545" y="5039982"/>
              <a:ext cx="111760" cy="72390"/>
            </a:xfrm>
            <a:custGeom>
              <a:avLst/>
              <a:gdLst/>
              <a:ahLst/>
              <a:cxnLst/>
              <a:rect l="l" t="t" r="r" b="b"/>
              <a:pathLst>
                <a:path w="111760" h="72389">
                  <a:moveTo>
                    <a:pt x="111531" y="49847"/>
                  </a:moveTo>
                  <a:lnTo>
                    <a:pt x="0" y="72301"/>
                  </a:lnTo>
                  <a:lnTo>
                    <a:pt x="87845" y="0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5992378" y="1830654"/>
              <a:ext cx="168910" cy="6375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495">
                <a:lnSpc>
                  <a:spcPct val="100000"/>
                </a:lnSpc>
              </a:pPr>
              <a:r>
                <a:rPr sz="1700" spc="20" dirty="0">
                  <a:latin typeface="Courier New"/>
                  <a:cs typeface="Courier New"/>
                </a:rPr>
                <a:t>0</a:t>
              </a:r>
              <a:endParaRPr sz="170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  <a:spcBef>
                  <a:spcPts val="655"/>
                </a:spcBef>
              </a:pPr>
              <a:r>
                <a:rPr sz="1700" spc="20" dirty="0">
                  <a:latin typeface="Courier New"/>
                  <a:cs typeface="Courier New"/>
                </a:rPr>
                <a:t>1</a:t>
              </a:r>
              <a:endParaRPr sz="1700">
                <a:latin typeface="Courier New"/>
                <a:cs typeface="Courier New"/>
              </a:endParaRPr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4756106" y="3309766"/>
              <a:ext cx="588645" cy="7258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00" spc="20" dirty="0">
                  <a:latin typeface="Courier New"/>
                  <a:cs typeface="Courier New"/>
                </a:rPr>
                <a:t>D(2)</a:t>
              </a:r>
              <a:endParaRPr sz="1700">
                <a:latin typeface="Courier New"/>
                <a:cs typeface="Courier New"/>
              </a:endParaRPr>
            </a:p>
            <a:p>
              <a:pPr marL="45720">
                <a:lnSpc>
                  <a:spcPct val="100000"/>
                </a:lnSpc>
                <a:spcBef>
                  <a:spcPts val="1350"/>
                </a:spcBef>
              </a:pPr>
              <a:r>
                <a:rPr sz="1700" spc="20" dirty="0">
                  <a:latin typeface="Courier New"/>
                  <a:cs typeface="Courier New"/>
                </a:rPr>
                <a:t>D(3)</a:t>
              </a:r>
              <a:endParaRPr sz="1700">
                <a:latin typeface="Courier New"/>
                <a:cs typeface="Courier New"/>
              </a:endParaRPr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5319052" y="4678496"/>
              <a:ext cx="555625" cy="2952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00" spc="20" dirty="0">
                  <a:latin typeface="Courier New"/>
                  <a:cs typeface="Courier New"/>
                </a:rPr>
                <a:t>A(4)</a:t>
              </a:r>
              <a:endParaRPr sz="1700">
                <a:latin typeface="Courier New"/>
                <a:cs typeface="Courier New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4171085" y="4130727"/>
              <a:ext cx="1162685" cy="4343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4290">
                <a:lnSpc>
                  <a:spcPts val="785"/>
                </a:lnSpc>
              </a:pPr>
              <a:r>
                <a:rPr sz="1050" spc="-5" dirty="0">
                  <a:latin typeface="Courier New"/>
                  <a:cs typeface="Courier New"/>
                </a:rPr>
                <a:t>TIMER</a:t>
              </a:r>
              <a:endParaRPr sz="1050" dirty="0">
                <a:latin typeface="Courier New"/>
                <a:cs typeface="Courier New"/>
              </a:endParaRPr>
            </a:p>
            <a:p>
              <a:pPr marL="12700">
                <a:lnSpc>
                  <a:spcPts val="1565"/>
                </a:lnSpc>
              </a:pPr>
              <a:r>
                <a:rPr sz="1050" spc="-5" dirty="0">
                  <a:latin typeface="Courier New"/>
                  <a:cs typeface="Courier New"/>
                </a:rPr>
                <a:t>EXPIRES</a:t>
              </a:r>
              <a:r>
                <a:rPr sz="1050" spc="-320" dirty="0">
                  <a:latin typeface="Courier New"/>
                  <a:cs typeface="Courier New"/>
                </a:rPr>
                <a:t> </a:t>
              </a:r>
              <a:r>
                <a:rPr sz="2550" spc="30" baseline="-26143" dirty="0">
                  <a:latin typeface="Courier New"/>
                  <a:cs typeface="Courier New"/>
                </a:rPr>
                <a:t>D(1)</a:t>
              </a:r>
              <a:endParaRPr sz="2550" baseline="-26143" dirty="0">
                <a:latin typeface="Courier New"/>
                <a:cs typeface="Courier New"/>
              </a:endParaRPr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5727470" y="3358056"/>
              <a:ext cx="502920" cy="1860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spc="-5" dirty="0">
                  <a:latin typeface="Courier New"/>
                  <a:cs typeface="Courier New"/>
                </a:rPr>
                <a:t>BUFFER</a:t>
              </a:r>
              <a:endParaRPr sz="1050">
                <a:latin typeface="Courier New"/>
                <a:cs typeface="Courier New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5727470" y="3744391"/>
              <a:ext cx="502920" cy="1860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spc="-5" dirty="0">
                  <a:latin typeface="Courier New"/>
                  <a:cs typeface="Courier New"/>
                </a:rPr>
                <a:t>BUFFER</a:t>
              </a:r>
              <a:endParaRPr sz="1050">
                <a:latin typeface="Courier New"/>
                <a:cs typeface="Courier New"/>
              </a:endParaRPr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2051760" y="1808581"/>
              <a:ext cx="422909" cy="2952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00" spc="20" dirty="0">
                  <a:latin typeface="Courier New"/>
                  <a:cs typeface="Courier New"/>
                </a:rPr>
                <a:t>0,2</a:t>
              </a:r>
              <a:endParaRPr sz="1700">
                <a:latin typeface="Courier New"/>
                <a:cs typeface="Courier New"/>
              </a:endParaRPr>
            </a:p>
          </p:txBody>
        </p:sp>
        <p:sp>
          <p:nvSpPr>
            <p:cNvPr id="53" name="object 53"/>
            <p:cNvSpPr txBox="1"/>
            <p:nvPr/>
          </p:nvSpPr>
          <p:spPr>
            <a:xfrm>
              <a:off x="1963454" y="2073486"/>
              <a:ext cx="1515745" cy="11893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708025">
                <a:lnSpc>
                  <a:spcPct val="100000"/>
                </a:lnSpc>
              </a:pPr>
              <a:r>
                <a:rPr sz="1700" spc="20" dirty="0">
                  <a:latin typeface="Courier New"/>
                  <a:cs typeface="Courier New"/>
                </a:rPr>
                <a:t>D(0)</a:t>
              </a:r>
              <a:endParaRPr sz="1700" dirty="0">
                <a:latin typeface="Courier New"/>
                <a:cs typeface="Courier New"/>
              </a:endParaRPr>
            </a:p>
            <a:p>
              <a:pPr marL="972819">
                <a:lnSpc>
                  <a:spcPts val="1800"/>
                </a:lnSpc>
                <a:spcBef>
                  <a:spcPts val="390"/>
                </a:spcBef>
              </a:pPr>
              <a:r>
                <a:rPr sz="1700" spc="20" dirty="0">
                  <a:latin typeface="Courier New"/>
                  <a:cs typeface="Courier New"/>
                </a:rPr>
                <a:t>A(1)</a:t>
              </a:r>
              <a:endParaRPr sz="1700" dirty="0">
                <a:latin typeface="Courier New"/>
                <a:cs typeface="Courier New"/>
              </a:endParaRPr>
            </a:p>
            <a:p>
              <a:pPr marL="210820">
                <a:lnSpc>
                  <a:spcPts val="1800"/>
                </a:lnSpc>
              </a:pPr>
              <a:r>
                <a:rPr sz="1700" spc="20" dirty="0">
                  <a:latin typeface="Courier New"/>
                  <a:cs typeface="Courier New"/>
                </a:rPr>
                <a:t>D(1)</a:t>
              </a:r>
              <a:endParaRPr sz="1700"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  <a:spcBef>
                  <a:spcPts val="1005"/>
                </a:spcBef>
              </a:pPr>
              <a:r>
                <a:rPr sz="1700" spc="20" dirty="0">
                  <a:latin typeface="Courier New"/>
                  <a:cs typeface="Courier New"/>
                </a:rPr>
                <a:t>1,3</a:t>
              </a:r>
              <a:endParaRPr sz="1700" dirty="0">
                <a:latin typeface="Courier New"/>
                <a:cs typeface="Courier New"/>
              </a:endParaRPr>
            </a:p>
          </p:txBody>
        </p:sp>
        <p:sp>
          <p:nvSpPr>
            <p:cNvPr id="54" name="object 54"/>
            <p:cNvSpPr txBox="1"/>
            <p:nvPr/>
          </p:nvSpPr>
          <p:spPr>
            <a:xfrm>
              <a:off x="1764763" y="4097606"/>
              <a:ext cx="1758950" cy="192468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4290">
                <a:lnSpc>
                  <a:spcPts val="785"/>
                </a:lnSpc>
              </a:pPr>
              <a:r>
                <a:rPr sz="1050" spc="-5" dirty="0">
                  <a:latin typeface="Courier New"/>
                  <a:cs typeface="Courier New"/>
                </a:rPr>
                <a:t>TIMER</a:t>
              </a:r>
              <a:endParaRPr sz="1050" dirty="0">
                <a:latin typeface="Courier New"/>
                <a:cs typeface="Courier New"/>
              </a:endParaRPr>
            </a:p>
            <a:p>
              <a:pPr marL="12700">
                <a:lnSpc>
                  <a:spcPts val="1565"/>
                </a:lnSpc>
              </a:pPr>
              <a:r>
                <a:rPr sz="1050" spc="-5" dirty="0">
                  <a:latin typeface="Courier New"/>
                  <a:cs typeface="Courier New"/>
                </a:rPr>
                <a:t>EXPIRES</a:t>
              </a:r>
              <a:r>
                <a:rPr sz="1050" spc="-320" dirty="0">
                  <a:latin typeface="Courier New"/>
                  <a:cs typeface="Courier New"/>
                </a:rPr>
                <a:t> </a:t>
              </a:r>
              <a:r>
                <a:rPr sz="2550" spc="30" baseline="-26143" dirty="0">
                  <a:latin typeface="Courier New"/>
                  <a:cs typeface="Courier New"/>
                </a:rPr>
                <a:t>D(1)</a:t>
              </a:r>
              <a:endParaRPr sz="2550" baseline="-26143" dirty="0">
                <a:latin typeface="Courier New"/>
                <a:cs typeface="Courier New"/>
              </a:endParaRPr>
            </a:p>
            <a:p>
              <a:pPr>
                <a:lnSpc>
                  <a:spcPct val="100000"/>
                </a:lnSpc>
                <a:spcBef>
                  <a:spcPts val="40"/>
                </a:spcBef>
              </a:pPr>
              <a:endParaRPr sz="1900" dirty="0">
                <a:latin typeface="Times New Roman"/>
                <a:cs typeface="Times New Roman"/>
              </a:endParaRPr>
            </a:p>
            <a:p>
              <a:pPr marL="10795" algn="ctr">
                <a:lnSpc>
                  <a:spcPct val="100000"/>
                </a:lnSpc>
              </a:pPr>
              <a:r>
                <a:rPr sz="1700" spc="20" dirty="0">
                  <a:latin typeface="Courier New"/>
                  <a:cs typeface="Courier New"/>
                </a:rPr>
                <a:t>D(2)</a:t>
              </a:r>
              <a:endParaRPr sz="1700" dirty="0">
                <a:latin typeface="Courier New"/>
                <a:cs typeface="Courier New"/>
              </a:endParaRPr>
            </a:p>
            <a:p>
              <a:pPr marL="708025">
                <a:lnSpc>
                  <a:spcPct val="100000"/>
                </a:lnSpc>
                <a:spcBef>
                  <a:spcPts val="1345"/>
                </a:spcBef>
              </a:pPr>
              <a:r>
                <a:rPr sz="1700" spc="20" dirty="0">
                  <a:latin typeface="Courier New"/>
                  <a:cs typeface="Courier New"/>
                </a:rPr>
                <a:t>D(3)</a:t>
              </a:r>
              <a:endParaRPr sz="1700" dirty="0">
                <a:latin typeface="Courier New"/>
                <a:cs typeface="Courier New"/>
              </a:endParaRPr>
            </a:p>
            <a:p>
              <a:pPr marL="1215390">
                <a:lnSpc>
                  <a:spcPct val="100000"/>
                </a:lnSpc>
                <a:spcBef>
                  <a:spcPts val="305"/>
                </a:spcBef>
              </a:pPr>
              <a:r>
                <a:rPr sz="1700" spc="20" dirty="0">
                  <a:latin typeface="Courier New"/>
                  <a:cs typeface="Courier New"/>
                </a:rPr>
                <a:t>A(4)</a:t>
              </a:r>
              <a:endParaRPr sz="1700" dirty="0">
                <a:latin typeface="Courier New"/>
                <a:cs typeface="Courier New"/>
              </a:endParaRPr>
            </a:p>
            <a:p>
              <a:pPr marL="200025">
                <a:lnSpc>
                  <a:spcPct val="100000"/>
                </a:lnSpc>
                <a:spcBef>
                  <a:spcPts val="480"/>
                </a:spcBef>
              </a:pPr>
              <a:r>
                <a:rPr sz="1700" spc="20" dirty="0">
                  <a:latin typeface="Courier New"/>
                  <a:cs typeface="Courier New"/>
                </a:rPr>
                <a:t>4,6</a:t>
              </a:r>
              <a:endParaRPr sz="1700" dirty="0">
                <a:latin typeface="Courier New"/>
                <a:cs typeface="Courier New"/>
              </a:endParaRPr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4281470" y="4932372"/>
              <a:ext cx="422909" cy="2952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00" spc="20" dirty="0">
                  <a:latin typeface="Courier New"/>
                  <a:cs typeface="Courier New"/>
                </a:rPr>
                <a:t>4,6</a:t>
              </a:r>
              <a:endParaRPr sz="1700">
                <a:latin typeface="Courier New"/>
                <a:cs typeface="Courier New"/>
              </a:endParaRPr>
            </a:p>
          </p:txBody>
        </p:sp>
        <p:sp>
          <p:nvSpPr>
            <p:cNvPr id="56" name="object 56"/>
            <p:cNvSpPr txBox="1"/>
            <p:nvPr/>
          </p:nvSpPr>
          <p:spPr>
            <a:xfrm>
              <a:off x="3974058" y="1381797"/>
              <a:ext cx="1911462" cy="152226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65760" marR="48895" algn="ctr">
                <a:lnSpc>
                  <a:spcPts val="1830"/>
                </a:lnSpc>
              </a:pPr>
              <a:endParaRPr sz="2400" dirty="0">
                <a:latin typeface="Arial"/>
                <a:cs typeface="Arial"/>
              </a:endParaRPr>
            </a:p>
            <a:p>
              <a:pPr marL="100965">
                <a:lnSpc>
                  <a:spcPts val="1835"/>
                </a:lnSpc>
              </a:pPr>
              <a:r>
                <a:rPr sz="1700" spc="20" dirty="0">
                  <a:latin typeface="Courier New"/>
                  <a:cs typeface="Courier New"/>
                </a:rPr>
                <a:t>0,2</a:t>
              </a:r>
              <a:endParaRPr sz="1700" dirty="0">
                <a:latin typeface="Courier New"/>
                <a:cs typeface="Courier New"/>
              </a:endParaRPr>
            </a:p>
            <a:p>
              <a:pPr marL="429895" algn="ctr">
                <a:lnSpc>
                  <a:spcPct val="100000"/>
                </a:lnSpc>
                <a:spcBef>
                  <a:spcPts val="45"/>
                </a:spcBef>
              </a:pPr>
              <a:r>
                <a:rPr sz="1700" spc="20" dirty="0">
                  <a:latin typeface="Courier New"/>
                  <a:cs typeface="Courier New"/>
                </a:rPr>
                <a:t>D(0)</a:t>
              </a:r>
              <a:endParaRPr sz="1700" dirty="0">
                <a:latin typeface="Courier New"/>
                <a:cs typeface="Courier New"/>
              </a:endParaRPr>
            </a:p>
            <a:p>
              <a:pPr marL="972819">
                <a:lnSpc>
                  <a:spcPts val="1800"/>
                </a:lnSpc>
                <a:spcBef>
                  <a:spcPts val="390"/>
                </a:spcBef>
              </a:pPr>
              <a:r>
                <a:rPr sz="1700" spc="20" dirty="0">
                  <a:latin typeface="Courier New"/>
                  <a:cs typeface="Courier New"/>
                </a:rPr>
                <a:t>A(1)</a:t>
              </a:r>
              <a:endParaRPr sz="1700" dirty="0">
                <a:latin typeface="Courier New"/>
                <a:cs typeface="Courier New"/>
              </a:endParaRPr>
            </a:p>
            <a:p>
              <a:pPr marL="210820">
                <a:lnSpc>
                  <a:spcPts val="1800"/>
                </a:lnSpc>
              </a:pPr>
              <a:r>
                <a:rPr sz="1700" spc="20" dirty="0">
                  <a:latin typeface="Courier New"/>
                  <a:cs typeface="Courier New"/>
                </a:rPr>
                <a:t>D(1)</a:t>
              </a:r>
              <a:endParaRPr sz="1700"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  <a:spcBef>
                  <a:spcPts val="1005"/>
                </a:spcBef>
              </a:pPr>
              <a:r>
                <a:rPr lang="en-US" sz="1700" spc="20" dirty="0" smtClean="0">
                  <a:latin typeface="Courier New"/>
                  <a:cs typeface="Courier New"/>
                </a:rPr>
                <a:t> </a:t>
              </a:r>
              <a:r>
                <a:rPr sz="1700" spc="20" dirty="0" smtClean="0">
                  <a:latin typeface="Courier New"/>
                  <a:cs typeface="Courier New"/>
                </a:rPr>
                <a:t>1,3</a:t>
              </a:r>
              <a:endParaRPr sz="1700" dirty="0">
                <a:latin typeface="Courier New"/>
                <a:cs typeface="Courier New"/>
              </a:endParaRPr>
            </a:p>
          </p:txBody>
        </p:sp>
      </p:grpSp>
      <p:sp>
        <p:nvSpPr>
          <p:cNvPr id="58" name="object 48"/>
          <p:cNvSpPr txBox="1"/>
          <p:nvPr/>
        </p:nvSpPr>
        <p:spPr>
          <a:xfrm>
            <a:off x="3725856" y="3197386"/>
            <a:ext cx="1019980" cy="6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5900"/>
              </a:lnSpc>
            </a:pPr>
            <a:r>
              <a:rPr lang="en-US" spc="-5" dirty="0">
                <a:solidFill>
                  <a:srgbClr val="00B050"/>
                </a:solidFill>
                <a:latin typeface="Courier New"/>
                <a:cs typeface="Courier New"/>
              </a:rPr>
              <a:t>WINDOW  SLIDES</a:t>
            </a:r>
            <a:endParaRPr lang="en-US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75900"/>
              </a:lnSpc>
            </a:pPr>
            <a:endParaRPr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59" name="object 48"/>
          <p:cNvSpPr txBox="1"/>
          <p:nvPr/>
        </p:nvSpPr>
        <p:spPr>
          <a:xfrm>
            <a:off x="645416" y="3001055"/>
            <a:ext cx="1019980" cy="6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5900"/>
              </a:lnSpc>
            </a:pPr>
            <a:r>
              <a:rPr lang="en-US" spc="-5" dirty="0">
                <a:solidFill>
                  <a:srgbClr val="00B050"/>
                </a:solidFill>
                <a:latin typeface="Courier New"/>
                <a:cs typeface="Courier New"/>
              </a:rPr>
              <a:t>WINDOW  SLIDES</a:t>
            </a:r>
            <a:endParaRPr lang="en-US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75900"/>
              </a:lnSpc>
            </a:pPr>
            <a:endParaRPr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60" name="object 48"/>
          <p:cNvSpPr txBox="1"/>
          <p:nvPr/>
        </p:nvSpPr>
        <p:spPr>
          <a:xfrm>
            <a:off x="3740894" y="5516211"/>
            <a:ext cx="1019980" cy="6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5900"/>
              </a:lnSpc>
            </a:pPr>
            <a:r>
              <a:rPr lang="en-US" spc="-5" dirty="0">
                <a:solidFill>
                  <a:srgbClr val="00B050"/>
                </a:solidFill>
                <a:latin typeface="Courier New"/>
                <a:cs typeface="Courier New"/>
              </a:rPr>
              <a:t>WINDOW  SLIDES</a:t>
            </a:r>
            <a:endParaRPr lang="en-US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75900"/>
              </a:lnSpc>
            </a:pPr>
            <a:endParaRPr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61" name="object 48"/>
          <p:cNvSpPr txBox="1"/>
          <p:nvPr/>
        </p:nvSpPr>
        <p:spPr>
          <a:xfrm>
            <a:off x="570076" y="5882355"/>
            <a:ext cx="1019980" cy="6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5900"/>
              </a:lnSpc>
            </a:pPr>
            <a:r>
              <a:rPr lang="en-US" spc="-5" dirty="0">
                <a:solidFill>
                  <a:srgbClr val="00B050"/>
                </a:solidFill>
                <a:latin typeface="Courier New"/>
                <a:cs typeface="Courier New"/>
              </a:rPr>
              <a:t>WINDOW  SLIDES</a:t>
            </a:r>
            <a:endParaRPr lang="en-US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75900"/>
              </a:lnSpc>
            </a:pPr>
            <a:endParaRPr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42848" y="535949"/>
            <a:ext cx="228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BACK 3</a:t>
            </a:r>
            <a:endParaRPr lang="en-US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11771" y="500553"/>
            <a:ext cx="2283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SELECTIVE REJECT</a:t>
            </a:r>
            <a:endParaRPr lang="en-US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5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2400" y="228600"/>
            <a:ext cx="7078971" cy="10095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    </a:t>
            </a:r>
            <a:r>
              <a:rPr lang="en-US" sz="3200" spc="225" dirty="0" smtClean="0">
                <a:solidFill>
                  <a:srgbClr val="0070C0"/>
                </a:solidFill>
                <a:latin typeface="+mj-lt"/>
                <a:cs typeface="PMingLiU"/>
              </a:rPr>
              <a:t>Go Back N Code</a:t>
            </a:r>
            <a:endParaRPr sz="32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Send </a:t>
            </a:r>
            <a:r>
              <a:rPr lang="en-US" sz="2400" dirty="0">
                <a:solidFill>
                  <a:srgbClr val="00B05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s,m</a:t>
            </a:r>
            <a:r>
              <a:rPr lang="en-US" sz="2400" dirty="0">
                <a:solidFill>
                  <a:srgbClr val="00B050"/>
                </a:solidFill>
              </a:rPr>
              <a:t>) </a:t>
            </a:r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 smtClean="0"/>
              <a:t>send data message </a:t>
            </a:r>
            <a:r>
              <a:rPr lang="en-US" sz="2400" dirty="0" smtClean="0">
                <a:solidFill>
                  <a:srgbClr val="FF0000"/>
                </a:solidFill>
              </a:rPr>
              <a:t>m</a:t>
            </a:r>
            <a:r>
              <a:rPr lang="en-US" sz="2400" dirty="0" smtClean="0"/>
              <a:t> with number </a:t>
            </a:r>
            <a:r>
              <a:rPr lang="en-US" sz="2400" dirty="0" smtClean="0">
                <a:solidFill>
                  <a:srgbClr val="FF0000"/>
                </a:solidFill>
              </a:rPr>
              <a:t>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   The </a:t>
            </a:r>
            <a:r>
              <a:rPr lang="en-US" sz="2400" dirty="0"/>
              <a:t>sender can send this frame </a:t>
            </a:r>
            <a:r>
              <a:rPr lang="en-US" sz="2400" dirty="0" smtClean="0"/>
              <a:t>if: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</a:t>
            </a:r>
            <a:r>
              <a:rPr lang="en-US" sz="2400" dirty="0" smtClean="0">
                <a:solidFill>
                  <a:srgbClr val="FF0000"/>
                </a:solidFill>
              </a:rPr>
              <a:t>m</a:t>
            </a:r>
            <a:r>
              <a:rPr lang="en-US" sz="2400" dirty="0" smtClean="0"/>
              <a:t> </a:t>
            </a:r>
            <a:r>
              <a:rPr lang="en-US" sz="2400" dirty="0"/>
              <a:t>corresponds to s-</a:t>
            </a:r>
            <a:r>
              <a:rPr lang="en-US" sz="2400" dirty="0" err="1"/>
              <a:t>th</a:t>
            </a:r>
            <a:r>
              <a:rPr lang="en-US" sz="2400" dirty="0"/>
              <a:t> data item </a:t>
            </a:r>
          </a:p>
          <a:p>
            <a:r>
              <a:rPr lang="en-US" sz="2400" dirty="0" smtClean="0"/>
              <a:t>          given </a:t>
            </a:r>
            <a:r>
              <a:rPr lang="en-US" sz="2400" dirty="0"/>
              <a:t>to sender by client AND</a:t>
            </a:r>
          </a:p>
          <a:p>
            <a:r>
              <a:rPr lang="en-US" sz="2400" dirty="0" smtClean="0"/>
              <a:t>          </a:t>
            </a:r>
            <a:r>
              <a:rPr lang="en-US" sz="2400" dirty="0" smtClean="0">
                <a:solidFill>
                  <a:srgbClr val="FF0000"/>
                </a:solidFill>
              </a:rPr>
              <a:t>L </a:t>
            </a:r>
            <a:r>
              <a:rPr lang="en-US" sz="2400" dirty="0">
                <a:solidFill>
                  <a:srgbClr val="FF0000"/>
                </a:solidFill>
              </a:rPr>
              <a:t>&lt;= s &lt;= L + w - 1 r </a:t>
            </a:r>
            <a:r>
              <a:rPr lang="en-US" sz="2400" dirty="0">
                <a:solidFill>
                  <a:srgbClr val="00B050"/>
                </a:solidFill>
              </a:rPr>
              <a:t>// </a:t>
            </a:r>
            <a:r>
              <a:rPr lang="en-US" sz="2400" dirty="0" smtClean="0"/>
              <a:t>in allowed send window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Receive(r, </a:t>
            </a:r>
            <a:r>
              <a:rPr lang="en-US" sz="2400" dirty="0" err="1">
                <a:solidFill>
                  <a:srgbClr val="00B050"/>
                </a:solidFill>
              </a:rPr>
              <a:t>Ack</a:t>
            </a:r>
            <a:r>
              <a:rPr lang="en-US" sz="2400" dirty="0" smtClean="0">
                <a:solidFill>
                  <a:srgbClr val="00B050"/>
                </a:solidFill>
              </a:rPr>
              <a:t>) // </a:t>
            </a:r>
            <a:r>
              <a:rPr lang="en-US" sz="2400" dirty="0" smtClean="0"/>
              <a:t>receive an </a:t>
            </a:r>
            <a:r>
              <a:rPr lang="en-US" sz="2400" dirty="0" err="1" smtClean="0"/>
              <a:t>ack</a:t>
            </a:r>
            <a:r>
              <a:rPr lang="en-US" sz="2400" dirty="0" smtClean="0"/>
              <a:t> number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    On </a:t>
            </a:r>
            <a:r>
              <a:rPr lang="en-US" sz="2400" dirty="0"/>
              <a:t>receipt:</a:t>
            </a:r>
          </a:p>
          <a:p>
            <a:r>
              <a:rPr lang="en-US" sz="2400" dirty="0" smtClean="0"/>
              <a:t>            </a:t>
            </a:r>
            <a:r>
              <a:rPr lang="en-US" sz="2400" dirty="0" smtClean="0">
                <a:solidFill>
                  <a:srgbClr val="FF0000"/>
                </a:solidFill>
              </a:rPr>
              <a:t>L </a:t>
            </a:r>
            <a:r>
              <a:rPr lang="en-US" sz="2400" dirty="0">
                <a:solidFill>
                  <a:srgbClr val="FF0000"/>
                </a:solidFill>
              </a:rPr>
              <a:t>:= </a:t>
            </a:r>
            <a:r>
              <a:rPr lang="en-US" sz="2400" dirty="0" smtClean="0">
                <a:solidFill>
                  <a:srgbClr val="FF0000"/>
                </a:solidFill>
              </a:rPr>
              <a:t>r </a:t>
            </a:r>
            <a:r>
              <a:rPr lang="en-US" sz="2400" dirty="0">
                <a:solidFill>
                  <a:srgbClr val="00B050"/>
                </a:solidFill>
              </a:rPr>
              <a:t>// </a:t>
            </a:r>
            <a:r>
              <a:rPr lang="en-US" sz="2400" dirty="0" smtClean="0"/>
              <a:t>slide lower window edge to </a:t>
            </a:r>
            <a:r>
              <a:rPr lang="en-US" sz="2400" dirty="0" err="1" smtClean="0"/>
              <a:t>ack</a:t>
            </a:r>
            <a:r>
              <a:rPr lang="en-US" sz="2400" dirty="0" smtClean="0"/>
              <a:t> number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Receive(s, m</a:t>
            </a:r>
            <a:r>
              <a:rPr lang="en-US" sz="2400" dirty="0">
                <a:solidFill>
                  <a:srgbClr val="00B050"/>
                </a:solidFill>
              </a:rPr>
              <a:t>) </a:t>
            </a:r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 smtClean="0"/>
              <a:t>receive data message </a:t>
            </a:r>
            <a:r>
              <a:rPr lang="en-US" sz="2400" dirty="0" smtClean="0">
                <a:solidFill>
                  <a:srgbClr val="FF0000"/>
                </a:solidFill>
              </a:rPr>
              <a:t>m</a:t>
            </a:r>
            <a:r>
              <a:rPr lang="en-US" sz="2400" dirty="0" smtClean="0"/>
              <a:t> with number </a:t>
            </a:r>
            <a:r>
              <a:rPr lang="en-US" sz="2400" dirty="0" smtClean="0">
                <a:solidFill>
                  <a:srgbClr val="FF0000"/>
                </a:solidFill>
              </a:rPr>
              <a:t>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   On </a:t>
            </a:r>
            <a:r>
              <a:rPr lang="en-US" sz="2400" dirty="0"/>
              <a:t>receipt:</a:t>
            </a:r>
          </a:p>
          <a:p>
            <a:r>
              <a:rPr lang="en-US" sz="2400" dirty="0" smtClean="0"/>
              <a:t>        If </a:t>
            </a:r>
            <a:r>
              <a:rPr lang="en-US" sz="2400" dirty="0">
                <a:solidFill>
                  <a:srgbClr val="FF0000"/>
                </a:solidFill>
              </a:rPr>
              <a:t>s = R</a:t>
            </a:r>
            <a:r>
              <a:rPr lang="en-US" sz="2400" dirty="0"/>
              <a:t> </a:t>
            </a:r>
            <a:r>
              <a:rPr lang="en-US" sz="2400" dirty="0" smtClean="0"/>
              <a:t>then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</a:t>
            </a:r>
            <a:r>
              <a:rPr lang="en-US" sz="2400" dirty="0" smtClean="0">
                <a:solidFill>
                  <a:srgbClr val="FF0000"/>
                </a:solidFill>
              </a:rPr>
              <a:t>R </a:t>
            </a:r>
            <a:r>
              <a:rPr lang="en-US" sz="2400" dirty="0">
                <a:solidFill>
                  <a:srgbClr val="FF0000"/>
                </a:solidFill>
              </a:rPr>
              <a:t>:= s + 1</a:t>
            </a:r>
          </a:p>
          <a:p>
            <a:r>
              <a:rPr lang="en-US" sz="2400" dirty="0" smtClean="0"/>
              <a:t>              Deliver </a:t>
            </a:r>
            <a:r>
              <a:rPr lang="en-US" sz="2400" dirty="0"/>
              <a:t>data m to client.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Send(r, </a:t>
            </a:r>
            <a:r>
              <a:rPr lang="en-US" sz="2400" dirty="0" err="1">
                <a:solidFill>
                  <a:srgbClr val="00B050"/>
                </a:solidFill>
              </a:rPr>
              <a:t>Ack</a:t>
            </a:r>
            <a:r>
              <a:rPr lang="en-US" sz="2400" dirty="0">
                <a:solidFill>
                  <a:srgbClr val="00B050"/>
                </a:solidFill>
              </a:rPr>
              <a:t>) </a:t>
            </a:r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 smtClean="0"/>
              <a:t>send </a:t>
            </a:r>
            <a:r>
              <a:rPr lang="en-US" sz="2400" dirty="0" err="1" smtClean="0"/>
              <a:t>ack</a:t>
            </a:r>
            <a:r>
              <a:rPr lang="en-US" sz="2400" dirty="0" smtClean="0"/>
              <a:t> with number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   </a:t>
            </a:r>
            <a:r>
              <a:rPr lang="en-US" sz="2400" dirty="0" smtClean="0"/>
              <a:t>// receivers typically send </a:t>
            </a:r>
            <a:r>
              <a:rPr lang="en-US" sz="2400" dirty="0" err="1" smtClean="0"/>
              <a:t>acks</a:t>
            </a:r>
            <a:r>
              <a:rPr lang="en-US" sz="2400" dirty="0" smtClean="0"/>
              <a:t> in response to data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// messages but our code can send </a:t>
            </a:r>
            <a:r>
              <a:rPr lang="en-US" sz="2400" dirty="0" err="1" smtClean="0"/>
              <a:t>acks</a:t>
            </a:r>
            <a:r>
              <a:rPr lang="en-US" sz="2400" dirty="0" smtClean="0"/>
              <a:t> anytime</a:t>
            </a:r>
            <a:endParaRPr lang="en-US" sz="2400" dirty="0"/>
          </a:p>
          <a:p>
            <a:r>
              <a:rPr lang="en-US" sz="2400" dirty="0" smtClean="0"/>
              <a:t>    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/>
              <a:t> </a:t>
            </a:r>
            <a:r>
              <a:rPr lang="en-US" sz="2400" dirty="0"/>
              <a:t>must equal </a:t>
            </a:r>
            <a:r>
              <a:rPr lang="en-US" sz="2400" dirty="0" smtClean="0">
                <a:solidFill>
                  <a:srgbClr val="FF0000"/>
                </a:solidFill>
              </a:rPr>
              <a:t>R </a:t>
            </a:r>
            <a:endParaRPr lang="en-US" sz="2400" dirty="0">
              <a:solidFill>
                <a:srgbClr val="FF0000"/>
              </a:solidFill>
              <a:cs typeface="Garamond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4102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6096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------------Sender Code---------------------------</a:t>
            </a:r>
            <a:r>
              <a:rPr lang="en-US" sz="2400" dirty="0" smtClean="0"/>
              <a:t>-</a:t>
            </a:r>
          </a:p>
          <a:p>
            <a:r>
              <a:rPr lang="en-US" sz="2400" dirty="0" smtClean="0"/>
              <a:t>Sender keeps state variable </a:t>
            </a:r>
            <a:r>
              <a:rPr lang="en-US" sz="2400" dirty="0" smtClean="0">
                <a:solidFill>
                  <a:srgbClr val="FF0000"/>
                </a:solidFill>
              </a:rPr>
              <a:t>L</a:t>
            </a:r>
            <a:r>
              <a:rPr lang="en-US" sz="2400" dirty="0" smtClean="0"/>
              <a:t>, initially 0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49221" y="51816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Receiver Code ---------------------------------------</a:t>
            </a:r>
            <a:endParaRPr lang="en-US" sz="2400" dirty="0" smtClean="0"/>
          </a:p>
          <a:p>
            <a:r>
              <a:rPr lang="en-US" sz="2400" dirty="0" smtClean="0"/>
              <a:t>Receiver keeps state variable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/>
              <a:t>, initially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67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2400" y="228600"/>
            <a:ext cx="7078971" cy="7448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    </a:t>
            </a:r>
            <a:r>
              <a:rPr lang="en-US" sz="2800" spc="225" dirty="0" smtClean="0">
                <a:solidFill>
                  <a:srgbClr val="0070C0"/>
                </a:solidFill>
                <a:latin typeface="+mj-lt"/>
                <a:cs typeface="PMingLiU"/>
              </a:rPr>
              <a:t>Selective Reject Sender code</a:t>
            </a:r>
            <a:endParaRPr sz="28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lang="en-US" sz="2400" dirty="0" smtClean="0">
              <a:latin typeface="+mj-lt"/>
              <a:cs typeface="Garamond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 smtClean="0">
                <a:latin typeface="+mj-lt"/>
                <a:cs typeface="Garamond"/>
              </a:rPr>
              <a:t>Sender keeps a lower window edge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Garamond"/>
              </a:rPr>
              <a:t>L</a:t>
            </a:r>
            <a:r>
              <a:rPr lang="en-US" sz="2400" dirty="0">
                <a:latin typeface="+mj-lt"/>
                <a:cs typeface="Garamond"/>
              </a:rPr>
              <a:t> </a:t>
            </a:r>
            <a:r>
              <a:rPr lang="en-US" sz="2400" dirty="0" smtClean="0">
                <a:latin typeface="+mj-lt"/>
                <a:cs typeface="Garamond"/>
              </a:rPr>
              <a:t>initially 0 but also an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Garamond"/>
              </a:rPr>
              <a:t>array</a:t>
            </a:r>
            <a:r>
              <a:rPr lang="en-US" sz="2400" dirty="0" smtClean="0">
                <a:latin typeface="+mj-lt"/>
                <a:cs typeface="Garamond"/>
              </a:rPr>
              <a:t>  with a bit set for all numbers </a:t>
            </a:r>
            <a:r>
              <a:rPr lang="en-US" sz="2400" dirty="0" err="1" smtClean="0">
                <a:latin typeface="+mj-lt"/>
                <a:cs typeface="Garamond"/>
              </a:rPr>
              <a:t>acked</a:t>
            </a:r>
            <a:r>
              <a:rPr lang="en-US" sz="2400" dirty="0" smtClean="0">
                <a:latin typeface="+mj-lt"/>
                <a:cs typeface="Garamond"/>
              </a:rPr>
              <a:t> so far.  Initially, all bits are clear.  In practice, we implement this array by a bitmap of size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Garamond"/>
              </a:rPr>
              <a:t>w</a:t>
            </a:r>
            <a:r>
              <a:rPr lang="en-US" sz="2400" dirty="0" smtClean="0">
                <a:latin typeface="+mj-lt"/>
                <a:cs typeface="Garamond"/>
              </a:rPr>
              <a:t> which we shift</a:t>
            </a:r>
            <a:endParaRPr lang="en-US" sz="2400" dirty="0">
              <a:latin typeface="+mj-lt"/>
              <a:cs typeface="Garamond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Send (s</a:t>
            </a:r>
            <a:r>
              <a:rPr lang="en-US" sz="2400" dirty="0" smtClean="0">
                <a:solidFill>
                  <a:srgbClr val="00B050"/>
                </a:solidFill>
              </a:rPr>
              <a:t>, m</a:t>
            </a:r>
            <a:r>
              <a:rPr lang="en-US" sz="2400" dirty="0">
                <a:solidFill>
                  <a:srgbClr val="00B050"/>
                </a:solidFill>
              </a:rPr>
              <a:t>) </a:t>
            </a:r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/>
              <a:t>send data message 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 with number </a:t>
            </a:r>
            <a:r>
              <a:rPr lang="en-US" sz="2400" dirty="0" smtClean="0">
                <a:solidFill>
                  <a:srgbClr val="FF0000"/>
                </a:solidFill>
              </a:rPr>
              <a:t>s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smtClean="0"/>
              <a:t>   The </a:t>
            </a:r>
            <a:r>
              <a:rPr lang="en-US" sz="2400" dirty="0"/>
              <a:t>sender can send this frame </a:t>
            </a:r>
            <a:r>
              <a:rPr lang="en-US" sz="2400" dirty="0" smtClean="0"/>
              <a:t>if: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m </a:t>
            </a:r>
            <a:r>
              <a:rPr lang="en-US" sz="2400" dirty="0"/>
              <a:t>corresponds to s-</a:t>
            </a:r>
            <a:r>
              <a:rPr lang="en-US" sz="2400" dirty="0" err="1"/>
              <a:t>th</a:t>
            </a:r>
            <a:r>
              <a:rPr lang="en-US" sz="2400" dirty="0"/>
              <a:t> data item </a:t>
            </a:r>
          </a:p>
          <a:p>
            <a:r>
              <a:rPr lang="en-US" sz="2400" dirty="0" smtClean="0"/>
              <a:t>          given </a:t>
            </a:r>
            <a:r>
              <a:rPr lang="en-US" sz="2400" dirty="0"/>
              <a:t>to sender by client </a:t>
            </a:r>
            <a:r>
              <a:rPr lang="en-US" sz="2400" dirty="0" smtClean="0"/>
              <a:t>AND</a:t>
            </a:r>
          </a:p>
          <a:p>
            <a:r>
              <a:rPr lang="en-US" sz="2400" dirty="0" smtClean="0"/>
              <a:t>          </a:t>
            </a:r>
            <a:r>
              <a:rPr lang="en-US" sz="2400" dirty="0" smtClean="0">
                <a:solidFill>
                  <a:srgbClr val="FF0000"/>
                </a:solidFill>
              </a:rPr>
              <a:t>L &lt;= s &lt;= L + w - 1 </a:t>
            </a:r>
            <a:r>
              <a:rPr lang="en-US" sz="2400" dirty="0"/>
              <a:t>AND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      s </a:t>
            </a:r>
            <a:r>
              <a:rPr lang="en-US" sz="2400" dirty="0" smtClean="0"/>
              <a:t>has not been </a:t>
            </a:r>
            <a:r>
              <a:rPr lang="en-US" sz="2400" dirty="0" err="1" smtClean="0"/>
              <a:t>acked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//</a:t>
            </a:r>
            <a:r>
              <a:rPr lang="en-US" sz="2400" dirty="0" smtClean="0"/>
              <a:t> new for selective reject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Receive(r, </a:t>
            </a:r>
            <a:r>
              <a:rPr lang="en-US" sz="2400" dirty="0" smtClean="0">
                <a:solidFill>
                  <a:srgbClr val="00B050"/>
                </a:solidFill>
              </a:rPr>
              <a:t>List </a:t>
            </a:r>
            <a:r>
              <a:rPr lang="en-US" sz="2400" dirty="0" err="1" smtClean="0">
                <a:solidFill>
                  <a:srgbClr val="00B050"/>
                </a:solidFill>
              </a:rPr>
              <a:t>Ack</a:t>
            </a:r>
            <a:r>
              <a:rPr lang="en-US" sz="2400" dirty="0">
                <a:solidFill>
                  <a:srgbClr val="00B050"/>
                </a:solidFill>
              </a:rPr>
              <a:t>) </a:t>
            </a:r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/>
              <a:t>receive an </a:t>
            </a:r>
            <a:r>
              <a:rPr lang="en-US" sz="2400" dirty="0" err="1"/>
              <a:t>ack</a:t>
            </a:r>
            <a:r>
              <a:rPr lang="en-US" sz="2400" dirty="0"/>
              <a:t> number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r </a:t>
            </a:r>
            <a:r>
              <a:rPr lang="en-US" sz="2400" dirty="0" smtClean="0"/>
              <a:t>with</a:t>
            </a:r>
            <a:r>
              <a:rPr lang="en-US" sz="2400" dirty="0" smtClean="0">
                <a:solidFill>
                  <a:srgbClr val="FF0000"/>
                </a:solidFill>
              </a:rPr>
              <a:t> List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                           </a:t>
            </a:r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 smtClean="0"/>
              <a:t>of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received numbers </a:t>
            </a:r>
            <a:r>
              <a:rPr lang="en-US" sz="2400" dirty="0" smtClean="0">
                <a:solidFill>
                  <a:srgbClr val="FF0000"/>
                </a:solidFill>
              </a:rPr>
              <a:t>&gt; r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    On </a:t>
            </a:r>
            <a:r>
              <a:rPr lang="en-US" sz="2400" dirty="0"/>
              <a:t>receipt:</a:t>
            </a:r>
          </a:p>
          <a:p>
            <a:r>
              <a:rPr lang="en-US" sz="2400" dirty="0" smtClean="0"/>
              <a:t>            </a:t>
            </a:r>
            <a:r>
              <a:rPr lang="en-US" sz="2400" dirty="0" smtClean="0">
                <a:solidFill>
                  <a:srgbClr val="FF0000"/>
                </a:solidFill>
              </a:rPr>
              <a:t>L </a:t>
            </a:r>
            <a:r>
              <a:rPr lang="en-US" sz="2400" dirty="0">
                <a:solidFill>
                  <a:srgbClr val="FF0000"/>
                </a:solidFill>
              </a:rPr>
              <a:t>:= </a:t>
            </a:r>
            <a:r>
              <a:rPr lang="en-US" sz="2400" dirty="0" smtClean="0">
                <a:solidFill>
                  <a:srgbClr val="FF0000"/>
                </a:solidFill>
              </a:rPr>
              <a:t>r </a:t>
            </a:r>
            <a:r>
              <a:rPr lang="en-US" sz="2400" dirty="0">
                <a:solidFill>
                  <a:srgbClr val="00B050"/>
                </a:solidFill>
              </a:rPr>
              <a:t>// </a:t>
            </a:r>
            <a:r>
              <a:rPr lang="en-US" sz="2400" dirty="0" smtClean="0"/>
              <a:t>slide </a:t>
            </a:r>
            <a:r>
              <a:rPr lang="en-US" sz="2400" dirty="0"/>
              <a:t>lower window edge to </a:t>
            </a:r>
            <a:r>
              <a:rPr lang="en-US" sz="2400" dirty="0" err="1"/>
              <a:t>ack</a:t>
            </a:r>
            <a:r>
              <a:rPr lang="en-US" sz="2400" dirty="0"/>
              <a:t> </a:t>
            </a:r>
            <a:r>
              <a:rPr lang="en-US" sz="2400" dirty="0" smtClean="0"/>
              <a:t>number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      </a:t>
            </a:r>
            <a:r>
              <a:rPr lang="en-US" sz="2400" dirty="0" smtClean="0"/>
              <a:t>Mark numbers in </a:t>
            </a:r>
            <a:r>
              <a:rPr lang="en-US" sz="2400" dirty="0" smtClean="0">
                <a:solidFill>
                  <a:srgbClr val="FF0000"/>
                </a:solidFill>
              </a:rPr>
              <a:t>List </a:t>
            </a:r>
            <a:r>
              <a:rPr lang="en-US" sz="2400" dirty="0" smtClean="0"/>
              <a:t>as </a:t>
            </a:r>
            <a:r>
              <a:rPr lang="en-US" sz="2400" dirty="0" err="1" smtClean="0"/>
              <a:t>acked</a:t>
            </a:r>
            <a:r>
              <a:rPr lang="en-US" sz="2400" dirty="0" smtClean="0"/>
              <a:t> at sender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85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598070" y="2740285"/>
            <a:ext cx="2266080" cy="4512888"/>
            <a:chOff x="1764763" y="1797532"/>
            <a:chExt cx="2059305" cy="4224759"/>
          </a:xfrm>
        </p:grpSpPr>
        <p:sp>
          <p:nvSpPr>
            <p:cNvPr id="2" name="object 2"/>
            <p:cNvSpPr/>
            <p:nvPr/>
          </p:nvSpPr>
          <p:spPr>
            <a:xfrm>
              <a:off x="2384564" y="1999526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30">
                  <a:moveTo>
                    <a:pt x="0" y="0"/>
                  </a:moveTo>
                  <a:lnTo>
                    <a:pt x="1159002" y="264922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429812" y="2212949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306" y="0"/>
                  </a:moveTo>
                  <a:lnTo>
                    <a:pt x="113753" y="51498"/>
                  </a:lnTo>
                  <a:lnTo>
                    <a:pt x="0" y="53797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07297" y="2617673"/>
              <a:ext cx="866775" cy="236854"/>
            </a:xfrm>
            <a:custGeom>
              <a:avLst/>
              <a:gdLst/>
              <a:ahLst/>
              <a:cxnLst/>
              <a:rect l="l" t="t" r="r" b="b"/>
              <a:pathLst>
                <a:path w="866775" h="236855">
                  <a:moveTo>
                    <a:pt x="0" y="0"/>
                  </a:moveTo>
                  <a:lnTo>
                    <a:pt x="866546" y="236524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60090" y="2798508"/>
              <a:ext cx="114300" cy="55880"/>
            </a:xfrm>
            <a:custGeom>
              <a:avLst/>
              <a:gdLst/>
              <a:ahLst/>
              <a:cxnLst/>
              <a:rect l="l" t="t" r="r" b="b"/>
              <a:pathLst>
                <a:path w="114300" h="55880">
                  <a:moveTo>
                    <a:pt x="14541" y="0"/>
                  </a:moveTo>
                  <a:lnTo>
                    <a:pt x="113753" y="55689"/>
                  </a:lnTo>
                  <a:lnTo>
                    <a:pt x="0" y="53251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6261" y="3257880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29">
                  <a:moveTo>
                    <a:pt x="0" y="0"/>
                  </a:moveTo>
                  <a:lnTo>
                    <a:pt x="1159002" y="264909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41509" y="3471290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293" y="0"/>
                  </a:moveTo>
                  <a:lnTo>
                    <a:pt x="113753" y="51498"/>
                  </a:lnTo>
                  <a:lnTo>
                    <a:pt x="0" y="53809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29370" y="2562478"/>
              <a:ext cx="1115060" cy="530225"/>
            </a:xfrm>
            <a:custGeom>
              <a:avLst/>
              <a:gdLst/>
              <a:ahLst/>
              <a:cxnLst/>
              <a:rect l="l" t="t" r="r" b="b"/>
              <a:pathLst>
                <a:path w="1115060" h="530225">
                  <a:moveTo>
                    <a:pt x="1114856" y="0"/>
                  </a:moveTo>
                  <a:lnTo>
                    <a:pt x="0" y="529831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29370" y="3019996"/>
              <a:ext cx="111760" cy="72390"/>
            </a:xfrm>
            <a:custGeom>
              <a:avLst/>
              <a:gdLst/>
              <a:ahLst/>
              <a:cxnLst/>
              <a:rect l="l" t="t" r="r" b="b"/>
              <a:pathLst>
                <a:path w="111760" h="72389">
                  <a:moveTo>
                    <a:pt x="111544" y="49847"/>
                  </a:moveTo>
                  <a:lnTo>
                    <a:pt x="0" y="72313"/>
                  </a:lnTo>
                  <a:lnTo>
                    <a:pt x="87858" y="0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91002" y="2794279"/>
              <a:ext cx="154940" cy="132715"/>
            </a:xfrm>
            <a:custGeom>
              <a:avLst/>
              <a:gdLst/>
              <a:ahLst/>
              <a:cxnLst/>
              <a:rect l="l" t="t" r="r" b="b"/>
              <a:pathLst>
                <a:path w="154939" h="132714">
                  <a:moveTo>
                    <a:pt x="0" y="0"/>
                  </a:moveTo>
                  <a:lnTo>
                    <a:pt x="154533" y="132448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02051" y="2772193"/>
              <a:ext cx="110489" cy="143510"/>
            </a:xfrm>
            <a:custGeom>
              <a:avLst/>
              <a:gdLst/>
              <a:ahLst/>
              <a:cxnLst/>
              <a:rect l="l" t="t" r="r" b="b"/>
              <a:pathLst>
                <a:path w="110489" h="143510">
                  <a:moveTo>
                    <a:pt x="0" y="143497"/>
                  </a:moveTo>
                  <a:lnTo>
                    <a:pt x="110375" y="0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5225" y="3666286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29">
                  <a:moveTo>
                    <a:pt x="0" y="0"/>
                  </a:moveTo>
                  <a:lnTo>
                    <a:pt x="1159002" y="264922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30473" y="3879710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293" y="0"/>
                  </a:moveTo>
                  <a:lnTo>
                    <a:pt x="113753" y="51498"/>
                  </a:lnTo>
                  <a:lnTo>
                    <a:pt x="0" y="53797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74189" y="4207154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29">
                  <a:moveTo>
                    <a:pt x="0" y="0"/>
                  </a:moveTo>
                  <a:lnTo>
                    <a:pt x="1159002" y="264922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19437" y="4420577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293" y="0"/>
                  </a:moveTo>
                  <a:lnTo>
                    <a:pt x="113753" y="51498"/>
                  </a:lnTo>
                  <a:lnTo>
                    <a:pt x="0" y="53797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4189" y="4637646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29">
                  <a:moveTo>
                    <a:pt x="0" y="0"/>
                  </a:moveTo>
                  <a:lnTo>
                    <a:pt x="1159002" y="264909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19437" y="4851069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293" y="0"/>
                  </a:moveTo>
                  <a:lnTo>
                    <a:pt x="113753" y="51485"/>
                  </a:lnTo>
                  <a:lnTo>
                    <a:pt x="0" y="53797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52103" y="5023980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29">
                  <a:moveTo>
                    <a:pt x="0" y="0"/>
                  </a:moveTo>
                  <a:lnTo>
                    <a:pt x="1159014" y="264922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97364" y="5237403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293" y="0"/>
                  </a:moveTo>
                  <a:lnTo>
                    <a:pt x="113753" y="51498"/>
                  </a:lnTo>
                  <a:lnTo>
                    <a:pt x="0" y="53797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96261" y="5322011"/>
              <a:ext cx="1115060" cy="530225"/>
            </a:xfrm>
            <a:custGeom>
              <a:avLst/>
              <a:gdLst/>
              <a:ahLst/>
              <a:cxnLst/>
              <a:rect l="l" t="t" r="r" b="b"/>
              <a:pathLst>
                <a:path w="1115060" h="530225">
                  <a:moveTo>
                    <a:pt x="1114856" y="0"/>
                  </a:moveTo>
                  <a:lnTo>
                    <a:pt x="0" y="529831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96261" y="5779541"/>
              <a:ext cx="111760" cy="72390"/>
            </a:xfrm>
            <a:custGeom>
              <a:avLst/>
              <a:gdLst/>
              <a:ahLst/>
              <a:cxnLst/>
              <a:rect l="l" t="t" r="r" b="b"/>
              <a:pathLst>
                <a:path w="111760" h="72389">
                  <a:moveTo>
                    <a:pt x="111544" y="49847"/>
                  </a:moveTo>
                  <a:lnTo>
                    <a:pt x="0" y="72301"/>
                  </a:lnTo>
                  <a:lnTo>
                    <a:pt x="87845" y="0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3586059" y="1797532"/>
              <a:ext cx="168910" cy="6375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495">
                <a:lnSpc>
                  <a:spcPct val="100000"/>
                </a:lnSpc>
              </a:pPr>
              <a:r>
                <a:rPr sz="1700" spc="20" dirty="0">
                  <a:latin typeface="Courier New"/>
                  <a:cs typeface="Courier New"/>
                </a:rPr>
                <a:t>0</a:t>
              </a:r>
              <a:endParaRPr sz="1700"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  <a:spcBef>
                  <a:spcPts val="655"/>
                </a:spcBef>
              </a:pPr>
              <a:r>
                <a:rPr sz="1700" spc="20" dirty="0" smtClean="0">
                  <a:latin typeface="Courier New"/>
                  <a:cs typeface="Courier New"/>
                </a:rPr>
                <a:t>1</a:t>
              </a:r>
              <a:endParaRPr sz="1700" dirty="0">
                <a:latin typeface="Courier New"/>
                <a:cs typeface="Courier New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2349785" y="3276644"/>
              <a:ext cx="588645" cy="7258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00" spc="20" dirty="0">
                  <a:latin typeface="Courier New"/>
                  <a:cs typeface="Courier New"/>
                </a:rPr>
                <a:t>D(2)</a:t>
              </a:r>
              <a:endParaRPr sz="1700">
                <a:latin typeface="Courier New"/>
                <a:cs typeface="Courier New"/>
              </a:endParaRPr>
            </a:p>
            <a:p>
              <a:pPr marL="45720">
                <a:lnSpc>
                  <a:spcPct val="100000"/>
                </a:lnSpc>
                <a:spcBef>
                  <a:spcPts val="1350"/>
                </a:spcBef>
              </a:pPr>
              <a:r>
                <a:rPr sz="1700" spc="20" dirty="0">
                  <a:latin typeface="Courier New"/>
                  <a:cs typeface="Courier New"/>
                </a:rPr>
                <a:t>D(3)</a:t>
              </a:r>
              <a:endParaRPr sz="1700">
                <a:latin typeface="Courier New"/>
                <a:cs typeface="Courier New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3321148" y="3324935"/>
              <a:ext cx="502920" cy="1860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spc="-5" dirty="0">
                  <a:latin typeface="Courier New"/>
                  <a:cs typeface="Courier New"/>
                </a:rPr>
                <a:t>REJECT</a:t>
              </a:r>
              <a:endParaRPr sz="1050" dirty="0">
                <a:latin typeface="Courier New"/>
                <a:cs typeface="Courier New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3321148" y="3711270"/>
              <a:ext cx="502920" cy="1860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spc="-5" dirty="0">
                  <a:latin typeface="Courier New"/>
                  <a:cs typeface="Courier New"/>
                </a:rPr>
                <a:t>REJECT</a:t>
              </a:r>
              <a:endParaRPr sz="1050">
                <a:latin typeface="Courier New"/>
                <a:cs typeface="Courier New"/>
              </a:endParaRPr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2051760" y="1808581"/>
              <a:ext cx="422909" cy="2952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00" spc="20" dirty="0">
                  <a:latin typeface="Courier New"/>
                  <a:cs typeface="Courier New"/>
                </a:rPr>
                <a:t>0,2</a:t>
              </a:r>
              <a:endParaRPr sz="1700">
                <a:latin typeface="Courier New"/>
                <a:cs typeface="Courier New"/>
              </a:endParaRPr>
            </a:p>
          </p:txBody>
        </p:sp>
        <p:sp>
          <p:nvSpPr>
            <p:cNvPr id="53" name="object 53"/>
            <p:cNvSpPr txBox="1"/>
            <p:nvPr/>
          </p:nvSpPr>
          <p:spPr>
            <a:xfrm>
              <a:off x="1963454" y="2073486"/>
              <a:ext cx="1515745" cy="11893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708025">
                <a:lnSpc>
                  <a:spcPct val="100000"/>
                </a:lnSpc>
              </a:pPr>
              <a:r>
                <a:rPr sz="1700" spc="20" dirty="0">
                  <a:latin typeface="Courier New"/>
                  <a:cs typeface="Courier New"/>
                </a:rPr>
                <a:t>D(0)</a:t>
              </a:r>
              <a:endParaRPr sz="1700" dirty="0">
                <a:latin typeface="Courier New"/>
                <a:cs typeface="Courier New"/>
              </a:endParaRPr>
            </a:p>
            <a:p>
              <a:pPr marL="972819">
                <a:lnSpc>
                  <a:spcPts val="1800"/>
                </a:lnSpc>
                <a:spcBef>
                  <a:spcPts val="390"/>
                </a:spcBef>
              </a:pPr>
              <a:r>
                <a:rPr sz="1700" spc="20" dirty="0">
                  <a:latin typeface="Courier New"/>
                  <a:cs typeface="Courier New"/>
                </a:rPr>
                <a:t>A(1)</a:t>
              </a:r>
              <a:endParaRPr sz="1700" dirty="0">
                <a:latin typeface="Courier New"/>
                <a:cs typeface="Courier New"/>
              </a:endParaRPr>
            </a:p>
            <a:p>
              <a:pPr marL="210820">
                <a:lnSpc>
                  <a:spcPts val="1800"/>
                </a:lnSpc>
              </a:pPr>
              <a:r>
                <a:rPr sz="1700" spc="20" dirty="0">
                  <a:latin typeface="Courier New"/>
                  <a:cs typeface="Courier New"/>
                </a:rPr>
                <a:t>D(1)</a:t>
              </a:r>
              <a:endParaRPr sz="1700"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  <a:spcBef>
                  <a:spcPts val="1005"/>
                </a:spcBef>
              </a:pPr>
              <a:r>
                <a:rPr sz="1700" spc="20" dirty="0">
                  <a:latin typeface="Courier New"/>
                  <a:cs typeface="Courier New"/>
                </a:rPr>
                <a:t>1,3</a:t>
              </a:r>
              <a:endParaRPr sz="1700" dirty="0">
                <a:latin typeface="Courier New"/>
                <a:cs typeface="Courier New"/>
              </a:endParaRPr>
            </a:p>
          </p:txBody>
        </p:sp>
        <p:sp>
          <p:nvSpPr>
            <p:cNvPr id="54" name="object 54"/>
            <p:cNvSpPr txBox="1"/>
            <p:nvPr/>
          </p:nvSpPr>
          <p:spPr>
            <a:xfrm>
              <a:off x="1764763" y="4097606"/>
              <a:ext cx="1758950" cy="192468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4290">
                <a:lnSpc>
                  <a:spcPts val="785"/>
                </a:lnSpc>
              </a:pPr>
              <a:r>
                <a:rPr sz="1050" spc="-5" dirty="0">
                  <a:latin typeface="Courier New"/>
                  <a:cs typeface="Courier New"/>
                </a:rPr>
                <a:t>TIMER</a:t>
              </a:r>
              <a:endParaRPr sz="1050" dirty="0">
                <a:latin typeface="Courier New"/>
                <a:cs typeface="Courier New"/>
              </a:endParaRPr>
            </a:p>
            <a:p>
              <a:pPr marL="12700">
                <a:lnSpc>
                  <a:spcPts val="1565"/>
                </a:lnSpc>
              </a:pPr>
              <a:r>
                <a:rPr sz="1050" spc="-5" dirty="0">
                  <a:latin typeface="Courier New"/>
                  <a:cs typeface="Courier New"/>
                </a:rPr>
                <a:t>EXPIRES</a:t>
              </a:r>
              <a:r>
                <a:rPr sz="1050" spc="-320" dirty="0">
                  <a:latin typeface="Courier New"/>
                  <a:cs typeface="Courier New"/>
                </a:rPr>
                <a:t> </a:t>
              </a:r>
              <a:r>
                <a:rPr sz="2550" spc="30" baseline="-26143" dirty="0">
                  <a:latin typeface="Courier New"/>
                  <a:cs typeface="Courier New"/>
                </a:rPr>
                <a:t>D(1)</a:t>
              </a:r>
              <a:endParaRPr sz="2550" baseline="-26143" dirty="0">
                <a:latin typeface="Courier New"/>
                <a:cs typeface="Courier New"/>
              </a:endParaRPr>
            </a:p>
            <a:p>
              <a:pPr>
                <a:lnSpc>
                  <a:spcPct val="100000"/>
                </a:lnSpc>
                <a:spcBef>
                  <a:spcPts val="40"/>
                </a:spcBef>
              </a:pPr>
              <a:endParaRPr sz="1900" dirty="0">
                <a:latin typeface="Times New Roman"/>
                <a:cs typeface="Times New Roman"/>
              </a:endParaRPr>
            </a:p>
            <a:p>
              <a:pPr marL="10795" algn="ctr">
                <a:lnSpc>
                  <a:spcPct val="100000"/>
                </a:lnSpc>
              </a:pPr>
              <a:r>
                <a:rPr sz="1700" spc="20" dirty="0">
                  <a:latin typeface="Courier New"/>
                  <a:cs typeface="Courier New"/>
                </a:rPr>
                <a:t>D(2)</a:t>
              </a:r>
              <a:endParaRPr sz="1700" dirty="0">
                <a:latin typeface="Courier New"/>
                <a:cs typeface="Courier New"/>
              </a:endParaRPr>
            </a:p>
            <a:p>
              <a:pPr marL="708025">
                <a:lnSpc>
                  <a:spcPct val="100000"/>
                </a:lnSpc>
                <a:spcBef>
                  <a:spcPts val="1345"/>
                </a:spcBef>
              </a:pPr>
              <a:r>
                <a:rPr sz="1700" spc="20" dirty="0">
                  <a:latin typeface="Courier New"/>
                  <a:cs typeface="Courier New"/>
                </a:rPr>
                <a:t>D(3)</a:t>
              </a:r>
              <a:endParaRPr sz="1700" dirty="0">
                <a:latin typeface="Courier New"/>
                <a:cs typeface="Courier New"/>
              </a:endParaRPr>
            </a:p>
            <a:p>
              <a:pPr marL="1215390">
                <a:lnSpc>
                  <a:spcPct val="100000"/>
                </a:lnSpc>
                <a:spcBef>
                  <a:spcPts val="305"/>
                </a:spcBef>
              </a:pPr>
              <a:r>
                <a:rPr sz="1700" spc="20" dirty="0">
                  <a:latin typeface="Courier New"/>
                  <a:cs typeface="Courier New"/>
                </a:rPr>
                <a:t>A(4)</a:t>
              </a:r>
              <a:endParaRPr sz="1700" dirty="0">
                <a:latin typeface="Courier New"/>
                <a:cs typeface="Courier New"/>
              </a:endParaRPr>
            </a:p>
            <a:p>
              <a:pPr marL="200025">
                <a:lnSpc>
                  <a:spcPct val="100000"/>
                </a:lnSpc>
                <a:spcBef>
                  <a:spcPts val="480"/>
                </a:spcBef>
              </a:pPr>
              <a:r>
                <a:rPr sz="1700" spc="20" dirty="0">
                  <a:latin typeface="Courier New"/>
                  <a:cs typeface="Courier New"/>
                </a:rPr>
                <a:t>4,6</a:t>
              </a:r>
              <a:endParaRPr sz="1700" dirty="0">
                <a:latin typeface="Courier New"/>
                <a:cs typeface="Courier New"/>
              </a:endParaRPr>
            </a:p>
          </p:txBody>
        </p:sp>
      </p:grpSp>
      <p:sp>
        <p:nvSpPr>
          <p:cNvPr id="59" name="object 48"/>
          <p:cNvSpPr txBox="1"/>
          <p:nvPr/>
        </p:nvSpPr>
        <p:spPr>
          <a:xfrm>
            <a:off x="1927114" y="3915455"/>
            <a:ext cx="1019980" cy="6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5900"/>
              </a:lnSpc>
            </a:pPr>
            <a:r>
              <a:rPr lang="en-US" spc="-5" dirty="0">
                <a:solidFill>
                  <a:srgbClr val="00B050"/>
                </a:solidFill>
                <a:latin typeface="Courier New"/>
                <a:cs typeface="Courier New"/>
              </a:rPr>
              <a:t>WINDOW  SLIDES</a:t>
            </a:r>
            <a:endParaRPr lang="en-US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75900"/>
              </a:lnSpc>
            </a:pPr>
            <a:endParaRPr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61" name="object 48"/>
          <p:cNvSpPr txBox="1"/>
          <p:nvPr/>
        </p:nvSpPr>
        <p:spPr>
          <a:xfrm>
            <a:off x="1851774" y="6796755"/>
            <a:ext cx="1019980" cy="6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5900"/>
              </a:lnSpc>
            </a:pPr>
            <a:r>
              <a:rPr lang="en-US" spc="-5" dirty="0">
                <a:solidFill>
                  <a:srgbClr val="00B050"/>
                </a:solidFill>
                <a:latin typeface="Courier New"/>
                <a:cs typeface="Courier New"/>
              </a:rPr>
              <a:t>WINDOW  SLIDES</a:t>
            </a:r>
            <a:endParaRPr lang="en-US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75900"/>
              </a:lnSpc>
            </a:pPr>
            <a:endParaRPr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42847" y="441434"/>
            <a:ext cx="6024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BACK 3 EXAMPLE WITH SOME VARIABLE VALUES </a:t>
            </a:r>
            <a:endParaRPr lang="en-US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37835" y="841952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 = 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379257" y="861060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 + 3 - 1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58518" y="2094736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Sender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918073" y="2120402"/>
            <a:ext cx="1425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Receiver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29200" y="78486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 = 4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6" name="Straight Connector 75"/>
          <p:cNvCxnSpPr>
            <a:stCxn id="61" idx="3"/>
          </p:cNvCxnSpPr>
          <p:nvPr/>
        </p:nvCxnSpPr>
        <p:spPr>
          <a:xfrm flipH="1">
            <a:off x="2361764" y="7112515"/>
            <a:ext cx="509990" cy="126948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134344" y="7112515"/>
            <a:ext cx="431365" cy="145415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191218" y="6788327"/>
            <a:ext cx="672932" cy="9589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029200" y="3239587"/>
            <a:ext cx="99060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796447" y="5894116"/>
            <a:ext cx="99060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894165" y="573119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 =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50648" y="318059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 =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468041" y="55248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428593" y="6025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28268" y="6493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25731" y="2514600"/>
            <a:ext cx="5654168" cy="2475040"/>
            <a:chOff x="1661032" y="2065573"/>
            <a:chExt cx="4516095" cy="995852"/>
          </a:xfrm>
        </p:grpSpPr>
        <p:sp>
          <p:nvSpPr>
            <p:cNvPr id="2" name="object 2"/>
            <p:cNvSpPr/>
            <p:nvPr/>
          </p:nvSpPr>
          <p:spPr>
            <a:xfrm>
              <a:off x="2233180" y="2564206"/>
              <a:ext cx="398145" cy="348615"/>
            </a:xfrm>
            <a:custGeom>
              <a:avLst/>
              <a:gdLst/>
              <a:ahLst/>
              <a:cxnLst/>
              <a:rect l="l" t="t" r="r" b="b"/>
              <a:pathLst>
                <a:path w="398144" h="348614">
                  <a:moveTo>
                    <a:pt x="397827" y="174040"/>
                  </a:moveTo>
                  <a:lnTo>
                    <a:pt x="390721" y="127776"/>
                  </a:lnTo>
                  <a:lnTo>
                    <a:pt x="370667" y="86201"/>
                  </a:lnTo>
                  <a:lnTo>
                    <a:pt x="339563" y="50977"/>
                  </a:lnTo>
                  <a:lnTo>
                    <a:pt x="299303" y="23763"/>
                  </a:lnTo>
                  <a:lnTo>
                    <a:pt x="251786" y="6217"/>
                  </a:lnTo>
                  <a:lnTo>
                    <a:pt x="198907" y="0"/>
                  </a:lnTo>
                  <a:lnTo>
                    <a:pt x="146029" y="6217"/>
                  </a:lnTo>
                  <a:lnTo>
                    <a:pt x="98514" y="23763"/>
                  </a:lnTo>
                  <a:lnTo>
                    <a:pt x="58258" y="50977"/>
                  </a:lnTo>
                  <a:lnTo>
                    <a:pt x="27156" y="86201"/>
                  </a:lnTo>
                  <a:lnTo>
                    <a:pt x="7105" y="127776"/>
                  </a:lnTo>
                  <a:lnTo>
                    <a:pt x="0" y="174040"/>
                  </a:lnTo>
                  <a:lnTo>
                    <a:pt x="7105" y="220310"/>
                  </a:lnTo>
                  <a:lnTo>
                    <a:pt x="27156" y="261888"/>
                  </a:lnTo>
                  <a:lnTo>
                    <a:pt x="58258" y="297114"/>
                  </a:lnTo>
                  <a:lnTo>
                    <a:pt x="98514" y="324330"/>
                  </a:lnTo>
                  <a:lnTo>
                    <a:pt x="146029" y="341876"/>
                  </a:lnTo>
                  <a:lnTo>
                    <a:pt x="198907" y="348094"/>
                  </a:lnTo>
                  <a:lnTo>
                    <a:pt x="251786" y="341876"/>
                  </a:lnTo>
                  <a:lnTo>
                    <a:pt x="299303" y="324330"/>
                  </a:lnTo>
                  <a:lnTo>
                    <a:pt x="339563" y="297114"/>
                  </a:lnTo>
                  <a:lnTo>
                    <a:pt x="370667" y="261888"/>
                  </a:lnTo>
                  <a:lnTo>
                    <a:pt x="390721" y="220310"/>
                  </a:lnTo>
                  <a:lnTo>
                    <a:pt x="397827" y="1740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5328754" y="2526906"/>
              <a:ext cx="398145" cy="348615"/>
            </a:xfrm>
            <a:custGeom>
              <a:avLst/>
              <a:gdLst/>
              <a:ahLst/>
              <a:cxnLst/>
              <a:rect l="l" t="t" r="r" b="b"/>
              <a:pathLst>
                <a:path w="398145" h="348614">
                  <a:moveTo>
                    <a:pt x="397827" y="174053"/>
                  </a:moveTo>
                  <a:lnTo>
                    <a:pt x="390722" y="127783"/>
                  </a:lnTo>
                  <a:lnTo>
                    <a:pt x="370671" y="86205"/>
                  </a:lnTo>
                  <a:lnTo>
                    <a:pt x="339569" y="50979"/>
                  </a:lnTo>
                  <a:lnTo>
                    <a:pt x="299313" y="23763"/>
                  </a:lnTo>
                  <a:lnTo>
                    <a:pt x="251798" y="6217"/>
                  </a:lnTo>
                  <a:lnTo>
                    <a:pt x="198920" y="0"/>
                  </a:lnTo>
                  <a:lnTo>
                    <a:pt x="146041" y="6217"/>
                  </a:lnTo>
                  <a:lnTo>
                    <a:pt x="98523" y="23763"/>
                  </a:lnTo>
                  <a:lnTo>
                    <a:pt x="58264" y="50979"/>
                  </a:lnTo>
                  <a:lnTo>
                    <a:pt x="27159" y="86205"/>
                  </a:lnTo>
                  <a:lnTo>
                    <a:pt x="7106" y="127783"/>
                  </a:lnTo>
                  <a:lnTo>
                    <a:pt x="0" y="174053"/>
                  </a:lnTo>
                  <a:lnTo>
                    <a:pt x="7106" y="220322"/>
                  </a:lnTo>
                  <a:lnTo>
                    <a:pt x="27159" y="261897"/>
                  </a:lnTo>
                  <a:lnTo>
                    <a:pt x="58264" y="297121"/>
                  </a:lnTo>
                  <a:lnTo>
                    <a:pt x="98523" y="324334"/>
                  </a:lnTo>
                  <a:lnTo>
                    <a:pt x="146041" y="341877"/>
                  </a:lnTo>
                  <a:lnTo>
                    <a:pt x="198920" y="348094"/>
                  </a:lnTo>
                  <a:lnTo>
                    <a:pt x="251798" y="341877"/>
                  </a:lnTo>
                  <a:lnTo>
                    <a:pt x="299313" y="324334"/>
                  </a:lnTo>
                  <a:lnTo>
                    <a:pt x="339569" y="297121"/>
                  </a:lnTo>
                  <a:lnTo>
                    <a:pt x="370671" y="261897"/>
                  </a:lnTo>
                  <a:lnTo>
                    <a:pt x="390722" y="220322"/>
                  </a:lnTo>
                  <a:lnTo>
                    <a:pt x="397827" y="17405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31008" y="2663659"/>
              <a:ext cx="2698115" cy="0"/>
            </a:xfrm>
            <a:custGeom>
              <a:avLst/>
              <a:gdLst/>
              <a:ahLst/>
              <a:cxnLst/>
              <a:rect l="l" t="t" r="r" b="b"/>
              <a:pathLst>
                <a:path w="2698115">
                  <a:moveTo>
                    <a:pt x="0" y="0"/>
                  </a:moveTo>
                  <a:lnTo>
                    <a:pt x="26977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31008" y="2825280"/>
              <a:ext cx="2698115" cy="0"/>
            </a:xfrm>
            <a:custGeom>
              <a:avLst/>
              <a:gdLst/>
              <a:ahLst/>
              <a:cxnLst/>
              <a:rect l="l" t="t" r="r" b="b"/>
              <a:pathLst>
                <a:path w="2698115">
                  <a:moveTo>
                    <a:pt x="0" y="0"/>
                  </a:moveTo>
                  <a:lnTo>
                    <a:pt x="26977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89828" y="2278265"/>
              <a:ext cx="174625" cy="224154"/>
            </a:xfrm>
            <a:custGeom>
              <a:avLst/>
              <a:gdLst/>
              <a:ahLst/>
              <a:cxnLst/>
              <a:rect l="l" t="t" r="r" b="b"/>
              <a:pathLst>
                <a:path w="174625" h="224155">
                  <a:moveTo>
                    <a:pt x="0" y="223774"/>
                  </a:moveTo>
                  <a:lnTo>
                    <a:pt x="17405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63019" y="2278265"/>
              <a:ext cx="100965" cy="117475"/>
            </a:xfrm>
            <a:custGeom>
              <a:avLst/>
              <a:gdLst/>
              <a:ahLst/>
              <a:cxnLst/>
              <a:rect l="l" t="t" r="r" b="b"/>
              <a:pathLst>
                <a:path w="100964" h="117475">
                  <a:moveTo>
                    <a:pt x="0" y="79057"/>
                  </a:moveTo>
                  <a:lnTo>
                    <a:pt x="100863" y="0"/>
                  </a:lnTo>
                  <a:lnTo>
                    <a:pt x="49072" y="11722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84540" y="2390152"/>
              <a:ext cx="286385" cy="161925"/>
            </a:xfrm>
            <a:custGeom>
              <a:avLst/>
              <a:gdLst/>
              <a:ahLst/>
              <a:cxnLst/>
              <a:rect l="l" t="t" r="r" b="b"/>
              <a:pathLst>
                <a:path w="286385" h="161925">
                  <a:moveTo>
                    <a:pt x="0" y="0"/>
                  </a:moveTo>
                  <a:lnTo>
                    <a:pt x="285940" y="1616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46960" y="2463545"/>
              <a:ext cx="123825" cy="88265"/>
            </a:xfrm>
            <a:custGeom>
              <a:avLst/>
              <a:gdLst/>
              <a:ahLst/>
              <a:cxnLst/>
              <a:rect l="l" t="t" r="r" b="b"/>
              <a:pathLst>
                <a:path w="123825" h="88264">
                  <a:moveTo>
                    <a:pt x="30581" y="0"/>
                  </a:moveTo>
                  <a:lnTo>
                    <a:pt x="123520" y="88226"/>
                  </a:lnTo>
                  <a:lnTo>
                    <a:pt x="0" y="5411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1661032" y="2127732"/>
              <a:ext cx="1124573" cy="12383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spc="10" dirty="0">
                  <a:latin typeface="Courier New"/>
                  <a:cs typeface="Courier New"/>
                </a:rPr>
                <a:t>a,b,c,d</a:t>
              </a:r>
              <a:endParaRPr sz="2000" dirty="0">
                <a:latin typeface="Courier New"/>
                <a:cs typeface="Courier New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4959879" y="2065573"/>
              <a:ext cx="1175263" cy="11145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pc="10" dirty="0">
                  <a:latin typeface="Courier New"/>
                  <a:cs typeface="Courier New"/>
                </a:rPr>
                <a:t>a,b,c,d</a:t>
              </a:r>
              <a:endParaRPr dirty="0">
                <a:latin typeface="Courier New"/>
                <a:cs typeface="Courier New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661032" y="2912821"/>
              <a:ext cx="1124573" cy="1486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spc="10" dirty="0">
                  <a:latin typeface="Courier New"/>
                  <a:cs typeface="Courier New"/>
                </a:rPr>
                <a:t>SENDER</a:t>
              </a:r>
              <a:endParaRPr sz="2400" dirty="0">
                <a:latin typeface="Courier New"/>
                <a:cs typeface="Courier New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4655566" y="2900008"/>
              <a:ext cx="1521561" cy="1486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spc="10" dirty="0">
                  <a:latin typeface="Courier New"/>
                  <a:cs typeface="Courier New"/>
                </a:rPr>
                <a:t>RECEIVER</a:t>
              </a:r>
              <a:endParaRPr sz="2400" dirty="0">
                <a:latin typeface="Courier New"/>
                <a:cs typeface="Courier New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223C54-0C50-429A-9791-CCCCCA26C66E}"/>
              </a:ext>
            </a:extLst>
          </p:cNvPr>
          <p:cNvSpPr txBox="1"/>
          <p:nvPr/>
        </p:nvSpPr>
        <p:spPr>
          <a:xfrm>
            <a:off x="1143000" y="5366510"/>
            <a:ext cx="61988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Packets given to the sending Data Link must be delivered to receiver without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duplication, loss, or </a:t>
            </a:r>
            <a:r>
              <a:rPr lang="en-US" sz="2800" dirty="0" err="1">
                <a:solidFill>
                  <a:srgbClr val="FF0000"/>
                </a:solidFill>
              </a:rPr>
              <a:t>mis</a:t>
            </a:r>
            <a:r>
              <a:rPr lang="en-US" sz="2800" dirty="0">
                <a:solidFill>
                  <a:srgbClr val="FF0000"/>
                </a:solidFill>
              </a:rPr>
              <a:t>-ordering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3D4E1-F99D-4F20-B091-B2A0BD3E9DD3}"/>
              </a:ext>
            </a:extLst>
          </p:cNvPr>
          <p:cNvSpPr txBox="1"/>
          <p:nvPr/>
        </p:nvSpPr>
        <p:spPr>
          <a:xfrm>
            <a:off x="1594696" y="1303184"/>
            <a:ext cx="4605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Correctness 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2400" y="228600"/>
            <a:ext cx="7078971" cy="78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    </a:t>
            </a:r>
            <a:r>
              <a:rPr lang="en-US" sz="2800" spc="225" dirty="0" smtClean="0">
                <a:solidFill>
                  <a:srgbClr val="0070C0"/>
                </a:solidFill>
                <a:latin typeface="+mj-lt"/>
                <a:cs typeface="PMingLiU"/>
              </a:rPr>
              <a:t>Selective Reject Receiver Code</a:t>
            </a:r>
            <a:endParaRPr sz="2800" dirty="0">
              <a:solidFill>
                <a:srgbClr val="0070C0"/>
              </a:solidFill>
              <a:latin typeface="+mj-lt"/>
              <a:cs typeface="PMingLiU"/>
            </a:endParaRPr>
          </a:p>
          <a:p>
            <a:endParaRPr lang="en-US" sz="2400" dirty="0"/>
          </a:p>
          <a:p>
            <a:r>
              <a:rPr lang="en-US" sz="2400" dirty="0" smtClean="0">
                <a:cs typeface="Garamond"/>
              </a:rPr>
              <a:t>Receiver </a:t>
            </a:r>
            <a:r>
              <a:rPr lang="en-US" sz="2400" dirty="0">
                <a:cs typeface="Garamond"/>
              </a:rPr>
              <a:t>keeps </a:t>
            </a:r>
            <a:r>
              <a:rPr lang="en-US" sz="2400" dirty="0" smtClean="0">
                <a:cs typeface="Garamond"/>
              </a:rPr>
              <a:t>a receiver number </a:t>
            </a:r>
            <a:r>
              <a:rPr lang="en-US" sz="2400" dirty="0">
                <a:solidFill>
                  <a:srgbClr val="FF0000"/>
                </a:solidFill>
                <a:cs typeface="Garamond"/>
              </a:rPr>
              <a:t>R</a:t>
            </a:r>
            <a:r>
              <a:rPr lang="en-US" sz="2400" dirty="0" smtClean="0">
                <a:cs typeface="Garamond"/>
              </a:rPr>
              <a:t> </a:t>
            </a:r>
            <a:r>
              <a:rPr lang="en-US" sz="2400" dirty="0">
                <a:cs typeface="Garamond"/>
              </a:rPr>
              <a:t>initially 0 but also an </a:t>
            </a:r>
            <a:r>
              <a:rPr lang="en-US" sz="2400" dirty="0">
                <a:solidFill>
                  <a:srgbClr val="FF0000"/>
                </a:solidFill>
                <a:cs typeface="Garamond"/>
              </a:rPr>
              <a:t>array</a:t>
            </a:r>
            <a:r>
              <a:rPr lang="en-US" sz="2400" dirty="0">
                <a:cs typeface="Garamond"/>
              </a:rPr>
              <a:t>  with a bit set for all numbers </a:t>
            </a:r>
            <a:r>
              <a:rPr lang="en-US" sz="2400" dirty="0" smtClean="0">
                <a:cs typeface="Garamond"/>
              </a:rPr>
              <a:t>received </a:t>
            </a:r>
            <a:r>
              <a:rPr lang="en-US" sz="2400" dirty="0">
                <a:cs typeface="Garamond"/>
              </a:rPr>
              <a:t>so far.  Initially, all bits are clear.  In practice, we implement this array </a:t>
            </a:r>
            <a:r>
              <a:rPr lang="en-US" sz="2400" dirty="0" smtClean="0">
                <a:cs typeface="Garamond"/>
              </a:rPr>
              <a:t>again by </a:t>
            </a:r>
            <a:r>
              <a:rPr lang="en-US" sz="2400" dirty="0">
                <a:cs typeface="Garamond"/>
              </a:rPr>
              <a:t>a bitmap of size </a:t>
            </a:r>
            <a:r>
              <a:rPr lang="en-US" sz="2400" dirty="0">
                <a:solidFill>
                  <a:srgbClr val="FF0000"/>
                </a:solidFill>
                <a:cs typeface="Garamond"/>
              </a:rPr>
              <a:t>w</a:t>
            </a:r>
            <a:r>
              <a:rPr lang="en-US" sz="2400" dirty="0">
                <a:cs typeface="Garamond"/>
              </a:rPr>
              <a:t> which we </a:t>
            </a:r>
            <a:r>
              <a:rPr lang="en-US" sz="2400" dirty="0" smtClean="0">
                <a:cs typeface="Garamond"/>
              </a:rPr>
              <a:t>shift.</a:t>
            </a:r>
          </a:p>
          <a:p>
            <a:r>
              <a:rPr lang="en-US" sz="2400" dirty="0" smtClean="0">
                <a:cs typeface="Garamond"/>
              </a:rPr>
              <a:t>In addition to the bitmap, we have a buffer for each number where we can store out of order messages</a:t>
            </a:r>
            <a:endParaRPr lang="en-US" sz="2400" dirty="0">
              <a:cs typeface="Garamond"/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Receive ( s, m</a:t>
            </a:r>
            <a:r>
              <a:rPr lang="en-US" sz="2400" dirty="0">
                <a:solidFill>
                  <a:srgbClr val="00B050"/>
                </a:solidFill>
              </a:rPr>
              <a:t>) // </a:t>
            </a:r>
            <a:r>
              <a:rPr lang="en-US" sz="2400" dirty="0"/>
              <a:t>receive data message 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 with number </a:t>
            </a:r>
            <a:r>
              <a:rPr lang="en-US" sz="2400" dirty="0" smtClean="0">
                <a:solidFill>
                  <a:srgbClr val="FF0000"/>
                </a:solidFill>
              </a:rPr>
              <a:t>s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smtClean="0"/>
              <a:t>   On </a:t>
            </a:r>
            <a:r>
              <a:rPr lang="en-US" sz="2400" dirty="0"/>
              <a:t>receipt:</a:t>
            </a:r>
          </a:p>
          <a:p>
            <a:r>
              <a:rPr lang="en-US" sz="2400" dirty="0" smtClean="0"/>
              <a:t>        If </a:t>
            </a:r>
            <a:r>
              <a:rPr lang="en-US" sz="2400" dirty="0">
                <a:solidFill>
                  <a:srgbClr val="FF0000"/>
                </a:solidFill>
              </a:rPr>
              <a:t>s </a:t>
            </a:r>
            <a:r>
              <a:rPr lang="en-US" sz="2400" dirty="0" smtClean="0">
                <a:solidFill>
                  <a:srgbClr val="FF0000"/>
                </a:solidFill>
              </a:rPr>
              <a:t>&gt;= 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 </a:t>
            </a:r>
            <a:r>
              <a:rPr lang="en-US" sz="2400" dirty="0" smtClean="0"/>
              <a:t>then  </a:t>
            </a:r>
            <a:endParaRPr lang="en-US" sz="2400" dirty="0"/>
          </a:p>
          <a:p>
            <a:r>
              <a:rPr lang="en-US" sz="2400" dirty="0" smtClean="0"/>
              <a:t>               Mark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 as </a:t>
            </a:r>
            <a:r>
              <a:rPr lang="en-US" sz="2400" dirty="0" err="1" smtClean="0"/>
              <a:t>acked</a:t>
            </a:r>
            <a:r>
              <a:rPr lang="en-US" sz="2400" dirty="0"/>
              <a:t> </a:t>
            </a:r>
            <a:r>
              <a:rPr lang="en-US" sz="2400" dirty="0" smtClean="0"/>
              <a:t>and Buffer 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</a:p>
          <a:p>
            <a:r>
              <a:rPr lang="en-US" sz="2400" dirty="0" smtClean="0"/>
              <a:t>               While 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/>
              <a:t>acked</a:t>
            </a:r>
            <a:r>
              <a:rPr lang="en-US" sz="2400" dirty="0"/>
              <a:t> do</a:t>
            </a:r>
          </a:p>
          <a:p>
            <a:r>
              <a:rPr lang="en-US" sz="2400" dirty="0" smtClean="0"/>
              <a:t>                    Deliver </a:t>
            </a:r>
            <a:r>
              <a:rPr lang="en-US" sz="2400" dirty="0"/>
              <a:t>data </a:t>
            </a:r>
            <a:r>
              <a:rPr lang="en-US" sz="2400" dirty="0" smtClean="0"/>
              <a:t>message at </a:t>
            </a:r>
            <a:r>
              <a:rPr lang="en-US" sz="2400" dirty="0"/>
              <a:t>position R</a:t>
            </a:r>
          </a:p>
          <a:p>
            <a:r>
              <a:rPr lang="en-US" sz="2400" dirty="0" smtClean="0"/>
              <a:t>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R </a:t>
            </a:r>
            <a:r>
              <a:rPr lang="en-US" sz="2400" dirty="0">
                <a:solidFill>
                  <a:srgbClr val="FF0000"/>
                </a:solidFill>
              </a:rPr>
              <a:t>:= R + 1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00B050"/>
                </a:solidFill>
              </a:rPr>
              <a:t>Send (</a:t>
            </a:r>
            <a:r>
              <a:rPr lang="en-US" sz="2400" dirty="0">
                <a:solidFill>
                  <a:srgbClr val="00B050"/>
                </a:solidFill>
              </a:rPr>
              <a:t>r, </a:t>
            </a:r>
            <a:r>
              <a:rPr lang="en-US" sz="2400" dirty="0" smtClean="0">
                <a:solidFill>
                  <a:srgbClr val="00B050"/>
                </a:solidFill>
              </a:rPr>
              <a:t>List </a:t>
            </a:r>
            <a:r>
              <a:rPr lang="en-US" sz="2400" dirty="0" err="1" smtClean="0">
                <a:solidFill>
                  <a:srgbClr val="00B050"/>
                </a:solidFill>
              </a:rPr>
              <a:t>Ack</a:t>
            </a:r>
            <a:r>
              <a:rPr lang="en-US" sz="2400" dirty="0">
                <a:solidFill>
                  <a:srgbClr val="00B050"/>
                </a:solidFill>
              </a:rPr>
              <a:t>) // </a:t>
            </a:r>
            <a:r>
              <a:rPr lang="en-US" sz="2400" dirty="0"/>
              <a:t>send </a:t>
            </a:r>
            <a:r>
              <a:rPr lang="en-US" sz="2400" dirty="0" err="1"/>
              <a:t>ack</a:t>
            </a:r>
            <a:r>
              <a:rPr lang="en-US" sz="2400" dirty="0"/>
              <a:t> with number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and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List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                      </a:t>
            </a:r>
            <a:r>
              <a:rPr lang="en-US" sz="2400" dirty="0">
                <a:solidFill>
                  <a:srgbClr val="00B050"/>
                </a:solidFill>
              </a:rPr>
              <a:t>// </a:t>
            </a:r>
            <a:r>
              <a:rPr lang="en-US" sz="2400" dirty="0"/>
              <a:t>of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received numbers </a:t>
            </a:r>
            <a:r>
              <a:rPr lang="en-US" sz="2400" dirty="0">
                <a:solidFill>
                  <a:srgbClr val="FF0000"/>
                </a:solidFill>
              </a:rPr>
              <a:t>&gt; r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smtClean="0"/>
              <a:t>    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/>
              <a:t> </a:t>
            </a:r>
            <a:r>
              <a:rPr lang="en-US" sz="2400" dirty="0"/>
              <a:t>must equal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</a:p>
          <a:p>
            <a:r>
              <a:rPr lang="en-US" sz="2400" dirty="0">
                <a:cs typeface="Garamond"/>
              </a:rPr>
              <a:t> </a:t>
            </a:r>
            <a:r>
              <a:rPr lang="en-US" sz="2400" dirty="0" smtClean="0">
                <a:cs typeface="Garamond"/>
              </a:rPr>
              <a:t>   </a:t>
            </a:r>
            <a:r>
              <a:rPr lang="en-US" sz="2400" dirty="0" smtClean="0">
                <a:solidFill>
                  <a:srgbClr val="FF0000"/>
                </a:solidFill>
                <a:cs typeface="Garamond"/>
              </a:rPr>
              <a:t>List</a:t>
            </a:r>
            <a:r>
              <a:rPr lang="en-US" sz="2400" dirty="0" smtClean="0">
                <a:cs typeface="Garamond"/>
              </a:rPr>
              <a:t> contains received numbers &gt; </a:t>
            </a:r>
            <a:r>
              <a:rPr lang="en-US" sz="2400" dirty="0" smtClean="0">
                <a:solidFill>
                  <a:srgbClr val="FF0000"/>
                </a:solidFill>
                <a:cs typeface="Garamond"/>
              </a:rPr>
              <a:t>R</a:t>
            </a:r>
            <a:endParaRPr lang="en-US" sz="2400" dirty="0">
              <a:solidFill>
                <a:srgbClr val="FF0000"/>
              </a:solidFill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3937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914401"/>
            <a:ext cx="5486399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-5" dirty="0">
                <a:solidFill>
                  <a:srgbClr val="0070C0"/>
                </a:solidFill>
                <a:latin typeface="Arial"/>
                <a:cs typeface="Arial"/>
              </a:rPr>
              <a:t>INITIALIZING LINK</a:t>
            </a:r>
            <a:r>
              <a:rPr sz="2400" i="1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0070C0"/>
                </a:solidFill>
                <a:latin typeface="Arial"/>
                <a:cs typeface="Arial"/>
              </a:rPr>
              <a:t>PROTOCOLS</a:t>
            </a:r>
            <a:endParaRPr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400" i="1" spc="-5" dirty="0">
                <a:solidFill>
                  <a:srgbClr val="0070C0"/>
                </a:solidFill>
                <a:latin typeface="Arial"/>
                <a:cs typeface="Arial"/>
              </a:rPr>
              <a:t>(in the face of link and node</a:t>
            </a:r>
            <a:r>
              <a:rPr sz="2400" i="1" spc="-7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70C0"/>
                </a:solidFill>
                <a:latin typeface="Arial"/>
                <a:cs typeface="Arial"/>
              </a:rPr>
              <a:t>crashes)</a:t>
            </a:r>
            <a:endParaRPr sz="24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5397" y="2274201"/>
            <a:ext cx="1026794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Courier New"/>
                <a:cs typeface="Courier New"/>
              </a:rPr>
              <a:t>Receiver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4593" y="2297370"/>
            <a:ext cx="776605" cy="652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19" indent="-46355">
              <a:lnSpc>
                <a:spcPct val="100000"/>
              </a:lnSpc>
            </a:pPr>
            <a:r>
              <a:rPr sz="1650" spc="-5" dirty="0">
                <a:latin typeface="Courier New"/>
                <a:cs typeface="Courier New"/>
              </a:rPr>
              <a:t>Sender</a:t>
            </a:r>
            <a:endParaRPr sz="1650">
              <a:latin typeface="Courier New"/>
              <a:cs typeface="Courier New"/>
            </a:endParaRPr>
          </a:p>
          <a:p>
            <a:pPr marL="58419">
              <a:lnSpc>
                <a:spcPct val="100000"/>
              </a:lnSpc>
              <a:spcBef>
                <a:spcPts val="1295"/>
              </a:spcBef>
            </a:pPr>
            <a:r>
              <a:rPr sz="1450" dirty="0">
                <a:latin typeface="Arial"/>
                <a:cs typeface="Arial"/>
              </a:rPr>
              <a:t>(crash)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06904" y="3181883"/>
            <a:ext cx="2780665" cy="463550"/>
          </a:xfrm>
          <a:custGeom>
            <a:avLst/>
            <a:gdLst/>
            <a:ahLst/>
            <a:cxnLst/>
            <a:rect l="l" t="t" r="r" b="b"/>
            <a:pathLst>
              <a:path w="2780665" h="463550">
                <a:moveTo>
                  <a:pt x="0" y="0"/>
                </a:moveTo>
                <a:lnTo>
                  <a:pt x="2780207" y="463372"/>
                </a:lnTo>
              </a:path>
            </a:pathLst>
          </a:custGeom>
          <a:ln w="347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47285" y="3572840"/>
            <a:ext cx="210820" cy="101600"/>
          </a:xfrm>
          <a:custGeom>
            <a:avLst/>
            <a:gdLst/>
            <a:ahLst/>
            <a:cxnLst/>
            <a:rect l="l" t="t" r="r" b="b"/>
            <a:pathLst>
              <a:path w="210820" h="101600">
                <a:moveTo>
                  <a:pt x="16840" y="0"/>
                </a:moveTo>
                <a:lnTo>
                  <a:pt x="0" y="101028"/>
                </a:lnTo>
                <a:lnTo>
                  <a:pt x="210489" y="84188"/>
                </a:lnTo>
                <a:lnTo>
                  <a:pt x="168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68087" y="3597643"/>
            <a:ext cx="119380" cy="57150"/>
          </a:xfrm>
          <a:custGeom>
            <a:avLst/>
            <a:gdLst/>
            <a:ahLst/>
            <a:cxnLst/>
            <a:rect l="l" t="t" r="r" b="b"/>
            <a:pathLst>
              <a:path w="119379" h="57150">
                <a:moveTo>
                  <a:pt x="9512" y="0"/>
                </a:moveTo>
                <a:lnTo>
                  <a:pt x="119024" y="47612"/>
                </a:lnTo>
                <a:lnTo>
                  <a:pt x="0" y="57137"/>
                </a:lnTo>
              </a:path>
            </a:pathLst>
          </a:custGeom>
          <a:ln w="347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3726" y="3737927"/>
            <a:ext cx="2722880" cy="579755"/>
          </a:xfrm>
          <a:custGeom>
            <a:avLst/>
            <a:gdLst/>
            <a:ahLst/>
            <a:cxnLst/>
            <a:rect l="l" t="t" r="r" b="b"/>
            <a:pathLst>
              <a:path w="2722879" h="579754">
                <a:moveTo>
                  <a:pt x="2722295" y="0"/>
                </a:moveTo>
                <a:lnTo>
                  <a:pt x="0" y="579208"/>
                </a:lnTo>
              </a:path>
            </a:pathLst>
          </a:custGeom>
          <a:ln w="347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3648" y="4239323"/>
            <a:ext cx="211454" cy="100330"/>
          </a:xfrm>
          <a:custGeom>
            <a:avLst/>
            <a:gdLst/>
            <a:ahLst/>
            <a:cxnLst/>
            <a:rect l="l" t="t" r="r" b="b"/>
            <a:pathLst>
              <a:path w="211455" h="100329">
                <a:moveTo>
                  <a:pt x="189725" y="0"/>
                </a:moveTo>
                <a:lnTo>
                  <a:pt x="0" y="92722"/>
                </a:lnTo>
                <a:lnTo>
                  <a:pt x="211035" y="100190"/>
                </a:lnTo>
                <a:lnTo>
                  <a:pt x="1897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3726" y="4264710"/>
            <a:ext cx="119380" cy="57150"/>
          </a:xfrm>
          <a:custGeom>
            <a:avLst/>
            <a:gdLst/>
            <a:ahLst/>
            <a:cxnLst/>
            <a:rect l="l" t="t" r="r" b="b"/>
            <a:pathLst>
              <a:path w="119380" h="57150">
                <a:moveTo>
                  <a:pt x="119341" y="56642"/>
                </a:moveTo>
                <a:lnTo>
                  <a:pt x="0" y="52425"/>
                </a:lnTo>
                <a:lnTo>
                  <a:pt x="107276" y="0"/>
                </a:lnTo>
              </a:path>
            </a:pathLst>
          </a:custGeom>
          <a:ln w="347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11925" y="3015589"/>
            <a:ext cx="3792854" cy="158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3505" algn="ctr">
              <a:lnSpc>
                <a:spcPct val="100000"/>
              </a:lnSpc>
            </a:pPr>
            <a:r>
              <a:rPr sz="1650" spc="-5" dirty="0">
                <a:latin typeface="Courier New"/>
                <a:cs typeface="Courier New"/>
              </a:rPr>
              <a:t>RESTART</a:t>
            </a:r>
            <a:endParaRPr sz="1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650" spc="-5" dirty="0">
                <a:latin typeface="Courier New"/>
                <a:cs typeface="Courier New"/>
              </a:rPr>
              <a:t>RN=0</a:t>
            </a:r>
            <a:endParaRPr sz="1650" dirty="0">
              <a:latin typeface="Courier New"/>
              <a:cs typeface="Courier New"/>
            </a:endParaRPr>
          </a:p>
          <a:p>
            <a:pPr marR="233045" algn="ctr">
              <a:lnSpc>
                <a:spcPct val="100000"/>
              </a:lnSpc>
              <a:spcBef>
                <a:spcPts val="1390"/>
              </a:spcBef>
            </a:pPr>
            <a:r>
              <a:rPr sz="1650" spc="-5" dirty="0">
                <a:latin typeface="Courier New"/>
                <a:cs typeface="Courier New"/>
              </a:rPr>
              <a:t>ACK</a:t>
            </a:r>
            <a:endParaRPr sz="1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650" spc="-5" dirty="0">
                <a:latin typeface="Courier New"/>
                <a:cs typeface="Courier New"/>
              </a:rPr>
              <a:t>SN=0</a:t>
            </a:r>
            <a:endParaRPr sz="165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11158" y="4664659"/>
            <a:ext cx="2618105" cy="521334"/>
          </a:xfrm>
          <a:custGeom>
            <a:avLst/>
            <a:gdLst/>
            <a:ahLst/>
            <a:cxnLst/>
            <a:rect l="l" t="t" r="r" b="b"/>
            <a:pathLst>
              <a:path w="2618104" h="521335">
                <a:moveTo>
                  <a:pt x="0" y="0"/>
                </a:moveTo>
                <a:lnTo>
                  <a:pt x="2618028" y="521296"/>
                </a:lnTo>
              </a:path>
            </a:pathLst>
          </a:custGeom>
          <a:ln w="28575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02796" y="5126520"/>
            <a:ext cx="149860" cy="71755"/>
          </a:xfrm>
          <a:custGeom>
            <a:avLst/>
            <a:gdLst/>
            <a:ahLst/>
            <a:cxnLst/>
            <a:rect l="l" t="t" r="r" b="b"/>
            <a:pathLst>
              <a:path w="149860" h="71754">
                <a:moveTo>
                  <a:pt x="14198" y="0"/>
                </a:moveTo>
                <a:lnTo>
                  <a:pt x="0" y="71361"/>
                </a:lnTo>
                <a:lnTo>
                  <a:pt x="149809" y="64096"/>
                </a:lnTo>
                <a:lnTo>
                  <a:pt x="14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09921" y="5134927"/>
            <a:ext cx="119380" cy="57150"/>
          </a:xfrm>
          <a:custGeom>
            <a:avLst/>
            <a:gdLst/>
            <a:ahLst/>
            <a:cxnLst/>
            <a:rect l="l" t="t" r="r" b="b"/>
            <a:pathLst>
              <a:path w="119379" h="57150">
                <a:moveTo>
                  <a:pt x="11303" y="0"/>
                </a:moveTo>
                <a:lnTo>
                  <a:pt x="119265" y="51028"/>
                </a:lnTo>
                <a:lnTo>
                  <a:pt x="0" y="56807"/>
                </a:lnTo>
              </a:path>
            </a:pathLst>
          </a:custGeom>
          <a:ln w="115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3726" y="5301792"/>
            <a:ext cx="2699385" cy="544830"/>
          </a:xfrm>
          <a:custGeom>
            <a:avLst/>
            <a:gdLst/>
            <a:ahLst/>
            <a:cxnLst/>
            <a:rect l="l" t="t" r="r" b="b"/>
            <a:pathLst>
              <a:path w="2699385" h="544829">
                <a:moveTo>
                  <a:pt x="2699118" y="0"/>
                </a:moveTo>
                <a:lnTo>
                  <a:pt x="0" y="544461"/>
                </a:lnTo>
              </a:path>
            </a:pathLst>
          </a:custGeom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60320" y="5786539"/>
            <a:ext cx="149860" cy="71755"/>
          </a:xfrm>
          <a:custGeom>
            <a:avLst/>
            <a:gdLst/>
            <a:ahLst/>
            <a:cxnLst/>
            <a:rect l="l" t="t" r="r" b="b"/>
            <a:pathLst>
              <a:path w="149860" h="71754">
                <a:moveTo>
                  <a:pt x="135445" y="0"/>
                </a:moveTo>
                <a:lnTo>
                  <a:pt x="0" y="64439"/>
                </a:lnTo>
                <a:lnTo>
                  <a:pt x="149834" y="71323"/>
                </a:lnTo>
                <a:lnTo>
                  <a:pt x="1354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3726" y="5794959"/>
            <a:ext cx="119380" cy="57150"/>
          </a:xfrm>
          <a:custGeom>
            <a:avLst/>
            <a:gdLst/>
            <a:ahLst/>
            <a:cxnLst/>
            <a:rect l="l" t="t" r="r" b="b"/>
            <a:pathLst>
              <a:path w="119380" h="57150">
                <a:moveTo>
                  <a:pt x="119278" y="56781"/>
                </a:moveTo>
                <a:lnTo>
                  <a:pt x="0" y="51295"/>
                </a:lnTo>
                <a:lnTo>
                  <a:pt x="107835" y="0"/>
                </a:lnTo>
              </a:path>
            </a:pathLst>
          </a:custGeom>
          <a:ln w="115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44100" y="4845900"/>
            <a:ext cx="52641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Courier New"/>
                <a:cs typeface="Courier New"/>
              </a:rPr>
              <a:t>D(0)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74399" y="4996495"/>
            <a:ext cx="15113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Courier New"/>
                <a:cs typeface="Courier New"/>
              </a:rPr>
              <a:t>1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04580" y="5587289"/>
            <a:ext cx="3904615" cy="95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13410" algn="ctr">
              <a:lnSpc>
                <a:spcPct val="100000"/>
              </a:lnSpc>
            </a:pPr>
            <a:r>
              <a:rPr sz="1650" spc="-5" dirty="0">
                <a:latin typeface="Courier New"/>
                <a:cs typeface="Courier New"/>
              </a:rPr>
              <a:t>A(1)</a:t>
            </a:r>
            <a:endParaRPr sz="1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650" spc="-5" dirty="0">
                <a:latin typeface="Courier New"/>
                <a:cs typeface="Courier New"/>
              </a:rPr>
              <a:t>EXAMPLE: SETM = RESTART in</a:t>
            </a:r>
            <a:r>
              <a:rPr sz="1650" spc="-105" dirty="0">
                <a:latin typeface="Courier New"/>
                <a:cs typeface="Courier New"/>
              </a:rPr>
              <a:t> </a:t>
            </a:r>
            <a:r>
              <a:rPr sz="1650" spc="-5" dirty="0">
                <a:latin typeface="Courier New"/>
                <a:cs typeface="Courier New"/>
              </a:rPr>
              <a:t>HDLC</a:t>
            </a:r>
            <a:endParaRPr sz="1650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283726" y="3181883"/>
            <a:ext cx="2768930" cy="4729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410180" y="3674440"/>
            <a:ext cx="2596426" cy="64324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0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1371600" y="1878290"/>
            <a:ext cx="4367771" cy="3608109"/>
            <a:chOff x="2126259" y="1878291"/>
            <a:chExt cx="3613112" cy="2129994"/>
          </a:xfrm>
        </p:grpSpPr>
        <p:sp>
          <p:nvSpPr>
            <p:cNvPr id="2" name="object 2"/>
            <p:cNvSpPr txBox="1"/>
            <p:nvPr/>
          </p:nvSpPr>
          <p:spPr>
            <a:xfrm>
              <a:off x="2141753" y="1878291"/>
              <a:ext cx="160020" cy="2368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b="1" spc="10" dirty="0">
                  <a:latin typeface="Arial"/>
                  <a:cs typeface="Arial"/>
                </a:rPr>
                <a:t>A</a:t>
              </a:r>
              <a:endParaRPr sz="1450" dirty="0">
                <a:latin typeface="Arial"/>
                <a:cs typeface="Arial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3445167" y="1887602"/>
              <a:ext cx="160020" cy="2368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b="1" spc="10" dirty="0">
                  <a:latin typeface="Arial"/>
                  <a:cs typeface="Arial"/>
                </a:rPr>
                <a:t>B</a:t>
              </a:r>
              <a:endParaRPr sz="1450">
                <a:latin typeface="Arial"/>
                <a:cs typeface="Arial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2200998" y="2166149"/>
              <a:ext cx="1331595" cy="214629"/>
            </a:xfrm>
            <a:custGeom>
              <a:avLst/>
              <a:gdLst/>
              <a:ahLst/>
              <a:cxnLst/>
              <a:rect l="l" t="t" r="r" b="b"/>
              <a:pathLst>
                <a:path w="1331595" h="214630">
                  <a:moveTo>
                    <a:pt x="0" y="0"/>
                  </a:moveTo>
                  <a:lnTo>
                    <a:pt x="1331353" y="214134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31184" y="2335898"/>
              <a:ext cx="120650" cy="57785"/>
            </a:xfrm>
            <a:custGeom>
              <a:avLst/>
              <a:gdLst/>
              <a:ahLst/>
              <a:cxnLst/>
              <a:rect l="l" t="t" r="r" b="b"/>
              <a:pathLst>
                <a:path w="120650" h="57785">
                  <a:moveTo>
                    <a:pt x="9296" y="0"/>
                  </a:moveTo>
                  <a:lnTo>
                    <a:pt x="0" y="57734"/>
                  </a:lnTo>
                  <a:lnTo>
                    <a:pt x="120116" y="47434"/>
                  </a:lnTo>
                  <a:lnTo>
                    <a:pt x="92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36734" y="2342527"/>
              <a:ext cx="95885" cy="46355"/>
            </a:xfrm>
            <a:custGeom>
              <a:avLst/>
              <a:gdLst/>
              <a:ahLst/>
              <a:cxnLst/>
              <a:rect l="l" t="t" r="r" b="b"/>
              <a:pathLst>
                <a:path w="95885" h="46355">
                  <a:moveTo>
                    <a:pt x="7391" y="0"/>
                  </a:moveTo>
                  <a:lnTo>
                    <a:pt x="95618" y="37757"/>
                  </a:lnTo>
                  <a:lnTo>
                    <a:pt x="0" y="45961"/>
                  </a:lnTo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45144" y="2492006"/>
              <a:ext cx="1285240" cy="233045"/>
            </a:xfrm>
            <a:custGeom>
              <a:avLst/>
              <a:gdLst/>
              <a:ahLst/>
              <a:cxnLst/>
              <a:rect l="l" t="t" r="r" b="b"/>
              <a:pathLst>
                <a:path w="1285239" h="233044">
                  <a:moveTo>
                    <a:pt x="1284795" y="0"/>
                  </a:moveTo>
                  <a:lnTo>
                    <a:pt x="0" y="232752"/>
                  </a:lnTo>
                </a:path>
              </a:pathLst>
            </a:custGeom>
            <a:ln w="28575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26259" y="2678569"/>
              <a:ext cx="120650" cy="57785"/>
            </a:xfrm>
            <a:custGeom>
              <a:avLst/>
              <a:gdLst/>
              <a:ahLst/>
              <a:cxnLst/>
              <a:rect l="l" t="t" r="r" b="b"/>
              <a:pathLst>
                <a:path w="120650" h="57785">
                  <a:moveTo>
                    <a:pt x="109855" y="0"/>
                  </a:moveTo>
                  <a:lnTo>
                    <a:pt x="0" y="49618"/>
                  </a:lnTo>
                  <a:lnTo>
                    <a:pt x="120281" y="57543"/>
                  </a:lnTo>
                  <a:lnTo>
                    <a:pt x="1098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45144" y="2685262"/>
              <a:ext cx="95885" cy="46355"/>
            </a:xfrm>
            <a:custGeom>
              <a:avLst/>
              <a:gdLst/>
              <a:ahLst/>
              <a:cxnLst/>
              <a:rect l="l" t="t" r="r" b="b"/>
              <a:pathLst>
                <a:path w="95885" h="46355">
                  <a:moveTo>
                    <a:pt x="95758" y="45808"/>
                  </a:moveTo>
                  <a:lnTo>
                    <a:pt x="0" y="39497"/>
                  </a:lnTo>
                  <a:lnTo>
                    <a:pt x="87452" y="0"/>
                  </a:lnTo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1689" y="2808554"/>
              <a:ext cx="1322070" cy="270510"/>
            </a:xfrm>
            <a:custGeom>
              <a:avLst/>
              <a:gdLst/>
              <a:ahLst/>
              <a:cxnLst/>
              <a:rect l="l" t="t" r="r" b="b"/>
              <a:pathLst>
                <a:path w="1322070" h="270510">
                  <a:moveTo>
                    <a:pt x="0" y="0"/>
                  </a:moveTo>
                  <a:lnTo>
                    <a:pt x="1322044" y="269989"/>
                  </a:lnTo>
                </a:path>
              </a:pathLst>
            </a:custGeom>
            <a:ln w="28575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12096" y="3030346"/>
              <a:ext cx="120650" cy="57785"/>
            </a:xfrm>
            <a:custGeom>
              <a:avLst/>
              <a:gdLst/>
              <a:ahLst/>
              <a:cxnLst/>
              <a:rect l="l" t="t" r="r" b="b"/>
              <a:pathLst>
                <a:path w="120650" h="57785">
                  <a:moveTo>
                    <a:pt x="11709" y="0"/>
                  </a:moveTo>
                  <a:lnTo>
                    <a:pt x="0" y="57289"/>
                  </a:lnTo>
                  <a:lnTo>
                    <a:pt x="120434" y="52044"/>
                  </a:lnTo>
                  <a:lnTo>
                    <a:pt x="117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17849" y="3037115"/>
              <a:ext cx="95885" cy="45720"/>
            </a:xfrm>
            <a:custGeom>
              <a:avLst/>
              <a:gdLst/>
              <a:ahLst/>
              <a:cxnLst/>
              <a:rect l="l" t="t" r="r" b="b"/>
              <a:pathLst>
                <a:path w="95885" h="45719">
                  <a:moveTo>
                    <a:pt x="9321" y="0"/>
                  </a:moveTo>
                  <a:lnTo>
                    <a:pt x="95885" y="41427"/>
                  </a:lnTo>
                  <a:lnTo>
                    <a:pt x="0" y="45605"/>
                  </a:lnTo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63762" y="3143719"/>
              <a:ext cx="1331595" cy="298450"/>
            </a:xfrm>
            <a:custGeom>
              <a:avLst/>
              <a:gdLst/>
              <a:ahLst/>
              <a:cxnLst/>
              <a:rect l="l" t="t" r="r" b="b"/>
              <a:pathLst>
                <a:path w="1331595" h="298450">
                  <a:moveTo>
                    <a:pt x="1331341" y="0"/>
                  </a:moveTo>
                  <a:lnTo>
                    <a:pt x="0" y="297929"/>
                  </a:lnTo>
                </a:path>
              </a:pathLst>
            </a:custGeom>
            <a:ln w="381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45030" y="3391763"/>
              <a:ext cx="120650" cy="57150"/>
            </a:xfrm>
            <a:custGeom>
              <a:avLst/>
              <a:gdLst/>
              <a:ahLst/>
              <a:cxnLst/>
              <a:rect l="l" t="t" r="r" b="b"/>
              <a:pathLst>
                <a:path w="120650" h="57150">
                  <a:moveTo>
                    <a:pt x="107746" y="0"/>
                  </a:moveTo>
                  <a:lnTo>
                    <a:pt x="0" y="54076"/>
                  </a:lnTo>
                  <a:lnTo>
                    <a:pt x="120510" y="57061"/>
                  </a:lnTo>
                  <a:lnTo>
                    <a:pt x="107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63762" y="3398596"/>
              <a:ext cx="96520" cy="45720"/>
            </a:xfrm>
            <a:custGeom>
              <a:avLst/>
              <a:gdLst/>
              <a:ahLst/>
              <a:cxnLst/>
              <a:rect l="l" t="t" r="r" b="b"/>
              <a:pathLst>
                <a:path w="96519" h="45720">
                  <a:moveTo>
                    <a:pt x="95935" y="45427"/>
                  </a:moveTo>
                  <a:lnTo>
                    <a:pt x="0" y="43053"/>
                  </a:lnTo>
                  <a:lnTo>
                    <a:pt x="85763" y="0"/>
                  </a:lnTo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2421051" y="2229167"/>
              <a:ext cx="563880" cy="190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i="1" spc="10" dirty="0">
                  <a:latin typeface="Arial"/>
                  <a:cs typeface="Arial"/>
                </a:rPr>
                <a:t>R(reset)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2672425" y="2555023"/>
              <a:ext cx="232410" cy="190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i="1" spc="15" dirty="0">
                  <a:latin typeface="Arial"/>
                  <a:cs typeface="Arial"/>
                </a:rPr>
                <a:t>RA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904754" y="1886851"/>
              <a:ext cx="0" cy="1685289"/>
            </a:xfrm>
            <a:custGeom>
              <a:avLst/>
              <a:gdLst/>
              <a:ahLst/>
              <a:cxnLst/>
              <a:rect l="l" t="t" r="r" b="b"/>
              <a:pathLst>
                <a:path h="1685289">
                  <a:moveTo>
                    <a:pt x="0" y="0"/>
                  </a:moveTo>
                  <a:lnTo>
                    <a:pt x="0" y="1685137"/>
                  </a:lnTo>
                </a:path>
              </a:pathLst>
            </a:custGeom>
            <a:ln w="279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4236529" y="1896909"/>
              <a:ext cx="160020" cy="2368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b="1" spc="10" dirty="0">
                  <a:latin typeface="Arial"/>
                  <a:cs typeface="Arial"/>
                </a:rPr>
                <a:t>A</a:t>
              </a:r>
              <a:endParaRPr sz="1450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5539943" y="1906220"/>
              <a:ext cx="160020" cy="2368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b="1" spc="10" dirty="0">
                  <a:latin typeface="Arial"/>
                  <a:cs typeface="Arial"/>
                </a:rPr>
                <a:t>B</a:t>
              </a:r>
              <a:endParaRPr sz="1450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4960920" y="3141796"/>
              <a:ext cx="307340" cy="190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i="1" spc="10" dirty="0">
                  <a:latin typeface="Arial"/>
                  <a:cs typeface="Arial"/>
                </a:rPr>
                <a:t>A(1)</a:t>
              </a:r>
              <a:endParaRPr sz="1150" dirty="0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4748582" y="2070901"/>
              <a:ext cx="133350" cy="190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i="1" spc="15" dirty="0">
                  <a:latin typeface="Arial"/>
                  <a:cs typeface="Arial"/>
                </a:rPr>
                <a:t>R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4295775" y="2175471"/>
              <a:ext cx="1331595" cy="214629"/>
            </a:xfrm>
            <a:custGeom>
              <a:avLst/>
              <a:gdLst/>
              <a:ahLst/>
              <a:cxnLst/>
              <a:rect l="l" t="t" r="r" b="b"/>
              <a:pathLst>
                <a:path w="1331595" h="214630">
                  <a:moveTo>
                    <a:pt x="0" y="0"/>
                  </a:moveTo>
                  <a:lnTo>
                    <a:pt x="1331353" y="214122"/>
                  </a:lnTo>
                </a:path>
              </a:pathLst>
            </a:custGeom>
            <a:ln w="931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25973" y="2345207"/>
              <a:ext cx="120650" cy="57785"/>
            </a:xfrm>
            <a:custGeom>
              <a:avLst/>
              <a:gdLst/>
              <a:ahLst/>
              <a:cxnLst/>
              <a:rect l="l" t="t" r="r" b="b"/>
              <a:pathLst>
                <a:path w="120650" h="57785">
                  <a:moveTo>
                    <a:pt x="9283" y="0"/>
                  </a:moveTo>
                  <a:lnTo>
                    <a:pt x="0" y="57734"/>
                  </a:lnTo>
                  <a:lnTo>
                    <a:pt x="120103" y="47434"/>
                  </a:lnTo>
                  <a:lnTo>
                    <a:pt x="9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31510" y="2351836"/>
              <a:ext cx="95885" cy="46355"/>
            </a:xfrm>
            <a:custGeom>
              <a:avLst/>
              <a:gdLst/>
              <a:ahLst/>
              <a:cxnLst/>
              <a:rect l="l" t="t" r="r" b="b"/>
              <a:pathLst>
                <a:path w="95885" h="46355">
                  <a:moveTo>
                    <a:pt x="7391" y="0"/>
                  </a:moveTo>
                  <a:lnTo>
                    <a:pt x="95618" y="37757"/>
                  </a:lnTo>
                  <a:lnTo>
                    <a:pt x="0" y="45961"/>
                  </a:lnTo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14406" y="2436152"/>
              <a:ext cx="1285240" cy="233045"/>
            </a:xfrm>
            <a:custGeom>
              <a:avLst/>
              <a:gdLst/>
              <a:ahLst/>
              <a:cxnLst/>
              <a:rect l="l" t="t" r="r" b="b"/>
              <a:pathLst>
                <a:path w="1285239" h="233044">
                  <a:moveTo>
                    <a:pt x="1284795" y="0"/>
                  </a:moveTo>
                  <a:lnTo>
                    <a:pt x="0" y="232752"/>
                  </a:lnTo>
                </a:path>
              </a:pathLst>
            </a:custGeom>
            <a:ln w="931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95508" y="2622702"/>
              <a:ext cx="120650" cy="57785"/>
            </a:xfrm>
            <a:custGeom>
              <a:avLst/>
              <a:gdLst/>
              <a:ahLst/>
              <a:cxnLst/>
              <a:rect l="l" t="t" r="r" b="b"/>
              <a:pathLst>
                <a:path w="120650" h="57785">
                  <a:moveTo>
                    <a:pt x="109867" y="0"/>
                  </a:moveTo>
                  <a:lnTo>
                    <a:pt x="0" y="49618"/>
                  </a:lnTo>
                  <a:lnTo>
                    <a:pt x="120294" y="57543"/>
                  </a:lnTo>
                  <a:lnTo>
                    <a:pt x="1098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14406" y="2629407"/>
              <a:ext cx="95885" cy="46355"/>
            </a:xfrm>
            <a:custGeom>
              <a:avLst/>
              <a:gdLst/>
              <a:ahLst/>
              <a:cxnLst/>
              <a:rect l="l" t="t" r="r" b="b"/>
              <a:pathLst>
                <a:path w="95885" h="46355">
                  <a:moveTo>
                    <a:pt x="95758" y="45796"/>
                  </a:moveTo>
                  <a:lnTo>
                    <a:pt x="0" y="39497"/>
                  </a:lnTo>
                  <a:lnTo>
                    <a:pt x="87452" y="0"/>
                  </a:lnTo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86465" y="2492006"/>
              <a:ext cx="1331595" cy="214629"/>
            </a:xfrm>
            <a:custGeom>
              <a:avLst/>
              <a:gdLst/>
              <a:ahLst/>
              <a:cxnLst/>
              <a:rect l="l" t="t" r="r" b="b"/>
              <a:pathLst>
                <a:path w="1331595" h="214630">
                  <a:moveTo>
                    <a:pt x="0" y="0"/>
                  </a:moveTo>
                  <a:lnTo>
                    <a:pt x="1331353" y="214134"/>
                  </a:lnTo>
                </a:path>
              </a:pathLst>
            </a:custGeom>
            <a:ln w="931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16664" y="2661754"/>
              <a:ext cx="120650" cy="57785"/>
            </a:xfrm>
            <a:custGeom>
              <a:avLst/>
              <a:gdLst/>
              <a:ahLst/>
              <a:cxnLst/>
              <a:rect l="l" t="t" r="r" b="b"/>
              <a:pathLst>
                <a:path w="120650" h="57785">
                  <a:moveTo>
                    <a:pt x="9283" y="0"/>
                  </a:moveTo>
                  <a:lnTo>
                    <a:pt x="0" y="57734"/>
                  </a:lnTo>
                  <a:lnTo>
                    <a:pt x="120103" y="47434"/>
                  </a:lnTo>
                  <a:lnTo>
                    <a:pt x="9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22201" y="2668384"/>
              <a:ext cx="95885" cy="46355"/>
            </a:xfrm>
            <a:custGeom>
              <a:avLst/>
              <a:gdLst/>
              <a:ahLst/>
              <a:cxnLst/>
              <a:rect l="l" t="t" r="r" b="b"/>
              <a:pathLst>
                <a:path w="95885" h="46355">
                  <a:moveTo>
                    <a:pt x="7391" y="0"/>
                  </a:moveTo>
                  <a:lnTo>
                    <a:pt x="95618" y="37757"/>
                  </a:lnTo>
                  <a:lnTo>
                    <a:pt x="0" y="45961"/>
                  </a:lnTo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67847" y="2724759"/>
              <a:ext cx="1331595" cy="214629"/>
            </a:xfrm>
            <a:custGeom>
              <a:avLst/>
              <a:gdLst/>
              <a:ahLst/>
              <a:cxnLst/>
              <a:rect l="l" t="t" r="r" b="b"/>
              <a:pathLst>
                <a:path w="1331595" h="214630">
                  <a:moveTo>
                    <a:pt x="0" y="0"/>
                  </a:moveTo>
                  <a:lnTo>
                    <a:pt x="1331353" y="214134"/>
                  </a:lnTo>
                </a:path>
              </a:pathLst>
            </a:custGeom>
            <a:ln w="931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98045" y="2894507"/>
              <a:ext cx="120650" cy="57785"/>
            </a:xfrm>
            <a:custGeom>
              <a:avLst/>
              <a:gdLst/>
              <a:ahLst/>
              <a:cxnLst/>
              <a:rect l="l" t="t" r="r" b="b"/>
              <a:pathLst>
                <a:path w="120650" h="57785">
                  <a:moveTo>
                    <a:pt x="9283" y="0"/>
                  </a:moveTo>
                  <a:lnTo>
                    <a:pt x="0" y="57734"/>
                  </a:lnTo>
                  <a:lnTo>
                    <a:pt x="120103" y="47434"/>
                  </a:lnTo>
                  <a:lnTo>
                    <a:pt x="9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03583" y="2901137"/>
              <a:ext cx="95885" cy="46355"/>
            </a:xfrm>
            <a:custGeom>
              <a:avLst/>
              <a:gdLst/>
              <a:ahLst/>
              <a:cxnLst/>
              <a:rect l="l" t="t" r="r" b="b"/>
              <a:pathLst>
                <a:path w="95885" h="46355">
                  <a:moveTo>
                    <a:pt x="7391" y="0"/>
                  </a:moveTo>
                  <a:lnTo>
                    <a:pt x="95618" y="37757"/>
                  </a:lnTo>
                  <a:lnTo>
                    <a:pt x="0" y="45961"/>
                  </a:lnTo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39920" y="3199574"/>
              <a:ext cx="1331595" cy="214629"/>
            </a:xfrm>
            <a:custGeom>
              <a:avLst/>
              <a:gdLst/>
              <a:ahLst/>
              <a:cxnLst/>
              <a:rect l="l" t="t" r="r" b="b"/>
              <a:pathLst>
                <a:path w="1331595" h="214629">
                  <a:moveTo>
                    <a:pt x="0" y="0"/>
                  </a:moveTo>
                  <a:lnTo>
                    <a:pt x="1331353" y="214134"/>
                  </a:lnTo>
                </a:path>
              </a:pathLst>
            </a:custGeom>
            <a:ln w="931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70106" y="3369322"/>
              <a:ext cx="120650" cy="57785"/>
            </a:xfrm>
            <a:custGeom>
              <a:avLst/>
              <a:gdLst/>
              <a:ahLst/>
              <a:cxnLst/>
              <a:rect l="l" t="t" r="r" b="b"/>
              <a:pathLst>
                <a:path w="120650" h="57785">
                  <a:moveTo>
                    <a:pt x="9283" y="0"/>
                  </a:moveTo>
                  <a:lnTo>
                    <a:pt x="0" y="57734"/>
                  </a:lnTo>
                  <a:lnTo>
                    <a:pt x="120116" y="47434"/>
                  </a:lnTo>
                  <a:lnTo>
                    <a:pt x="9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75655" y="3375952"/>
              <a:ext cx="95885" cy="46355"/>
            </a:xfrm>
            <a:custGeom>
              <a:avLst/>
              <a:gdLst/>
              <a:ahLst/>
              <a:cxnLst/>
              <a:rect l="l" t="t" r="r" b="b"/>
              <a:pathLst>
                <a:path w="95885" h="46354">
                  <a:moveTo>
                    <a:pt x="7391" y="0"/>
                  </a:moveTo>
                  <a:lnTo>
                    <a:pt x="95618" y="37757"/>
                  </a:lnTo>
                  <a:lnTo>
                    <a:pt x="0" y="45961"/>
                  </a:lnTo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74744" y="3450958"/>
              <a:ext cx="918210" cy="127000"/>
            </a:xfrm>
            <a:custGeom>
              <a:avLst/>
              <a:gdLst/>
              <a:ahLst/>
              <a:cxnLst/>
              <a:rect l="l" t="t" r="r" b="b"/>
              <a:pathLst>
                <a:path w="918210" h="127000">
                  <a:moveTo>
                    <a:pt x="0" y="0"/>
                  </a:moveTo>
                  <a:lnTo>
                    <a:pt x="918171" y="126885"/>
                  </a:lnTo>
                </a:path>
              </a:pathLst>
            </a:custGeom>
            <a:ln w="931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92077" y="3535502"/>
              <a:ext cx="120014" cy="58419"/>
            </a:xfrm>
            <a:custGeom>
              <a:avLst/>
              <a:gdLst/>
              <a:ahLst/>
              <a:cxnLst/>
              <a:rect l="l" t="t" r="r" b="b"/>
              <a:pathLst>
                <a:path w="120014" h="58420">
                  <a:moveTo>
                    <a:pt x="8001" y="0"/>
                  </a:moveTo>
                  <a:lnTo>
                    <a:pt x="0" y="57924"/>
                  </a:lnTo>
                  <a:lnTo>
                    <a:pt x="119849" y="44970"/>
                  </a:lnTo>
                  <a:lnTo>
                    <a:pt x="80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97513" y="3542042"/>
              <a:ext cx="95885" cy="46355"/>
            </a:xfrm>
            <a:custGeom>
              <a:avLst/>
              <a:gdLst/>
              <a:ahLst/>
              <a:cxnLst/>
              <a:rect l="l" t="t" r="r" b="b"/>
              <a:pathLst>
                <a:path w="95885" h="46354">
                  <a:moveTo>
                    <a:pt x="6362" y="0"/>
                  </a:moveTo>
                  <a:lnTo>
                    <a:pt x="95402" y="35801"/>
                  </a:lnTo>
                  <a:lnTo>
                    <a:pt x="0" y="46113"/>
                  </a:lnTo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84053" y="3031997"/>
              <a:ext cx="1405890" cy="558800"/>
            </a:xfrm>
            <a:custGeom>
              <a:avLst/>
              <a:gdLst/>
              <a:ahLst/>
              <a:cxnLst/>
              <a:rect l="l" t="t" r="r" b="b"/>
              <a:pathLst>
                <a:path w="1405889" h="558800">
                  <a:moveTo>
                    <a:pt x="1405839" y="0"/>
                  </a:moveTo>
                  <a:lnTo>
                    <a:pt x="0" y="558609"/>
                  </a:lnTo>
                </a:path>
              </a:pathLst>
            </a:custGeom>
            <a:ln w="931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66222" y="3527335"/>
              <a:ext cx="120014" cy="70485"/>
            </a:xfrm>
            <a:custGeom>
              <a:avLst/>
              <a:gdLst/>
              <a:ahLst/>
              <a:cxnLst/>
              <a:rect l="l" t="t" r="r" b="b"/>
              <a:pathLst>
                <a:path w="120014" h="70485">
                  <a:moveTo>
                    <a:pt x="97891" y="0"/>
                  </a:moveTo>
                  <a:lnTo>
                    <a:pt x="0" y="70358"/>
                  </a:lnTo>
                  <a:lnTo>
                    <a:pt x="119481" y="54343"/>
                  </a:lnTo>
                  <a:lnTo>
                    <a:pt x="978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84053" y="3534600"/>
              <a:ext cx="95250" cy="56515"/>
            </a:xfrm>
            <a:custGeom>
              <a:avLst/>
              <a:gdLst/>
              <a:ahLst/>
              <a:cxnLst/>
              <a:rect l="l" t="t" r="r" b="b"/>
              <a:pathLst>
                <a:path w="95250" h="56514">
                  <a:moveTo>
                    <a:pt x="95123" y="43256"/>
                  </a:moveTo>
                  <a:lnTo>
                    <a:pt x="0" y="56007"/>
                  </a:lnTo>
                  <a:lnTo>
                    <a:pt x="77927" y="0"/>
                  </a:lnTo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11993" y="2762008"/>
              <a:ext cx="1350010" cy="577850"/>
            </a:xfrm>
            <a:custGeom>
              <a:avLst/>
              <a:gdLst/>
              <a:ahLst/>
              <a:cxnLst/>
              <a:rect l="l" t="t" r="r" b="b"/>
              <a:pathLst>
                <a:path w="1350010" h="577850">
                  <a:moveTo>
                    <a:pt x="1349959" y="0"/>
                  </a:moveTo>
                  <a:lnTo>
                    <a:pt x="0" y="577227"/>
                  </a:lnTo>
                </a:path>
              </a:pathLst>
            </a:custGeom>
            <a:ln w="931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94340" y="3273920"/>
              <a:ext cx="119380" cy="73025"/>
            </a:xfrm>
            <a:custGeom>
              <a:avLst/>
              <a:gdLst/>
              <a:ahLst/>
              <a:cxnLst/>
              <a:rect l="l" t="t" r="r" b="b"/>
              <a:pathLst>
                <a:path w="119379" h="73025">
                  <a:moveTo>
                    <a:pt x="96037" y="0"/>
                  </a:moveTo>
                  <a:lnTo>
                    <a:pt x="0" y="72859"/>
                  </a:lnTo>
                  <a:lnTo>
                    <a:pt x="119024" y="53759"/>
                  </a:lnTo>
                  <a:lnTo>
                    <a:pt x="960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11993" y="3281222"/>
              <a:ext cx="95250" cy="58419"/>
            </a:xfrm>
            <a:custGeom>
              <a:avLst/>
              <a:gdLst/>
              <a:ahLst/>
              <a:cxnLst/>
              <a:rect l="l" t="t" r="r" b="b"/>
              <a:pathLst>
                <a:path w="95250" h="58420">
                  <a:moveTo>
                    <a:pt x="94754" y="42811"/>
                  </a:moveTo>
                  <a:lnTo>
                    <a:pt x="0" y="58013"/>
                  </a:lnTo>
                  <a:lnTo>
                    <a:pt x="76454" y="0"/>
                  </a:lnTo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826457" y="3478885"/>
              <a:ext cx="102870" cy="177165"/>
            </a:xfrm>
            <a:custGeom>
              <a:avLst/>
              <a:gdLst/>
              <a:ahLst/>
              <a:cxnLst/>
              <a:rect l="l" t="t" r="r" b="b"/>
              <a:pathLst>
                <a:path w="102870" h="177164">
                  <a:moveTo>
                    <a:pt x="0" y="0"/>
                  </a:moveTo>
                  <a:lnTo>
                    <a:pt x="102412" y="176885"/>
                  </a:lnTo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07839" y="3469576"/>
              <a:ext cx="121285" cy="130810"/>
            </a:xfrm>
            <a:custGeom>
              <a:avLst/>
              <a:gdLst/>
              <a:ahLst/>
              <a:cxnLst/>
              <a:rect l="l" t="t" r="r" b="b"/>
              <a:pathLst>
                <a:path w="121285" h="130810">
                  <a:moveTo>
                    <a:pt x="121031" y="0"/>
                  </a:moveTo>
                  <a:lnTo>
                    <a:pt x="0" y="130340"/>
                  </a:lnTo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5032540" y="2423296"/>
              <a:ext cx="232410" cy="190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i="1" spc="15" dirty="0">
                  <a:latin typeface="Arial"/>
                  <a:cs typeface="Arial"/>
                </a:rPr>
                <a:t>RA</a:t>
              </a:r>
              <a:endParaRPr sz="1150" dirty="0">
                <a:latin typeface="Arial"/>
                <a:cs typeface="Arial"/>
              </a:endParaRPr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4395492" y="2423296"/>
              <a:ext cx="133350" cy="190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i="1" spc="15" dirty="0">
                  <a:latin typeface="Arial"/>
                  <a:cs typeface="Arial"/>
                </a:rPr>
                <a:t>R</a:t>
              </a:r>
              <a:endParaRPr sz="1150" dirty="0">
                <a:latin typeface="Arial"/>
                <a:cs typeface="Arial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4692719" y="3008082"/>
              <a:ext cx="232410" cy="190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i="1" spc="15" dirty="0">
                  <a:latin typeface="Arial"/>
                  <a:cs typeface="Arial"/>
                </a:rPr>
                <a:t>RA</a:t>
              </a:r>
              <a:endParaRPr sz="1150" dirty="0">
                <a:latin typeface="Arial"/>
                <a:cs typeface="Arial"/>
              </a:endParaRPr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4311004" y="3020529"/>
              <a:ext cx="133350" cy="190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i="1" spc="15" dirty="0">
                  <a:latin typeface="Arial"/>
                  <a:cs typeface="Arial"/>
                </a:rPr>
                <a:t>R</a:t>
              </a:r>
              <a:endParaRPr sz="1150" dirty="0">
                <a:latin typeface="Arial"/>
                <a:cs typeface="Arial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4156125" y="2305811"/>
              <a:ext cx="270117" cy="26990"/>
            </a:xfrm>
            <a:custGeom>
              <a:avLst/>
              <a:gdLst/>
              <a:ahLst/>
              <a:cxnLst/>
              <a:rect l="l" t="t" r="r" b="b"/>
              <a:pathLst>
                <a:path w="298450">
                  <a:moveTo>
                    <a:pt x="0" y="0"/>
                  </a:moveTo>
                  <a:lnTo>
                    <a:pt x="297929" y="0"/>
                  </a:lnTo>
                </a:path>
              </a:pathLst>
            </a:custGeom>
            <a:ln w="2793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40921" y="2566492"/>
              <a:ext cx="298450" cy="0"/>
            </a:xfrm>
            <a:custGeom>
              <a:avLst/>
              <a:gdLst/>
              <a:ahLst/>
              <a:cxnLst/>
              <a:rect l="l" t="t" r="r" b="b"/>
              <a:pathLst>
                <a:path w="298450">
                  <a:moveTo>
                    <a:pt x="0" y="0"/>
                  </a:moveTo>
                  <a:lnTo>
                    <a:pt x="297929" y="0"/>
                  </a:lnTo>
                </a:path>
              </a:pathLst>
            </a:custGeom>
            <a:ln w="2793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156125" y="2938894"/>
              <a:ext cx="298450" cy="0"/>
            </a:xfrm>
            <a:custGeom>
              <a:avLst/>
              <a:gdLst/>
              <a:ahLst/>
              <a:cxnLst/>
              <a:rect l="l" t="t" r="r" b="b"/>
              <a:pathLst>
                <a:path w="298450">
                  <a:moveTo>
                    <a:pt x="0" y="0"/>
                  </a:moveTo>
                  <a:lnTo>
                    <a:pt x="297929" y="0"/>
                  </a:lnTo>
                </a:path>
              </a:pathLst>
            </a:custGeom>
            <a:ln w="2793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431612" y="3218205"/>
              <a:ext cx="298450" cy="0"/>
            </a:xfrm>
            <a:custGeom>
              <a:avLst/>
              <a:gdLst/>
              <a:ahLst/>
              <a:cxnLst/>
              <a:rect l="l" t="t" r="r" b="b"/>
              <a:pathLst>
                <a:path w="298450">
                  <a:moveTo>
                    <a:pt x="0" y="0"/>
                  </a:moveTo>
                  <a:lnTo>
                    <a:pt x="297929" y="0"/>
                  </a:lnTo>
                </a:path>
              </a:pathLst>
            </a:custGeom>
            <a:ln w="2793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63022" y="3935082"/>
              <a:ext cx="363220" cy="0"/>
            </a:xfrm>
            <a:custGeom>
              <a:avLst/>
              <a:gdLst/>
              <a:ahLst/>
              <a:cxnLst/>
              <a:rect l="l" t="t" r="r" b="b"/>
              <a:pathLst>
                <a:path w="363220">
                  <a:moveTo>
                    <a:pt x="0" y="0"/>
                  </a:moveTo>
                  <a:lnTo>
                    <a:pt x="363105" y="0"/>
                  </a:lnTo>
                </a:path>
              </a:pathLst>
            </a:custGeom>
            <a:ln w="2793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 txBox="1"/>
            <p:nvPr/>
          </p:nvSpPr>
          <p:spPr>
            <a:xfrm>
              <a:off x="4543768" y="3817785"/>
              <a:ext cx="1027430" cy="190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b="1" spc="15" dirty="0">
                  <a:latin typeface="Arial"/>
                  <a:cs typeface="Arial"/>
                </a:rPr>
                <a:t>NODE</a:t>
              </a:r>
              <a:r>
                <a:rPr sz="1150" b="1" spc="-85" dirty="0">
                  <a:latin typeface="Arial"/>
                  <a:cs typeface="Arial"/>
                </a:rPr>
                <a:t> </a:t>
              </a:r>
              <a:r>
                <a:rPr sz="1150" b="1" spc="15" dirty="0">
                  <a:latin typeface="Arial"/>
                  <a:cs typeface="Arial"/>
                </a:rPr>
                <a:t>CRASH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59" name="object 59"/>
            <p:cNvSpPr txBox="1"/>
            <p:nvPr/>
          </p:nvSpPr>
          <p:spPr>
            <a:xfrm>
              <a:off x="2532773" y="2890197"/>
              <a:ext cx="315595" cy="190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i="1" spc="10" dirty="0">
                  <a:latin typeface="Arial"/>
                  <a:cs typeface="Arial"/>
                </a:rPr>
                <a:t>D(0)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60" name="object 60"/>
            <p:cNvSpPr txBox="1"/>
            <p:nvPr/>
          </p:nvSpPr>
          <p:spPr>
            <a:xfrm>
              <a:off x="2588634" y="3309153"/>
              <a:ext cx="307340" cy="190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i="1" spc="10" dirty="0">
                  <a:latin typeface="Arial"/>
                  <a:cs typeface="Arial"/>
                </a:rPr>
                <a:t>A(1)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61" name="object 61"/>
            <p:cNvSpPr txBox="1"/>
            <p:nvPr/>
          </p:nvSpPr>
          <p:spPr>
            <a:xfrm>
              <a:off x="4664792" y="2738180"/>
              <a:ext cx="315595" cy="190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i="1" spc="10" dirty="0">
                  <a:latin typeface="Arial"/>
                  <a:cs typeface="Arial"/>
                </a:rPr>
                <a:t>D(0)</a:t>
              </a:r>
              <a:endParaRPr sz="1150" dirty="0">
                <a:latin typeface="Arial"/>
                <a:cs typeface="Arial"/>
              </a:endParaRPr>
            </a:p>
          </p:txBody>
        </p:sp>
        <p:sp>
          <p:nvSpPr>
            <p:cNvPr id="62" name="object 62"/>
            <p:cNvSpPr txBox="1"/>
            <p:nvPr/>
          </p:nvSpPr>
          <p:spPr>
            <a:xfrm>
              <a:off x="4641422" y="3642824"/>
              <a:ext cx="315595" cy="190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i="1" spc="10" dirty="0">
                  <a:latin typeface="Arial"/>
                  <a:cs typeface="Arial"/>
                </a:rPr>
                <a:t>D(0)</a:t>
              </a:r>
              <a:endParaRPr sz="1150" dirty="0">
                <a:latin typeface="Arial"/>
                <a:cs typeface="Arial"/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586529" y="772933"/>
            <a:ext cx="5870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800" spc="225" dirty="0" smtClean="0">
                <a:solidFill>
                  <a:srgbClr val="0070C0"/>
                </a:solidFill>
                <a:cs typeface="PMingLiU"/>
              </a:rPr>
              <a:t>How naïve restarts can fail</a:t>
            </a:r>
            <a:endParaRPr lang="en-US" sz="2800" dirty="0">
              <a:solidFill>
                <a:srgbClr val="0070C0"/>
              </a:solidFill>
              <a:cs typeface="PMingLiU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43140" y="6226344"/>
            <a:ext cx="59645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 prove that there is no reliable initialization protocol if we assume no non-volatile memory that survives crashes, the protocol is deterministic, and message can stay on wire indefinitely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So?  Do we give up? No </a:t>
            </a:r>
            <a:r>
              <a:rPr lang="en-US" sz="2400" i="1" dirty="0" smtClean="0">
                <a:solidFill>
                  <a:srgbClr val="00B050"/>
                </a:solidFill>
              </a:rPr>
              <a:t>change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i="1" dirty="0" smtClean="0">
                <a:solidFill>
                  <a:srgbClr val="00B050"/>
                </a:solidFill>
              </a:rPr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13832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28600" y="228600"/>
            <a:ext cx="7078971" cy="6438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 smtClean="0">
                <a:solidFill>
                  <a:srgbClr val="0070C0"/>
                </a:solidFill>
                <a:latin typeface="+mj-lt"/>
                <a:cs typeface="PMingLiU"/>
              </a:rPr>
              <a:t>How to design a reliable initialization protocol</a:t>
            </a:r>
            <a:endParaRPr sz="24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pPr marL="158750" marR="5080">
              <a:lnSpc>
                <a:spcPct val="116399"/>
              </a:lnSpc>
              <a:spcBef>
                <a:spcPts val="1300"/>
              </a:spcBef>
              <a:tabLst>
                <a:tab pos="358775" algn="l"/>
              </a:tabLst>
            </a:pPr>
            <a:r>
              <a:rPr lang="en-US" sz="2400" spc="35" dirty="0" smtClean="0">
                <a:latin typeface="+mj-lt"/>
                <a:cs typeface="Garamond"/>
              </a:rPr>
              <a:t>Change one of the assumptions in </a:t>
            </a:r>
            <a:r>
              <a:rPr lang="en-US" sz="2400" spc="35" smtClean="0">
                <a:latin typeface="+mj-lt"/>
                <a:cs typeface="Garamond"/>
              </a:rPr>
              <a:t>impossibility theorem:</a:t>
            </a:r>
            <a:endParaRPr lang="en-US" sz="2400" dirty="0">
              <a:latin typeface="+mj-lt"/>
              <a:cs typeface="Garamond"/>
            </a:endParaRPr>
          </a:p>
          <a:p>
            <a:pPr marL="358140" marR="5080" indent="-199390">
              <a:lnSpc>
                <a:spcPct val="116399"/>
              </a:lnSpc>
              <a:spcBef>
                <a:spcPts val="1300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-5" dirty="0" smtClean="0">
                <a:solidFill>
                  <a:srgbClr val="00B050"/>
                </a:solidFill>
                <a:latin typeface="+mj-lt"/>
                <a:cs typeface="Garamond"/>
              </a:rPr>
              <a:t>No memory after a crash</a:t>
            </a:r>
            <a:r>
              <a:rPr sz="2400" spc="25" dirty="0" smtClean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sz="2400" spc="25" dirty="0" smtClean="0">
                <a:latin typeface="+mj-lt"/>
                <a:cs typeface="Garamond"/>
              </a:rPr>
              <a:t> </a:t>
            </a:r>
            <a:r>
              <a:rPr lang="en-US" sz="2400" dirty="0" smtClean="0"/>
              <a:t>Can do correctly if sender keeps even one bit that can survive a crash</a:t>
            </a:r>
            <a:endParaRPr lang="en-US" sz="2400" dirty="0">
              <a:latin typeface="+mj-lt"/>
            </a:endParaRPr>
          </a:p>
          <a:p>
            <a:pPr marL="358140" marR="5080" indent="-199390">
              <a:lnSpc>
                <a:spcPct val="116399"/>
              </a:lnSpc>
              <a:spcBef>
                <a:spcPts val="1300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5" dirty="0" smtClean="0">
                <a:solidFill>
                  <a:srgbClr val="00B050"/>
                </a:solidFill>
                <a:latin typeface="+mj-lt"/>
                <a:cs typeface="Garamond"/>
              </a:rPr>
              <a:t>Determinism</a:t>
            </a:r>
            <a:r>
              <a:rPr sz="2400" dirty="0" smtClean="0">
                <a:solidFill>
                  <a:srgbClr val="00B050"/>
                </a:solidFill>
                <a:latin typeface="+mj-lt"/>
                <a:cs typeface="Garamond"/>
              </a:rPr>
              <a:t>: </a:t>
            </a:r>
            <a:r>
              <a:rPr lang="en-US" sz="2400" dirty="0" smtClean="0"/>
              <a:t>Can send restart messages with random numbers and only send data when random numbers are </a:t>
            </a:r>
            <a:r>
              <a:rPr lang="en-US" sz="2400" dirty="0" err="1" smtClean="0"/>
              <a:t>acked</a:t>
            </a:r>
            <a:r>
              <a:rPr lang="en-US" sz="2400" dirty="0" smtClean="0"/>
              <a:t>.  High probability only</a:t>
            </a:r>
            <a:endParaRPr sz="2400" dirty="0">
              <a:latin typeface="+mj-lt"/>
              <a:cs typeface="Garamond"/>
            </a:endParaRPr>
          </a:p>
          <a:p>
            <a:pPr marL="358140" marR="454659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5" dirty="0" smtClean="0">
                <a:solidFill>
                  <a:srgbClr val="00B050"/>
                </a:solidFill>
                <a:latin typeface="+mj-lt"/>
                <a:cs typeface="Garamond"/>
              </a:rPr>
              <a:t>Message lifetimes</a:t>
            </a:r>
            <a:r>
              <a:rPr sz="2400" spc="35" dirty="0" smtClean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lang="en-US" sz="2400" spc="35" dirty="0">
                <a:latin typeface="+mj-lt"/>
                <a:cs typeface="Garamond"/>
              </a:rPr>
              <a:t> </a:t>
            </a:r>
            <a:r>
              <a:rPr lang="en-US" sz="2400" spc="5" dirty="0" smtClean="0">
                <a:latin typeface="+mj-lt"/>
                <a:cs typeface="Garamond"/>
              </a:rPr>
              <a:t>If no message can live on a link for more than T seconds, simply wait T seconds after a crash for all old messages to die out</a:t>
            </a:r>
            <a:endParaRPr sz="2400" dirty="0">
              <a:latin typeface="+mj-lt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15604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28600" y="228600"/>
            <a:ext cx="7078971" cy="5201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    </a:t>
            </a:r>
            <a:r>
              <a:rPr lang="en-US" sz="2400" spc="225" dirty="0" smtClean="0">
                <a:solidFill>
                  <a:srgbClr val="0070C0"/>
                </a:solidFill>
                <a:latin typeface="+mj-lt"/>
                <a:cs typeface="PMingLiU"/>
              </a:rPr>
              <a:t>Protocol Design Lessons</a:t>
            </a:r>
            <a:endParaRPr sz="24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pPr marL="358140" marR="5080" indent="-199390">
              <a:lnSpc>
                <a:spcPct val="116399"/>
              </a:lnSpc>
              <a:spcBef>
                <a:spcPts val="1300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0" dirty="0" smtClean="0">
                <a:solidFill>
                  <a:srgbClr val="00B050"/>
                </a:solidFill>
                <a:latin typeface="+mj-lt"/>
                <a:cs typeface="Garamond"/>
              </a:rPr>
              <a:t>Start simple</a:t>
            </a:r>
            <a:r>
              <a:rPr sz="2400" spc="30" dirty="0" smtClean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lang="en-US" sz="2400" spc="30" dirty="0" smtClean="0">
                <a:solidFill>
                  <a:srgbClr val="00B050"/>
                </a:solidFill>
                <a:latin typeface="+mj-lt"/>
                <a:cs typeface="Garamond"/>
              </a:rPr>
              <a:t> </a:t>
            </a:r>
            <a:r>
              <a:rPr lang="en-US" sz="2400" spc="35" dirty="0" smtClean="0">
                <a:latin typeface="+mj-lt"/>
                <a:cs typeface="Garamond"/>
              </a:rPr>
              <a:t>Start with simple protocols like Stop and Wait. Optimize later based on invariants</a:t>
            </a:r>
            <a:endParaRPr lang="en-US" sz="2400" dirty="0">
              <a:latin typeface="+mj-lt"/>
              <a:cs typeface="Garamond"/>
            </a:endParaRPr>
          </a:p>
          <a:p>
            <a:pPr marL="358140" marR="5080" indent="-199390">
              <a:lnSpc>
                <a:spcPct val="116399"/>
              </a:lnSpc>
              <a:spcBef>
                <a:spcPts val="1300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-5" dirty="0" smtClean="0">
                <a:solidFill>
                  <a:srgbClr val="00B050"/>
                </a:solidFill>
                <a:latin typeface="+mj-lt"/>
                <a:cs typeface="Garamond"/>
              </a:rPr>
              <a:t>Minimal Specification</a:t>
            </a:r>
            <a:r>
              <a:rPr sz="2400" spc="25" dirty="0" smtClean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sz="2400" spc="25" dirty="0" smtClean="0">
                <a:latin typeface="+mj-lt"/>
                <a:cs typeface="Garamond"/>
              </a:rPr>
              <a:t> </a:t>
            </a:r>
            <a:r>
              <a:rPr lang="en-US" sz="2400" dirty="0" smtClean="0"/>
              <a:t>Understand </a:t>
            </a:r>
            <a:r>
              <a:rPr lang="en-US" sz="2400" dirty="0"/>
              <a:t>what parts of protocol need to be specified </a:t>
            </a:r>
            <a:r>
              <a:rPr lang="en-US" sz="2400" dirty="0" smtClean="0"/>
              <a:t>for correctness</a:t>
            </a:r>
            <a:r>
              <a:rPr lang="en-US" sz="2400" dirty="0"/>
              <a:t>. Some parts can be left to </a:t>
            </a:r>
            <a:r>
              <a:rPr lang="en-US" sz="2400" dirty="0" smtClean="0"/>
              <a:t>implementers </a:t>
            </a:r>
            <a:r>
              <a:rPr lang="en-US" sz="2400" dirty="0"/>
              <a:t>to </a:t>
            </a:r>
            <a:r>
              <a:rPr lang="en-US" sz="2400" dirty="0" smtClean="0"/>
              <a:t>optimize</a:t>
            </a:r>
            <a:endParaRPr lang="en-US" sz="2400" dirty="0">
              <a:latin typeface="+mj-lt"/>
            </a:endParaRPr>
          </a:p>
          <a:p>
            <a:pPr marL="358140" marR="5080" indent="-199390">
              <a:lnSpc>
                <a:spcPct val="116399"/>
              </a:lnSpc>
              <a:spcBef>
                <a:spcPts val="1300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5" dirty="0" smtClean="0">
                <a:solidFill>
                  <a:srgbClr val="00B050"/>
                </a:solidFill>
                <a:latin typeface="+mj-lt"/>
                <a:cs typeface="Garamond"/>
              </a:rPr>
              <a:t>Be an engineer</a:t>
            </a:r>
            <a:r>
              <a:rPr sz="2400" dirty="0" smtClean="0">
                <a:solidFill>
                  <a:srgbClr val="00B050"/>
                </a:solidFill>
                <a:latin typeface="+mj-lt"/>
                <a:cs typeface="Garamond"/>
              </a:rPr>
              <a:t>: </a:t>
            </a:r>
            <a:r>
              <a:rPr lang="en-US" sz="2400" spc="10" dirty="0">
                <a:latin typeface="+mj-lt"/>
                <a:cs typeface="Garamond"/>
              </a:rPr>
              <a:t>Our </a:t>
            </a:r>
            <a:r>
              <a:rPr lang="en-US" sz="2400" dirty="0"/>
              <a:t>Impossibility results tell us what we need to change to get </a:t>
            </a:r>
            <a:r>
              <a:rPr lang="en-US" sz="2400" dirty="0" smtClean="0"/>
              <a:t>our job </a:t>
            </a:r>
            <a:r>
              <a:rPr lang="en-US" sz="2400" dirty="0"/>
              <a:t>done, not just what we can't do.</a:t>
            </a:r>
            <a:endParaRPr sz="2400" dirty="0">
              <a:latin typeface="+mj-lt"/>
              <a:cs typeface="Garamond"/>
            </a:endParaRPr>
          </a:p>
          <a:p>
            <a:pPr marL="358140" marR="454659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5" dirty="0" smtClean="0">
                <a:solidFill>
                  <a:srgbClr val="00B050"/>
                </a:solidFill>
                <a:latin typeface="+mj-lt"/>
                <a:cs typeface="Garamond"/>
              </a:rPr>
              <a:t>Next time</a:t>
            </a:r>
            <a:r>
              <a:rPr sz="2400" spc="35" dirty="0" smtClean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sz="2400" spc="35" dirty="0" smtClean="0">
                <a:latin typeface="+mj-lt"/>
                <a:cs typeface="Garamond"/>
              </a:rPr>
              <a:t> </a:t>
            </a:r>
            <a:r>
              <a:rPr lang="en-US" sz="2400" spc="5" dirty="0" smtClean="0">
                <a:latin typeface="+mj-lt"/>
                <a:cs typeface="Garamond"/>
              </a:rPr>
              <a:t>Media Access Control and LANs</a:t>
            </a:r>
            <a:endParaRPr sz="2400" dirty="0">
              <a:latin typeface="+mj-lt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59057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28600" y="228600"/>
            <a:ext cx="7078971" cy="4353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       </a:t>
            </a:r>
            <a:r>
              <a:rPr lang="en-US" sz="3200" spc="225" dirty="0">
                <a:solidFill>
                  <a:srgbClr val="0070C0"/>
                </a:solidFill>
                <a:latin typeface="+mj-lt"/>
                <a:cs typeface="PMingLiU"/>
              </a:rPr>
              <a:t>Assumptions</a:t>
            </a:r>
            <a:endParaRPr sz="32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pPr marL="358140" marR="5080" indent="-199390">
              <a:lnSpc>
                <a:spcPct val="116399"/>
              </a:lnSpc>
              <a:spcBef>
                <a:spcPts val="1300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0" dirty="0">
                <a:solidFill>
                  <a:srgbClr val="00B050"/>
                </a:solidFill>
                <a:latin typeface="+mj-lt"/>
                <a:cs typeface="Garamond"/>
              </a:rPr>
              <a:t>Assumes error detection</a:t>
            </a:r>
            <a:r>
              <a:rPr sz="2400" spc="30" dirty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lang="en-US" sz="2400" spc="30" dirty="0">
                <a:solidFill>
                  <a:srgbClr val="00B050"/>
                </a:solidFill>
                <a:latin typeface="+mj-lt"/>
                <a:cs typeface="Garamond"/>
              </a:rPr>
              <a:t> </a:t>
            </a:r>
            <a:r>
              <a:rPr lang="en-US" sz="2400" spc="35" dirty="0">
                <a:latin typeface="+mj-lt"/>
                <a:cs typeface="Garamond"/>
              </a:rPr>
              <a:t>Assumes undetected error rate small enough to be ignored</a:t>
            </a:r>
            <a:endParaRPr sz="2400" dirty="0">
              <a:latin typeface="+mj-lt"/>
              <a:cs typeface="Garamond"/>
            </a:endParaRP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-5" dirty="0">
                <a:solidFill>
                  <a:srgbClr val="00B050"/>
                </a:solidFill>
                <a:latin typeface="+mj-lt"/>
                <a:cs typeface="Garamond"/>
              </a:rPr>
              <a:t>Loss as well as errors</a:t>
            </a:r>
            <a:r>
              <a:rPr sz="2400" spc="25" dirty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sz="2400" spc="25" dirty="0">
                <a:latin typeface="+mj-lt"/>
                <a:cs typeface="Garamond"/>
              </a:rPr>
              <a:t> </a:t>
            </a:r>
            <a:r>
              <a:rPr lang="en-US" sz="2400" spc="25" dirty="0">
                <a:latin typeface="+mj-lt"/>
                <a:cs typeface="Garamond"/>
              </a:rPr>
              <a:t>whole frames can be lost in a way not detected by error detection</a:t>
            </a:r>
            <a:endParaRPr sz="2400" dirty="0">
              <a:latin typeface="+mj-lt"/>
              <a:cs typeface="Garamond"/>
            </a:endParaRPr>
          </a:p>
          <a:p>
            <a:pPr marL="358140" marR="309880" indent="-199390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5" dirty="0">
                <a:solidFill>
                  <a:srgbClr val="00B050"/>
                </a:solidFill>
                <a:latin typeface="+mj-lt"/>
                <a:cs typeface="Garamond"/>
              </a:rPr>
              <a:t>FIFO</a:t>
            </a:r>
            <a:r>
              <a:rPr sz="2400" dirty="0">
                <a:solidFill>
                  <a:srgbClr val="00B050"/>
                </a:solidFill>
                <a:latin typeface="+mj-lt"/>
                <a:cs typeface="Garamond"/>
              </a:rPr>
              <a:t>: </a:t>
            </a:r>
            <a:r>
              <a:rPr lang="en-US" sz="2400" spc="10" dirty="0">
                <a:latin typeface="+mj-lt"/>
                <a:cs typeface="Garamond"/>
              </a:rPr>
              <a:t>Physical layer is FIFO</a:t>
            </a:r>
            <a:endParaRPr sz="2400" dirty="0">
              <a:latin typeface="+mj-lt"/>
              <a:cs typeface="Garamond"/>
            </a:endParaRPr>
          </a:p>
          <a:p>
            <a:pPr marL="358140" marR="454659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5" dirty="0">
                <a:solidFill>
                  <a:srgbClr val="00B050"/>
                </a:solidFill>
                <a:latin typeface="+mj-lt"/>
                <a:cs typeface="Garamond"/>
              </a:rPr>
              <a:t>Arbitrary Delay</a:t>
            </a:r>
            <a:r>
              <a:rPr sz="2400" spc="35" dirty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sz="2400" spc="35" dirty="0">
                <a:latin typeface="+mj-lt"/>
                <a:cs typeface="Garamond"/>
              </a:rPr>
              <a:t> </a:t>
            </a:r>
            <a:r>
              <a:rPr lang="en-US" sz="2400" spc="5" dirty="0">
                <a:latin typeface="+mj-lt"/>
                <a:cs typeface="Garamond"/>
              </a:rPr>
              <a:t>Delay on links is arbitrary and can vary from frame to frame.</a:t>
            </a:r>
            <a:endParaRPr sz="2400" dirty="0">
              <a:latin typeface="+mj-lt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0156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28600" y="228600"/>
            <a:ext cx="7078971" cy="4353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       </a:t>
            </a:r>
            <a:r>
              <a:rPr lang="en-US" sz="3200" spc="225" dirty="0">
                <a:solidFill>
                  <a:srgbClr val="0070C0"/>
                </a:solidFill>
                <a:latin typeface="+mj-lt"/>
                <a:cs typeface="PMingLiU"/>
              </a:rPr>
              <a:t>Assumptions</a:t>
            </a:r>
            <a:endParaRPr sz="32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pPr marL="358140" marR="5080" indent="-199390">
              <a:lnSpc>
                <a:spcPct val="116399"/>
              </a:lnSpc>
              <a:spcBef>
                <a:spcPts val="1300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0" dirty="0">
                <a:solidFill>
                  <a:srgbClr val="00B050"/>
                </a:solidFill>
                <a:latin typeface="+mj-lt"/>
                <a:cs typeface="Garamond"/>
              </a:rPr>
              <a:t>Assumes error detection</a:t>
            </a:r>
            <a:r>
              <a:rPr sz="2400" spc="30" dirty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lang="en-US" sz="2400" spc="30" dirty="0">
                <a:solidFill>
                  <a:srgbClr val="00B050"/>
                </a:solidFill>
                <a:latin typeface="+mj-lt"/>
                <a:cs typeface="Garamond"/>
              </a:rPr>
              <a:t> </a:t>
            </a:r>
            <a:r>
              <a:rPr lang="en-US" sz="2400" spc="35" dirty="0">
                <a:latin typeface="+mj-lt"/>
                <a:cs typeface="Garamond"/>
              </a:rPr>
              <a:t>Assumes undetected error rate small enough to be ignored</a:t>
            </a:r>
            <a:endParaRPr sz="2400" dirty="0">
              <a:latin typeface="+mj-lt"/>
              <a:cs typeface="Garamond"/>
            </a:endParaRP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-5" dirty="0">
                <a:solidFill>
                  <a:srgbClr val="00B050"/>
                </a:solidFill>
                <a:latin typeface="+mj-lt"/>
                <a:cs typeface="Garamond"/>
              </a:rPr>
              <a:t>Loss as well as errors</a:t>
            </a:r>
            <a:r>
              <a:rPr sz="2400" spc="25" dirty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sz="2400" spc="25" dirty="0">
                <a:latin typeface="+mj-lt"/>
                <a:cs typeface="Garamond"/>
              </a:rPr>
              <a:t> </a:t>
            </a:r>
            <a:r>
              <a:rPr lang="en-US" sz="2400" spc="25" dirty="0">
                <a:latin typeface="+mj-lt"/>
                <a:cs typeface="Garamond"/>
              </a:rPr>
              <a:t>whole frames can be lost in a way not detected by error detection</a:t>
            </a:r>
            <a:endParaRPr sz="2400" dirty="0">
              <a:latin typeface="+mj-lt"/>
              <a:cs typeface="Garamond"/>
            </a:endParaRPr>
          </a:p>
          <a:p>
            <a:pPr marL="358140" marR="309880" indent="-199390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5" dirty="0">
                <a:solidFill>
                  <a:srgbClr val="00B050"/>
                </a:solidFill>
                <a:latin typeface="+mj-lt"/>
                <a:cs typeface="Garamond"/>
              </a:rPr>
              <a:t>FIFO</a:t>
            </a:r>
            <a:r>
              <a:rPr sz="2400" dirty="0">
                <a:solidFill>
                  <a:srgbClr val="00B050"/>
                </a:solidFill>
                <a:latin typeface="+mj-lt"/>
                <a:cs typeface="Garamond"/>
              </a:rPr>
              <a:t>: </a:t>
            </a:r>
            <a:r>
              <a:rPr lang="en-US" sz="2400" spc="10" dirty="0">
                <a:latin typeface="+mj-lt"/>
                <a:cs typeface="Garamond"/>
              </a:rPr>
              <a:t>Physical layer is FIFO</a:t>
            </a:r>
            <a:endParaRPr sz="2400" dirty="0">
              <a:latin typeface="+mj-lt"/>
              <a:cs typeface="Garamond"/>
            </a:endParaRPr>
          </a:p>
          <a:p>
            <a:pPr marL="358140" marR="454659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5" dirty="0">
                <a:solidFill>
                  <a:srgbClr val="00B050"/>
                </a:solidFill>
                <a:latin typeface="+mj-lt"/>
                <a:cs typeface="Garamond"/>
              </a:rPr>
              <a:t>Arbitrary Delay</a:t>
            </a:r>
            <a:r>
              <a:rPr sz="2400" spc="35" dirty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sz="2400" spc="35" dirty="0">
                <a:latin typeface="+mj-lt"/>
                <a:cs typeface="Garamond"/>
              </a:rPr>
              <a:t> </a:t>
            </a:r>
            <a:r>
              <a:rPr lang="en-US" sz="2400" spc="5" dirty="0">
                <a:latin typeface="+mj-lt"/>
                <a:cs typeface="Garamond"/>
              </a:rPr>
              <a:t>Delay on links is arbitrary and can vary from frame to frame.</a:t>
            </a:r>
            <a:endParaRPr sz="2400" dirty="0">
              <a:latin typeface="+mj-lt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748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807A872F-6F26-46EE-BE9C-1D45FBE4A828}"/>
              </a:ext>
            </a:extLst>
          </p:cNvPr>
          <p:cNvGrpSpPr/>
          <p:nvPr/>
        </p:nvGrpSpPr>
        <p:grpSpPr>
          <a:xfrm>
            <a:off x="838200" y="1482019"/>
            <a:ext cx="4170514" cy="2450285"/>
            <a:chOff x="1674647" y="2088426"/>
            <a:chExt cx="3257867" cy="2016613"/>
          </a:xfrm>
        </p:grpSpPr>
        <p:sp>
          <p:nvSpPr>
            <p:cNvPr id="2" name="object 2"/>
            <p:cNvSpPr txBox="1"/>
            <p:nvPr/>
          </p:nvSpPr>
          <p:spPr>
            <a:xfrm>
              <a:off x="4098759" y="2088426"/>
              <a:ext cx="833755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b="1" spc="10" dirty="0">
                  <a:latin typeface="Arial"/>
                  <a:cs typeface="Arial"/>
                </a:rPr>
                <a:t>Node</a:t>
              </a:r>
              <a:r>
                <a:rPr sz="1800" b="1" spc="-90" dirty="0">
                  <a:latin typeface="Arial"/>
                  <a:cs typeface="Arial"/>
                </a:rPr>
                <a:t> </a:t>
              </a:r>
              <a:r>
                <a:rPr sz="1800" b="1" spc="10" dirty="0">
                  <a:latin typeface="Arial"/>
                  <a:cs typeface="Arial"/>
                </a:rPr>
                <a:t>R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2708884" y="2657246"/>
              <a:ext cx="1518920" cy="231140"/>
            </a:xfrm>
            <a:custGeom>
              <a:avLst/>
              <a:gdLst/>
              <a:ahLst/>
              <a:cxnLst/>
              <a:rect l="l" t="t" r="r" b="b"/>
              <a:pathLst>
                <a:path w="1518920" h="231139">
                  <a:moveTo>
                    <a:pt x="0" y="0"/>
                  </a:moveTo>
                  <a:lnTo>
                    <a:pt x="1518450" y="230873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88142" y="2828048"/>
              <a:ext cx="165735" cy="80010"/>
            </a:xfrm>
            <a:custGeom>
              <a:avLst/>
              <a:gdLst/>
              <a:ahLst/>
              <a:cxnLst/>
              <a:rect l="l" t="t" r="r" b="b"/>
              <a:pathLst>
                <a:path w="165735" h="80010">
                  <a:moveTo>
                    <a:pt x="12103" y="0"/>
                  </a:moveTo>
                  <a:lnTo>
                    <a:pt x="0" y="79641"/>
                  </a:lnTo>
                  <a:lnTo>
                    <a:pt x="165341" y="64046"/>
                  </a:lnTo>
                  <a:lnTo>
                    <a:pt x="121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12" y="2837129"/>
              <a:ext cx="132080" cy="63500"/>
            </a:xfrm>
            <a:custGeom>
              <a:avLst/>
              <a:gdLst/>
              <a:ahLst/>
              <a:cxnLst/>
              <a:rect l="l" t="t" r="r" b="b"/>
              <a:pathLst>
                <a:path w="132079" h="63500">
                  <a:moveTo>
                    <a:pt x="9639" y="0"/>
                  </a:moveTo>
                  <a:lnTo>
                    <a:pt x="131622" y="50990"/>
                  </a:lnTo>
                  <a:lnTo>
                    <a:pt x="0" y="63411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674647" y="3344888"/>
              <a:ext cx="481965" cy="2597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i="1" spc="5" dirty="0">
                  <a:latin typeface="Arial"/>
                  <a:cs typeface="Arial"/>
                </a:rPr>
                <a:t>Time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866912" y="3657675"/>
              <a:ext cx="0" cy="346710"/>
            </a:xfrm>
            <a:custGeom>
              <a:avLst/>
              <a:gdLst/>
              <a:ahLst/>
              <a:cxnLst/>
              <a:rect l="l" t="t" r="r" b="b"/>
              <a:pathLst>
                <a:path h="346710">
                  <a:moveTo>
                    <a:pt x="0" y="0"/>
                  </a:moveTo>
                  <a:lnTo>
                    <a:pt x="0" y="346303"/>
                  </a:lnTo>
                </a:path>
              </a:pathLst>
            </a:custGeom>
            <a:ln w="384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34845" y="3875722"/>
              <a:ext cx="64135" cy="128270"/>
            </a:xfrm>
            <a:custGeom>
              <a:avLst/>
              <a:gdLst/>
              <a:ahLst/>
              <a:cxnLst/>
              <a:rect l="l" t="t" r="r" b="b"/>
              <a:pathLst>
                <a:path w="64135" h="128270">
                  <a:moveTo>
                    <a:pt x="64122" y="0"/>
                  </a:moveTo>
                  <a:lnTo>
                    <a:pt x="32067" y="128257"/>
                  </a:lnTo>
                  <a:lnTo>
                    <a:pt x="0" y="0"/>
                  </a:lnTo>
                </a:path>
              </a:pathLst>
            </a:custGeom>
            <a:ln w="384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70160" y="2644419"/>
              <a:ext cx="307975" cy="436245"/>
            </a:xfrm>
            <a:custGeom>
              <a:avLst/>
              <a:gdLst/>
              <a:ahLst/>
              <a:cxnLst/>
              <a:rect l="l" t="t" r="r" b="b"/>
              <a:pathLst>
                <a:path w="307975" h="436244">
                  <a:moveTo>
                    <a:pt x="0" y="0"/>
                  </a:moveTo>
                  <a:lnTo>
                    <a:pt x="307822" y="436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70160" y="2695727"/>
              <a:ext cx="231140" cy="346710"/>
            </a:xfrm>
            <a:custGeom>
              <a:avLst/>
              <a:gdLst/>
              <a:ahLst/>
              <a:cxnLst/>
              <a:rect l="l" t="t" r="r" b="b"/>
              <a:pathLst>
                <a:path w="231139" h="346710">
                  <a:moveTo>
                    <a:pt x="230873" y="0"/>
                  </a:moveTo>
                  <a:lnTo>
                    <a:pt x="0" y="3463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90380" y="3183115"/>
              <a:ext cx="1744345" cy="231140"/>
            </a:xfrm>
            <a:custGeom>
              <a:avLst/>
              <a:gdLst/>
              <a:ahLst/>
              <a:cxnLst/>
              <a:rect l="l" t="t" r="r" b="b"/>
              <a:pathLst>
                <a:path w="1744345" h="231139">
                  <a:moveTo>
                    <a:pt x="0" y="0"/>
                  </a:moveTo>
                  <a:lnTo>
                    <a:pt x="1744345" y="230860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95927" y="3356381"/>
              <a:ext cx="165100" cy="80010"/>
            </a:xfrm>
            <a:custGeom>
              <a:avLst/>
              <a:gdLst/>
              <a:ahLst/>
              <a:cxnLst/>
              <a:rect l="l" t="t" r="r" b="b"/>
              <a:pathLst>
                <a:path w="165100" h="80010">
                  <a:moveTo>
                    <a:pt x="10566" y="0"/>
                  </a:moveTo>
                  <a:lnTo>
                    <a:pt x="0" y="79857"/>
                  </a:lnTo>
                  <a:lnTo>
                    <a:pt x="165011" y="61074"/>
                  </a:lnTo>
                  <a:lnTo>
                    <a:pt x="10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03356" y="3365360"/>
              <a:ext cx="131445" cy="64135"/>
            </a:xfrm>
            <a:custGeom>
              <a:avLst/>
              <a:gdLst/>
              <a:ahLst/>
              <a:cxnLst/>
              <a:rect l="l" t="t" r="r" b="b"/>
              <a:pathLst>
                <a:path w="131445" h="64135">
                  <a:moveTo>
                    <a:pt x="8420" y="0"/>
                  </a:moveTo>
                  <a:lnTo>
                    <a:pt x="131368" y="48615"/>
                  </a:lnTo>
                  <a:lnTo>
                    <a:pt x="0" y="63576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3521595" y="3017202"/>
              <a:ext cx="154305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i="1" spc="10" dirty="0">
                  <a:latin typeface="Arial"/>
                  <a:cs typeface="Arial"/>
                </a:rPr>
                <a:t>b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4688763" y="3222419"/>
              <a:ext cx="154305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i="1" spc="10" dirty="0">
                  <a:latin typeface="Arial"/>
                  <a:cs typeface="Arial"/>
                </a:rPr>
                <a:t>b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3585725" y="2440031"/>
              <a:ext cx="154305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i="1" spc="10" dirty="0">
                  <a:latin typeface="Arial"/>
                  <a:cs typeface="Arial"/>
                </a:rPr>
                <a:t>a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2277473" y="2088426"/>
              <a:ext cx="987425" cy="5524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79070">
                <a:lnSpc>
                  <a:spcPts val="2110"/>
                </a:lnSpc>
              </a:pPr>
              <a:r>
                <a:rPr sz="1800" b="1" spc="10" dirty="0">
                  <a:latin typeface="Arial"/>
                  <a:cs typeface="Arial"/>
                </a:rPr>
                <a:t>Node</a:t>
              </a:r>
              <a:r>
                <a:rPr sz="1800" b="1" spc="-90" dirty="0">
                  <a:latin typeface="Arial"/>
                  <a:cs typeface="Arial"/>
                </a:rPr>
                <a:t> </a:t>
              </a:r>
              <a:r>
                <a:rPr sz="1800" b="1" spc="10" dirty="0">
                  <a:latin typeface="Arial"/>
                  <a:cs typeface="Arial"/>
                </a:rPr>
                <a:t>S</a:t>
              </a:r>
              <a:endParaRPr sz="1800">
                <a:latin typeface="Arial"/>
                <a:cs typeface="Arial"/>
              </a:endParaRPr>
            </a:p>
            <a:p>
              <a:pPr marL="12700">
                <a:lnSpc>
                  <a:spcPts val="2110"/>
                </a:lnSpc>
              </a:pPr>
              <a:r>
                <a:rPr sz="1800" i="1" spc="5" dirty="0">
                  <a:latin typeface="Arial"/>
                  <a:cs typeface="Arial"/>
                </a:rPr>
                <a:t>a, b,</a:t>
              </a:r>
              <a:r>
                <a:rPr sz="1800" i="1" spc="-85" dirty="0">
                  <a:latin typeface="Arial"/>
                  <a:cs typeface="Arial"/>
                </a:rPr>
                <a:t> </a:t>
              </a:r>
              <a:r>
                <a:rPr sz="1800" i="1" spc="5" dirty="0">
                  <a:latin typeface="Arial"/>
                  <a:cs typeface="Arial"/>
                </a:rPr>
                <a:t>c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3541170" y="3750414"/>
              <a:ext cx="986547" cy="3546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800" i="1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Loss</a:t>
              </a:r>
              <a:endParaRPr sz="2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43662A-8C3E-4C1A-A977-BB5C0200F70A}"/>
              </a:ext>
            </a:extLst>
          </p:cNvPr>
          <p:cNvGrpSpPr/>
          <p:nvPr/>
        </p:nvGrpSpPr>
        <p:grpSpPr>
          <a:xfrm>
            <a:off x="762000" y="4658495"/>
            <a:ext cx="4046378" cy="2613289"/>
            <a:chOff x="2354422" y="4217542"/>
            <a:chExt cx="2578092" cy="1834982"/>
          </a:xfrm>
        </p:grpSpPr>
        <p:sp>
          <p:nvSpPr>
            <p:cNvPr id="6" name="object 6"/>
            <p:cNvSpPr/>
            <p:nvPr/>
          </p:nvSpPr>
          <p:spPr>
            <a:xfrm>
              <a:off x="2649296" y="4914620"/>
              <a:ext cx="1744345" cy="231140"/>
            </a:xfrm>
            <a:custGeom>
              <a:avLst/>
              <a:gdLst/>
              <a:ahLst/>
              <a:cxnLst/>
              <a:rect l="l" t="t" r="r" b="b"/>
              <a:pathLst>
                <a:path w="1744345" h="231139">
                  <a:moveTo>
                    <a:pt x="0" y="0"/>
                  </a:moveTo>
                  <a:lnTo>
                    <a:pt x="1744332" y="230873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54843" y="5087899"/>
              <a:ext cx="165100" cy="80010"/>
            </a:xfrm>
            <a:custGeom>
              <a:avLst/>
              <a:gdLst/>
              <a:ahLst/>
              <a:cxnLst/>
              <a:rect l="l" t="t" r="r" b="b"/>
              <a:pathLst>
                <a:path w="165100" h="80010">
                  <a:moveTo>
                    <a:pt x="10566" y="0"/>
                  </a:moveTo>
                  <a:lnTo>
                    <a:pt x="0" y="79857"/>
                  </a:lnTo>
                  <a:lnTo>
                    <a:pt x="164998" y="61061"/>
                  </a:lnTo>
                  <a:lnTo>
                    <a:pt x="10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2272" y="5096878"/>
              <a:ext cx="131445" cy="64135"/>
            </a:xfrm>
            <a:custGeom>
              <a:avLst/>
              <a:gdLst/>
              <a:ahLst/>
              <a:cxnLst/>
              <a:rect l="l" t="t" r="r" b="b"/>
              <a:pathLst>
                <a:path w="131445" h="64135">
                  <a:moveTo>
                    <a:pt x="8420" y="0"/>
                  </a:moveTo>
                  <a:lnTo>
                    <a:pt x="131356" y="48615"/>
                  </a:lnTo>
                  <a:lnTo>
                    <a:pt x="0" y="63576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08212" y="5171147"/>
              <a:ext cx="1693545" cy="269875"/>
            </a:xfrm>
            <a:custGeom>
              <a:avLst/>
              <a:gdLst/>
              <a:ahLst/>
              <a:cxnLst/>
              <a:rect l="l" t="t" r="r" b="b"/>
              <a:pathLst>
                <a:path w="1693545" h="269875">
                  <a:moveTo>
                    <a:pt x="1693037" y="0"/>
                  </a:moveTo>
                  <a:lnTo>
                    <a:pt x="0" y="269341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82100" y="5379554"/>
              <a:ext cx="165735" cy="80010"/>
            </a:xfrm>
            <a:custGeom>
              <a:avLst/>
              <a:gdLst/>
              <a:ahLst/>
              <a:cxnLst/>
              <a:rect l="l" t="t" r="r" b="b"/>
              <a:pathLst>
                <a:path w="165735" h="80010">
                  <a:moveTo>
                    <a:pt x="152781" y="0"/>
                  </a:moveTo>
                  <a:lnTo>
                    <a:pt x="0" y="65087"/>
                  </a:lnTo>
                  <a:lnTo>
                    <a:pt x="165442" y="79552"/>
                  </a:lnTo>
                  <a:lnTo>
                    <a:pt x="152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08212" y="5388673"/>
              <a:ext cx="132080" cy="63500"/>
            </a:xfrm>
            <a:custGeom>
              <a:avLst/>
              <a:gdLst/>
              <a:ahLst/>
              <a:cxnLst/>
              <a:rect l="l" t="t" r="r" b="b"/>
              <a:pathLst>
                <a:path w="132080" h="63500">
                  <a:moveTo>
                    <a:pt x="131699" y="63334"/>
                  </a:moveTo>
                  <a:lnTo>
                    <a:pt x="0" y="51816"/>
                  </a:lnTo>
                  <a:lnTo>
                    <a:pt x="121627" y="0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098759" y="4217542"/>
              <a:ext cx="833755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b="1" spc="10" dirty="0">
                  <a:latin typeface="Arial"/>
                  <a:cs typeface="Arial"/>
                </a:rPr>
                <a:t>Node</a:t>
              </a:r>
              <a:r>
                <a:rPr sz="1800" b="1" spc="-90" dirty="0">
                  <a:latin typeface="Arial"/>
                  <a:cs typeface="Arial"/>
                </a:rPr>
                <a:t> </a:t>
              </a:r>
              <a:r>
                <a:rPr sz="1800" b="1" spc="10" dirty="0">
                  <a:latin typeface="Arial"/>
                  <a:cs typeface="Arial"/>
                </a:rPr>
                <a:t>R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2405733" y="4256023"/>
              <a:ext cx="846455" cy="5651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8100">
                <a:lnSpc>
                  <a:spcPct val="100000"/>
                </a:lnSpc>
              </a:pPr>
              <a:r>
                <a:rPr sz="1800" b="1" spc="10" dirty="0">
                  <a:latin typeface="Arial"/>
                  <a:cs typeface="Arial"/>
                </a:rPr>
                <a:t>Node</a:t>
              </a:r>
              <a:r>
                <a:rPr sz="1800" b="1" spc="-90" dirty="0">
                  <a:latin typeface="Arial"/>
                  <a:cs typeface="Arial"/>
                </a:rPr>
                <a:t> </a:t>
              </a:r>
              <a:r>
                <a:rPr sz="1800" b="1" spc="10" dirty="0">
                  <a:latin typeface="Arial"/>
                  <a:cs typeface="Arial"/>
                </a:rPr>
                <a:t>S</a:t>
              </a:r>
              <a:endParaRPr sz="18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</a:pPr>
              <a:r>
                <a:rPr sz="1800" i="1" spc="5" dirty="0">
                  <a:latin typeface="Arial"/>
                  <a:cs typeface="Arial"/>
                </a:rPr>
                <a:t>a, b,</a:t>
              </a:r>
              <a:r>
                <a:rPr sz="1800" i="1" spc="-85" dirty="0">
                  <a:latin typeface="Arial"/>
                  <a:cs typeface="Arial"/>
                </a:rPr>
                <a:t> </a:t>
              </a:r>
              <a:r>
                <a:rPr sz="1800" i="1" spc="5" dirty="0">
                  <a:latin typeface="Arial"/>
                  <a:cs typeface="Arial"/>
                </a:rPr>
                <a:t>c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3483118" y="4735889"/>
              <a:ext cx="154305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i="1" spc="10" dirty="0">
                  <a:latin typeface="Arial"/>
                  <a:cs typeface="Arial"/>
                </a:rPr>
                <a:t>a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559507" y="5222443"/>
              <a:ext cx="1744345" cy="231140"/>
            </a:xfrm>
            <a:custGeom>
              <a:avLst/>
              <a:gdLst/>
              <a:ahLst/>
              <a:cxnLst/>
              <a:rect l="l" t="t" r="r" b="b"/>
              <a:pathLst>
                <a:path w="1744345" h="231139">
                  <a:moveTo>
                    <a:pt x="0" y="0"/>
                  </a:moveTo>
                  <a:lnTo>
                    <a:pt x="1744345" y="230873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65053" y="5395721"/>
              <a:ext cx="165100" cy="80010"/>
            </a:xfrm>
            <a:custGeom>
              <a:avLst/>
              <a:gdLst/>
              <a:ahLst/>
              <a:cxnLst/>
              <a:rect l="l" t="t" r="r" b="b"/>
              <a:pathLst>
                <a:path w="165100" h="80010">
                  <a:moveTo>
                    <a:pt x="10579" y="0"/>
                  </a:moveTo>
                  <a:lnTo>
                    <a:pt x="0" y="79857"/>
                  </a:lnTo>
                  <a:lnTo>
                    <a:pt x="165011" y="61061"/>
                  </a:lnTo>
                  <a:lnTo>
                    <a:pt x="105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72496" y="5404700"/>
              <a:ext cx="131445" cy="64135"/>
            </a:xfrm>
            <a:custGeom>
              <a:avLst/>
              <a:gdLst/>
              <a:ahLst/>
              <a:cxnLst/>
              <a:rect l="l" t="t" r="r" b="b"/>
              <a:pathLst>
                <a:path w="131445" h="64135">
                  <a:moveTo>
                    <a:pt x="8407" y="0"/>
                  </a:moveTo>
                  <a:lnTo>
                    <a:pt x="131356" y="48615"/>
                  </a:lnTo>
                  <a:lnTo>
                    <a:pt x="0" y="63576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2957245" y="5030889"/>
              <a:ext cx="154305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i="1" spc="10" dirty="0">
                  <a:latin typeface="Arial"/>
                  <a:cs typeface="Arial"/>
                </a:rPr>
                <a:t>a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2354422" y="4973792"/>
              <a:ext cx="344805" cy="2597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i="1" spc="5" dirty="0">
                  <a:latin typeface="Arial"/>
                  <a:cs typeface="Arial"/>
                </a:rPr>
                <a:t>Ret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3893548" y="5133497"/>
              <a:ext cx="384810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i="1" spc="5" dirty="0">
                  <a:latin typeface="Arial"/>
                  <a:cs typeface="Arial"/>
                </a:rPr>
                <a:t>ack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4483544" y="4958877"/>
              <a:ext cx="205104" cy="6572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50800">
                <a:lnSpc>
                  <a:spcPct val="116900"/>
                </a:lnSpc>
              </a:pPr>
              <a:r>
                <a:rPr sz="1800" i="1" spc="5" dirty="0">
                  <a:latin typeface="Arial"/>
                  <a:cs typeface="Arial"/>
                </a:rPr>
                <a:t>a  </a:t>
              </a:r>
              <a:r>
                <a:rPr sz="1800" i="1" spc="10" dirty="0">
                  <a:latin typeface="Arial"/>
                  <a:cs typeface="Arial"/>
                </a:rPr>
                <a:t>a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3051788" y="5749967"/>
              <a:ext cx="1399718" cy="30255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800" i="1" spc="5" dirty="0">
                  <a:solidFill>
                    <a:srgbClr val="FF0000"/>
                  </a:solidFill>
                  <a:latin typeface="Arial"/>
                  <a:cs typeface="Arial"/>
                </a:rPr>
                <a:t>Duplication</a:t>
              </a:r>
              <a:endParaRPr sz="2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7" name="object 37"/>
          <p:cNvSpPr/>
          <p:nvPr/>
        </p:nvSpPr>
        <p:spPr>
          <a:xfrm>
            <a:off x="2277338" y="4157891"/>
            <a:ext cx="3912235" cy="0"/>
          </a:xfrm>
          <a:custGeom>
            <a:avLst/>
            <a:gdLst/>
            <a:ahLst/>
            <a:cxnLst/>
            <a:rect l="l" t="t" r="r" b="b"/>
            <a:pathLst>
              <a:path w="3912235">
                <a:moveTo>
                  <a:pt x="0" y="0"/>
                </a:moveTo>
                <a:lnTo>
                  <a:pt x="3911942" y="0"/>
                </a:lnTo>
              </a:path>
            </a:pathLst>
          </a:custGeom>
          <a:ln w="38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BF4798-5A3E-4BBD-B3B6-E9B41A260528}"/>
              </a:ext>
            </a:extLst>
          </p:cNvPr>
          <p:cNvSpPr txBox="1"/>
          <p:nvPr/>
        </p:nvSpPr>
        <p:spPr>
          <a:xfrm>
            <a:off x="1223294" y="115522"/>
            <a:ext cx="5478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Protocol </a:t>
            </a:r>
            <a:r>
              <a:rPr lang="en-US" sz="3200" dirty="0" smtClean="0">
                <a:solidFill>
                  <a:srgbClr val="0070C0"/>
                </a:solidFill>
              </a:rPr>
              <a:t>Plays to motivate Stop and Wait Protocol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38208" y="3541959"/>
            <a:ext cx="371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3200" dirty="0" smtClean="0"/>
              <a:t>Must retransmit</a:t>
            </a: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2542260" y="7662338"/>
            <a:ext cx="50777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3200" dirty="0" smtClean="0"/>
              <a:t>Must defend against early retransmits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36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0D347E3B-8147-4D23-B461-9789DB47C807}"/>
              </a:ext>
            </a:extLst>
          </p:cNvPr>
          <p:cNvGrpSpPr/>
          <p:nvPr/>
        </p:nvGrpSpPr>
        <p:grpSpPr>
          <a:xfrm>
            <a:off x="1037225" y="1420910"/>
            <a:ext cx="5579973" cy="2934198"/>
            <a:chOff x="1674647" y="2089239"/>
            <a:chExt cx="4514926" cy="2397145"/>
          </a:xfrm>
        </p:grpSpPr>
        <p:sp>
          <p:nvSpPr>
            <p:cNvPr id="2" name="object 2"/>
            <p:cNvSpPr txBox="1"/>
            <p:nvPr/>
          </p:nvSpPr>
          <p:spPr>
            <a:xfrm>
              <a:off x="4098759" y="2089239"/>
              <a:ext cx="833755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b="1" spc="10" dirty="0">
                  <a:latin typeface="Arial"/>
                  <a:cs typeface="Arial"/>
                </a:rPr>
                <a:t>Node</a:t>
              </a:r>
              <a:r>
                <a:rPr sz="1800" b="1" spc="-90" dirty="0">
                  <a:latin typeface="Arial"/>
                  <a:cs typeface="Arial"/>
                </a:rPr>
                <a:t> </a:t>
              </a:r>
              <a:r>
                <a:rPr sz="1800" b="1" spc="10" dirty="0">
                  <a:latin typeface="Arial"/>
                  <a:cs typeface="Arial"/>
                </a:rPr>
                <a:t>R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2708884" y="2658059"/>
              <a:ext cx="1518920" cy="231140"/>
            </a:xfrm>
            <a:custGeom>
              <a:avLst/>
              <a:gdLst/>
              <a:ahLst/>
              <a:cxnLst/>
              <a:rect l="l" t="t" r="r" b="b"/>
              <a:pathLst>
                <a:path w="1518920" h="231139">
                  <a:moveTo>
                    <a:pt x="0" y="0"/>
                  </a:moveTo>
                  <a:lnTo>
                    <a:pt x="1518450" y="230873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88142" y="2828861"/>
              <a:ext cx="165735" cy="80010"/>
            </a:xfrm>
            <a:custGeom>
              <a:avLst/>
              <a:gdLst/>
              <a:ahLst/>
              <a:cxnLst/>
              <a:rect l="l" t="t" r="r" b="b"/>
              <a:pathLst>
                <a:path w="165735" h="80010">
                  <a:moveTo>
                    <a:pt x="12103" y="0"/>
                  </a:moveTo>
                  <a:lnTo>
                    <a:pt x="0" y="79641"/>
                  </a:lnTo>
                  <a:lnTo>
                    <a:pt x="165341" y="64046"/>
                  </a:lnTo>
                  <a:lnTo>
                    <a:pt x="121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12" y="2837954"/>
              <a:ext cx="132080" cy="63500"/>
            </a:xfrm>
            <a:custGeom>
              <a:avLst/>
              <a:gdLst/>
              <a:ahLst/>
              <a:cxnLst/>
              <a:rect l="l" t="t" r="r" b="b"/>
              <a:pathLst>
                <a:path w="132079" h="63500">
                  <a:moveTo>
                    <a:pt x="9639" y="0"/>
                  </a:moveTo>
                  <a:lnTo>
                    <a:pt x="131622" y="50977"/>
                  </a:lnTo>
                  <a:lnTo>
                    <a:pt x="0" y="63398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33865" y="3042843"/>
              <a:ext cx="1693545" cy="269875"/>
            </a:xfrm>
            <a:custGeom>
              <a:avLst/>
              <a:gdLst/>
              <a:ahLst/>
              <a:cxnLst/>
              <a:rect l="l" t="t" r="r" b="b"/>
              <a:pathLst>
                <a:path w="1693545" h="269875">
                  <a:moveTo>
                    <a:pt x="1693024" y="0"/>
                  </a:moveTo>
                  <a:lnTo>
                    <a:pt x="0" y="269341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07742" y="3251250"/>
              <a:ext cx="165735" cy="80010"/>
            </a:xfrm>
            <a:custGeom>
              <a:avLst/>
              <a:gdLst/>
              <a:ahLst/>
              <a:cxnLst/>
              <a:rect l="l" t="t" r="r" b="b"/>
              <a:pathLst>
                <a:path w="165735" h="80010">
                  <a:moveTo>
                    <a:pt x="152793" y="0"/>
                  </a:moveTo>
                  <a:lnTo>
                    <a:pt x="0" y="65087"/>
                  </a:lnTo>
                  <a:lnTo>
                    <a:pt x="165442" y="79552"/>
                  </a:lnTo>
                  <a:lnTo>
                    <a:pt x="1527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33865" y="3260369"/>
              <a:ext cx="132080" cy="63500"/>
            </a:xfrm>
            <a:custGeom>
              <a:avLst/>
              <a:gdLst/>
              <a:ahLst/>
              <a:cxnLst/>
              <a:rect l="l" t="t" r="r" b="b"/>
              <a:pathLst>
                <a:path w="132080" h="63500">
                  <a:moveTo>
                    <a:pt x="131699" y="63334"/>
                  </a:moveTo>
                  <a:lnTo>
                    <a:pt x="0" y="51816"/>
                  </a:lnTo>
                  <a:lnTo>
                    <a:pt x="121627" y="0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674647" y="3345700"/>
              <a:ext cx="481965" cy="2597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i="1" spc="5" dirty="0">
                  <a:latin typeface="Arial"/>
                  <a:cs typeface="Arial"/>
                </a:rPr>
                <a:t>Time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866912" y="3658489"/>
              <a:ext cx="0" cy="346710"/>
            </a:xfrm>
            <a:custGeom>
              <a:avLst/>
              <a:gdLst/>
              <a:ahLst/>
              <a:cxnLst/>
              <a:rect l="l" t="t" r="r" b="b"/>
              <a:pathLst>
                <a:path h="346710">
                  <a:moveTo>
                    <a:pt x="0" y="0"/>
                  </a:moveTo>
                  <a:lnTo>
                    <a:pt x="0" y="346303"/>
                  </a:lnTo>
                </a:path>
              </a:pathLst>
            </a:custGeom>
            <a:ln w="384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10207" y="3857294"/>
              <a:ext cx="113664" cy="227329"/>
            </a:xfrm>
            <a:custGeom>
              <a:avLst/>
              <a:gdLst/>
              <a:ahLst/>
              <a:cxnLst/>
              <a:rect l="l" t="t" r="r" b="b"/>
              <a:pathLst>
                <a:path w="113664" h="227329">
                  <a:moveTo>
                    <a:pt x="113411" y="0"/>
                  </a:moveTo>
                  <a:lnTo>
                    <a:pt x="0" y="0"/>
                  </a:lnTo>
                  <a:lnTo>
                    <a:pt x="56705" y="226822"/>
                  </a:lnTo>
                  <a:lnTo>
                    <a:pt x="1134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34845" y="3876535"/>
              <a:ext cx="64135" cy="128270"/>
            </a:xfrm>
            <a:custGeom>
              <a:avLst/>
              <a:gdLst/>
              <a:ahLst/>
              <a:cxnLst/>
              <a:rect l="l" t="t" r="r" b="b"/>
              <a:pathLst>
                <a:path w="64135" h="128270">
                  <a:moveTo>
                    <a:pt x="64122" y="0"/>
                  </a:moveTo>
                  <a:lnTo>
                    <a:pt x="32067" y="128257"/>
                  </a:lnTo>
                  <a:lnTo>
                    <a:pt x="0" y="0"/>
                  </a:lnTo>
                </a:path>
              </a:pathLst>
            </a:custGeom>
            <a:ln w="384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2444203" y="2089239"/>
              <a:ext cx="821055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b="1" spc="10" dirty="0">
                  <a:latin typeface="Arial"/>
                  <a:cs typeface="Arial"/>
                </a:rPr>
                <a:t>Node</a:t>
              </a:r>
              <a:r>
                <a:rPr sz="1800" b="1" spc="-90" dirty="0">
                  <a:latin typeface="Arial"/>
                  <a:cs typeface="Arial"/>
                </a:rPr>
                <a:t> </a:t>
              </a:r>
              <a:r>
                <a:rPr sz="1800" b="1" spc="10" dirty="0">
                  <a:latin typeface="Arial"/>
                  <a:cs typeface="Arial"/>
                </a:rPr>
                <a:t>S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739072" y="3004362"/>
              <a:ext cx="1744345" cy="231140"/>
            </a:xfrm>
            <a:custGeom>
              <a:avLst/>
              <a:gdLst/>
              <a:ahLst/>
              <a:cxnLst/>
              <a:rect l="l" t="t" r="r" b="b"/>
              <a:pathLst>
                <a:path w="1744345" h="231139">
                  <a:moveTo>
                    <a:pt x="0" y="0"/>
                  </a:moveTo>
                  <a:lnTo>
                    <a:pt x="1744345" y="230873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4619" y="3177628"/>
              <a:ext cx="165100" cy="80010"/>
            </a:xfrm>
            <a:custGeom>
              <a:avLst/>
              <a:gdLst/>
              <a:ahLst/>
              <a:cxnLst/>
              <a:rect l="l" t="t" r="r" b="b"/>
              <a:pathLst>
                <a:path w="165100" h="80010">
                  <a:moveTo>
                    <a:pt x="10566" y="0"/>
                  </a:moveTo>
                  <a:lnTo>
                    <a:pt x="0" y="79857"/>
                  </a:lnTo>
                  <a:lnTo>
                    <a:pt x="165011" y="61074"/>
                  </a:lnTo>
                  <a:lnTo>
                    <a:pt x="10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52061" y="3186620"/>
              <a:ext cx="131445" cy="64135"/>
            </a:xfrm>
            <a:custGeom>
              <a:avLst/>
              <a:gdLst/>
              <a:ahLst/>
              <a:cxnLst/>
              <a:rect l="l" t="t" r="r" b="b"/>
              <a:pathLst>
                <a:path w="131445" h="64135">
                  <a:moveTo>
                    <a:pt x="8407" y="0"/>
                  </a:moveTo>
                  <a:lnTo>
                    <a:pt x="131356" y="48615"/>
                  </a:lnTo>
                  <a:lnTo>
                    <a:pt x="0" y="63576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77338" y="4158703"/>
              <a:ext cx="3912235" cy="0"/>
            </a:xfrm>
            <a:custGeom>
              <a:avLst/>
              <a:gdLst/>
              <a:ahLst/>
              <a:cxnLst/>
              <a:rect l="l" t="t" r="r" b="b"/>
              <a:pathLst>
                <a:path w="3912235">
                  <a:moveTo>
                    <a:pt x="0" y="0"/>
                  </a:moveTo>
                  <a:lnTo>
                    <a:pt x="3911942" y="0"/>
                  </a:lnTo>
                </a:path>
              </a:pathLst>
            </a:custGeom>
            <a:ln w="384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2277465" y="2351061"/>
              <a:ext cx="474980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i="1" spc="5" dirty="0">
                  <a:latin typeface="Arial"/>
                  <a:cs typeface="Arial"/>
                </a:rPr>
                <a:t>a,</a:t>
              </a:r>
              <a:r>
                <a:rPr sz="1800" i="1" spc="-90" dirty="0">
                  <a:latin typeface="Arial"/>
                  <a:cs typeface="Arial"/>
                </a:rPr>
                <a:t> </a:t>
              </a:r>
              <a:r>
                <a:rPr sz="1800" i="1" spc="5" dirty="0">
                  <a:latin typeface="Arial"/>
                  <a:cs typeface="Arial"/>
                </a:rPr>
                <a:t>a,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2521159" y="2730048"/>
              <a:ext cx="344805" cy="2597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i="1" spc="5" dirty="0">
                  <a:latin typeface="Arial"/>
                  <a:cs typeface="Arial"/>
                </a:rPr>
                <a:t>Ret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572334" y="3401974"/>
              <a:ext cx="1744345" cy="231140"/>
            </a:xfrm>
            <a:custGeom>
              <a:avLst/>
              <a:gdLst/>
              <a:ahLst/>
              <a:cxnLst/>
              <a:rect l="l" t="t" r="r" b="b"/>
              <a:pathLst>
                <a:path w="1744345" h="231139">
                  <a:moveTo>
                    <a:pt x="0" y="0"/>
                  </a:moveTo>
                  <a:lnTo>
                    <a:pt x="1744345" y="230860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77881" y="3575240"/>
              <a:ext cx="165100" cy="80010"/>
            </a:xfrm>
            <a:custGeom>
              <a:avLst/>
              <a:gdLst/>
              <a:ahLst/>
              <a:cxnLst/>
              <a:rect l="l" t="t" r="r" b="b"/>
              <a:pathLst>
                <a:path w="165100" h="80010">
                  <a:moveTo>
                    <a:pt x="10566" y="0"/>
                  </a:moveTo>
                  <a:lnTo>
                    <a:pt x="0" y="79857"/>
                  </a:lnTo>
                  <a:lnTo>
                    <a:pt x="165011" y="61061"/>
                  </a:lnTo>
                  <a:lnTo>
                    <a:pt x="10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85323" y="3584219"/>
              <a:ext cx="131445" cy="64135"/>
            </a:xfrm>
            <a:custGeom>
              <a:avLst/>
              <a:gdLst/>
              <a:ahLst/>
              <a:cxnLst/>
              <a:rect l="l" t="t" r="r" b="b"/>
              <a:pathLst>
                <a:path w="131445" h="64135">
                  <a:moveTo>
                    <a:pt x="8407" y="0"/>
                  </a:moveTo>
                  <a:lnTo>
                    <a:pt x="131356" y="48615"/>
                  </a:lnTo>
                  <a:lnTo>
                    <a:pt x="0" y="63576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4547675" y="2620407"/>
              <a:ext cx="671195" cy="6261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i="1" spc="10" dirty="0">
                  <a:latin typeface="Arial"/>
                  <a:cs typeface="Arial"/>
                </a:rPr>
                <a:t>a</a:t>
              </a:r>
              <a:endParaRPr sz="1800">
                <a:latin typeface="Arial"/>
                <a:cs typeface="Arial"/>
              </a:endParaRPr>
            </a:p>
            <a:p>
              <a:pPr marL="76200">
                <a:lnSpc>
                  <a:spcPct val="100000"/>
                </a:lnSpc>
                <a:spcBef>
                  <a:spcPts val="720"/>
                </a:spcBef>
              </a:pPr>
              <a:r>
                <a:rPr sz="1600" i="1" spc="5" dirty="0">
                  <a:latin typeface="Arial"/>
                  <a:cs typeface="Arial"/>
                </a:rPr>
                <a:t>Reject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3072678" y="2454302"/>
              <a:ext cx="384810" cy="12649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128270">
                <a:lnSpc>
                  <a:spcPct val="113799"/>
                </a:lnSpc>
              </a:pPr>
              <a:r>
                <a:rPr sz="1800" i="1" spc="10" dirty="0">
                  <a:latin typeface="Arial"/>
                  <a:cs typeface="Arial"/>
                </a:rPr>
                <a:t>a  a  </a:t>
              </a:r>
              <a:r>
                <a:rPr sz="1800" i="1" spc="5" dirty="0">
                  <a:latin typeface="Arial"/>
                  <a:cs typeface="Arial"/>
                </a:rPr>
                <a:t>ack  </a:t>
              </a:r>
              <a:r>
                <a:rPr sz="1800" i="1" spc="10" dirty="0">
                  <a:latin typeface="Arial"/>
                  <a:cs typeface="Arial"/>
                </a:rPr>
                <a:t>a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572334" y="3671315"/>
              <a:ext cx="1744345" cy="231140"/>
            </a:xfrm>
            <a:custGeom>
              <a:avLst/>
              <a:gdLst/>
              <a:ahLst/>
              <a:cxnLst/>
              <a:rect l="l" t="t" r="r" b="b"/>
              <a:pathLst>
                <a:path w="1744345" h="231139">
                  <a:moveTo>
                    <a:pt x="0" y="0"/>
                  </a:moveTo>
                  <a:lnTo>
                    <a:pt x="1744345" y="230873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77881" y="3844581"/>
              <a:ext cx="165100" cy="80010"/>
            </a:xfrm>
            <a:custGeom>
              <a:avLst/>
              <a:gdLst/>
              <a:ahLst/>
              <a:cxnLst/>
              <a:rect l="l" t="t" r="r" b="b"/>
              <a:pathLst>
                <a:path w="165100" h="80010">
                  <a:moveTo>
                    <a:pt x="10566" y="0"/>
                  </a:moveTo>
                  <a:lnTo>
                    <a:pt x="0" y="79857"/>
                  </a:lnTo>
                  <a:lnTo>
                    <a:pt x="165011" y="61074"/>
                  </a:lnTo>
                  <a:lnTo>
                    <a:pt x="10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85323" y="3853573"/>
              <a:ext cx="131445" cy="64135"/>
            </a:xfrm>
            <a:custGeom>
              <a:avLst/>
              <a:gdLst/>
              <a:ahLst/>
              <a:cxnLst/>
              <a:rect l="l" t="t" r="r" b="b"/>
              <a:pathLst>
                <a:path w="131445" h="64135">
                  <a:moveTo>
                    <a:pt x="8407" y="0"/>
                  </a:moveTo>
                  <a:lnTo>
                    <a:pt x="131356" y="48615"/>
                  </a:lnTo>
                  <a:lnTo>
                    <a:pt x="0" y="63576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2970072" y="3697795"/>
              <a:ext cx="154305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i="1" spc="10" dirty="0">
                  <a:latin typeface="Arial"/>
                  <a:cs typeface="Arial"/>
                </a:rPr>
                <a:t>a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4445063" y="3474156"/>
              <a:ext cx="620395" cy="5803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5400" marR="5080" indent="-13335">
                <a:lnSpc>
                  <a:spcPct val="115700"/>
                </a:lnSpc>
              </a:pPr>
              <a:r>
                <a:rPr sz="1600" i="1" spc="5" dirty="0">
                  <a:latin typeface="Arial"/>
                  <a:cs typeface="Arial"/>
                </a:rPr>
                <a:t>Reject  Reject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3049020" y="4134363"/>
              <a:ext cx="1337784" cy="3520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800" i="1" spc="5" dirty="0">
                  <a:solidFill>
                    <a:srgbClr val="FF0000"/>
                  </a:solidFill>
                  <a:latin typeface="Arial"/>
                  <a:cs typeface="Arial"/>
                </a:rPr>
                <a:t>Livelock</a:t>
              </a:r>
              <a:endParaRPr sz="2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F698CC6-B5D3-46AA-9C87-5085B3DE06AF}"/>
              </a:ext>
            </a:extLst>
          </p:cNvPr>
          <p:cNvGrpSpPr/>
          <p:nvPr/>
        </p:nvGrpSpPr>
        <p:grpSpPr>
          <a:xfrm>
            <a:off x="1767897" y="5994076"/>
            <a:ext cx="3589175" cy="2757342"/>
            <a:chOff x="2354425" y="4218355"/>
            <a:chExt cx="2582649" cy="2370870"/>
          </a:xfrm>
        </p:grpSpPr>
        <p:sp>
          <p:nvSpPr>
            <p:cNvPr id="6" name="object 6"/>
            <p:cNvSpPr/>
            <p:nvPr/>
          </p:nvSpPr>
          <p:spPr>
            <a:xfrm>
              <a:off x="2649296" y="4915446"/>
              <a:ext cx="1744345" cy="231140"/>
            </a:xfrm>
            <a:custGeom>
              <a:avLst/>
              <a:gdLst/>
              <a:ahLst/>
              <a:cxnLst/>
              <a:rect l="l" t="t" r="r" b="b"/>
              <a:pathLst>
                <a:path w="1744345" h="231139">
                  <a:moveTo>
                    <a:pt x="0" y="0"/>
                  </a:moveTo>
                  <a:lnTo>
                    <a:pt x="1744332" y="230860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54843" y="5088712"/>
              <a:ext cx="165100" cy="80010"/>
            </a:xfrm>
            <a:custGeom>
              <a:avLst/>
              <a:gdLst/>
              <a:ahLst/>
              <a:cxnLst/>
              <a:rect l="l" t="t" r="r" b="b"/>
              <a:pathLst>
                <a:path w="165100" h="80010">
                  <a:moveTo>
                    <a:pt x="10566" y="0"/>
                  </a:moveTo>
                  <a:lnTo>
                    <a:pt x="0" y="79857"/>
                  </a:lnTo>
                  <a:lnTo>
                    <a:pt x="164998" y="61061"/>
                  </a:lnTo>
                  <a:lnTo>
                    <a:pt x="10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2272" y="5097691"/>
              <a:ext cx="131445" cy="64135"/>
            </a:xfrm>
            <a:custGeom>
              <a:avLst/>
              <a:gdLst/>
              <a:ahLst/>
              <a:cxnLst/>
              <a:rect l="l" t="t" r="r" b="b"/>
              <a:pathLst>
                <a:path w="131445" h="64135">
                  <a:moveTo>
                    <a:pt x="8420" y="0"/>
                  </a:moveTo>
                  <a:lnTo>
                    <a:pt x="131356" y="48615"/>
                  </a:lnTo>
                  <a:lnTo>
                    <a:pt x="0" y="63576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59507" y="5223268"/>
              <a:ext cx="1744345" cy="231140"/>
            </a:xfrm>
            <a:custGeom>
              <a:avLst/>
              <a:gdLst/>
              <a:ahLst/>
              <a:cxnLst/>
              <a:rect l="l" t="t" r="r" b="b"/>
              <a:pathLst>
                <a:path w="1744345" h="231139">
                  <a:moveTo>
                    <a:pt x="0" y="0"/>
                  </a:moveTo>
                  <a:lnTo>
                    <a:pt x="1744345" y="230860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65053" y="5396534"/>
              <a:ext cx="165100" cy="80010"/>
            </a:xfrm>
            <a:custGeom>
              <a:avLst/>
              <a:gdLst/>
              <a:ahLst/>
              <a:cxnLst/>
              <a:rect l="l" t="t" r="r" b="b"/>
              <a:pathLst>
                <a:path w="165100" h="80010">
                  <a:moveTo>
                    <a:pt x="10579" y="0"/>
                  </a:moveTo>
                  <a:lnTo>
                    <a:pt x="0" y="79857"/>
                  </a:lnTo>
                  <a:lnTo>
                    <a:pt x="165011" y="61061"/>
                  </a:lnTo>
                  <a:lnTo>
                    <a:pt x="105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72496" y="5405513"/>
              <a:ext cx="131445" cy="64135"/>
            </a:xfrm>
            <a:custGeom>
              <a:avLst/>
              <a:gdLst/>
              <a:ahLst/>
              <a:cxnLst/>
              <a:rect l="l" t="t" r="r" b="b"/>
              <a:pathLst>
                <a:path w="131445" h="64135">
                  <a:moveTo>
                    <a:pt x="8407" y="0"/>
                  </a:moveTo>
                  <a:lnTo>
                    <a:pt x="131356" y="48615"/>
                  </a:lnTo>
                  <a:lnTo>
                    <a:pt x="0" y="63576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3303549" y="5403659"/>
              <a:ext cx="384810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i="1" spc="5" dirty="0">
                  <a:latin typeface="Arial"/>
                  <a:cs typeface="Arial"/>
                </a:rPr>
                <a:t>ack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3252244" y="6218732"/>
              <a:ext cx="1277119" cy="37049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800" i="1" spc="5" dirty="0">
                  <a:solidFill>
                    <a:srgbClr val="FF0000"/>
                  </a:solidFill>
                  <a:latin typeface="Arial"/>
                  <a:cs typeface="Arial"/>
                </a:rPr>
                <a:t>Livelock</a:t>
              </a:r>
              <a:endParaRPr sz="2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982772" y="5390007"/>
              <a:ext cx="102870" cy="243840"/>
            </a:xfrm>
            <a:custGeom>
              <a:avLst/>
              <a:gdLst/>
              <a:ahLst/>
              <a:cxnLst/>
              <a:rect l="l" t="t" r="r" b="b"/>
              <a:pathLst>
                <a:path w="102869" h="243839">
                  <a:moveTo>
                    <a:pt x="0" y="0"/>
                  </a:moveTo>
                  <a:lnTo>
                    <a:pt x="102603" y="243687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31464" y="5402833"/>
              <a:ext cx="205740" cy="243840"/>
            </a:xfrm>
            <a:custGeom>
              <a:avLst/>
              <a:gdLst/>
              <a:ahLst/>
              <a:cxnLst/>
              <a:rect l="l" t="t" r="r" b="b"/>
              <a:pathLst>
                <a:path w="205739" h="243839">
                  <a:moveTo>
                    <a:pt x="205219" y="0"/>
                  </a:moveTo>
                  <a:lnTo>
                    <a:pt x="0" y="243687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08426" y="5248922"/>
              <a:ext cx="1308735" cy="269875"/>
            </a:xfrm>
            <a:custGeom>
              <a:avLst/>
              <a:gdLst/>
              <a:ahLst/>
              <a:cxnLst/>
              <a:rect l="l" t="t" r="r" b="b"/>
              <a:pathLst>
                <a:path w="1308735" h="269875">
                  <a:moveTo>
                    <a:pt x="1308252" y="0"/>
                  </a:moveTo>
                  <a:lnTo>
                    <a:pt x="0" y="269341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82531" y="5451652"/>
              <a:ext cx="166370" cy="79375"/>
            </a:xfrm>
            <a:custGeom>
              <a:avLst/>
              <a:gdLst/>
              <a:ahLst/>
              <a:cxnLst/>
              <a:rect l="l" t="t" r="r" b="b"/>
              <a:pathLst>
                <a:path w="166369" h="79375">
                  <a:moveTo>
                    <a:pt x="149682" y="0"/>
                  </a:moveTo>
                  <a:lnTo>
                    <a:pt x="0" y="71945"/>
                  </a:lnTo>
                  <a:lnTo>
                    <a:pt x="165925" y="78905"/>
                  </a:lnTo>
                  <a:lnTo>
                    <a:pt x="1496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08426" y="5460987"/>
              <a:ext cx="132715" cy="62865"/>
            </a:xfrm>
            <a:custGeom>
              <a:avLst/>
              <a:gdLst/>
              <a:ahLst/>
              <a:cxnLst/>
              <a:rect l="l" t="t" r="r" b="b"/>
              <a:pathLst>
                <a:path w="132714" h="62864">
                  <a:moveTo>
                    <a:pt x="132092" y="62814"/>
                  </a:moveTo>
                  <a:lnTo>
                    <a:pt x="0" y="57277"/>
                  </a:lnTo>
                  <a:lnTo>
                    <a:pt x="119151" y="0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31249" y="5595213"/>
              <a:ext cx="1744345" cy="231140"/>
            </a:xfrm>
            <a:custGeom>
              <a:avLst/>
              <a:gdLst/>
              <a:ahLst/>
              <a:cxnLst/>
              <a:rect l="l" t="t" r="r" b="b"/>
              <a:pathLst>
                <a:path w="1744345" h="231139">
                  <a:moveTo>
                    <a:pt x="0" y="0"/>
                  </a:moveTo>
                  <a:lnTo>
                    <a:pt x="1744345" y="230873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36796" y="5768492"/>
              <a:ext cx="165100" cy="80010"/>
            </a:xfrm>
            <a:custGeom>
              <a:avLst/>
              <a:gdLst/>
              <a:ahLst/>
              <a:cxnLst/>
              <a:rect l="l" t="t" r="r" b="b"/>
              <a:pathLst>
                <a:path w="165100" h="80010">
                  <a:moveTo>
                    <a:pt x="10566" y="0"/>
                  </a:moveTo>
                  <a:lnTo>
                    <a:pt x="0" y="79857"/>
                  </a:lnTo>
                  <a:lnTo>
                    <a:pt x="165011" y="61061"/>
                  </a:lnTo>
                  <a:lnTo>
                    <a:pt x="10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044238" y="5777471"/>
              <a:ext cx="131445" cy="64135"/>
            </a:xfrm>
            <a:custGeom>
              <a:avLst/>
              <a:gdLst/>
              <a:ahLst/>
              <a:cxnLst/>
              <a:rect l="l" t="t" r="r" b="b"/>
              <a:pathLst>
                <a:path w="131445" h="64135">
                  <a:moveTo>
                    <a:pt x="8407" y="0"/>
                  </a:moveTo>
                  <a:lnTo>
                    <a:pt x="131356" y="48615"/>
                  </a:lnTo>
                  <a:lnTo>
                    <a:pt x="0" y="63576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431249" y="5864568"/>
              <a:ext cx="1744345" cy="231140"/>
            </a:xfrm>
            <a:custGeom>
              <a:avLst/>
              <a:gdLst/>
              <a:ahLst/>
              <a:cxnLst/>
              <a:rect l="l" t="t" r="r" b="b"/>
              <a:pathLst>
                <a:path w="1744345" h="231139">
                  <a:moveTo>
                    <a:pt x="0" y="0"/>
                  </a:moveTo>
                  <a:lnTo>
                    <a:pt x="1744345" y="230860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036796" y="6037833"/>
              <a:ext cx="165100" cy="80010"/>
            </a:xfrm>
            <a:custGeom>
              <a:avLst/>
              <a:gdLst/>
              <a:ahLst/>
              <a:cxnLst/>
              <a:rect l="l" t="t" r="r" b="b"/>
              <a:pathLst>
                <a:path w="165100" h="80010">
                  <a:moveTo>
                    <a:pt x="10566" y="0"/>
                  </a:moveTo>
                  <a:lnTo>
                    <a:pt x="0" y="79857"/>
                  </a:lnTo>
                  <a:lnTo>
                    <a:pt x="165011" y="61074"/>
                  </a:lnTo>
                  <a:lnTo>
                    <a:pt x="10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044238" y="6046812"/>
              <a:ext cx="131445" cy="64135"/>
            </a:xfrm>
            <a:custGeom>
              <a:avLst/>
              <a:gdLst/>
              <a:ahLst/>
              <a:cxnLst/>
              <a:rect l="l" t="t" r="r" b="b"/>
              <a:pathLst>
                <a:path w="131445" h="64135">
                  <a:moveTo>
                    <a:pt x="8407" y="0"/>
                  </a:moveTo>
                  <a:lnTo>
                    <a:pt x="131356" y="48615"/>
                  </a:lnTo>
                  <a:lnTo>
                    <a:pt x="0" y="63576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3483114" y="4736705"/>
              <a:ext cx="346710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i="1" spc="5" dirty="0">
                  <a:latin typeface="Arial"/>
                  <a:cs typeface="Arial"/>
                </a:rPr>
                <a:t>a,0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2354425" y="4974606"/>
              <a:ext cx="344805" cy="2597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i="1" spc="5" dirty="0">
                  <a:latin typeface="Arial"/>
                  <a:cs typeface="Arial"/>
                </a:rPr>
                <a:t>Ret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2405729" y="4256836"/>
              <a:ext cx="846455" cy="7340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8100">
                <a:lnSpc>
                  <a:spcPts val="1960"/>
                </a:lnSpc>
              </a:pPr>
              <a:r>
                <a:rPr sz="1800" b="1" spc="10" dirty="0">
                  <a:latin typeface="Arial"/>
                  <a:cs typeface="Arial"/>
                </a:rPr>
                <a:t>Node</a:t>
              </a:r>
              <a:r>
                <a:rPr sz="1800" b="1" spc="-90" dirty="0">
                  <a:latin typeface="Arial"/>
                  <a:cs typeface="Arial"/>
                </a:rPr>
                <a:t> </a:t>
              </a:r>
              <a:r>
                <a:rPr sz="1800" b="1" spc="10" dirty="0">
                  <a:latin typeface="Arial"/>
                  <a:cs typeface="Arial"/>
                </a:rPr>
                <a:t>S</a:t>
              </a:r>
              <a:endParaRPr sz="1800" dirty="0">
                <a:latin typeface="Arial"/>
                <a:cs typeface="Arial"/>
              </a:endParaRPr>
            </a:p>
            <a:p>
              <a:pPr marL="38100">
                <a:lnSpc>
                  <a:spcPts val="1864"/>
                </a:lnSpc>
              </a:pPr>
              <a:r>
                <a:rPr sz="1800" i="1" spc="5" dirty="0">
                  <a:latin typeface="Arial"/>
                  <a:cs typeface="Arial"/>
                </a:rPr>
                <a:t>a,</a:t>
              </a:r>
              <a:r>
                <a:rPr sz="1800" i="1" spc="-95" dirty="0">
                  <a:latin typeface="Arial"/>
                  <a:cs typeface="Arial"/>
                </a:rPr>
                <a:t> </a:t>
              </a:r>
              <a:r>
                <a:rPr sz="1800" i="1" spc="10" dirty="0">
                  <a:latin typeface="Arial"/>
                  <a:cs typeface="Arial"/>
                </a:rPr>
                <a:t>b</a:t>
              </a:r>
              <a:endParaRPr sz="1800" dirty="0">
                <a:latin typeface="Arial"/>
                <a:cs typeface="Arial"/>
              </a:endParaRPr>
            </a:p>
            <a:p>
              <a:pPr marL="12700">
                <a:lnSpc>
                  <a:spcPts val="1825"/>
                </a:lnSpc>
              </a:pPr>
              <a:r>
                <a:rPr sz="1600" i="1" spc="5" dirty="0">
                  <a:latin typeface="Arial"/>
                  <a:cs typeface="Arial"/>
                </a:rPr>
                <a:t>0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53" name="object 53"/>
            <p:cNvSpPr txBox="1"/>
            <p:nvPr/>
          </p:nvSpPr>
          <p:spPr>
            <a:xfrm>
              <a:off x="2918770" y="5006051"/>
              <a:ext cx="346710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i="1" spc="5" dirty="0">
                  <a:latin typeface="Arial"/>
                  <a:cs typeface="Arial"/>
                </a:rPr>
                <a:t>a,0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54" name="object 54"/>
            <p:cNvSpPr txBox="1"/>
            <p:nvPr/>
          </p:nvSpPr>
          <p:spPr>
            <a:xfrm>
              <a:off x="2521163" y="5583222"/>
              <a:ext cx="398145" cy="6108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i="1" spc="5" dirty="0">
                  <a:latin typeface="Arial"/>
                  <a:cs typeface="Arial"/>
                </a:rPr>
                <a:t>a,0</a:t>
              </a:r>
              <a:endParaRPr sz="1800">
                <a:latin typeface="Arial"/>
                <a:cs typeface="Arial"/>
              </a:endParaRPr>
            </a:p>
            <a:p>
              <a:pPr marL="63500">
                <a:lnSpc>
                  <a:spcPct val="100000"/>
                </a:lnSpc>
                <a:spcBef>
                  <a:spcPts val="365"/>
                </a:spcBef>
              </a:pPr>
              <a:r>
                <a:rPr sz="1800" i="1" spc="5" dirty="0">
                  <a:latin typeface="Arial"/>
                  <a:cs typeface="Arial"/>
                </a:rPr>
                <a:t>a,0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4098759" y="4218355"/>
              <a:ext cx="833755" cy="5924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b="1" spc="10" dirty="0">
                  <a:latin typeface="Arial"/>
                  <a:cs typeface="Arial"/>
                </a:rPr>
                <a:t>Node</a:t>
              </a:r>
              <a:r>
                <a:rPr sz="1800" b="1" spc="-90" dirty="0">
                  <a:latin typeface="Arial"/>
                  <a:cs typeface="Arial"/>
                </a:rPr>
                <a:t> </a:t>
              </a:r>
              <a:r>
                <a:rPr sz="1800" b="1" spc="10" dirty="0">
                  <a:latin typeface="Arial"/>
                  <a:cs typeface="Arial"/>
                </a:rPr>
                <a:t>R</a:t>
              </a:r>
              <a:endParaRPr sz="1800">
                <a:latin typeface="Arial"/>
                <a:cs typeface="Arial"/>
              </a:endParaRPr>
            </a:p>
            <a:p>
              <a:pPr marL="551180">
                <a:lnSpc>
                  <a:spcPct val="100000"/>
                </a:lnSpc>
                <a:spcBef>
                  <a:spcPts val="459"/>
                </a:spcBef>
              </a:pPr>
              <a:r>
                <a:rPr sz="1600" i="1" spc="5" dirty="0">
                  <a:latin typeface="Arial"/>
                  <a:cs typeface="Arial"/>
                </a:rPr>
                <a:t>0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56" name="object 56"/>
            <p:cNvSpPr txBox="1"/>
            <p:nvPr/>
          </p:nvSpPr>
          <p:spPr>
            <a:xfrm>
              <a:off x="4303979" y="5006052"/>
              <a:ext cx="633095" cy="12414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5400" algn="ctr">
                <a:lnSpc>
                  <a:spcPct val="100000"/>
                </a:lnSpc>
              </a:pPr>
              <a:r>
                <a:rPr sz="2400" i="1" spc="7" baseline="1736" dirty="0">
                  <a:latin typeface="Arial"/>
                  <a:cs typeface="Arial"/>
                </a:rPr>
                <a:t>1</a:t>
              </a:r>
              <a:r>
                <a:rPr sz="2400" i="1" spc="-44" baseline="1736" dirty="0">
                  <a:latin typeface="Arial"/>
                  <a:cs typeface="Arial"/>
                </a:rPr>
                <a:t> </a:t>
              </a:r>
              <a:r>
                <a:rPr sz="1800" i="1" spc="10" dirty="0">
                  <a:latin typeface="Arial"/>
                  <a:cs typeface="Arial"/>
                </a:rPr>
                <a:t>a</a:t>
              </a:r>
              <a:endParaRPr sz="180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320"/>
                </a:spcBef>
              </a:pPr>
              <a:r>
                <a:rPr sz="1600" i="1" spc="5" dirty="0">
                  <a:latin typeface="Arial"/>
                  <a:cs typeface="Arial"/>
                </a:rPr>
                <a:t>Reject</a:t>
              </a:r>
              <a:endParaRPr sz="1600">
                <a:latin typeface="Arial"/>
                <a:cs typeface="Arial"/>
              </a:endParaRPr>
            </a:p>
            <a:p>
              <a:pPr marL="12700" marR="17780" indent="-13335" algn="ctr">
                <a:lnSpc>
                  <a:spcPct val="115700"/>
                </a:lnSpc>
                <a:spcBef>
                  <a:spcPts val="810"/>
                </a:spcBef>
              </a:pPr>
              <a:r>
                <a:rPr sz="1600" i="1" spc="5" dirty="0">
                  <a:latin typeface="Arial"/>
                  <a:cs typeface="Arial"/>
                </a:rPr>
                <a:t>Reject  Reject</a:t>
              </a:r>
              <a:endParaRPr sz="1600">
                <a:latin typeface="Arial"/>
                <a:cs typeface="Arial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CAAE58D-3B24-43E2-B674-B899156CCF7C}"/>
              </a:ext>
            </a:extLst>
          </p:cNvPr>
          <p:cNvSpPr txBox="1"/>
          <p:nvPr/>
        </p:nvSpPr>
        <p:spPr>
          <a:xfrm>
            <a:off x="2001117" y="712931"/>
            <a:ext cx="4605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More Protocol Plays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39196" y="4484907"/>
            <a:ext cx="5704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 panose="05000000000000000000" pitchFamily="2" charset="2"/>
              </a:rPr>
              <a:t> Need sequence numbers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578353" y="9016145"/>
            <a:ext cx="5704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 panose="05000000000000000000" pitchFamily="2" charset="2"/>
              </a:rPr>
              <a:t> Must </a:t>
            </a:r>
            <a:r>
              <a:rPr lang="en-US" sz="3200" dirty="0" err="1" smtClean="0">
                <a:sym typeface="Wingdings" panose="05000000000000000000" pitchFamily="2" charset="2"/>
              </a:rPr>
              <a:t>ack</a:t>
            </a:r>
            <a:r>
              <a:rPr lang="en-US" sz="3200" dirty="0" smtClean="0">
                <a:sym typeface="Wingdings" panose="05000000000000000000" pitchFamily="2" charset="2"/>
              </a:rPr>
              <a:t> even duplicates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91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7387" y="2931261"/>
            <a:ext cx="2117090" cy="280670"/>
          </a:xfrm>
          <a:custGeom>
            <a:avLst/>
            <a:gdLst/>
            <a:ahLst/>
            <a:cxnLst/>
            <a:rect l="l" t="t" r="r" b="b"/>
            <a:pathLst>
              <a:path w="2117090" h="280669">
                <a:moveTo>
                  <a:pt x="0" y="0"/>
                </a:moveTo>
                <a:lnTo>
                  <a:pt x="2117064" y="280200"/>
                </a:lnTo>
              </a:path>
            </a:pathLst>
          </a:custGeom>
          <a:ln w="15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25998" y="3141560"/>
            <a:ext cx="200660" cy="97155"/>
          </a:xfrm>
          <a:custGeom>
            <a:avLst/>
            <a:gdLst/>
            <a:ahLst/>
            <a:cxnLst/>
            <a:rect l="l" t="t" r="r" b="b"/>
            <a:pathLst>
              <a:path w="200660" h="97155">
                <a:moveTo>
                  <a:pt x="12827" y="0"/>
                </a:moveTo>
                <a:lnTo>
                  <a:pt x="0" y="96913"/>
                </a:lnTo>
                <a:lnTo>
                  <a:pt x="200266" y="74117"/>
                </a:lnTo>
                <a:lnTo>
                  <a:pt x="128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5028" y="3152457"/>
            <a:ext cx="160020" cy="77470"/>
          </a:xfrm>
          <a:custGeom>
            <a:avLst/>
            <a:gdLst/>
            <a:ahLst/>
            <a:cxnLst/>
            <a:rect l="l" t="t" r="r" b="b"/>
            <a:pathLst>
              <a:path w="160020" h="77469">
                <a:moveTo>
                  <a:pt x="10210" y="0"/>
                </a:moveTo>
                <a:lnTo>
                  <a:pt x="159423" y="59004"/>
                </a:lnTo>
                <a:lnTo>
                  <a:pt x="0" y="77165"/>
                </a:lnTo>
              </a:path>
            </a:pathLst>
          </a:custGeom>
          <a:ln w="15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83499" y="2752979"/>
            <a:ext cx="579120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i="1" spc="5" dirty="0">
                <a:latin typeface="Arial"/>
                <a:cs typeface="Arial"/>
              </a:rPr>
              <a:t>Time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14131" y="3133636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0"/>
                </a:moveTo>
                <a:lnTo>
                  <a:pt x="0" y="420293"/>
                </a:lnTo>
              </a:path>
            </a:pathLst>
          </a:custGeom>
          <a:ln w="46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5310" y="3374910"/>
            <a:ext cx="137795" cy="275590"/>
          </a:xfrm>
          <a:custGeom>
            <a:avLst/>
            <a:gdLst/>
            <a:ahLst/>
            <a:cxnLst/>
            <a:rect l="l" t="t" r="r" b="b"/>
            <a:pathLst>
              <a:path w="137794" h="275589">
                <a:moveTo>
                  <a:pt x="137642" y="0"/>
                </a:moveTo>
                <a:lnTo>
                  <a:pt x="0" y="0"/>
                </a:lnTo>
                <a:lnTo>
                  <a:pt x="68821" y="275297"/>
                </a:lnTo>
                <a:lnTo>
                  <a:pt x="1376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5205" y="3398265"/>
            <a:ext cx="78105" cy="156210"/>
          </a:xfrm>
          <a:custGeom>
            <a:avLst/>
            <a:gdLst/>
            <a:ahLst/>
            <a:cxnLst/>
            <a:rect l="l" t="t" r="r" b="b"/>
            <a:pathLst>
              <a:path w="78105" h="156210">
                <a:moveTo>
                  <a:pt x="77838" y="0"/>
                </a:moveTo>
                <a:lnTo>
                  <a:pt x="38925" y="155663"/>
                </a:lnTo>
                <a:lnTo>
                  <a:pt x="0" y="0"/>
                </a:lnTo>
              </a:path>
            </a:pathLst>
          </a:custGeom>
          <a:ln w="46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68421" y="3304857"/>
            <a:ext cx="2117090" cy="280670"/>
          </a:xfrm>
          <a:custGeom>
            <a:avLst/>
            <a:gdLst/>
            <a:ahLst/>
            <a:cxnLst/>
            <a:rect l="l" t="t" r="r" b="b"/>
            <a:pathLst>
              <a:path w="2117090" h="280670">
                <a:moveTo>
                  <a:pt x="0" y="0"/>
                </a:moveTo>
                <a:lnTo>
                  <a:pt x="2117064" y="280200"/>
                </a:lnTo>
              </a:path>
            </a:pathLst>
          </a:custGeom>
          <a:ln w="15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17033" y="3515156"/>
            <a:ext cx="200660" cy="97155"/>
          </a:xfrm>
          <a:custGeom>
            <a:avLst/>
            <a:gdLst/>
            <a:ahLst/>
            <a:cxnLst/>
            <a:rect l="l" t="t" r="r" b="b"/>
            <a:pathLst>
              <a:path w="200660" h="97154">
                <a:moveTo>
                  <a:pt x="12827" y="0"/>
                </a:moveTo>
                <a:lnTo>
                  <a:pt x="0" y="96926"/>
                </a:lnTo>
                <a:lnTo>
                  <a:pt x="200266" y="74117"/>
                </a:lnTo>
                <a:lnTo>
                  <a:pt x="128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26062" y="3526053"/>
            <a:ext cx="160020" cy="77470"/>
          </a:xfrm>
          <a:custGeom>
            <a:avLst/>
            <a:gdLst/>
            <a:ahLst/>
            <a:cxnLst/>
            <a:rect l="l" t="t" r="r" b="b"/>
            <a:pathLst>
              <a:path w="160020" h="77470">
                <a:moveTo>
                  <a:pt x="10210" y="0"/>
                </a:moveTo>
                <a:lnTo>
                  <a:pt x="159423" y="59004"/>
                </a:lnTo>
                <a:lnTo>
                  <a:pt x="0" y="77165"/>
                </a:lnTo>
              </a:path>
            </a:pathLst>
          </a:custGeom>
          <a:ln w="15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59455" y="4394530"/>
            <a:ext cx="2117090" cy="280670"/>
          </a:xfrm>
          <a:custGeom>
            <a:avLst/>
            <a:gdLst/>
            <a:ahLst/>
            <a:cxnLst/>
            <a:rect l="l" t="t" r="r" b="b"/>
            <a:pathLst>
              <a:path w="2117090" h="280670">
                <a:moveTo>
                  <a:pt x="0" y="0"/>
                </a:moveTo>
                <a:lnTo>
                  <a:pt x="2117064" y="280200"/>
                </a:lnTo>
              </a:path>
            </a:pathLst>
          </a:custGeom>
          <a:ln w="15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08066" y="4604816"/>
            <a:ext cx="200660" cy="97155"/>
          </a:xfrm>
          <a:custGeom>
            <a:avLst/>
            <a:gdLst/>
            <a:ahLst/>
            <a:cxnLst/>
            <a:rect l="l" t="t" r="r" b="b"/>
            <a:pathLst>
              <a:path w="200660" h="97154">
                <a:moveTo>
                  <a:pt x="12827" y="0"/>
                </a:moveTo>
                <a:lnTo>
                  <a:pt x="0" y="96926"/>
                </a:lnTo>
                <a:lnTo>
                  <a:pt x="200266" y="74117"/>
                </a:lnTo>
                <a:lnTo>
                  <a:pt x="128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17096" y="4615726"/>
            <a:ext cx="160020" cy="77470"/>
          </a:xfrm>
          <a:custGeom>
            <a:avLst/>
            <a:gdLst/>
            <a:ahLst/>
            <a:cxnLst/>
            <a:rect l="l" t="t" r="r" b="b"/>
            <a:pathLst>
              <a:path w="160020" h="77470">
                <a:moveTo>
                  <a:pt x="10210" y="0"/>
                </a:moveTo>
                <a:lnTo>
                  <a:pt x="159423" y="59004"/>
                </a:lnTo>
                <a:lnTo>
                  <a:pt x="0" y="77152"/>
                </a:lnTo>
              </a:path>
            </a:pathLst>
          </a:custGeom>
          <a:ln w="15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92091" y="2712389"/>
            <a:ext cx="415290" cy="35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i="1" dirty="0">
                <a:latin typeface="Arial"/>
                <a:cs typeface="Arial"/>
              </a:rPr>
              <a:t>a,0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22231" y="3002047"/>
            <a:ext cx="413384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i="1" spc="5" dirty="0">
                <a:latin typeface="Arial"/>
                <a:cs typeface="Arial"/>
              </a:rPr>
              <a:t>Ret</a:t>
            </a:r>
            <a:endParaRPr sz="1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39283" y="2083282"/>
            <a:ext cx="1006475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Node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  <a:p>
            <a:pPr marL="666115">
              <a:lnSpc>
                <a:spcPct val="100000"/>
              </a:lnSpc>
              <a:spcBef>
                <a:spcPts val="550"/>
              </a:spcBef>
            </a:pPr>
            <a:r>
              <a:rPr sz="1950" i="1" spc="5" dirty="0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19491" y="3039288"/>
            <a:ext cx="73152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925" i="1" spc="7" baseline="1424" dirty="0">
                <a:latin typeface="Arial"/>
                <a:cs typeface="Arial"/>
              </a:rPr>
              <a:t>1</a:t>
            </a:r>
            <a:r>
              <a:rPr sz="2925" i="1" spc="-30" baseline="1424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1950" i="1" spc="5" dirty="0">
                <a:latin typeface="Arial"/>
                <a:cs typeface="Arial"/>
              </a:rPr>
              <a:t>Reject</a:t>
            </a:r>
            <a:endParaRPr sz="19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90595" y="3335997"/>
            <a:ext cx="2211070" cy="249554"/>
          </a:xfrm>
          <a:custGeom>
            <a:avLst/>
            <a:gdLst/>
            <a:ahLst/>
            <a:cxnLst/>
            <a:rect l="l" t="t" r="r" b="b"/>
            <a:pathLst>
              <a:path w="2211070" h="249554">
                <a:moveTo>
                  <a:pt x="2210460" y="0"/>
                </a:moveTo>
                <a:lnTo>
                  <a:pt x="0" y="249059"/>
                </a:lnTo>
              </a:path>
            </a:pathLst>
          </a:custGeom>
          <a:ln w="15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58706" y="3518179"/>
            <a:ext cx="200025" cy="97155"/>
          </a:xfrm>
          <a:custGeom>
            <a:avLst/>
            <a:gdLst/>
            <a:ahLst/>
            <a:cxnLst/>
            <a:rect l="l" t="t" r="r" b="b"/>
            <a:pathLst>
              <a:path w="200025" h="97154">
                <a:moveTo>
                  <a:pt x="188836" y="0"/>
                </a:moveTo>
                <a:lnTo>
                  <a:pt x="0" y="70472"/>
                </a:lnTo>
                <a:lnTo>
                  <a:pt x="199783" y="97155"/>
                </a:lnTo>
                <a:lnTo>
                  <a:pt x="188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90595" y="3528961"/>
            <a:ext cx="159385" cy="77470"/>
          </a:xfrm>
          <a:custGeom>
            <a:avLst/>
            <a:gdLst/>
            <a:ahLst/>
            <a:cxnLst/>
            <a:rect l="l" t="t" r="r" b="b"/>
            <a:pathLst>
              <a:path w="159385" h="77470">
                <a:moveTo>
                  <a:pt x="159042" y="77343"/>
                </a:moveTo>
                <a:lnTo>
                  <a:pt x="0" y="56095"/>
                </a:lnTo>
                <a:lnTo>
                  <a:pt x="150329" y="0"/>
                </a:lnTo>
              </a:path>
            </a:pathLst>
          </a:custGeom>
          <a:ln w="15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31190" y="3724220"/>
            <a:ext cx="415290" cy="35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i="1" dirty="0">
                <a:latin typeface="Arial"/>
                <a:cs typeface="Arial"/>
              </a:rPr>
              <a:t>b,1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84498" y="2129980"/>
            <a:ext cx="1022350" cy="8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385"/>
              </a:lnSpc>
            </a:pPr>
            <a:r>
              <a:rPr sz="2200" b="1" dirty="0">
                <a:latin typeface="Arial"/>
                <a:cs typeface="Arial"/>
              </a:rPr>
              <a:t>Node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  <a:p>
            <a:pPr marL="43815">
              <a:lnSpc>
                <a:spcPts val="2270"/>
              </a:lnSpc>
            </a:pPr>
            <a:r>
              <a:rPr sz="2200" i="1" dirty="0">
                <a:latin typeface="Arial"/>
                <a:cs typeface="Arial"/>
              </a:rPr>
              <a:t>a, b,</a:t>
            </a:r>
            <a:r>
              <a:rPr sz="2200" i="1" spc="-9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c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220"/>
              </a:lnSpc>
            </a:pPr>
            <a:r>
              <a:rPr sz="1950" i="1" spc="5" dirty="0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87353" y="3958666"/>
            <a:ext cx="187325" cy="280670"/>
          </a:xfrm>
          <a:custGeom>
            <a:avLst/>
            <a:gdLst/>
            <a:ahLst/>
            <a:cxnLst/>
            <a:rect l="l" t="t" r="r" b="b"/>
            <a:pathLst>
              <a:path w="187325" h="280670">
                <a:moveTo>
                  <a:pt x="0" y="0"/>
                </a:moveTo>
                <a:lnTo>
                  <a:pt x="186804" y="280200"/>
                </a:lnTo>
              </a:path>
            </a:pathLst>
          </a:custGeom>
          <a:ln w="15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93958" y="3943095"/>
            <a:ext cx="327025" cy="295910"/>
          </a:xfrm>
          <a:custGeom>
            <a:avLst/>
            <a:gdLst/>
            <a:ahLst/>
            <a:cxnLst/>
            <a:rect l="l" t="t" r="r" b="b"/>
            <a:pathLst>
              <a:path w="327025" h="295910">
                <a:moveTo>
                  <a:pt x="326898" y="0"/>
                </a:moveTo>
                <a:lnTo>
                  <a:pt x="0" y="295770"/>
                </a:lnTo>
              </a:path>
            </a:pathLst>
          </a:custGeom>
          <a:ln w="15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59455" y="3740734"/>
            <a:ext cx="2413000" cy="451484"/>
          </a:xfrm>
          <a:custGeom>
            <a:avLst/>
            <a:gdLst/>
            <a:ahLst/>
            <a:cxnLst/>
            <a:rect l="l" t="t" r="r" b="b"/>
            <a:pathLst>
              <a:path w="2413000" h="451485">
                <a:moveTo>
                  <a:pt x="2412834" y="0"/>
                </a:moveTo>
                <a:lnTo>
                  <a:pt x="0" y="451421"/>
                </a:lnTo>
              </a:path>
            </a:pathLst>
          </a:custGeom>
          <a:ln w="15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27908" y="4114050"/>
            <a:ext cx="201295" cy="96520"/>
          </a:xfrm>
          <a:custGeom>
            <a:avLst/>
            <a:gdLst/>
            <a:ahLst/>
            <a:cxnLst/>
            <a:rect l="l" t="t" r="r" b="b"/>
            <a:pathLst>
              <a:path w="201295" h="96520">
                <a:moveTo>
                  <a:pt x="183222" y="0"/>
                </a:moveTo>
                <a:lnTo>
                  <a:pt x="0" y="84010"/>
                </a:lnTo>
                <a:lnTo>
                  <a:pt x="201206" y="96100"/>
                </a:lnTo>
                <a:lnTo>
                  <a:pt x="1832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59455" y="4125277"/>
            <a:ext cx="160655" cy="76835"/>
          </a:xfrm>
          <a:custGeom>
            <a:avLst/>
            <a:gdLst/>
            <a:ahLst/>
            <a:cxnLst/>
            <a:rect l="l" t="t" r="r" b="b"/>
            <a:pathLst>
              <a:path w="160654" h="76835">
                <a:moveTo>
                  <a:pt x="160172" y="76504"/>
                </a:moveTo>
                <a:lnTo>
                  <a:pt x="0" y="66878"/>
                </a:lnTo>
                <a:lnTo>
                  <a:pt x="145859" y="0"/>
                </a:lnTo>
              </a:path>
            </a:pathLst>
          </a:custGeom>
          <a:ln w="15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34931" y="3756291"/>
            <a:ext cx="1915160" cy="280670"/>
          </a:xfrm>
          <a:custGeom>
            <a:avLst/>
            <a:gdLst/>
            <a:ahLst/>
            <a:cxnLst/>
            <a:rect l="l" t="t" r="r" b="b"/>
            <a:pathLst>
              <a:path w="1915160" h="280670">
                <a:moveTo>
                  <a:pt x="0" y="0"/>
                </a:moveTo>
                <a:lnTo>
                  <a:pt x="1914690" y="280200"/>
                </a:lnTo>
              </a:path>
            </a:pathLst>
          </a:custGeom>
          <a:ln w="15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80813" y="3964457"/>
            <a:ext cx="200660" cy="97155"/>
          </a:xfrm>
          <a:custGeom>
            <a:avLst/>
            <a:gdLst/>
            <a:ahLst/>
            <a:cxnLst/>
            <a:rect l="l" t="t" r="r" b="b"/>
            <a:pathLst>
              <a:path w="200660" h="97154">
                <a:moveTo>
                  <a:pt x="14160" y="0"/>
                </a:moveTo>
                <a:lnTo>
                  <a:pt x="0" y="96735"/>
                </a:lnTo>
                <a:lnTo>
                  <a:pt x="200558" y="76682"/>
                </a:lnTo>
                <a:lnTo>
                  <a:pt x="14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89957" y="3975443"/>
            <a:ext cx="160020" cy="77470"/>
          </a:xfrm>
          <a:custGeom>
            <a:avLst/>
            <a:gdLst/>
            <a:ahLst/>
            <a:cxnLst/>
            <a:rect l="l" t="t" r="r" b="b"/>
            <a:pathLst>
              <a:path w="160020" h="77470">
                <a:moveTo>
                  <a:pt x="11277" y="0"/>
                </a:moveTo>
                <a:lnTo>
                  <a:pt x="159664" y="61048"/>
                </a:lnTo>
                <a:lnTo>
                  <a:pt x="0" y="77012"/>
                </a:lnTo>
              </a:path>
            </a:pathLst>
          </a:custGeom>
          <a:ln w="15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07155" y="2985308"/>
            <a:ext cx="601980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4780">
              <a:lnSpc>
                <a:spcPct val="116100"/>
              </a:lnSpc>
            </a:pPr>
            <a:r>
              <a:rPr sz="2200" i="1" dirty="0">
                <a:latin typeface="Arial"/>
                <a:cs typeface="Arial"/>
              </a:rPr>
              <a:t>a,0  ack</a:t>
            </a:r>
            <a:endParaRPr sz="22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1280"/>
              </a:spcBef>
            </a:pPr>
            <a:r>
              <a:rPr sz="2200" i="1" dirty="0">
                <a:latin typeface="Arial"/>
                <a:cs typeface="Arial"/>
              </a:rPr>
              <a:t>ack</a:t>
            </a:r>
            <a:endParaRPr sz="2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46764" y="4424718"/>
            <a:ext cx="2379894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i="1" dirty="0">
                <a:latin typeface="Arial"/>
                <a:cs typeface="Arial"/>
              </a:rPr>
              <a:t>c,2</a:t>
            </a:r>
            <a:endParaRPr sz="2200" dirty="0">
              <a:latin typeface="Arial"/>
              <a:cs typeface="Arial"/>
            </a:endParaRPr>
          </a:p>
          <a:p>
            <a:pPr marL="1008380">
              <a:lnSpc>
                <a:spcPct val="100000"/>
              </a:lnSpc>
              <a:spcBef>
                <a:spcPts val="495"/>
              </a:spcBef>
            </a:pPr>
            <a:r>
              <a:rPr sz="2800" i="1" spc="5" dirty="0">
                <a:solidFill>
                  <a:srgbClr val="FF0000"/>
                </a:solidFill>
                <a:latin typeface="Arial"/>
                <a:cs typeface="Arial"/>
              </a:rPr>
              <a:t>Loss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9F7119-6F63-4C2C-8E69-BFA144B9828E}"/>
              </a:ext>
            </a:extLst>
          </p:cNvPr>
          <p:cNvSpPr txBox="1"/>
          <p:nvPr/>
        </p:nvSpPr>
        <p:spPr>
          <a:xfrm>
            <a:off x="2678280" y="1097866"/>
            <a:ext cx="4605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Final Protocol Play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4853" y="6248400"/>
            <a:ext cx="5704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 panose="05000000000000000000" pitchFamily="2" charset="2"/>
              </a:rPr>
              <a:t> Must number </a:t>
            </a:r>
            <a:r>
              <a:rPr lang="en-US" sz="3200" dirty="0" err="1" smtClean="0">
                <a:sym typeface="Wingdings" panose="05000000000000000000" pitchFamily="2" charset="2"/>
              </a:rPr>
              <a:t>acks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877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3228" y="1816252"/>
            <a:ext cx="110617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b="1" spc="10" dirty="0">
                <a:latin typeface="Arial"/>
                <a:cs typeface="Arial"/>
              </a:rPr>
              <a:t>Node</a:t>
            </a:r>
            <a:r>
              <a:rPr sz="2450" b="1" spc="-85" dirty="0">
                <a:latin typeface="Arial"/>
                <a:cs typeface="Arial"/>
              </a:rPr>
              <a:t> </a:t>
            </a:r>
            <a:r>
              <a:rPr sz="2450" b="1" spc="10" dirty="0">
                <a:latin typeface="Arial"/>
                <a:cs typeface="Arial"/>
              </a:rPr>
              <a:t>S</a:t>
            </a:r>
            <a:endParaRPr sz="2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8379" y="1833681"/>
            <a:ext cx="112395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b="1" spc="10" dirty="0">
                <a:latin typeface="Arial"/>
                <a:cs typeface="Arial"/>
              </a:rPr>
              <a:t>Node</a:t>
            </a:r>
            <a:r>
              <a:rPr sz="2450" b="1" spc="-80" dirty="0">
                <a:latin typeface="Arial"/>
                <a:cs typeface="Arial"/>
              </a:rPr>
              <a:t> </a:t>
            </a:r>
            <a:r>
              <a:rPr sz="2450" b="1" spc="10" dirty="0">
                <a:latin typeface="Arial"/>
                <a:cs typeface="Arial"/>
              </a:rPr>
              <a:t>R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6501" y="2816288"/>
            <a:ext cx="2370455" cy="314325"/>
          </a:xfrm>
          <a:custGeom>
            <a:avLst/>
            <a:gdLst/>
            <a:ahLst/>
            <a:cxnLst/>
            <a:rect l="l" t="t" r="r" b="b"/>
            <a:pathLst>
              <a:path w="2370454" h="314325">
                <a:moveTo>
                  <a:pt x="0" y="0"/>
                </a:moveTo>
                <a:lnTo>
                  <a:pt x="2370302" y="313715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78196" y="3051733"/>
            <a:ext cx="224790" cy="108585"/>
          </a:xfrm>
          <a:custGeom>
            <a:avLst/>
            <a:gdLst/>
            <a:ahLst/>
            <a:cxnLst/>
            <a:rect l="l" t="t" r="r" b="b"/>
            <a:pathLst>
              <a:path w="224789" h="108585">
                <a:moveTo>
                  <a:pt x="14363" y="0"/>
                </a:moveTo>
                <a:lnTo>
                  <a:pt x="0" y="108521"/>
                </a:lnTo>
                <a:lnTo>
                  <a:pt x="224218" y="82981"/>
                </a:lnTo>
                <a:lnTo>
                  <a:pt x="14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88305" y="3063938"/>
            <a:ext cx="179070" cy="86995"/>
          </a:xfrm>
          <a:custGeom>
            <a:avLst/>
            <a:gdLst/>
            <a:ahLst/>
            <a:cxnLst/>
            <a:rect l="l" t="t" r="r" b="b"/>
            <a:pathLst>
              <a:path w="179070" h="86994">
                <a:moveTo>
                  <a:pt x="11430" y="0"/>
                </a:moveTo>
                <a:lnTo>
                  <a:pt x="178498" y="66065"/>
                </a:lnTo>
                <a:lnTo>
                  <a:pt x="0" y="86385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6501" y="3199714"/>
            <a:ext cx="2300605" cy="366395"/>
          </a:xfrm>
          <a:custGeom>
            <a:avLst/>
            <a:gdLst/>
            <a:ahLst/>
            <a:cxnLst/>
            <a:rect l="l" t="t" r="r" b="b"/>
            <a:pathLst>
              <a:path w="2300604" h="366395">
                <a:moveTo>
                  <a:pt x="2300579" y="0"/>
                </a:moveTo>
                <a:lnTo>
                  <a:pt x="0" y="366001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61017" y="3482911"/>
            <a:ext cx="225425" cy="108585"/>
          </a:xfrm>
          <a:custGeom>
            <a:avLst/>
            <a:gdLst/>
            <a:ahLst/>
            <a:cxnLst/>
            <a:rect l="l" t="t" r="r" b="b"/>
            <a:pathLst>
              <a:path w="225425" h="108585">
                <a:moveTo>
                  <a:pt x="207619" y="0"/>
                </a:moveTo>
                <a:lnTo>
                  <a:pt x="0" y="88455"/>
                </a:lnTo>
                <a:lnTo>
                  <a:pt x="224815" y="108102"/>
                </a:lnTo>
                <a:lnTo>
                  <a:pt x="20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6501" y="3495306"/>
            <a:ext cx="179070" cy="86360"/>
          </a:xfrm>
          <a:custGeom>
            <a:avLst/>
            <a:gdLst/>
            <a:ahLst/>
            <a:cxnLst/>
            <a:rect l="l" t="t" r="r" b="b"/>
            <a:pathLst>
              <a:path w="179070" h="86360">
                <a:moveTo>
                  <a:pt x="178968" y="86055"/>
                </a:moveTo>
                <a:lnTo>
                  <a:pt x="0" y="70408"/>
                </a:lnTo>
                <a:lnTo>
                  <a:pt x="165277" y="0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83636" y="3687711"/>
            <a:ext cx="1927225" cy="271145"/>
          </a:xfrm>
          <a:custGeom>
            <a:avLst/>
            <a:gdLst/>
            <a:ahLst/>
            <a:cxnLst/>
            <a:rect l="l" t="t" r="r" b="b"/>
            <a:pathLst>
              <a:path w="1927225" h="271145">
                <a:moveTo>
                  <a:pt x="0" y="0"/>
                </a:moveTo>
                <a:lnTo>
                  <a:pt x="1926932" y="270941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1732" y="3878973"/>
            <a:ext cx="224790" cy="108585"/>
          </a:xfrm>
          <a:custGeom>
            <a:avLst/>
            <a:gdLst/>
            <a:ahLst/>
            <a:cxnLst/>
            <a:rect l="l" t="t" r="r" b="b"/>
            <a:pathLst>
              <a:path w="224789" h="108585">
                <a:moveTo>
                  <a:pt x="15240" y="0"/>
                </a:moveTo>
                <a:lnTo>
                  <a:pt x="0" y="108394"/>
                </a:lnTo>
                <a:lnTo>
                  <a:pt x="224421" y="84683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31917" y="3891241"/>
            <a:ext cx="179070" cy="86360"/>
          </a:xfrm>
          <a:custGeom>
            <a:avLst/>
            <a:gdLst/>
            <a:ahLst/>
            <a:cxnLst/>
            <a:rect l="l" t="t" r="r" b="b"/>
            <a:pathLst>
              <a:path w="179070" h="86360">
                <a:moveTo>
                  <a:pt x="12128" y="0"/>
                </a:moveTo>
                <a:lnTo>
                  <a:pt x="178650" y="67411"/>
                </a:lnTo>
                <a:lnTo>
                  <a:pt x="0" y="86296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6501" y="4036288"/>
            <a:ext cx="2370455" cy="314325"/>
          </a:xfrm>
          <a:custGeom>
            <a:avLst/>
            <a:gdLst/>
            <a:ahLst/>
            <a:cxnLst/>
            <a:rect l="l" t="t" r="r" b="b"/>
            <a:pathLst>
              <a:path w="2370454" h="314325">
                <a:moveTo>
                  <a:pt x="0" y="0"/>
                </a:moveTo>
                <a:lnTo>
                  <a:pt x="2370302" y="313715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78196" y="4271733"/>
            <a:ext cx="224790" cy="108585"/>
          </a:xfrm>
          <a:custGeom>
            <a:avLst/>
            <a:gdLst/>
            <a:ahLst/>
            <a:cxnLst/>
            <a:rect l="l" t="t" r="r" b="b"/>
            <a:pathLst>
              <a:path w="224789" h="108585">
                <a:moveTo>
                  <a:pt x="14363" y="0"/>
                </a:moveTo>
                <a:lnTo>
                  <a:pt x="0" y="108521"/>
                </a:lnTo>
                <a:lnTo>
                  <a:pt x="224218" y="82994"/>
                </a:lnTo>
                <a:lnTo>
                  <a:pt x="14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88305" y="4283951"/>
            <a:ext cx="179070" cy="86995"/>
          </a:xfrm>
          <a:custGeom>
            <a:avLst/>
            <a:gdLst/>
            <a:ahLst/>
            <a:cxnLst/>
            <a:rect l="l" t="t" r="r" b="b"/>
            <a:pathLst>
              <a:path w="179070" h="86995">
                <a:moveTo>
                  <a:pt x="11430" y="0"/>
                </a:moveTo>
                <a:lnTo>
                  <a:pt x="178498" y="66052"/>
                </a:lnTo>
                <a:lnTo>
                  <a:pt x="0" y="86385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31362" y="4402289"/>
            <a:ext cx="2300605" cy="366395"/>
          </a:xfrm>
          <a:custGeom>
            <a:avLst/>
            <a:gdLst/>
            <a:ahLst/>
            <a:cxnLst/>
            <a:rect l="l" t="t" r="r" b="b"/>
            <a:pathLst>
              <a:path w="2300604" h="366395">
                <a:moveTo>
                  <a:pt x="2300579" y="0"/>
                </a:moveTo>
                <a:lnTo>
                  <a:pt x="0" y="366001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5879" y="4685487"/>
            <a:ext cx="225425" cy="108585"/>
          </a:xfrm>
          <a:custGeom>
            <a:avLst/>
            <a:gdLst/>
            <a:ahLst/>
            <a:cxnLst/>
            <a:rect l="l" t="t" r="r" b="b"/>
            <a:pathLst>
              <a:path w="225425" h="108585">
                <a:moveTo>
                  <a:pt x="207606" y="0"/>
                </a:moveTo>
                <a:lnTo>
                  <a:pt x="0" y="88455"/>
                </a:lnTo>
                <a:lnTo>
                  <a:pt x="224802" y="108115"/>
                </a:lnTo>
                <a:lnTo>
                  <a:pt x="2076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31362" y="4697882"/>
            <a:ext cx="179070" cy="86360"/>
          </a:xfrm>
          <a:custGeom>
            <a:avLst/>
            <a:gdLst/>
            <a:ahLst/>
            <a:cxnLst/>
            <a:rect l="l" t="t" r="r" b="b"/>
            <a:pathLst>
              <a:path w="179070" h="86360">
                <a:moveTo>
                  <a:pt x="178968" y="86055"/>
                </a:moveTo>
                <a:lnTo>
                  <a:pt x="0" y="70408"/>
                </a:lnTo>
                <a:lnTo>
                  <a:pt x="165277" y="0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92944" y="3060903"/>
            <a:ext cx="49657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A,1</a:t>
            </a:r>
            <a:endParaRPr sz="24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83648" y="4960010"/>
            <a:ext cx="2370455" cy="314325"/>
          </a:xfrm>
          <a:custGeom>
            <a:avLst/>
            <a:gdLst/>
            <a:ahLst/>
            <a:cxnLst/>
            <a:rect l="l" t="t" r="r" b="b"/>
            <a:pathLst>
              <a:path w="2370454" h="314325">
                <a:moveTo>
                  <a:pt x="0" y="0"/>
                </a:moveTo>
                <a:lnTo>
                  <a:pt x="2370289" y="313715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65343" y="5195455"/>
            <a:ext cx="224790" cy="108585"/>
          </a:xfrm>
          <a:custGeom>
            <a:avLst/>
            <a:gdLst/>
            <a:ahLst/>
            <a:cxnLst/>
            <a:rect l="l" t="t" r="r" b="b"/>
            <a:pathLst>
              <a:path w="224789" h="108585">
                <a:moveTo>
                  <a:pt x="14363" y="0"/>
                </a:moveTo>
                <a:lnTo>
                  <a:pt x="0" y="108521"/>
                </a:lnTo>
                <a:lnTo>
                  <a:pt x="224218" y="82981"/>
                </a:lnTo>
                <a:lnTo>
                  <a:pt x="14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75452" y="5207660"/>
            <a:ext cx="179070" cy="86995"/>
          </a:xfrm>
          <a:custGeom>
            <a:avLst/>
            <a:gdLst/>
            <a:ahLst/>
            <a:cxnLst/>
            <a:rect l="l" t="t" r="r" b="b"/>
            <a:pathLst>
              <a:path w="179070" h="86995">
                <a:moveTo>
                  <a:pt x="11430" y="0"/>
                </a:moveTo>
                <a:lnTo>
                  <a:pt x="178485" y="66065"/>
                </a:lnTo>
                <a:lnTo>
                  <a:pt x="0" y="86398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70490" y="5500293"/>
            <a:ext cx="1923414" cy="244475"/>
          </a:xfrm>
          <a:custGeom>
            <a:avLst/>
            <a:gdLst/>
            <a:ahLst/>
            <a:cxnLst/>
            <a:rect l="l" t="t" r="r" b="b"/>
            <a:pathLst>
              <a:path w="1923414" h="244475">
                <a:moveTo>
                  <a:pt x="1922881" y="0"/>
                </a:moveTo>
                <a:lnTo>
                  <a:pt x="0" y="244005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34854" y="5666968"/>
            <a:ext cx="224154" cy="108585"/>
          </a:xfrm>
          <a:custGeom>
            <a:avLst/>
            <a:gdLst/>
            <a:ahLst/>
            <a:cxnLst/>
            <a:rect l="l" t="t" r="r" b="b"/>
            <a:pathLst>
              <a:path w="224154" h="108585">
                <a:moveTo>
                  <a:pt x="210299" y="0"/>
                </a:moveTo>
                <a:lnTo>
                  <a:pt x="0" y="81851"/>
                </a:lnTo>
                <a:lnTo>
                  <a:pt x="224078" y="108585"/>
                </a:lnTo>
                <a:lnTo>
                  <a:pt x="2102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70490" y="5679135"/>
            <a:ext cx="178435" cy="86995"/>
          </a:xfrm>
          <a:custGeom>
            <a:avLst/>
            <a:gdLst/>
            <a:ahLst/>
            <a:cxnLst/>
            <a:rect l="l" t="t" r="r" b="b"/>
            <a:pathLst>
              <a:path w="178435" h="86995">
                <a:moveTo>
                  <a:pt x="178384" y="86448"/>
                </a:moveTo>
                <a:lnTo>
                  <a:pt x="0" y="65163"/>
                </a:lnTo>
                <a:lnTo>
                  <a:pt x="167424" y="0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31362" y="5378297"/>
            <a:ext cx="2370455" cy="314325"/>
          </a:xfrm>
          <a:custGeom>
            <a:avLst/>
            <a:gdLst/>
            <a:ahLst/>
            <a:cxnLst/>
            <a:rect l="l" t="t" r="r" b="b"/>
            <a:pathLst>
              <a:path w="2370454" h="314325">
                <a:moveTo>
                  <a:pt x="0" y="0"/>
                </a:moveTo>
                <a:lnTo>
                  <a:pt x="2370289" y="313715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13057" y="5613743"/>
            <a:ext cx="224790" cy="108585"/>
          </a:xfrm>
          <a:custGeom>
            <a:avLst/>
            <a:gdLst/>
            <a:ahLst/>
            <a:cxnLst/>
            <a:rect l="l" t="t" r="r" b="b"/>
            <a:pathLst>
              <a:path w="224789" h="108585">
                <a:moveTo>
                  <a:pt x="14363" y="0"/>
                </a:moveTo>
                <a:lnTo>
                  <a:pt x="0" y="108521"/>
                </a:lnTo>
                <a:lnTo>
                  <a:pt x="224218" y="82981"/>
                </a:lnTo>
                <a:lnTo>
                  <a:pt x="14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23166" y="5625947"/>
            <a:ext cx="179070" cy="86995"/>
          </a:xfrm>
          <a:custGeom>
            <a:avLst/>
            <a:gdLst/>
            <a:ahLst/>
            <a:cxnLst/>
            <a:rect l="l" t="t" r="r" b="b"/>
            <a:pathLst>
              <a:path w="179070" h="86995">
                <a:moveTo>
                  <a:pt x="11430" y="0"/>
                </a:moveTo>
                <a:lnTo>
                  <a:pt x="178485" y="66065"/>
                </a:lnTo>
                <a:lnTo>
                  <a:pt x="0" y="86398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96501" y="5744298"/>
            <a:ext cx="2300605" cy="366395"/>
          </a:xfrm>
          <a:custGeom>
            <a:avLst/>
            <a:gdLst/>
            <a:ahLst/>
            <a:cxnLst/>
            <a:rect l="l" t="t" r="r" b="b"/>
            <a:pathLst>
              <a:path w="2300604" h="366395">
                <a:moveTo>
                  <a:pt x="2300579" y="0"/>
                </a:moveTo>
                <a:lnTo>
                  <a:pt x="0" y="366001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61017" y="6027496"/>
            <a:ext cx="225425" cy="108585"/>
          </a:xfrm>
          <a:custGeom>
            <a:avLst/>
            <a:gdLst/>
            <a:ahLst/>
            <a:cxnLst/>
            <a:rect l="l" t="t" r="r" b="b"/>
            <a:pathLst>
              <a:path w="225425" h="108585">
                <a:moveTo>
                  <a:pt x="207619" y="0"/>
                </a:moveTo>
                <a:lnTo>
                  <a:pt x="0" y="88455"/>
                </a:lnTo>
                <a:lnTo>
                  <a:pt x="224815" y="108102"/>
                </a:lnTo>
                <a:lnTo>
                  <a:pt x="20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96501" y="6039891"/>
            <a:ext cx="179070" cy="86360"/>
          </a:xfrm>
          <a:custGeom>
            <a:avLst/>
            <a:gdLst/>
            <a:ahLst/>
            <a:cxnLst/>
            <a:rect l="l" t="t" r="r" b="b"/>
            <a:pathLst>
              <a:path w="179070" h="86360">
                <a:moveTo>
                  <a:pt x="178968" y="86055"/>
                </a:moveTo>
                <a:lnTo>
                  <a:pt x="0" y="70408"/>
                </a:lnTo>
                <a:lnTo>
                  <a:pt x="165277" y="0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689506" y="3642829"/>
            <a:ext cx="645160" cy="35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i="1" spc="-5" dirty="0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46211" y="4071149"/>
            <a:ext cx="0" cy="471170"/>
          </a:xfrm>
          <a:custGeom>
            <a:avLst/>
            <a:gdLst/>
            <a:ahLst/>
            <a:cxnLst/>
            <a:rect l="l" t="t" r="r" b="b"/>
            <a:pathLst>
              <a:path h="471170">
                <a:moveTo>
                  <a:pt x="0" y="0"/>
                </a:moveTo>
                <a:lnTo>
                  <a:pt x="0" y="470573"/>
                </a:lnTo>
              </a:path>
            </a:pathLst>
          </a:custGeom>
          <a:ln w="522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69160" y="4341291"/>
            <a:ext cx="154305" cy="308610"/>
          </a:xfrm>
          <a:custGeom>
            <a:avLst/>
            <a:gdLst/>
            <a:ahLst/>
            <a:cxnLst/>
            <a:rect l="l" t="t" r="r" b="b"/>
            <a:pathLst>
              <a:path w="154305" h="308610">
                <a:moveTo>
                  <a:pt x="154101" y="0"/>
                </a:moveTo>
                <a:lnTo>
                  <a:pt x="0" y="0"/>
                </a:lnTo>
                <a:lnTo>
                  <a:pt x="77050" y="308216"/>
                </a:lnTo>
                <a:lnTo>
                  <a:pt x="154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2637" y="4367441"/>
            <a:ext cx="87630" cy="174625"/>
          </a:xfrm>
          <a:custGeom>
            <a:avLst/>
            <a:gdLst/>
            <a:ahLst/>
            <a:cxnLst/>
            <a:rect l="l" t="t" r="r" b="b"/>
            <a:pathLst>
              <a:path w="87630" h="174625">
                <a:moveTo>
                  <a:pt x="87147" y="0"/>
                </a:moveTo>
                <a:lnTo>
                  <a:pt x="43573" y="174282"/>
                </a:lnTo>
                <a:lnTo>
                  <a:pt x="0" y="0"/>
                </a:lnTo>
              </a:path>
            </a:pathLst>
          </a:custGeom>
          <a:ln w="522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804947" y="2485758"/>
            <a:ext cx="2000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0</a:t>
            </a:r>
            <a:endParaRPr sz="24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33238" y="2485758"/>
            <a:ext cx="51371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D,0</a:t>
            </a:r>
            <a:endParaRPr sz="24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45815" y="2503186"/>
            <a:ext cx="217804" cy="878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0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50" i="1" spc="10" dirty="0">
                <a:latin typeface="Arial"/>
                <a:cs typeface="Arial"/>
              </a:rPr>
              <a:t>1</a:t>
            </a:r>
            <a:endParaRPr sz="24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28387" y="4176338"/>
            <a:ext cx="2000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2</a:t>
            </a:r>
            <a:endParaRPr sz="24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10958" y="5082628"/>
            <a:ext cx="2000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3</a:t>
            </a:r>
            <a:endParaRPr sz="24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88373" y="3514052"/>
            <a:ext cx="1420495" cy="2517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8844">
              <a:lnSpc>
                <a:spcPts val="2705"/>
              </a:lnSpc>
            </a:pPr>
            <a:r>
              <a:rPr sz="2450" i="1" spc="10" dirty="0">
                <a:latin typeface="Arial"/>
                <a:cs typeface="Arial"/>
              </a:rPr>
              <a:t>D,1</a:t>
            </a:r>
            <a:endParaRPr sz="2450">
              <a:latin typeface="Arial"/>
              <a:cs typeface="Arial"/>
            </a:endParaRPr>
          </a:p>
          <a:p>
            <a:pPr marL="866140">
              <a:lnSpc>
                <a:spcPts val="2705"/>
              </a:lnSpc>
            </a:pPr>
            <a:r>
              <a:rPr sz="2450" i="1" spc="10" dirty="0">
                <a:latin typeface="Arial"/>
                <a:cs typeface="Arial"/>
              </a:rPr>
              <a:t>D,1</a:t>
            </a:r>
            <a:endParaRPr sz="245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  <a:spcBef>
                <a:spcPts val="765"/>
              </a:spcBef>
            </a:pPr>
            <a:r>
              <a:rPr sz="2450" i="1" spc="10" dirty="0">
                <a:latin typeface="Arial"/>
                <a:cs typeface="Arial"/>
              </a:rPr>
              <a:t>A,2</a:t>
            </a:r>
            <a:endParaRPr sz="2450">
              <a:latin typeface="Arial"/>
              <a:cs typeface="Arial"/>
            </a:endParaRPr>
          </a:p>
          <a:p>
            <a:pPr marL="692150">
              <a:lnSpc>
                <a:spcPct val="100000"/>
              </a:lnSpc>
              <a:spcBef>
                <a:spcPts val="75"/>
              </a:spcBef>
            </a:pPr>
            <a:r>
              <a:rPr sz="2450" i="1" spc="10" dirty="0">
                <a:latin typeface="Arial"/>
                <a:cs typeface="Arial"/>
              </a:rPr>
              <a:t>D,2</a:t>
            </a:r>
            <a:endParaRPr sz="245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350"/>
              </a:spcBef>
            </a:pPr>
            <a:r>
              <a:rPr sz="2450" i="1" spc="10" dirty="0">
                <a:latin typeface="Arial"/>
                <a:cs typeface="Arial"/>
              </a:rPr>
              <a:t>D,2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2450" i="1" spc="10" dirty="0">
                <a:latin typeface="Arial"/>
                <a:cs typeface="Arial"/>
              </a:rPr>
              <a:t>A,3</a:t>
            </a:r>
            <a:endParaRPr sz="24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22375" y="3287477"/>
            <a:ext cx="2000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1</a:t>
            </a:r>
            <a:endParaRPr sz="24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74660" y="4542341"/>
            <a:ext cx="2000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2</a:t>
            </a:r>
            <a:endParaRPr sz="24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09518" y="6023784"/>
            <a:ext cx="2000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3</a:t>
            </a:r>
            <a:endParaRPr sz="2450">
              <a:latin typeface="Arial"/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EDC123-0D4E-4DC7-8BA6-EC5F94ACCD1A}"/>
              </a:ext>
            </a:extLst>
          </p:cNvPr>
          <p:cNvSpPr txBox="1"/>
          <p:nvPr/>
        </p:nvSpPr>
        <p:spPr>
          <a:xfrm>
            <a:off x="1646190" y="936821"/>
            <a:ext cx="4605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Sketch of Final 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2325</Words>
  <Application>Microsoft Office PowerPoint</Application>
  <PresentationFormat>Custom</PresentationFormat>
  <Paragraphs>517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PMingLiU</vt:lpstr>
      <vt:lpstr>Aharoni</vt:lpstr>
      <vt:lpstr>Arial</vt:lpstr>
      <vt:lpstr>Calibri</vt:lpstr>
      <vt:lpstr>Century</vt:lpstr>
      <vt:lpstr>Courier New</vt:lpstr>
      <vt:lpstr>Garamond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reason: from time-space to Global States  </vt:lpstr>
      <vt:lpstr>PowerPoint Presentation</vt:lpstr>
      <vt:lpstr>PowerPoint Presentation</vt:lpstr>
      <vt:lpstr>Band Invariant  </vt:lpstr>
      <vt:lpstr>Prove Invariant by checking a small number of State Transitions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mastnew.dvi</dc:title>
  <dc:creator>varghese</dc:creator>
  <cp:lastModifiedBy>varghese</cp:lastModifiedBy>
  <cp:revision>43</cp:revision>
  <dcterms:created xsi:type="dcterms:W3CDTF">2017-10-19T12:51:36Z</dcterms:created>
  <dcterms:modified xsi:type="dcterms:W3CDTF">2019-10-24T08:12:20Z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dvipsk 5.58f Copyright 1986, 1994 Radical Eye Software</vt:lpwstr>
  </property>
</Properties>
</file>