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8" r:id="rId2"/>
    <p:sldId id="321" r:id="rId3"/>
    <p:sldId id="322" r:id="rId4"/>
    <p:sldId id="282" r:id="rId5"/>
    <p:sldId id="283" r:id="rId6"/>
    <p:sldId id="284" r:id="rId7"/>
    <p:sldId id="285" r:id="rId8"/>
    <p:sldId id="286" r:id="rId9"/>
    <p:sldId id="288" r:id="rId10"/>
    <p:sldId id="294" r:id="rId11"/>
    <p:sldId id="295" r:id="rId12"/>
    <p:sldId id="290" r:id="rId13"/>
    <p:sldId id="296" r:id="rId14"/>
    <p:sldId id="291" r:id="rId15"/>
    <p:sldId id="292" r:id="rId16"/>
    <p:sldId id="298" r:id="rId17"/>
    <p:sldId id="300" r:id="rId18"/>
    <p:sldId id="299" r:id="rId19"/>
    <p:sldId id="319" r:id="rId20"/>
    <p:sldId id="301" r:id="rId21"/>
    <p:sldId id="303" r:id="rId22"/>
    <p:sldId id="304" r:id="rId23"/>
    <p:sldId id="305" r:id="rId24"/>
    <p:sldId id="306" r:id="rId25"/>
    <p:sldId id="308" r:id="rId26"/>
    <p:sldId id="309" r:id="rId27"/>
    <p:sldId id="310" r:id="rId28"/>
    <p:sldId id="313" r:id="rId29"/>
    <p:sldId id="314" r:id="rId30"/>
    <p:sldId id="315" r:id="rId31"/>
    <p:sldId id="316" r:id="rId32"/>
    <p:sldId id="317" r:id="rId33"/>
    <p:sldId id="318" r:id="rId3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 autoAdjust="0"/>
    <p:restoredTop sz="94660"/>
  </p:normalViewPr>
  <p:slideViewPr>
    <p:cSldViewPr>
      <p:cViewPr varScale="1">
        <p:scale>
          <a:sx n="42" d="100"/>
          <a:sy n="42" d="100"/>
        </p:scale>
        <p:origin x="1493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52582-0D86-4D67-940A-C7DF8FB105DD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72BE6-3681-4C6D-BFD1-5A95FAC86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5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C8673-2970-E04A-AA16-3103A9A314D7}" type="slidenum">
              <a:rPr lang="en-US"/>
              <a:pPr/>
              <a:t>21</a:t>
            </a:fld>
            <a:endParaRPr lang="en-US"/>
          </a:p>
        </p:txBody>
      </p:sp>
      <p:sp>
        <p:nvSpPr>
          <p:cNvPr id="151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30438" y="685800"/>
            <a:ext cx="2819400" cy="3648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9963" y="4562475"/>
            <a:ext cx="5343525" cy="4332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9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6FCDF-0739-B34C-A865-972F3BD4B047}" type="slidenum">
              <a:rPr lang="en-US"/>
              <a:pPr/>
              <a:t>30</a:t>
            </a:fld>
            <a:endParaRPr lang="en-US"/>
          </a:p>
        </p:txBody>
      </p:sp>
      <p:sp>
        <p:nvSpPr>
          <p:cNvPr id="163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36762-4DD2-3D42-BBF1-76C733BDFF50}" type="slidenum">
              <a:rPr lang="en-US"/>
              <a:pPr/>
              <a:t>31</a:t>
            </a:fld>
            <a:endParaRPr lang="en-US"/>
          </a:p>
        </p:txBody>
      </p:sp>
      <p:sp>
        <p:nvSpPr>
          <p:cNvPr id="163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7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9448F1-BA65-7244-9140-02DF227B4086}" type="slidenum">
              <a:rPr lang="en-US"/>
              <a:pPr/>
              <a:t>32</a:t>
            </a:fld>
            <a:endParaRPr lang="en-US"/>
          </a:p>
        </p:txBody>
      </p:sp>
      <p:sp>
        <p:nvSpPr>
          <p:cNvPr id="163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0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DBC182-C3B5-9C4E-8809-29B19EFE16DD}" type="slidenum">
              <a:rPr lang="en-US"/>
              <a:pPr/>
              <a:t>33</a:t>
            </a:fld>
            <a:endParaRPr lang="en-US"/>
          </a:p>
        </p:txBody>
      </p:sp>
      <p:sp>
        <p:nvSpPr>
          <p:cNvPr id="164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4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72637-02D0-D34B-861F-55F17093A88B}" type="slidenum">
              <a:rPr lang="en-US"/>
              <a:pPr/>
              <a:t>22</a:t>
            </a:fld>
            <a:endParaRPr lang="en-US"/>
          </a:p>
        </p:txBody>
      </p:sp>
      <p:sp>
        <p:nvSpPr>
          <p:cNvPr id="162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2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3AAF1B-B1D0-2D41-8779-A55FA500FA62}" type="slidenum">
              <a:rPr lang="en-US"/>
              <a:pPr/>
              <a:t>23</a:t>
            </a:fld>
            <a:endParaRPr lang="en-US"/>
          </a:p>
        </p:txBody>
      </p:sp>
      <p:sp>
        <p:nvSpPr>
          <p:cNvPr id="164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4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5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B7545-5FEA-DF46-8048-A92582D966C0}" type="slidenum">
              <a:rPr lang="en-US"/>
              <a:pPr/>
              <a:t>24</a:t>
            </a:fld>
            <a:endParaRPr lang="en-US"/>
          </a:p>
        </p:txBody>
      </p:sp>
      <p:sp>
        <p:nvSpPr>
          <p:cNvPr id="153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66950" y="720725"/>
            <a:ext cx="27813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Carrier sense is useful but not all interfering senders can be carrier sensed. This results in a problem, commonly called hidden terminal.</a:t>
            </a:r>
          </a:p>
        </p:txBody>
      </p:sp>
    </p:spTree>
    <p:extLst>
      <p:ext uri="{BB962C8B-B14F-4D97-AF65-F5344CB8AC3E}">
        <p14:creationId xmlns:p14="http://schemas.microsoft.com/office/powerpoint/2010/main" val="3023602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F1FDA-0465-3649-9758-EB68BF17F98B}" type="slidenum">
              <a:rPr lang="en-US"/>
              <a:pPr/>
              <a:t>25</a:t>
            </a:fld>
            <a:endParaRPr lang="en-US"/>
          </a:p>
        </p:txBody>
      </p:sp>
      <p:sp>
        <p:nvSpPr>
          <p:cNvPr id="163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BD886-D565-B14F-8E76-7BAD00351248}" type="slidenum">
              <a:rPr lang="en-US"/>
              <a:pPr/>
              <a:t>26</a:t>
            </a:fld>
            <a:endParaRPr lang="en-US"/>
          </a:p>
        </p:txBody>
      </p:sp>
      <p:sp>
        <p:nvSpPr>
          <p:cNvPr id="164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4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1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42E1E-42C6-4445-A592-238A59B7D97A}" type="slidenum">
              <a:rPr lang="en-US"/>
              <a:pPr/>
              <a:t>27</a:t>
            </a:fld>
            <a:endParaRPr lang="en-US"/>
          </a:p>
        </p:txBody>
      </p:sp>
      <p:sp>
        <p:nvSpPr>
          <p:cNvPr id="166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6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23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139D30-8021-BE4E-A826-AF377A3FD3C3}" type="slidenum">
              <a:rPr lang="en-US"/>
              <a:pPr/>
              <a:t>28</a:t>
            </a:fld>
            <a:endParaRPr lang="en-US"/>
          </a:p>
        </p:txBody>
      </p:sp>
      <p:sp>
        <p:nvSpPr>
          <p:cNvPr id="163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9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64AC4-A398-2F4C-BDEE-F37742DC4A0D}" type="slidenum">
              <a:rPr lang="en-US"/>
              <a:pPr/>
              <a:t>29</a:t>
            </a:fld>
            <a:endParaRPr lang="en-US"/>
          </a:p>
        </p:txBody>
      </p:sp>
      <p:sp>
        <p:nvSpPr>
          <p:cNvPr id="163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811" y="2346960"/>
            <a:ext cx="3303270" cy="1778949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9621" y="2346960"/>
            <a:ext cx="3303270" cy="1778949"/>
          </a:xfrm>
        </p:spPr>
        <p:txBody>
          <a:bodyPr/>
          <a:lstStyle>
            <a:lvl1pPr>
              <a:defRPr sz="2380"/>
            </a:lvl1pPr>
            <a:lvl2pPr>
              <a:defRPr sz="2040"/>
            </a:lvl2pPr>
            <a:lvl3pPr>
              <a:defRPr sz="1700"/>
            </a:lvl3pPr>
            <a:lvl4pPr>
              <a:defRPr sz="1530"/>
            </a:lvl4pPr>
            <a:lvl5pPr>
              <a:defRPr sz="1530"/>
            </a:lvl5pPr>
            <a:lvl6pPr>
              <a:defRPr sz="1530"/>
            </a:lvl6pPr>
            <a:lvl7pPr>
              <a:defRPr sz="1530"/>
            </a:lvl7pPr>
            <a:lvl8pPr>
              <a:defRPr sz="1530"/>
            </a:lvl8pPr>
            <a:lvl9pPr>
              <a:defRPr sz="15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4756709" y="13719658"/>
            <a:ext cx="1519504" cy="276999"/>
          </a:xfrm>
        </p:spPr>
        <p:txBody>
          <a:bodyPr/>
          <a:lstStyle>
            <a:lvl1pPr>
              <a:defRPr smtClean="0"/>
            </a:lvl1pPr>
          </a:lstStyle>
          <a:p>
            <a:fld id="{CF3263A3-5650-294C-B16F-9F1347A2D84B}" type="slidenum">
              <a:rPr lang="en-US"/>
              <a:pPr/>
              <a:t>‹#›</a:t>
            </a:fld>
            <a:endParaRPr lang="en-US" sz="85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59080" y="9164320"/>
            <a:ext cx="4532551" cy="276999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CSE 123 – Lecture 16: QoS and 802.11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9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743200"/>
            <a:ext cx="5867400" cy="2049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520"/>
              </a:lnSpc>
              <a:tabLst>
                <a:tab pos="1369060" algn="l"/>
              </a:tabLst>
            </a:pPr>
            <a:r>
              <a:rPr sz="3200" spc="125" dirty="0">
                <a:solidFill>
                  <a:srgbClr val="FF0000"/>
                </a:solidFill>
                <a:latin typeface="+mj-lt"/>
                <a:cs typeface="Century"/>
              </a:rPr>
              <a:t>CS</a:t>
            </a:r>
            <a:r>
              <a:rPr sz="3200" spc="254" dirty="0">
                <a:solidFill>
                  <a:srgbClr val="FF0000"/>
                </a:solidFill>
                <a:latin typeface="+mj-lt"/>
                <a:cs typeface="Century"/>
              </a:rPr>
              <a:t> </a:t>
            </a:r>
            <a:r>
              <a:rPr sz="3200" spc="40" dirty="0">
                <a:solidFill>
                  <a:srgbClr val="FF0000"/>
                </a:solidFill>
                <a:latin typeface="+mj-lt"/>
                <a:cs typeface="Century"/>
              </a:rPr>
              <a:t>1</a:t>
            </a:r>
            <a:r>
              <a:rPr lang="en-US" sz="3200" spc="40" dirty="0">
                <a:solidFill>
                  <a:srgbClr val="FF0000"/>
                </a:solidFill>
                <a:latin typeface="+mj-lt"/>
                <a:cs typeface="Century"/>
              </a:rPr>
              <a:t>18</a:t>
            </a:r>
            <a:r>
              <a:rPr sz="3200" spc="40" dirty="0">
                <a:solidFill>
                  <a:srgbClr val="FF0000"/>
                </a:solidFill>
                <a:latin typeface="+mj-lt"/>
                <a:cs typeface="Century"/>
              </a:rPr>
              <a:t>:	</a:t>
            </a:r>
            <a:r>
              <a:rPr lang="en-US" sz="3200" spc="80" dirty="0" smtClean="0">
                <a:solidFill>
                  <a:srgbClr val="FF0000"/>
                </a:solidFill>
                <a:latin typeface="+mj-lt"/>
                <a:cs typeface="Century"/>
              </a:rPr>
              <a:t>Local Area Networks, Ethernet and 802.11</a:t>
            </a:r>
            <a:endParaRPr sz="3200" dirty="0">
              <a:solidFill>
                <a:srgbClr val="FF0000"/>
              </a:solidFill>
              <a:latin typeface="+mj-lt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+mj-lt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450" spc="110" dirty="0">
                <a:solidFill>
                  <a:srgbClr val="00B050"/>
                </a:solidFill>
                <a:latin typeface="+mj-lt"/>
                <a:cs typeface="Century"/>
              </a:rPr>
              <a:t>George</a:t>
            </a:r>
            <a:r>
              <a:rPr sz="2450" spc="150" dirty="0">
                <a:solidFill>
                  <a:srgbClr val="00B050"/>
                </a:solidFill>
                <a:latin typeface="+mj-lt"/>
                <a:cs typeface="Century"/>
              </a:rPr>
              <a:t> </a:t>
            </a:r>
            <a:r>
              <a:rPr sz="2450" spc="40" dirty="0">
                <a:solidFill>
                  <a:srgbClr val="00B050"/>
                </a:solidFill>
                <a:latin typeface="+mj-lt"/>
                <a:cs typeface="Century"/>
              </a:rPr>
              <a:t>Varghese</a:t>
            </a:r>
            <a:endParaRPr sz="2450" dirty="0">
              <a:solidFill>
                <a:srgbClr val="00B050"/>
              </a:solidFill>
              <a:latin typeface="+mj-lt"/>
              <a:cs typeface="Century"/>
            </a:endParaRPr>
          </a:p>
          <a:p>
            <a:pPr marL="4445" algn="ctr">
              <a:lnSpc>
                <a:spcPct val="100000"/>
              </a:lnSpc>
              <a:spcBef>
                <a:spcPts val="1825"/>
              </a:spcBef>
            </a:pPr>
            <a:r>
              <a:rPr sz="2400" spc="55" dirty="0">
                <a:latin typeface="+mj-lt"/>
                <a:cs typeface="PMingLiU"/>
              </a:rPr>
              <a:t>October </a:t>
            </a:r>
            <a:r>
              <a:rPr lang="en-US" sz="2400" spc="55" dirty="0" smtClean="0">
                <a:latin typeface="+mj-lt"/>
                <a:cs typeface="PMingLiU"/>
              </a:rPr>
              <a:t>26, </a:t>
            </a:r>
            <a:r>
              <a:rPr lang="en-US" sz="2400" spc="55" dirty="0">
                <a:latin typeface="+mj-lt"/>
                <a:cs typeface="PMingLiU"/>
              </a:rPr>
              <a:t>2017</a:t>
            </a:r>
            <a:endParaRPr sz="2400" dirty="0">
              <a:latin typeface="+mj-lt"/>
              <a:cs typeface="PMingLiU"/>
            </a:endParaRPr>
          </a:p>
        </p:txBody>
      </p:sp>
      <p:pic>
        <p:nvPicPr>
          <p:cNvPr id="3" name="Picture 2" descr="Image result for 802.11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9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1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3962" y="762000"/>
            <a:ext cx="7536815" cy="7218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200" spc="395" dirty="0">
                <a:solidFill>
                  <a:srgbClr val="0070C0"/>
                </a:solidFill>
                <a:latin typeface="PMingLiU"/>
                <a:cs typeface="PMingLiU"/>
              </a:rPr>
              <a:t>ETHERNET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Georgia"/>
                <a:cs typeface="Georgia"/>
              </a:rPr>
              <a:t>Three </a:t>
            </a:r>
            <a:r>
              <a:rPr lang="en-US" sz="2800" spc="-5" dirty="0" smtClean="0">
                <a:latin typeface="Georgia"/>
                <a:cs typeface="Georgia"/>
              </a:rPr>
              <a:t>main </a:t>
            </a:r>
            <a:r>
              <a:rPr sz="2800" spc="-50" dirty="0" smtClean="0">
                <a:latin typeface="Georgia"/>
                <a:cs typeface="Georgia"/>
              </a:rPr>
              <a:t>mechanisms</a:t>
            </a:r>
            <a:r>
              <a:rPr sz="2800" spc="-50" dirty="0">
                <a:latin typeface="Georgia"/>
                <a:cs typeface="Georgia"/>
              </a:rPr>
              <a:t>: </a:t>
            </a:r>
            <a:r>
              <a:rPr sz="2800" spc="4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: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358140" marR="163830" indent="-160020">
              <a:lnSpc>
                <a:spcPct val="122900"/>
              </a:lnSpc>
              <a:buFont typeface="Times New Roman"/>
              <a:buChar char="•"/>
              <a:tabLst>
                <a:tab pos="358775" algn="l"/>
              </a:tabLst>
            </a:pPr>
            <a:r>
              <a:rPr sz="2800" spc="-10" dirty="0">
                <a:solidFill>
                  <a:srgbClr val="00B050"/>
                </a:solidFill>
                <a:latin typeface="Georgia"/>
                <a:cs typeface="Georgia"/>
              </a:rPr>
              <a:t>Carrier </a:t>
            </a:r>
            <a:r>
              <a:rPr sz="2800" spc="-55" dirty="0">
                <a:solidFill>
                  <a:srgbClr val="00B050"/>
                </a:solidFill>
                <a:latin typeface="Georgia"/>
                <a:cs typeface="Georgia"/>
              </a:rPr>
              <a:t>sense </a:t>
            </a:r>
            <a:r>
              <a:rPr sz="2800" spc="-25" dirty="0">
                <a:solidFill>
                  <a:srgbClr val="00B050"/>
                </a:solidFill>
                <a:latin typeface="Georgia"/>
                <a:cs typeface="Georgia"/>
              </a:rPr>
              <a:t>and </a:t>
            </a:r>
            <a:r>
              <a:rPr sz="2800" spc="-45" dirty="0">
                <a:solidFill>
                  <a:srgbClr val="00B050"/>
                </a:solidFill>
                <a:latin typeface="Georgia"/>
                <a:cs typeface="Georgia"/>
              </a:rPr>
              <a:t>deference</a:t>
            </a:r>
            <a:r>
              <a:rPr sz="2800" spc="-45" dirty="0">
                <a:latin typeface="Georgia"/>
                <a:cs typeface="Georgia"/>
              </a:rPr>
              <a:t>: </a:t>
            </a:r>
            <a:r>
              <a:rPr sz="2800" spc="-40" dirty="0">
                <a:latin typeface="Georgia"/>
                <a:cs typeface="Georgia"/>
              </a:rPr>
              <a:t>No </a:t>
            </a:r>
            <a:r>
              <a:rPr sz="2800" spc="-20" dirty="0">
                <a:latin typeface="Georgia"/>
                <a:cs typeface="Georgia"/>
              </a:rPr>
              <a:t>point </a:t>
            </a:r>
            <a:r>
              <a:rPr sz="2800" spc="-10" dirty="0">
                <a:latin typeface="Georgia"/>
                <a:cs typeface="Georgia"/>
              </a:rPr>
              <a:t>transmitting </a:t>
            </a:r>
            <a:r>
              <a:rPr sz="2800" spc="-40" dirty="0">
                <a:latin typeface="Georgia"/>
                <a:cs typeface="Georgia"/>
              </a:rPr>
              <a:t>when </a:t>
            </a:r>
            <a:r>
              <a:rPr sz="2800" spc="-60" dirty="0">
                <a:latin typeface="Georgia"/>
                <a:cs typeface="Georgia"/>
              </a:rPr>
              <a:t>someone  </a:t>
            </a:r>
            <a:r>
              <a:rPr sz="2800" spc="-50" dirty="0">
                <a:latin typeface="Georgia"/>
                <a:cs typeface="Georgia"/>
              </a:rPr>
              <a:t>else  </a:t>
            </a:r>
            <a:r>
              <a:rPr sz="2800" spc="-35" dirty="0">
                <a:latin typeface="Georgia"/>
                <a:cs typeface="Georgia"/>
              </a:rPr>
              <a:t>is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speaking</a:t>
            </a:r>
            <a:endParaRPr sz="2800" dirty="0">
              <a:latin typeface="Georgia"/>
              <a:cs typeface="Georgia"/>
            </a:endParaRPr>
          </a:p>
          <a:p>
            <a:pPr marL="358140" marR="113664" indent="-160020">
              <a:lnSpc>
                <a:spcPct val="122900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800" spc="-20" dirty="0">
                <a:solidFill>
                  <a:srgbClr val="00B050"/>
                </a:solidFill>
                <a:latin typeface="Georgia"/>
                <a:cs typeface="Georgia"/>
              </a:rPr>
              <a:t>Collision </a:t>
            </a:r>
            <a:r>
              <a:rPr sz="2800" spc="-25" dirty="0">
                <a:solidFill>
                  <a:srgbClr val="00B050"/>
                </a:solidFill>
                <a:latin typeface="Georgia"/>
                <a:cs typeface="Georgia"/>
              </a:rPr>
              <a:t>Detection</a:t>
            </a:r>
            <a:r>
              <a:rPr sz="2800" spc="-25" dirty="0">
                <a:latin typeface="Georgia"/>
                <a:cs typeface="Georgia"/>
              </a:rPr>
              <a:t>: </a:t>
            </a:r>
            <a:r>
              <a:rPr lang="en-US" sz="2800" spc="-40" dirty="0" smtClean="0">
                <a:latin typeface="Georgia"/>
                <a:cs typeface="Georgia"/>
              </a:rPr>
              <a:t>Stop </a:t>
            </a:r>
            <a:r>
              <a:rPr sz="2800" spc="-20" dirty="0" smtClean="0">
                <a:latin typeface="Georgia"/>
                <a:cs typeface="Georgia"/>
              </a:rPr>
              <a:t>large </a:t>
            </a:r>
            <a:r>
              <a:rPr sz="2800" spc="-35" dirty="0">
                <a:latin typeface="Georgia"/>
                <a:cs typeface="Georgia"/>
              </a:rPr>
              <a:t>frame </a:t>
            </a:r>
            <a:r>
              <a:rPr sz="2800" spc="-10" dirty="0" smtClean="0">
                <a:latin typeface="Georgia"/>
                <a:cs typeface="Georgia"/>
              </a:rPr>
              <a:t>(</a:t>
            </a:r>
            <a:r>
              <a:rPr lang="en-US" sz="2800" spc="-10" dirty="0" smtClean="0">
                <a:latin typeface="Georgia"/>
                <a:cs typeface="Georgia"/>
              </a:rPr>
              <a:t>&lt; </a:t>
            </a:r>
            <a:r>
              <a:rPr sz="2800" spc="-65" dirty="0" smtClean="0">
                <a:latin typeface="Georgia"/>
                <a:cs typeface="Georgia"/>
              </a:rPr>
              <a:t>1500  </a:t>
            </a:r>
            <a:r>
              <a:rPr sz="2800" spc="-5" dirty="0">
                <a:latin typeface="Georgia"/>
                <a:cs typeface="Georgia"/>
              </a:rPr>
              <a:t>bytes) </a:t>
            </a:r>
            <a:r>
              <a:rPr sz="2800" spc="-40" dirty="0">
                <a:latin typeface="Georgia"/>
                <a:cs typeface="Georgia"/>
              </a:rPr>
              <a:t>when  </a:t>
            </a:r>
            <a:r>
              <a:rPr sz="2800" spc="-10" dirty="0">
                <a:latin typeface="Georgia"/>
                <a:cs typeface="Georgia"/>
              </a:rPr>
              <a:t>after </a:t>
            </a:r>
            <a:r>
              <a:rPr sz="2800" spc="-90" dirty="0">
                <a:latin typeface="Georgia"/>
                <a:cs typeface="Georgia"/>
              </a:rPr>
              <a:t>64  </a:t>
            </a:r>
            <a:r>
              <a:rPr sz="2800" spc="-10" dirty="0">
                <a:latin typeface="Georgia"/>
                <a:cs typeface="Georgia"/>
              </a:rPr>
              <a:t>bytes </a:t>
            </a:r>
            <a:r>
              <a:rPr sz="2800" spc="-20" dirty="0">
                <a:latin typeface="Georgia"/>
                <a:cs typeface="Georgia"/>
              </a:rPr>
              <a:t>you </a:t>
            </a:r>
            <a:r>
              <a:rPr sz="2800" spc="-10" dirty="0" smtClean="0">
                <a:latin typeface="Georgia"/>
                <a:cs typeface="Georgia"/>
              </a:rPr>
              <a:t>detect </a:t>
            </a:r>
            <a:r>
              <a:rPr sz="2800" spc="-5" dirty="0">
                <a:latin typeface="Georgia"/>
                <a:cs typeface="Georgia"/>
              </a:rPr>
              <a:t>a  </a:t>
            </a:r>
            <a:r>
              <a:rPr sz="2800" spc="-35" dirty="0" smtClean="0">
                <a:latin typeface="Georgia"/>
                <a:cs typeface="Georgia"/>
              </a:rPr>
              <a:t>collision</a:t>
            </a:r>
            <a:r>
              <a:rPr sz="2800" spc="-35" dirty="0"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 marL="358140" marR="42545" indent="-160020">
              <a:lnSpc>
                <a:spcPct val="122600"/>
              </a:lnSpc>
              <a:spcBef>
                <a:spcPts val="905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800" spc="-15" dirty="0">
                <a:solidFill>
                  <a:srgbClr val="00B050"/>
                </a:solidFill>
                <a:latin typeface="Georgia"/>
                <a:cs typeface="Georgia"/>
              </a:rPr>
              <a:t>Exponential </a:t>
            </a:r>
            <a:r>
              <a:rPr sz="2800" spc="-30" dirty="0">
                <a:solidFill>
                  <a:srgbClr val="00B050"/>
                </a:solidFill>
                <a:latin typeface="Georgia"/>
                <a:cs typeface="Georgia"/>
              </a:rPr>
              <a:t>Backoff: </a:t>
            </a:r>
            <a:r>
              <a:rPr sz="2800" spc="-20" dirty="0">
                <a:latin typeface="Georgia"/>
                <a:cs typeface="Georgia"/>
              </a:rPr>
              <a:t>Collisions </a:t>
            </a:r>
            <a:r>
              <a:rPr sz="2800" spc="-10" dirty="0">
                <a:latin typeface="Georgia"/>
                <a:cs typeface="Georgia"/>
              </a:rPr>
              <a:t>very </a:t>
            </a:r>
            <a:r>
              <a:rPr sz="2800" spc="-30" dirty="0">
                <a:latin typeface="Georgia"/>
                <a:cs typeface="Georgia"/>
              </a:rPr>
              <a:t>frequent, </a:t>
            </a:r>
            <a:r>
              <a:rPr sz="2800" spc="-55" dirty="0">
                <a:latin typeface="Georgia"/>
                <a:cs typeface="Georgia"/>
              </a:rPr>
              <a:t>so </a:t>
            </a:r>
            <a:r>
              <a:rPr lang="en-US" sz="2800" spc="-15" dirty="0" smtClean="0">
                <a:latin typeface="Georgia"/>
                <a:cs typeface="Georgia"/>
              </a:rPr>
              <a:t>must </a:t>
            </a:r>
            <a:r>
              <a:rPr sz="2800" spc="-15" dirty="0" smtClean="0">
                <a:latin typeface="Georgia"/>
                <a:cs typeface="Georgia"/>
              </a:rPr>
              <a:t>retransmit</a:t>
            </a:r>
            <a:r>
              <a:rPr sz="2800" spc="-15" dirty="0">
                <a:latin typeface="Georgia"/>
                <a:cs typeface="Georgia"/>
              </a:rPr>
              <a:t>. </a:t>
            </a:r>
            <a:r>
              <a:rPr sz="2800" spc="-30" dirty="0">
                <a:latin typeface="Georgia"/>
                <a:cs typeface="Georgia"/>
              </a:rPr>
              <a:t>Random </a:t>
            </a:r>
            <a:r>
              <a:rPr sz="2800" spc="-35" dirty="0">
                <a:latin typeface="Georgia"/>
                <a:cs typeface="Georgia"/>
              </a:rPr>
              <a:t>backoff </a:t>
            </a:r>
            <a:r>
              <a:rPr sz="2800" spc="-30" dirty="0">
                <a:latin typeface="Georgia"/>
                <a:cs typeface="Georgia"/>
              </a:rPr>
              <a:t>avoids </a:t>
            </a:r>
            <a:r>
              <a:rPr sz="2800" spc="-35" dirty="0">
                <a:latin typeface="Georgia"/>
                <a:cs typeface="Georgia"/>
              </a:rPr>
              <a:t>synchronized collisions. </a:t>
            </a:r>
            <a:r>
              <a:rPr lang="en-US" sz="2800" spc="-10" dirty="0" smtClean="0">
                <a:latin typeface="Georgia"/>
                <a:cs typeface="Georgia"/>
              </a:rPr>
              <a:t>D</a:t>
            </a:r>
            <a:r>
              <a:rPr sz="2800" spc="-15" dirty="0" smtClean="0">
                <a:latin typeface="Georgia"/>
                <a:cs typeface="Georgia"/>
              </a:rPr>
              <a:t>ynamically </a:t>
            </a:r>
            <a:r>
              <a:rPr sz="2800" spc="-5" dirty="0">
                <a:latin typeface="Georgia"/>
                <a:cs typeface="Georgia"/>
              </a:rPr>
              <a:t>adjust </a:t>
            </a:r>
            <a:r>
              <a:rPr sz="2800" spc="5" dirty="0">
                <a:latin typeface="Georgia"/>
                <a:cs typeface="Georgia"/>
              </a:rPr>
              <a:t>to </a:t>
            </a:r>
            <a:r>
              <a:rPr lang="en-US" sz="2800" spc="345" dirty="0" smtClean="0">
                <a:latin typeface="Georgia"/>
                <a:cs typeface="Georgia"/>
              </a:rPr>
              <a:t>number of</a:t>
            </a:r>
            <a:r>
              <a:rPr sz="2800" spc="-40" dirty="0" smtClean="0">
                <a:latin typeface="Georgia"/>
                <a:cs typeface="Georgia"/>
              </a:rPr>
              <a:t>  </a:t>
            </a:r>
            <a:r>
              <a:rPr sz="2800" spc="-30" dirty="0">
                <a:latin typeface="Georgia"/>
                <a:cs typeface="Georgia"/>
              </a:rPr>
              <a:t>colliders.  </a:t>
            </a:r>
            <a:endParaRPr lang="en-US" sz="2800" spc="-30" dirty="0">
              <a:latin typeface="Georgia"/>
              <a:cs typeface="Georgia"/>
            </a:endParaRPr>
          </a:p>
          <a:p>
            <a:pPr marL="358140" marR="42545" indent="-160020">
              <a:lnSpc>
                <a:spcPct val="122600"/>
              </a:lnSpc>
              <a:spcBef>
                <a:spcPts val="905"/>
              </a:spcBef>
              <a:buFont typeface="Times New Roman"/>
              <a:buChar char="•"/>
              <a:tabLst>
                <a:tab pos="35877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11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9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35585" y="0"/>
            <a:ext cx="7536815" cy="8972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3200" spc="395" dirty="0" smtClean="0">
                <a:solidFill>
                  <a:srgbClr val="0070C0"/>
                </a:solidFill>
                <a:latin typeface="PMingLiU"/>
                <a:cs typeface="PMingLiU"/>
              </a:rPr>
              <a:t>ETHERNET</a:t>
            </a:r>
            <a:r>
              <a:rPr lang="en-US" sz="3200" spc="395" dirty="0" smtClean="0">
                <a:solidFill>
                  <a:srgbClr val="0070C0"/>
                </a:solidFill>
                <a:latin typeface="PMingLiU"/>
                <a:cs typeface="PMingLiU"/>
              </a:rPr>
              <a:t> CONTINUED</a:t>
            </a:r>
            <a:endParaRPr sz="32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800" spc="-5" dirty="0">
                <a:latin typeface="Georgia"/>
                <a:cs typeface="Georgia"/>
              </a:rPr>
              <a:t>S</a:t>
            </a:r>
            <a:r>
              <a:rPr lang="en-US" sz="2800" spc="-25" dirty="0" smtClean="0">
                <a:latin typeface="Georgia"/>
                <a:cs typeface="Georgia"/>
              </a:rPr>
              <a:t>maller mechanism to make main ideas work</a:t>
            </a:r>
            <a:r>
              <a:rPr sz="2800" spc="-25" dirty="0" smtClean="0">
                <a:latin typeface="Georgia"/>
                <a:cs typeface="Georgia"/>
              </a:rPr>
              <a:t>: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358140" marR="5080" indent="-160020">
              <a:lnSpc>
                <a:spcPct val="122900"/>
              </a:lnSpc>
              <a:buFont typeface="Times New Roman"/>
              <a:buChar char="•"/>
              <a:tabLst>
                <a:tab pos="358775" algn="l"/>
              </a:tabLst>
            </a:pPr>
            <a:r>
              <a:rPr sz="2800" spc="-5" dirty="0">
                <a:solidFill>
                  <a:srgbClr val="00B050"/>
                </a:solidFill>
                <a:latin typeface="Georgia"/>
                <a:cs typeface="Georgia"/>
              </a:rPr>
              <a:t>Slot </a:t>
            </a:r>
            <a:r>
              <a:rPr sz="2800" spc="-20" dirty="0" smtClean="0">
                <a:solidFill>
                  <a:srgbClr val="00B050"/>
                </a:solidFill>
                <a:latin typeface="Georgia"/>
                <a:cs typeface="Georgia"/>
              </a:rPr>
              <a:t>time</a:t>
            </a:r>
            <a:r>
              <a:rPr lang="en-US" sz="2800" spc="-20" dirty="0" smtClean="0">
                <a:solidFill>
                  <a:srgbClr val="00B050"/>
                </a:solidFill>
                <a:latin typeface="Georgia"/>
                <a:cs typeface="Georgia"/>
              </a:rPr>
              <a:t>:</a:t>
            </a:r>
            <a:r>
              <a:rPr sz="2800" spc="-20" dirty="0" smtClean="0">
                <a:latin typeface="Georgia"/>
                <a:cs typeface="Georgia"/>
              </a:rPr>
              <a:t> </a:t>
            </a:r>
            <a:r>
              <a:rPr sz="2800" spc="190" dirty="0">
                <a:latin typeface="Georgia"/>
                <a:cs typeface="Georgia"/>
              </a:rPr>
              <a:t>= </a:t>
            </a:r>
            <a:r>
              <a:rPr sz="2800" spc="25" dirty="0">
                <a:latin typeface="Georgia"/>
                <a:cs typeface="Georgia"/>
              </a:rPr>
              <a:t>2T, </a:t>
            </a:r>
            <a:r>
              <a:rPr sz="2800" spc="145" dirty="0" smtClean="0">
                <a:latin typeface="Georgia"/>
                <a:cs typeface="Georgia"/>
              </a:rPr>
              <a:t>T</a:t>
            </a:r>
            <a:r>
              <a:rPr lang="en-US" sz="2800" spc="145" dirty="0" smtClean="0">
                <a:latin typeface="Georgia"/>
                <a:cs typeface="Georgia"/>
              </a:rPr>
              <a:t> is</a:t>
            </a:r>
            <a:r>
              <a:rPr sz="2800" spc="190" dirty="0" smtClean="0">
                <a:latin typeface="Georgia"/>
                <a:cs typeface="Georgia"/>
              </a:rPr>
              <a:t> </a:t>
            </a:r>
            <a:r>
              <a:rPr lang="en-US" sz="2800" spc="-40" dirty="0" smtClean="0">
                <a:latin typeface="Georgia"/>
                <a:cs typeface="Georgia"/>
              </a:rPr>
              <a:t>1-way propagation </a:t>
            </a:r>
            <a:r>
              <a:rPr sz="2800" spc="-20" dirty="0" smtClean="0">
                <a:latin typeface="Georgia"/>
                <a:cs typeface="Georgia"/>
              </a:rPr>
              <a:t>delay </a:t>
            </a:r>
            <a:r>
              <a:rPr lang="en-US" sz="2800" spc="190" dirty="0" smtClean="0">
                <a:latin typeface="Georgia"/>
                <a:cs typeface="Georgia"/>
              </a:rPr>
              <a:t>limited to</a:t>
            </a:r>
            <a:r>
              <a:rPr sz="2800" spc="190" dirty="0" smtClean="0">
                <a:latin typeface="Georgia"/>
                <a:cs typeface="Georgia"/>
              </a:rPr>
              <a:t> </a:t>
            </a:r>
            <a:r>
              <a:rPr sz="2800" spc="-5" dirty="0">
                <a:latin typeface="Georgia"/>
                <a:cs typeface="Georgia"/>
              </a:rPr>
              <a:t>51.2 </a:t>
            </a:r>
            <a:r>
              <a:rPr sz="2800" spc="-40" dirty="0">
                <a:latin typeface="Georgia"/>
                <a:cs typeface="Georgia"/>
              </a:rPr>
              <a:t>usec </a:t>
            </a:r>
            <a:r>
              <a:rPr sz="2800" spc="190" dirty="0">
                <a:latin typeface="Georgia"/>
                <a:cs typeface="Georgia"/>
              </a:rPr>
              <a:t>= </a:t>
            </a:r>
            <a:r>
              <a:rPr sz="2800" spc="-90" dirty="0">
                <a:latin typeface="Georgia"/>
                <a:cs typeface="Georgia"/>
              </a:rPr>
              <a:t>64 </a:t>
            </a:r>
            <a:r>
              <a:rPr sz="2800" spc="5" dirty="0">
                <a:latin typeface="Georgia"/>
                <a:cs typeface="Georgia"/>
              </a:rPr>
              <a:t>bit </a:t>
            </a:r>
            <a:r>
              <a:rPr sz="2800" spc="-25" dirty="0">
                <a:latin typeface="Georgia"/>
                <a:cs typeface="Georgia"/>
              </a:rPr>
              <a:t>times </a:t>
            </a:r>
            <a:r>
              <a:rPr lang="en-US" sz="2800" spc="190" dirty="0" smtClean="0">
                <a:latin typeface="Georgia"/>
                <a:cs typeface="Georgia"/>
              </a:rPr>
              <a:t>at 10 Mbps: </a:t>
            </a:r>
            <a:r>
              <a:rPr sz="2800" spc="-35" dirty="0" smtClean="0">
                <a:latin typeface="Georgia"/>
                <a:cs typeface="Georgia"/>
              </a:rPr>
              <a:t>maximum </a:t>
            </a:r>
            <a:r>
              <a:rPr sz="2800" spc="-20" dirty="0">
                <a:latin typeface="Georgia"/>
                <a:cs typeface="Georgia"/>
              </a:rPr>
              <a:t>delay </a:t>
            </a:r>
            <a:r>
              <a:rPr sz="2800" spc="5" dirty="0">
                <a:latin typeface="Georgia"/>
                <a:cs typeface="Georgia"/>
              </a:rPr>
              <a:t>to </a:t>
            </a:r>
            <a:r>
              <a:rPr sz="2800" spc="-10" dirty="0">
                <a:latin typeface="Georgia"/>
                <a:cs typeface="Georgia"/>
              </a:rPr>
              <a:t>detect </a:t>
            </a:r>
            <a:r>
              <a:rPr sz="2800" spc="-5" dirty="0">
                <a:latin typeface="Georgia"/>
                <a:cs typeface="Georgia"/>
              </a:rPr>
              <a:t>a </a:t>
            </a:r>
            <a:r>
              <a:rPr sz="2800" spc="-35" dirty="0" smtClean="0">
                <a:latin typeface="Georgia"/>
                <a:cs typeface="Georgia"/>
              </a:rPr>
              <a:t>collision</a:t>
            </a:r>
            <a:r>
              <a:rPr sz="2800" spc="-35" dirty="0">
                <a:latin typeface="Georgia"/>
                <a:cs typeface="Georgia"/>
              </a:rPr>
              <a:t>.</a:t>
            </a:r>
            <a:endParaRPr sz="2800" dirty="0">
              <a:latin typeface="Georgia"/>
              <a:cs typeface="Georgia"/>
            </a:endParaRPr>
          </a:p>
          <a:p>
            <a:pPr marL="358140" marR="314325" indent="-160020">
              <a:lnSpc>
                <a:spcPct val="122900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800" spc="-45" dirty="0">
                <a:solidFill>
                  <a:srgbClr val="00B050"/>
                </a:solidFill>
                <a:latin typeface="Georgia"/>
                <a:cs typeface="Georgia"/>
              </a:rPr>
              <a:t>Minimum </a:t>
            </a:r>
            <a:r>
              <a:rPr sz="2800" spc="-20" dirty="0">
                <a:solidFill>
                  <a:srgbClr val="00B050"/>
                </a:solidFill>
                <a:latin typeface="Georgia"/>
                <a:cs typeface="Georgia"/>
              </a:rPr>
              <a:t>packet </a:t>
            </a:r>
            <a:r>
              <a:rPr sz="2800" spc="-35" dirty="0" smtClean="0">
                <a:solidFill>
                  <a:srgbClr val="00B050"/>
                </a:solidFill>
                <a:latin typeface="Georgia"/>
                <a:cs typeface="Georgia"/>
              </a:rPr>
              <a:t>size</a:t>
            </a:r>
            <a:r>
              <a:rPr lang="en-US" sz="2800" spc="-35" dirty="0" smtClean="0">
                <a:latin typeface="Georgia"/>
                <a:cs typeface="Georgia"/>
              </a:rPr>
              <a:t>: </a:t>
            </a:r>
            <a:r>
              <a:rPr sz="2800" spc="-90" dirty="0" smtClean="0">
                <a:latin typeface="Georgia"/>
                <a:cs typeface="Georgia"/>
              </a:rPr>
              <a:t>64 </a:t>
            </a:r>
            <a:r>
              <a:rPr sz="2800" spc="-10" dirty="0">
                <a:latin typeface="Georgia"/>
                <a:cs typeface="Georgia"/>
              </a:rPr>
              <a:t>bytes </a:t>
            </a:r>
            <a:r>
              <a:rPr sz="2800" spc="5" dirty="0">
                <a:latin typeface="Georgia"/>
                <a:cs typeface="Georgia"/>
              </a:rPr>
              <a:t>to </a:t>
            </a:r>
            <a:r>
              <a:rPr sz="2800" spc="-25" dirty="0">
                <a:latin typeface="Georgia"/>
                <a:cs typeface="Georgia"/>
              </a:rPr>
              <a:t>avoid </a:t>
            </a:r>
            <a:r>
              <a:rPr sz="2800" spc="-40" dirty="0" smtClean="0">
                <a:latin typeface="Georgia"/>
                <a:cs typeface="Georgia"/>
              </a:rPr>
              <a:t>finishing  </a:t>
            </a:r>
            <a:r>
              <a:rPr sz="2800" spc="-35" dirty="0">
                <a:latin typeface="Georgia"/>
                <a:cs typeface="Georgia"/>
              </a:rPr>
              <a:t>transmission before collision is </a:t>
            </a:r>
            <a:r>
              <a:rPr sz="2800" spc="-15" dirty="0">
                <a:latin typeface="Georgia"/>
                <a:cs typeface="Georgia"/>
              </a:rPr>
              <a:t>detected. </a:t>
            </a:r>
            <a:r>
              <a:rPr sz="2800" spc="20" dirty="0">
                <a:latin typeface="Georgia"/>
                <a:cs typeface="Georgia"/>
              </a:rPr>
              <a:t>Add </a:t>
            </a:r>
            <a:r>
              <a:rPr sz="2800" spc="-20" dirty="0">
                <a:latin typeface="Georgia"/>
                <a:cs typeface="Georgia"/>
              </a:rPr>
              <a:t>pad </a:t>
            </a:r>
            <a:r>
              <a:rPr sz="2800" spc="-25" dirty="0" smtClean="0">
                <a:latin typeface="Georgia"/>
                <a:cs typeface="Georgia"/>
              </a:rPr>
              <a:t>if</a:t>
            </a:r>
            <a:r>
              <a:rPr lang="en-US" sz="2800" spc="-25" dirty="0" smtClean="0">
                <a:latin typeface="Georgia"/>
                <a:cs typeface="Georgia"/>
              </a:rPr>
              <a:t> needed.</a:t>
            </a:r>
            <a:endParaRPr sz="2800" dirty="0">
              <a:latin typeface="Georgia"/>
              <a:cs typeface="Georgia"/>
            </a:endParaRPr>
          </a:p>
          <a:p>
            <a:pPr marL="358140" marR="191770" indent="-160020">
              <a:lnSpc>
                <a:spcPct val="122900"/>
              </a:lnSpc>
              <a:spcBef>
                <a:spcPts val="894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800" spc="-35" dirty="0">
                <a:solidFill>
                  <a:srgbClr val="00B050"/>
                </a:solidFill>
                <a:latin typeface="Georgia"/>
                <a:cs typeface="Georgia"/>
              </a:rPr>
              <a:t>Jam: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transmit </a:t>
            </a:r>
            <a:r>
              <a:rPr sz="2800" spc="-35" dirty="0">
                <a:latin typeface="Georgia"/>
                <a:cs typeface="Georgia"/>
              </a:rPr>
              <a:t>small </a:t>
            </a:r>
            <a:r>
              <a:rPr sz="2800" spc="-50" dirty="0">
                <a:latin typeface="Georgia"/>
                <a:cs typeface="Georgia"/>
              </a:rPr>
              <a:t>number </a:t>
            </a:r>
            <a:r>
              <a:rPr sz="2800" spc="-40" dirty="0">
                <a:latin typeface="Georgia"/>
                <a:cs typeface="Georgia"/>
              </a:rPr>
              <a:t>of </a:t>
            </a:r>
            <a:r>
              <a:rPr sz="2800" spc="-10" dirty="0">
                <a:latin typeface="Georgia"/>
                <a:cs typeface="Georgia"/>
              </a:rPr>
              <a:t>bits after </a:t>
            </a:r>
            <a:r>
              <a:rPr sz="2800" spc="-20" dirty="0">
                <a:latin typeface="Georgia"/>
                <a:cs typeface="Georgia"/>
              </a:rPr>
              <a:t>you </a:t>
            </a:r>
            <a:r>
              <a:rPr sz="2800" spc="-10" dirty="0">
                <a:latin typeface="Georgia"/>
                <a:cs typeface="Georgia"/>
              </a:rPr>
              <a:t>detect </a:t>
            </a:r>
            <a:r>
              <a:rPr sz="2800" spc="-5" dirty="0">
                <a:latin typeface="Georgia"/>
                <a:cs typeface="Georgia"/>
              </a:rPr>
              <a:t>a </a:t>
            </a:r>
            <a:r>
              <a:rPr sz="2800" spc="-35" dirty="0">
                <a:latin typeface="Georgia"/>
                <a:cs typeface="Georgia"/>
              </a:rPr>
              <a:t>collision </a:t>
            </a:r>
            <a:r>
              <a:rPr sz="2800" spc="5" dirty="0">
                <a:latin typeface="Georgia"/>
                <a:cs typeface="Georgia"/>
              </a:rPr>
              <a:t>to  </a:t>
            </a:r>
            <a:r>
              <a:rPr sz="2800" spc="-50" dirty="0">
                <a:latin typeface="Georgia"/>
                <a:cs typeface="Georgia"/>
              </a:rPr>
              <a:t>ensure  </a:t>
            </a:r>
            <a:r>
              <a:rPr sz="2800" spc="20" dirty="0">
                <a:latin typeface="Georgia"/>
                <a:cs typeface="Georgia"/>
              </a:rPr>
              <a:t>that </a:t>
            </a:r>
            <a:r>
              <a:rPr sz="2800" spc="-25" dirty="0">
                <a:latin typeface="Georgia"/>
                <a:cs typeface="Georgia"/>
              </a:rPr>
              <a:t>other </a:t>
            </a:r>
            <a:r>
              <a:rPr sz="2800" spc="-15" dirty="0">
                <a:latin typeface="Georgia"/>
                <a:cs typeface="Georgia"/>
              </a:rPr>
              <a:t>transmitters </a:t>
            </a:r>
            <a:r>
              <a:rPr sz="2800" spc="-30" dirty="0">
                <a:latin typeface="Georgia"/>
                <a:cs typeface="Georgia"/>
              </a:rPr>
              <a:t>also </a:t>
            </a:r>
            <a:r>
              <a:rPr sz="2800" spc="-10" dirty="0">
                <a:latin typeface="Georgia"/>
                <a:cs typeface="Georgia"/>
              </a:rPr>
              <a:t>detect </a:t>
            </a:r>
            <a:r>
              <a:rPr sz="2800" spc="18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collision.</a:t>
            </a:r>
            <a:endParaRPr sz="2800" dirty="0">
              <a:latin typeface="Georgia"/>
              <a:cs typeface="Georgia"/>
            </a:endParaRPr>
          </a:p>
          <a:p>
            <a:pPr marL="358140" marR="151130" indent="-160020">
              <a:lnSpc>
                <a:spcPct val="122900"/>
              </a:lnSpc>
              <a:spcBef>
                <a:spcPts val="885"/>
              </a:spcBef>
              <a:buFont typeface="Times New Roman"/>
              <a:buChar char="•"/>
              <a:tabLst>
                <a:tab pos="358775" algn="l"/>
              </a:tabLst>
            </a:pPr>
            <a:r>
              <a:rPr lang="en-US" sz="2800" spc="-40" dirty="0" smtClean="0">
                <a:solidFill>
                  <a:srgbClr val="00B050"/>
                </a:solidFill>
                <a:latin typeface="Georgia"/>
                <a:cs typeface="Georgia"/>
              </a:rPr>
              <a:t>Collision detection</a:t>
            </a:r>
            <a:r>
              <a:rPr lang="en-US" sz="2800" spc="-40" dirty="0" smtClean="0">
                <a:latin typeface="Georgia"/>
                <a:cs typeface="Georgia"/>
              </a:rPr>
              <a:t>: One way is to </a:t>
            </a:r>
            <a:r>
              <a:rPr lang="en-US" sz="2800" spc="-40" dirty="0">
                <a:latin typeface="Georgia"/>
                <a:cs typeface="Georgia"/>
              </a:rPr>
              <a:t>u</a:t>
            </a:r>
            <a:r>
              <a:rPr sz="2800" spc="-40" dirty="0" smtClean="0">
                <a:latin typeface="Georgia"/>
                <a:cs typeface="Georgia"/>
              </a:rPr>
              <a:t>se </a:t>
            </a:r>
            <a:r>
              <a:rPr sz="2800" spc="-30" dirty="0">
                <a:latin typeface="Georgia"/>
                <a:cs typeface="Georgia"/>
              </a:rPr>
              <a:t>Manchester </a:t>
            </a:r>
            <a:r>
              <a:rPr sz="2800" spc="-5" dirty="0">
                <a:latin typeface="Georgia"/>
                <a:cs typeface="Georgia"/>
              </a:rPr>
              <a:t>with </a:t>
            </a:r>
            <a:r>
              <a:rPr sz="2800" spc="-30" dirty="0">
                <a:latin typeface="Georgia"/>
                <a:cs typeface="Georgia"/>
              </a:rPr>
              <a:t>average </a:t>
            </a:r>
            <a:r>
              <a:rPr sz="2800" spc="65" dirty="0">
                <a:latin typeface="Georgia"/>
                <a:cs typeface="Georgia"/>
              </a:rPr>
              <a:t>DC </a:t>
            </a:r>
            <a:r>
              <a:rPr sz="2800" spc="-25" dirty="0">
                <a:latin typeface="Georgia"/>
                <a:cs typeface="Georgia"/>
              </a:rPr>
              <a:t>level per </a:t>
            </a:r>
            <a:r>
              <a:rPr sz="2800" spc="5" dirty="0">
                <a:latin typeface="Georgia"/>
                <a:cs typeface="Georgia"/>
              </a:rPr>
              <a:t>bit. </a:t>
            </a:r>
            <a:r>
              <a:rPr sz="2800" spc="-20" dirty="0">
                <a:latin typeface="Georgia"/>
                <a:cs typeface="Georgia"/>
              </a:rPr>
              <a:t>Collision detection  </a:t>
            </a:r>
            <a:r>
              <a:rPr sz="2800" dirty="0">
                <a:latin typeface="Georgia"/>
                <a:cs typeface="Georgia"/>
              </a:rPr>
              <a:t>by </a:t>
            </a:r>
            <a:r>
              <a:rPr sz="2800" spc="-15" dirty="0">
                <a:latin typeface="Georgia"/>
                <a:cs typeface="Georgia"/>
              </a:rPr>
              <a:t>detecting </a:t>
            </a:r>
            <a:r>
              <a:rPr sz="2800" spc="-30" dirty="0">
                <a:latin typeface="Georgia"/>
                <a:cs typeface="Georgia"/>
              </a:rPr>
              <a:t>increased </a:t>
            </a:r>
            <a:r>
              <a:rPr sz="2800" spc="-10" dirty="0">
                <a:latin typeface="Georgia"/>
                <a:cs typeface="Georgia"/>
              </a:rPr>
              <a:t>voltage </a:t>
            </a:r>
            <a:r>
              <a:rPr sz="2800" spc="9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level.</a:t>
            </a:r>
            <a:endParaRPr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5696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552594"/>
            <a:ext cx="317399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300" dirty="0">
                <a:solidFill>
                  <a:srgbClr val="0070C0"/>
                </a:solidFill>
                <a:latin typeface="PMingLiU"/>
                <a:cs typeface="PMingLiU"/>
              </a:rPr>
              <a:t>Ethernet</a:t>
            </a:r>
            <a:r>
              <a:rPr sz="3200" b="1" spc="18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3200" b="1" spc="280" dirty="0">
                <a:solidFill>
                  <a:srgbClr val="0070C0"/>
                </a:solidFill>
                <a:latin typeface="PMingLiU"/>
                <a:cs typeface="PMingLiU"/>
              </a:rPr>
              <a:t>Header</a:t>
            </a:r>
            <a:endParaRPr sz="32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600" y="3343561"/>
            <a:ext cx="164465" cy="405130"/>
          </a:xfrm>
          <a:custGeom>
            <a:avLst/>
            <a:gdLst/>
            <a:ahLst/>
            <a:cxnLst/>
            <a:rect l="l" t="t" r="r" b="b"/>
            <a:pathLst>
              <a:path w="164464" h="405130">
                <a:moveTo>
                  <a:pt x="164084" y="40473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3343561"/>
            <a:ext cx="66675" cy="111760"/>
          </a:xfrm>
          <a:custGeom>
            <a:avLst/>
            <a:gdLst/>
            <a:ahLst/>
            <a:cxnLst/>
            <a:rect l="l" t="t" r="r" b="b"/>
            <a:pathLst>
              <a:path w="66675" h="111760">
                <a:moveTo>
                  <a:pt x="15760" y="111645"/>
                </a:moveTo>
                <a:lnTo>
                  <a:pt x="0" y="0"/>
                </a:lnTo>
                <a:lnTo>
                  <a:pt x="66446" y="910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rgbClr val="FF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3465" y="3490995"/>
            <a:ext cx="127317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LLC</a:t>
            </a:r>
            <a:r>
              <a:rPr sz="24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sublayer</a:t>
            </a:r>
            <a:endParaRPr sz="24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12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47456"/>
              </p:ext>
            </p:extLst>
          </p:nvPr>
        </p:nvGraphicFramePr>
        <p:xfrm>
          <a:off x="304801" y="2372677"/>
          <a:ext cx="6172198" cy="970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5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6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0884">
                <a:tc>
                  <a:txBody>
                    <a:bodyPr/>
                    <a:lstStyle/>
                    <a:p>
                      <a:pPr marL="75565">
                        <a:lnSpc>
                          <a:spcPts val="1705"/>
                        </a:lnSpc>
                        <a:spcBef>
                          <a:spcPts val="6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01010111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42545">
                        <a:lnSpc>
                          <a:spcPts val="170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preamble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78105" indent="-32384">
                        <a:lnSpc>
                          <a:spcPts val="155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Dest  (6)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 marR="55880" indent="-152400">
                        <a:lnSpc>
                          <a:spcPct val="78700"/>
                        </a:lnSpc>
                        <a:spcBef>
                          <a:spcPts val="103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Source  (6)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31445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804" marR="88900" indent="-228600">
                        <a:lnSpc>
                          <a:spcPts val="1550"/>
                        </a:lnSpc>
                        <a:spcBef>
                          <a:spcPts val="95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Length  (2)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12065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330" dirty="0">
                          <a:latin typeface="Arial"/>
                          <a:cs typeface="Arial"/>
                        </a:rPr>
                        <a:t> 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2000" b="1" dirty="0" smtClean="0">
                          <a:latin typeface="Arial"/>
                          <a:cs typeface="Arial"/>
                        </a:rPr>
                        <a:t>P</a:t>
                      </a:r>
                      <a:r>
                        <a:rPr sz="2000" b="1" dirty="0" smtClean="0">
                          <a:latin typeface="Arial"/>
                          <a:cs typeface="Arial"/>
                        </a:rPr>
                        <a:t>ad</a:t>
                      </a:r>
                      <a:r>
                        <a:rPr sz="2000" b="1" spc="-100" dirty="0" smtClean="0">
                          <a:latin typeface="Arial"/>
                          <a:cs typeface="Arial"/>
                        </a:rPr>
                        <a:t> 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2000" b="1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dirty="0" smtClean="0">
                          <a:latin typeface="Arial"/>
                          <a:cs typeface="Arial"/>
                        </a:rPr>
                        <a:t>RC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">
                      <a:solidFill>
                        <a:srgbClr val="000000"/>
                      </a:solidFill>
                      <a:prstDash val="solid"/>
                    </a:lnL>
                    <a:lnR w="1270">
                      <a:solidFill>
                        <a:srgbClr val="000000"/>
                      </a:solidFill>
                      <a:prstDash val="solid"/>
                    </a:lnR>
                    <a:lnT w="1270">
                      <a:solidFill>
                        <a:srgbClr val="000000"/>
                      </a:solidFill>
                      <a:prstDash val="solid"/>
                    </a:lnT>
                    <a:lnB w="127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04621" y="3604736"/>
            <a:ext cx="307911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Total Frame length</a:t>
            </a:r>
            <a:r>
              <a:rPr sz="24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64&lt;=L&lt;=1500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6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4362" y="473001"/>
            <a:ext cx="4082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370" dirty="0">
                <a:solidFill>
                  <a:srgbClr val="0070C0"/>
                </a:solidFill>
                <a:latin typeface="PMingLiU"/>
                <a:cs typeface="PMingLiU"/>
              </a:rPr>
              <a:t>Why </a:t>
            </a:r>
            <a:r>
              <a:rPr sz="2800" b="1" spc="310" dirty="0">
                <a:solidFill>
                  <a:srgbClr val="0070C0"/>
                </a:solidFill>
                <a:latin typeface="PMingLiU"/>
                <a:cs typeface="PMingLiU"/>
              </a:rPr>
              <a:t>Min </a:t>
            </a:r>
            <a:r>
              <a:rPr sz="2800" b="1" spc="265" dirty="0">
                <a:solidFill>
                  <a:srgbClr val="0070C0"/>
                </a:solidFill>
                <a:latin typeface="PMingLiU"/>
                <a:cs typeface="PMingLiU"/>
              </a:rPr>
              <a:t>Packet</a:t>
            </a:r>
            <a:r>
              <a:rPr sz="2800" b="1" spc="-5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175" dirty="0">
                <a:solidFill>
                  <a:srgbClr val="0070C0"/>
                </a:solidFill>
                <a:latin typeface="PMingLiU"/>
                <a:cs typeface="PMingLiU"/>
              </a:rPr>
              <a:t>Sizes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11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90702" y="1413344"/>
            <a:ext cx="6391099" cy="4225456"/>
            <a:chOff x="1126934" y="1413344"/>
            <a:chExt cx="5152375" cy="2407996"/>
          </a:xfrm>
        </p:grpSpPr>
        <p:sp>
          <p:nvSpPr>
            <p:cNvPr id="3" name="object 3"/>
            <p:cNvSpPr/>
            <p:nvPr/>
          </p:nvSpPr>
          <p:spPr>
            <a:xfrm>
              <a:off x="2039492" y="1763013"/>
              <a:ext cx="3252470" cy="0"/>
            </a:xfrm>
            <a:custGeom>
              <a:avLst/>
              <a:gdLst/>
              <a:ahLst/>
              <a:cxnLst/>
              <a:rect l="l" t="t" r="r" b="b"/>
              <a:pathLst>
                <a:path w="3252470">
                  <a:moveTo>
                    <a:pt x="0" y="0"/>
                  </a:moveTo>
                  <a:lnTo>
                    <a:pt x="3252317" y="0"/>
                  </a:lnTo>
                </a:path>
              </a:pathLst>
            </a:custGeom>
            <a:ln w="236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15845" y="1869452"/>
              <a:ext cx="3252470" cy="756920"/>
            </a:xfrm>
            <a:custGeom>
              <a:avLst/>
              <a:gdLst/>
              <a:ahLst/>
              <a:cxnLst/>
              <a:rect l="l" t="t" r="r" b="b"/>
              <a:pathLst>
                <a:path w="3252470" h="756919">
                  <a:moveTo>
                    <a:pt x="0" y="0"/>
                  </a:moveTo>
                  <a:lnTo>
                    <a:pt x="3252304" y="756907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46268" y="2570746"/>
              <a:ext cx="121920" cy="57785"/>
            </a:xfrm>
            <a:custGeom>
              <a:avLst/>
              <a:gdLst/>
              <a:ahLst/>
              <a:cxnLst/>
              <a:rect l="l" t="t" r="r" b="b"/>
              <a:pathLst>
                <a:path w="121920" h="57785">
                  <a:moveTo>
                    <a:pt x="13398" y="0"/>
                  </a:moveTo>
                  <a:lnTo>
                    <a:pt x="121881" y="55613"/>
                  </a:lnTo>
                  <a:lnTo>
                    <a:pt x="0" y="57594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8538" y="2224252"/>
              <a:ext cx="3252470" cy="756920"/>
            </a:xfrm>
            <a:custGeom>
              <a:avLst/>
              <a:gdLst/>
              <a:ahLst/>
              <a:cxnLst/>
              <a:rect l="l" t="t" r="r" b="b"/>
              <a:pathLst>
                <a:path w="3252470" h="756919">
                  <a:moveTo>
                    <a:pt x="0" y="0"/>
                  </a:moveTo>
                  <a:lnTo>
                    <a:pt x="3252304" y="756894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98961" y="2925546"/>
              <a:ext cx="121920" cy="57785"/>
            </a:xfrm>
            <a:custGeom>
              <a:avLst/>
              <a:gdLst/>
              <a:ahLst/>
              <a:cxnLst/>
              <a:rect l="l" t="t" r="r" b="b"/>
              <a:pathLst>
                <a:path w="121920" h="57785">
                  <a:moveTo>
                    <a:pt x="13398" y="0"/>
                  </a:moveTo>
                  <a:lnTo>
                    <a:pt x="121881" y="55600"/>
                  </a:lnTo>
                  <a:lnTo>
                    <a:pt x="0" y="57594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1316" y="2484437"/>
              <a:ext cx="3216910" cy="1064895"/>
            </a:xfrm>
            <a:custGeom>
              <a:avLst/>
              <a:gdLst/>
              <a:ahLst/>
              <a:cxnLst/>
              <a:rect l="l" t="t" r="r" b="b"/>
              <a:pathLst>
                <a:path w="3216910" h="1064895">
                  <a:moveTo>
                    <a:pt x="3216833" y="0"/>
                  </a:moveTo>
                  <a:lnTo>
                    <a:pt x="0" y="1064387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1316" y="3483609"/>
              <a:ext cx="121920" cy="65405"/>
            </a:xfrm>
            <a:custGeom>
              <a:avLst/>
              <a:gdLst/>
              <a:ahLst/>
              <a:cxnLst/>
              <a:rect l="l" t="t" r="r" b="b"/>
              <a:pathLst>
                <a:path w="121919" h="65404">
                  <a:moveTo>
                    <a:pt x="121577" y="56134"/>
                  </a:moveTo>
                  <a:lnTo>
                    <a:pt x="0" y="65214"/>
                  </a:lnTo>
                  <a:lnTo>
                    <a:pt x="102997" y="0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39492" y="2756445"/>
              <a:ext cx="3216910" cy="1064895"/>
            </a:xfrm>
            <a:custGeom>
              <a:avLst/>
              <a:gdLst/>
              <a:ahLst/>
              <a:cxnLst/>
              <a:rect l="l" t="t" r="r" b="b"/>
              <a:pathLst>
                <a:path w="3216910" h="1064895">
                  <a:moveTo>
                    <a:pt x="3216833" y="0"/>
                  </a:moveTo>
                  <a:lnTo>
                    <a:pt x="0" y="1064399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39492" y="3755618"/>
              <a:ext cx="121920" cy="65405"/>
            </a:xfrm>
            <a:custGeom>
              <a:avLst/>
              <a:gdLst/>
              <a:ahLst/>
              <a:cxnLst/>
              <a:rect l="l" t="t" r="r" b="b"/>
              <a:pathLst>
                <a:path w="121919" h="65404">
                  <a:moveTo>
                    <a:pt x="121564" y="56134"/>
                  </a:moveTo>
                  <a:lnTo>
                    <a:pt x="0" y="65227"/>
                  </a:lnTo>
                  <a:lnTo>
                    <a:pt x="102997" y="0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1967661" y="1413344"/>
              <a:ext cx="183515" cy="24555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spc="5" dirty="0">
                  <a:latin typeface="Arial"/>
                  <a:cs typeface="Arial"/>
                </a:rPr>
                <a:t>A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267274" y="1413344"/>
              <a:ext cx="183515" cy="24555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spc="5" dirty="0">
                  <a:latin typeface="Arial"/>
                  <a:cs typeface="Arial"/>
                </a:rPr>
                <a:t>B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889703" y="2626359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008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24133" y="2673654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30">
                  <a:moveTo>
                    <a:pt x="0" y="0"/>
                  </a:moveTo>
                  <a:lnTo>
                    <a:pt x="0" y="189230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58563" y="2720962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4">
                  <a:moveTo>
                    <a:pt x="0" y="0"/>
                  </a:moveTo>
                  <a:lnTo>
                    <a:pt x="0" y="94615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78933" y="2602699"/>
              <a:ext cx="0" cy="213360"/>
            </a:xfrm>
            <a:custGeom>
              <a:avLst/>
              <a:gdLst/>
              <a:ahLst/>
              <a:cxnLst/>
              <a:rect l="l" t="t" r="r" b="b"/>
              <a:pathLst>
                <a:path h="213360">
                  <a:moveTo>
                    <a:pt x="0" y="0"/>
                  </a:moveTo>
                  <a:lnTo>
                    <a:pt x="0" y="212877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8748" y="2815577"/>
              <a:ext cx="0" cy="615315"/>
            </a:xfrm>
            <a:custGeom>
              <a:avLst/>
              <a:gdLst/>
              <a:ahLst/>
              <a:cxnLst/>
              <a:rect l="l" t="t" r="r" b="b"/>
              <a:pathLst>
                <a:path h="615314">
                  <a:moveTo>
                    <a:pt x="0" y="0"/>
                  </a:moveTo>
                  <a:lnTo>
                    <a:pt x="0" y="614984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89182" y="3312299"/>
              <a:ext cx="59690" cy="118745"/>
            </a:xfrm>
            <a:custGeom>
              <a:avLst/>
              <a:gdLst/>
              <a:ahLst/>
              <a:cxnLst/>
              <a:rect l="l" t="t" r="r" b="b"/>
              <a:pathLst>
                <a:path w="59689" h="118745">
                  <a:moveTo>
                    <a:pt x="59131" y="0"/>
                  </a:moveTo>
                  <a:lnTo>
                    <a:pt x="29565" y="118262"/>
                  </a:lnTo>
                  <a:lnTo>
                    <a:pt x="0" y="0"/>
                  </a:lnTo>
                </a:path>
              </a:pathLst>
            </a:custGeom>
            <a:ln w="118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226534" y="3388386"/>
              <a:ext cx="1499896" cy="2104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5" dirty="0">
                  <a:solidFill>
                    <a:srgbClr val="FF0000"/>
                  </a:solidFill>
                  <a:latin typeface="Arial"/>
                  <a:cs typeface="Arial"/>
                </a:rPr>
                <a:t>COLLISION</a:t>
              </a:r>
              <a:endParaRPr sz="24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291802" y="3091163"/>
              <a:ext cx="716674" cy="2104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5" dirty="0">
                  <a:latin typeface="Arial"/>
                  <a:cs typeface="Arial"/>
                </a:rPr>
                <a:t>Clean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5361889" y="2442257"/>
              <a:ext cx="669925" cy="175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5" dirty="0">
                  <a:solidFill>
                    <a:srgbClr val="00B050"/>
                  </a:solidFill>
                  <a:latin typeface="Arial"/>
                  <a:cs typeface="Arial"/>
                </a:rPr>
                <a:t>jam</a:t>
              </a:r>
              <a:r>
                <a:rPr sz="2000" spc="-95" dirty="0">
                  <a:latin typeface="Arial"/>
                  <a:cs typeface="Arial"/>
                </a:rPr>
                <a:t> </a:t>
              </a:r>
              <a:r>
                <a:rPr sz="2000" spc="5" dirty="0">
                  <a:latin typeface="Arial"/>
                  <a:cs typeface="Arial"/>
                </a:rPr>
                <a:t>to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5373715" y="2619657"/>
              <a:ext cx="748665" cy="175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5" dirty="0">
                  <a:latin typeface="Arial"/>
                  <a:cs typeface="Arial"/>
                </a:rPr>
                <a:t>ensure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338236" y="2820709"/>
              <a:ext cx="746125" cy="175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5" dirty="0">
                  <a:latin typeface="Arial"/>
                  <a:cs typeface="Arial"/>
                </a:rPr>
                <a:t>"width</a:t>
              </a:r>
              <a:r>
                <a:rPr sz="1850" spc="5" dirty="0">
                  <a:latin typeface="Arial"/>
                  <a:cs typeface="Arial"/>
                </a:rPr>
                <a:t>"</a:t>
              </a:r>
              <a:endParaRPr sz="1850" dirty="0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5149009" y="2998107"/>
              <a:ext cx="1130300" cy="1753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5" dirty="0">
                  <a:latin typeface="Arial"/>
                  <a:cs typeface="Arial"/>
                </a:rPr>
                <a:t>of</a:t>
              </a:r>
              <a:r>
                <a:rPr sz="2000" spc="-105" dirty="0">
                  <a:latin typeface="Arial"/>
                  <a:cs typeface="Arial"/>
                </a:rPr>
                <a:t> </a:t>
              </a:r>
              <a:r>
                <a:rPr sz="2000" spc="5" dirty="0">
                  <a:latin typeface="Arial"/>
                  <a:cs typeface="Arial"/>
                </a:rPr>
                <a:t>collision</a:t>
              </a:r>
              <a:endParaRPr sz="2000" dirty="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164792" y="1711160"/>
              <a:ext cx="685039" cy="2104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5" dirty="0">
                  <a:latin typeface="Arial"/>
                  <a:cs typeface="Arial"/>
                </a:rPr>
                <a:t>Short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126934" y="1930434"/>
              <a:ext cx="840727" cy="2104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5" dirty="0">
                  <a:latin typeface="Arial"/>
                  <a:cs typeface="Arial"/>
                </a:rPr>
                <a:t>Frame</a:t>
              </a:r>
              <a:endParaRPr sz="2400" dirty="0">
                <a:latin typeface="Arial"/>
                <a:cs typeface="Arial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23687" y="3505200"/>
            <a:ext cx="364036" cy="76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spcBef>
                <a:spcPts val="1305"/>
              </a:spcBef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39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33400" y="660400"/>
            <a:ext cx="6705600" cy="4002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1340">
              <a:lnSpc>
                <a:spcPct val="100000"/>
              </a:lnSpc>
            </a:pPr>
            <a:r>
              <a:rPr sz="2800" b="1" spc="300" dirty="0">
                <a:solidFill>
                  <a:srgbClr val="0070C0"/>
                </a:solidFill>
                <a:latin typeface="PMingLiU"/>
                <a:cs typeface="PMingLiU"/>
              </a:rPr>
              <a:t>Ethernet </a:t>
            </a:r>
            <a:r>
              <a:rPr sz="2800" b="1" spc="270" dirty="0">
                <a:solidFill>
                  <a:srgbClr val="0070C0"/>
                </a:solidFill>
                <a:latin typeface="PMingLiU"/>
                <a:cs typeface="PMingLiU"/>
              </a:rPr>
              <a:t>Implementation</a:t>
            </a:r>
            <a:r>
              <a:rPr sz="2800" b="1" spc="18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20" dirty="0">
                <a:solidFill>
                  <a:srgbClr val="0070C0"/>
                </a:solidFill>
                <a:latin typeface="PMingLiU"/>
                <a:cs typeface="PMingLiU"/>
              </a:rPr>
              <a:t>Details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54355" indent="-199390">
              <a:lnSpc>
                <a:spcPct val="116100"/>
              </a:lnSpc>
              <a:spcBef>
                <a:spcPts val="1800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35" dirty="0">
                <a:latin typeface="Garamond"/>
                <a:cs typeface="Garamond"/>
              </a:rPr>
              <a:t>Limited distance </a:t>
            </a:r>
            <a:r>
              <a:rPr sz="2400" spc="40" dirty="0">
                <a:latin typeface="Garamond"/>
                <a:cs typeface="Garamond"/>
              </a:rPr>
              <a:t>(2.5 </a:t>
            </a:r>
            <a:r>
              <a:rPr sz="2400" spc="55" dirty="0">
                <a:latin typeface="Garamond"/>
                <a:cs typeface="Garamond"/>
              </a:rPr>
              <a:t>km). </a:t>
            </a:r>
            <a:r>
              <a:rPr sz="2400" spc="-20" dirty="0">
                <a:latin typeface="Garamond"/>
                <a:cs typeface="Garamond"/>
              </a:rPr>
              <a:t>500 </a:t>
            </a:r>
            <a:r>
              <a:rPr sz="2400" spc="10" dirty="0">
                <a:latin typeface="Garamond"/>
                <a:cs typeface="Garamond"/>
              </a:rPr>
              <a:t>m </a:t>
            </a:r>
            <a:r>
              <a:rPr sz="2400" spc="20" dirty="0">
                <a:latin typeface="Garamond"/>
                <a:cs typeface="Garamond"/>
              </a:rPr>
              <a:t>wires. </a:t>
            </a:r>
            <a:r>
              <a:rPr sz="2400" spc="-15" dirty="0">
                <a:latin typeface="Garamond"/>
                <a:cs typeface="Garamond"/>
              </a:rPr>
              <a:t>4  </a:t>
            </a:r>
            <a:r>
              <a:rPr sz="2400" spc="40" dirty="0">
                <a:latin typeface="Garamond"/>
                <a:cs typeface="Garamond"/>
              </a:rPr>
              <a:t>repeaters.</a:t>
            </a:r>
            <a:endParaRPr sz="24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40" dirty="0">
                <a:latin typeface="Garamond"/>
                <a:cs typeface="Garamond"/>
              </a:rPr>
              <a:t>Thin </a:t>
            </a:r>
            <a:r>
              <a:rPr sz="2400" spc="25" dirty="0">
                <a:latin typeface="Garamond"/>
                <a:cs typeface="Garamond"/>
              </a:rPr>
              <a:t>wire, Thick</a:t>
            </a:r>
            <a:r>
              <a:rPr sz="2400" spc="215" dirty="0">
                <a:latin typeface="Garamond"/>
                <a:cs typeface="Garamond"/>
              </a:rPr>
              <a:t> </a:t>
            </a:r>
            <a:r>
              <a:rPr sz="2400" spc="15" dirty="0">
                <a:latin typeface="Garamond"/>
                <a:cs typeface="Garamond"/>
              </a:rPr>
              <a:t>wire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45" dirty="0" smtClean="0">
                <a:latin typeface="Garamond"/>
                <a:cs typeface="Garamond"/>
              </a:rPr>
              <a:t>Repeaters</a:t>
            </a:r>
            <a:r>
              <a:rPr lang="en-US" sz="2400" spc="45" dirty="0" smtClean="0">
                <a:latin typeface="Garamond"/>
                <a:cs typeface="Garamond"/>
              </a:rPr>
              <a:t>/Hubs</a:t>
            </a:r>
            <a:r>
              <a:rPr sz="2400" spc="45" dirty="0" smtClean="0">
                <a:latin typeface="Garamond"/>
                <a:cs typeface="Garamond"/>
              </a:rPr>
              <a:t>: </a:t>
            </a:r>
            <a:r>
              <a:rPr sz="2400" spc="40" dirty="0">
                <a:latin typeface="Garamond"/>
                <a:cs typeface="Garamond"/>
              </a:rPr>
              <a:t>important </a:t>
            </a:r>
            <a:r>
              <a:rPr sz="2400" spc="20" dirty="0">
                <a:latin typeface="Garamond"/>
                <a:cs typeface="Garamond"/>
              </a:rPr>
              <a:t>device, </a:t>
            </a:r>
            <a:r>
              <a:rPr sz="2400" spc="30" dirty="0">
                <a:latin typeface="Garamond"/>
                <a:cs typeface="Garamond"/>
              </a:rPr>
              <a:t>reads </a:t>
            </a:r>
            <a:r>
              <a:rPr sz="2400" spc="25" dirty="0">
                <a:latin typeface="Garamond"/>
                <a:cs typeface="Garamond"/>
              </a:rPr>
              <a:t>in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60" dirty="0">
                <a:latin typeface="Garamond"/>
                <a:cs typeface="Garamond"/>
              </a:rPr>
              <a:t>bit </a:t>
            </a:r>
            <a:r>
              <a:rPr sz="2400" spc="45" dirty="0">
                <a:latin typeface="Garamond"/>
                <a:cs typeface="Garamond"/>
              </a:rPr>
              <a:t>and  </a:t>
            </a:r>
            <a:r>
              <a:rPr sz="2400" spc="30" dirty="0">
                <a:latin typeface="Garamond"/>
                <a:cs typeface="Garamond"/>
              </a:rPr>
              <a:t>writes </a:t>
            </a:r>
            <a:r>
              <a:rPr sz="2400" spc="25" dirty="0">
                <a:latin typeface="Garamond"/>
                <a:cs typeface="Garamond"/>
              </a:rPr>
              <a:t>out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60" dirty="0">
                <a:latin typeface="Garamond"/>
                <a:cs typeface="Garamond"/>
              </a:rPr>
              <a:t>bit </a:t>
            </a:r>
            <a:r>
              <a:rPr sz="2400" spc="-50" dirty="0">
                <a:latin typeface="Garamond"/>
                <a:cs typeface="Garamond"/>
              </a:rPr>
              <a:t>on </a:t>
            </a:r>
            <a:r>
              <a:rPr sz="2400" spc="10" dirty="0">
                <a:latin typeface="Garamond"/>
                <a:cs typeface="Garamond"/>
              </a:rPr>
              <a:t>other </a:t>
            </a:r>
            <a:r>
              <a:rPr sz="2400" spc="25" dirty="0">
                <a:latin typeface="Garamond"/>
                <a:cs typeface="Garamond"/>
              </a:rPr>
              <a:t>side, </a:t>
            </a:r>
            <a:r>
              <a:rPr sz="2400" spc="10" dirty="0">
                <a:latin typeface="Garamond"/>
                <a:cs typeface="Garamond"/>
              </a:rPr>
              <a:t>boosting </a:t>
            </a:r>
            <a:r>
              <a:rPr sz="2400" spc="40" dirty="0">
                <a:latin typeface="Garamond"/>
                <a:cs typeface="Garamond"/>
              </a:rPr>
              <a:t>signal  </a:t>
            </a:r>
            <a:r>
              <a:rPr sz="2400" spc="45" dirty="0">
                <a:latin typeface="Garamond"/>
                <a:cs typeface="Garamond"/>
              </a:rPr>
              <a:t>strength.</a:t>
            </a:r>
            <a:endParaRPr sz="24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45" dirty="0">
                <a:latin typeface="Garamond"/>
                <a:cs typeface="Garamond"/>
              </a:rPr>
              <a:t>Physical </a:t>
            </a:r>
            <a:r>
              <a:rPr sz="2400" spc="-10" dirty="0">
                <a:latin typeface="Garamond"/>
                <a:cs typeface="Garamond"/>
              </a:rPr>
              <a:t>Topology </a:t>
            </a:r>
            <a:r>
              <a:rPr sz="2400" spc="15" dirty="0">
                <a:latin typeface="Garamond"/>
                <a:cs typeface="Garamond"/>
              </a:rPr>
              <a:t>is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70" dirty="0">
                <a:latin typeface="Garamond"/>
                <a:cs typeface="Garamond"/>
              </a:rPr>
              <a:t>star </a:t>
            </a:r>
            <a:r>
              <a:rPr sz="2400" spc="-30" dirty="0">
                <a:latin typeface="Garamond"/>
                <a:cs typeface="Garamond"/>
              </a:rPr>
              <a:t>or</a:t>
            </a:r>
            <a:r>
              <a:rPr sz="2400" spc="400" dirty="0">
                <a:latin typeface="Garamond"/>
                <a:cs typeface="Garamond"/>
              </a:rPr>
              <a:t> </a:t>
            </a:r>
            <a:r>
              <a:rPr sz="2400" spc="40" dirty="0">
                <a:latin typeface="Garamond"/>
                <a:cs typeface="Garamond"/>
              </a:rPr>
              <a:t>tree</a:t>
            </a:r>
            <a:r>
              <a:rPr sz="2050" spc="40" dirty="0">
                <a:latin typeface="Garamond"/>
                <a:cs typeface="Garamond"/>
              </a:rPr>
              <a:t>.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08006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41224" y="1600200"/>
            <a:ext cx="7536431" cy="4912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190">
              <a:lnSpc>
                <a:spcPct val="100000"/>
              </a:lnSpc>
            </a:pPr>
            <a:r>
              <a:rPr sz="2800" b="1" spc="280" dirty="0">
                <a:solidFill>
                  <a:srgbClr val="0070C0"/>
                </a:solidFill>
                <a:latin typeface="PMingLiU"/>
                <a:cs typeface="PMingLiU"/>
              </a:rPr>
              <a:t>Cost </a:t>
            </a:r>
            <a:r>
              <a:rPr sz="2800" b="1" spc="130" dirty="0">
                <a:solidFill>
                  <a:srgbClr val="0070C0"/>
                </a:solidFill>
                <a:latin typeface="PMingLiU"/>
                <a:cs typeface="PMingLiU"/>
              </a:rPr>
              <a:t>of </a:t>
            </a:r>
            <a:r>
              <a:rPr sz="2800" b="1" spc="215" dirty="0">
                <a:solidFill>
                  <a:srgbClr val="0070C0"/>
                </a:solidFill>
                <a:latin typeface="PMingLiU"/>
                <a:cs typeface="PMingLiU"/>
              </a:rPr>
              <a:t>statistical </a:t>
            </a:r>
            <a:r>
              <a:rPr sz="2800" b="1" spc="265" dirty="0">
                <a:solidFill>
                  <a:srgbClr val="0070C0"/>
                </a:solidFill>
                <a:latin typeface="PMingLiU"/>
                <a:cs typeface="PMingLiU"/>
              </a:rPr>
              <a:t>muxing </a:t>
            </a:r>
            <a:r>
              <a:rPr sz="2800" b="1" spc="220" dirty="0">
                <a:solidFill>
                  <a:srgbClr val="0070C0"/>
                </a:solidFill>
                <a:latin typeface="PMingLiU"/>
                <a:cs typeface="PMingLiU"/>
              </a:rPr>
              <a:t>in</a:t>
            </a:r>
            <a:r>
              <a:rPr sz="2800" b="1" spc="31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300" dirty="0">
                <a:solidFill>
                  <a:srgbClr val="0070C0"/>
                </a:solidFill>
                <a:latin typeface="PMingLiU"/>
                <a:cs typeface="PMingLiU"/>
              </a:rPr>
              <a:t>Ethernet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5080" indent="-199390">
              <a:lnSpc>
                <a:spcPct val="116300"/>
              </a:lnSpc>
              <a:spcBef>
                <a:spcPts val="179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800" spc="-75" dirty="0">
                <a:latin typeface="Garamond"/>
                <a:cs typeface="Garamond"/>
              </a:rPr>
              <a:t>If </a:t>
            </a:r>
            <a:r>
              <a:rPr sz="2800" spc="35" dirty="0">
                <a:latin typeface="Garamond"/>
                <a:cs typeface="Garamond"/>
              </a:rPr>
              <a:t>distance </a:t>
            </a:r>
            <a:r>
              <a:rPr sz="2800" spc="-15" dirty="0">
                <a:latin typeface="Garamond"/>
                <a:cs typeface="Garamond"/>
              </a:rPr>
              <a:t>goes </a:t>
            </a:r>
            <a:r>
              <a:rPr sz="2800" spc="30" dirty="0">
                <a:latin typeface="Garamond"/>
                <a:cs typeface="Garamond"/>
              </a:rPr>
              <a:t>up </a:t>
            </a:r>
            <a:r>
              <a:rPr sz="2800" spc="50" dirty="0">
                <a:latin typeface="Garamond"/>
                <a:cs typeface="Garamond"/>
              </a:rPr>
              <a:t>by </a:t>
            </a:r>
            <a:r>
              <a:rPr sz="2800" spc="114" dirty="0">
                <a:latin typeface="Garamond"/>
                <a:cs typeface="Garamond"/>
              </a:rPr>
              <a:t>a </a:t>
            </a:r>
            <a:r>
              <a:rPr sz="2800" spc="5" dirty="0">
                <a:latin typeface="Garamond"/>
                <a:cs typeface="Garamond"/>
              </a:rPr>
              <a:t>factor </a:t>
            </a:r>
            <a:r>
              <a:rPr sz="2800" spc="-100" dirty="0">
                <a:latin typeface="Garamond"/>
                <a:cs typeface="Garamond"/>
              </a:rPr>
              <a:t>of </a:t>
            </a:r>
            <a:r>
              <a:rPr sz="2800" spc="-15" dirty="0">
                <a:latin typeface="Garamond"/>
                <a:cs typeface="Garamond"/>
              </a:rPr>
              <a:t>10 </a:t>
            </a:r>
            <a:r>
              <a:rPr sz="2800" spc="-30" dirty="0">
                <a:latin typeface="Garamond"/>
                <a:cs typeface="Garamond"/>
              </a:rPr>
              <a:t>or </a:t>
            </a:r>
            <a:r>
              <a:rPr sz="2800" spc="15" dirty="0">
                <a:latin typeface="Garamond"/>
                <a:cs typeface="Garamond"/>
              </a:rPr>
              <a:t>speed, </a:t>
            </a:r>
            <a:r>
              <a:rPr sz="2800" spc="30" dirty="0">
                <a:latin typeface="Garamond"/>
                <a:cs typeface="Garamond"/>
              </a:rPr>
              <a:t>then  </a:t>
            </a:r>
            <a:r>
              <a:rPr sz="2800" spc="60" dirty="0">
                <a:latin typeface="Garamond"/>
                <a:cs typeface="Garamond"/>
              </a:rPr>
              <a:t>what </a:t>
            </a:r>
            <a:r>
              <a:rPr sz="2800" spc="25" dirty="0">
                <a:latin typeface="Garamond"/>
                <a:cs typeface="Garamond"/>
              </a:rPr>
              <a:t>happens </a:t>
            </a:r>
            <a:r>
              <a:rPr sz="2800" spc="15" dirty="0">
                <a:latin typeface="Garamond"/>
                <a:cs typeface="Garamond"/>
              </a:rPr>
              <a:t>to </a:t>
            </a:r>
            <a:r>
              <a:rPr sz="2800" spc="20" dirty="0">
                <a:latin typeface="Garamond"/>
                <a:cs typeface="Garamond"/>
              </a:rPr>
              <a:t>min </a:t>
            </a:r>
            <a:r>
              <a:rPr sz="2800" spc="25" dirty="0">
                <a:latin typeface="Garamond"/>
                <a:cs typeface="Garamond"/>
              </a:rPr>
              <a:t>packet size? </a:t>
            </a:r>
            <a:r>
              <a:rPr sz="2800" spc="85" dirty="0">
                <a:latin typeface="Garamond"/>
                <a:cs typeface="Garamond"/>
              </a:rPr>
              <a:t>Why </a:t>
            </a:r>
            <a:r>
              <a:rPr sz="2800" spc="15" dirty="0">
                <a:latin typeface="Garamond"/>
                <a:cs typeface="Garamond"/>
              </a:rPr>
              <a:t>is </a:t>
            </a:r>
            <a:r>
              <a:rPr sz="2800" spc="85" dirty="0">
                <a:latin typeface="Garamond"/>
                <a:cs typeface="Garamond"/>
              </a:rPr>
              <a:t>it  </a:t>
            </a:r>
            <a:r>
              <a:rPr sz="2800" spc="30" dirty="0">
                <a:latin typeface="Garamond"/>
                <a:cs typeface="Garamond"/>
              </a:rPr>
              <a:t>wasteful?</a:t>
            </a:r>
            <a:endParaRPr sz="2800" dirty="0">
              <a:latin typeface="Garamond"/>
              <a:cs typeface="Garamond"/>
            </a:endParaRPr>
          </a:p>
          <a:p>
            <a:pPr marL="212090" marR="43815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800" spc="-20" dirty="0" smtClean="0">
                <a:latin typeface="Garamond"/>
                <a:cs typeface="Garamond"/>
              </a:rPr>
              <a:t>100 </a:t>
            </a:r>
            <a:r>
              <a:rPr sz="2800" spc="5" dirty="0">
                <a:latin typeface="Garamond"/>
                <a:cs typeface="Garamond"/>
              </a:rPr>
              <a:t>Mbps </a:t>
            </a:r>
            <a:r>
              <a:rPr sz="2800" spc="25" dirty="0">
                <a:latin typeface="Garamond"/>
                <a:cs typeface="Garamond"/>
              </a:rPr>
              <a:t>Ethernet </a:t>
            </a:r>
            <a:r>
              <a:rPr sz="2800" spc="10" dirty="0" smtClean="0">
                <a:latin typeface="Garamond"/>
                <a:cs typeface="Garamond"/>
              </a:rPr>
              <a:t>proposal</a:t>
            </a:r>
            <a:r>
              <a:rPr lang="en-US" sz="2800" spc="10" dirty="0" smtClean="0">
                <a:latin typeface="Garamond"/>
                <a:cs typeface="Garamond"/>
              </a:rPr>
              <a:t> </a:t>
            </a:r>
            <a:r>
              <a:rPr sz="2800" spc="35" dirty="0" smtClean="0">
                <a:latin typeface="Garamond"/>
                <a:cs typeface="Garamond"/>
              </a:rPr>
              <a:t>has </a:t>
            </a:r>
            <a:r>
              <a:rPr sz="2800" spc="20" dirty="0">
                <a:latin typeface="Garamond"/>
                <a:cs typeface="Garamond"/>
              </a:rPr>
              <a:t>only </a:t>
            </a:r>
            <a:r>
              <a:rPr sz="2800" spc="-20" dirty="0">
                <a:latin typeface="Garamond"/>
                <a:cs typeface="Garamond"/>
              </a:rPr>
              <a:t>200 </a:t>
            </a:r>
            <a:r>
              <a:rPr sz="2800" spc="10" dirty="0">
                <a:latin typeface="Garamond"/>
                <a:cs typeface="Garamond"/>
              </a:rPr>
              <a:t>m  </a:t>
            </a:r>
            <a:r>
              <a:rPr sz="2800" spc="45" dirty="0">
                <a:latin typeface="Garamond"/>
                <a:cs typeface="Garamond"/>
              </a:rPr>
              <a:t>extent</a:t>
            </a:r>
            <a:r>
              <a:rPr sz="2800" spc="45" dirty="0" smtClean="0">
                <a:latin typeface="Garamond"/>
                <a:cs typeface="Garamond"/>
              </a:rPr>
              <a:t>.</a:t>
            </a:r>
            <a:r>
              <a:rPr lang="en-US" sz="2800" spc="45" dirty="0" smtClean="0">
                <a:latin typeface="Garamond"/>
                <a:cs typeface="Garamond"/>
              </a:rPr>
              <a:t> </a:t>
            </a:r>
            <a:endParaRPr lang="en-US" sz="2800" spc="45" dirty="0">
              <a:latin typeface="Garamond"/>
              <a:cs typeface="Garamond"/>
            </a:endParaRPr>
          </a:p>
          <a:p>
            <a:pPr marL="212090" marR="43815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212725" algn="l"/>
              </a:tabLst>
            </a:pPr>
            <a:r>
              <a:rPr lang="en-US" sz="2800" spc="45" dirty="0" smtClean="0">
                <a:latin typeface="Garamond"/>
                <a:cs typeface="Garamond"/>
              </a:rPr>
              <a:t>Gigabit Ethernet?  Span too small (2 m? What kind of LAN is that?) Instead, replace shared wire with point to point links and hubs with switches.</a:t>
            </a:r>
            <a:endParaRPr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429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1144" y="363176"/>
            <a:ext cx="518941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370" dirty="0" smtClean="0">
                <a:solidFill>
                  <a:srgbClr val="0070C0"/>
                </a:solidFill>
                <a:latin typeface="PMingLiU"/>
                <a:cs typeface="PMingLiU"/>
              </a:rPr>
              <a:t>From CSMA to switching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11</a:t>
            </a:r>
          </a:p>
        </p:txBody>
      </p:sp>
      <p:sp>
        <p:nvSpPr>
          <p:cNvPr id="99" name="object 28"/>
          <p:cNvSpPr txBox="1"/>
          <p:nvPr/>
        </p:nvSpPr>
        <p:spPr>
          <a:xfrm>
            <a:off x="1023687" y="3731488"/>
            <a:ext cx="364036" cy="76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spcBef>
                <a:spcPts val="1305"/>
              </a:spcBef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46026" y="1805691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609600" y="3350488"/>
            <a:ext cx="1219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581400" y="281346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1828800" y="2169388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469524" y="2169388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6222124" y="1902688"/>
            <a:ext cx="712076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103" idx="0"/>
          </p:cNvCxnSpPr>
          <p:nvPr/>
        </p:nvCxnSpPr>
        <p:spPr>
          <a:xfrm>
            <a:off x="2705100" y="1705119"/>
            <a:ext cx="0" cy="46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34421" y="142822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234421" y="384483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723245" y="122091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494145" y="122404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31324" y="2529957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4621924" y="2311389"/>
            <a:ext cx="1600200" cy="24939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1799897" y="2210693"/>
            <a:ext cx="876300" cy="16970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1828800" y="2529957"/>
            <a:ext cx="1752600" cy="8205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bject 28"/>
          <p:cNvSpPr txBox="1"/>
          <p:nvPr/>
        </p:nvSpPr>
        <p:spPr>
          <a:xfrm>
            <a:off x="1176087" y="7922488"/>
            <a:ext cx="364036" cy="76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spcBef>
                <a:spcPts val="1305"/>
              </a:spcBef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898426" y="5996691"/>
            <a:ext cx="1066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762000" y="7541488"/>
            <a:ext cx="1219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733800" y="7004462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1981200" y="6360388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621924" y="6360388"/>
            <a:ext cx="1752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6374524" y="6093688"/>
            <a:ext cx="712076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endCxn id="119" idx="0"/>
          </p:cNvCxnSpPr>
          <p:nvPr/>
        </p:nvCxnSpPr>
        <p:spPr>
          <a:xfrm>
            <a:off x="2857500" y="5896119"/>
            <a:ext cx="0" cy="464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386821" y="58013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86821" y="803583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875645" y="541191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46545" y="541504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cxnSp>
        <p:nvCxnSpPr>
          <p:cNvPr id="127" name="Straight Connector 126"/>
          <p:cNvCxnSpPr/>
          <p:nvPr/>
        </p:nvCxnSpPr>
        <p:spPr>
          <a:xfrm>
            <a:off x="3783724" y="6720957"/>
            <a:ext cx="990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4774324" y="6502389"/>
            <a:ext cx="1600200" cy="24939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1952297" y="6401693"/>
            <a:ext cx="876300" cy="16970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1981200" y="6720957"/>
            <a:ext cx="1752600" cy="82053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01351" y="3622900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HUB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722546" y="3579146"/>
            <a:ext cx="107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HUB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2201351" y="7825779"/>
            <a:ext cx="1721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SWITCH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640317" y="7872127"/>
            <a:ext cx="1721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SWITCH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90563" y="4480662"/>
            <a:ext cx="72987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A talks to R at same time as B talks to S there is</a:t>
            </a:r>
          </a:p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FF0000"/>
                </a:solidFill>
              </a:rPr>
              <a:t>collision.  </a:t>
            </a:r>
            <a:r>
              <a:rPr lang="en-US" sz="2800" dirty="0" smtClean="0"/>
              <a:t>True for </a:t>
            </a:r>
            <a:r>
              <a:rPr lang="en-US" sz="2800" dirty="0" smtClean="0">
                <a:solidFill>
                  <a:srgbClr val="0070C0"/>
                </a:solidFill>
              </a:rPr>
              <a:t>10 and 100 M Ethernet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38011" y="8486317"/>
            <a:ext cx="70297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can talk to R at same time as B talks to S with</a:t>
            </a:r>
          </a:p>
          <a:p>
            <a:r>
              <a:rPr lang="en-US" sz="2800" dirty="0">
                <a:solidFill>
                  <a:srgbClr val="00B050"/>
                </a:solidFill>
              </a:rPr>
              <a:t>n</a:t>
            </a:r>
            <a:r>
              <a:rPr lang="en-US" sz="2800" dirty="0" smtClean="0">
                <a:solidFill>
                  <a:srgbClr val="00B050"/>
                </a:solidFill>
              </a:rPr>
              <a:t>o collision</a:t>
            </a:r>
            <a:r>
              <a:rPr lang="en-US" sz="2800" dirty="0" smtClean="0">
                <a:solidFill>
                  <a:srgbClr val="FF0000"/>
                </a:solidFill>
              </a:rPr>
              <a:t>.  </a:t>
            </a:r>
            <a:r>
              <a:rPr lang="en-US" sz="2800" dirty="0" smtClean="0"/>
              <a:t>Switch buffers and allows parallel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c</a:t>
            </a:r>
            <a:r>
              <a:rPr lang="en-US" sz="2800" dirty="0" smtClean="0"/>
              <a:t>onnections. True for </a:t>
            </a:r>
            <a:r>
              <a:rPr lang="en-US" sz="2800" dirty="0" smtClean="0">
                <a:solidFill>
                  <a:srgbClr val="0070C0"/>
                </a:solidFill>
              </a:rPr>
              <a:t>Gigabit Ethernet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48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81000" y="1524000"/>
            <a:ext cx="6781799" cy="321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en-US" sz="2800" b="1" spc="270" dirty="0" smtClean="0">
                <a:solidFill>
                  <a:srgbClr val="0070C0"/>
                </a:solidFill>
                <a:latin typeface="PMingLiU"/>
                <a:cs typeface="PMingLiU"/>
              </a:rPr>
              <a:t>So you are telling me that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12090" indent="-199390">
              <a:lnSpc>
                <a:spcPct val="100000"/>
              </a:lnSpc>
              <a:buFont typeface="Times New Roman"/>
              <a:buChar char="•"/>
              <a:tabLst>
                <a:tab pos="212725" algn="l"/>
              </a:tabLst>
            </a:pPr>
            <a:r>
              <a:rPr lang="en-US" sz="2800" spc="75" dirty="0" smtClean="0">
                <a:latin typeface="Garamond"/>
                <a:cs typeface="Garamond"/>
              </a:rPr>
              <a:t>Gigabit Ethernet no longer uses CSMA/CD</a:t>
            </a:r>
            <a:endParaRPr sz="28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212725" algn="l"/>
              </a:tabLst>
            </a:pPr>
            <a:r>
              <a:rPr lang="en-US" sz="2800" spc="15" dirty="0" smtClean="0">
                <a:latin typeface="Garamond"/>
                <a:cs typeface="Garamond"/>
              </a:rPr>
              <a:t>So why do we do study the stuff?</a:t>
            </a:r>
            <a:endParaRPr sz="28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Times New Roman"/>
              <a:buChar char="•"/>
              <a:tabLst>
                <a:tab pos="212725" algn="l"/>
              </a:tabLst>
            </a:pPr>
            <a:r>
              <a:rPr lang="en-US" sz="2800" spc="15" dirty="0" smtClean="0">
                <a:latin typeface="Garamond"/>
                <a:cs typeface="Garamond"/>
              </a:rPr>
              <a:t>Because similar Media Access protocols are used especially in wireless and 802.11 as we now describe</a:t>
            </a:r>
            <a:endParaRPr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197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15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81000" y="1524000"/>
            <a:ext cx="6781799" cy="3211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sz="2800" b="1" spc="270" dirty="0">
                <a:solidFill>
                  <a:srgbClr val="0070C0"/>
                </a:solidFill>
                <a:latin typeface="PMingLiU"/>
                <a:cs typeface="PMingLiU"/>
              </a:rPr>
              <a:t>Concepts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212090" indent="-199390">
              <a:lnSpc>
                <a:spcPct val="100000"/>
              </a:lnSpc>
              <a:buFont typeface="Times New Roman"/>
              <a:buChar char="•"/>
              <a:tabLst>
                <a:tab pos="212725" algn="l"/>
              </a:tabLst>
            </a:pPr>
            <a:r>
              <a:rPr sz="2800" spc="75" dirty="0">
                <a:latin typeface="Garamond"/>
                <a:cs typeface="Garamond"/>
              </a:rPr>
              <a:t>Statistical</a:t>
            </a:r>
            <a:r>
              <a:rPr sz="2800" spc="40" dirty="0">
                <a:latin typeface="Garamond"/>
                <a:cs typeface="Garamond"/>
              </a:rPr>
              <a:t> </a:t>
            </a:r>
            <a:r>
              <a:rPr sz="2800" spc="30" dirty="0">
                <a:latin typeface="Garamond"/>
                <a:cs typeface="Garamond"/>
              </a:rPr>
              <a:t>Multiplexing</a:t>
            </a:r>
            <a:endParaRPr sz="28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800" spc="15" dirty="0">
                <a:latin typeface="Garamond"/>
                <a:cs typeface="Garamond"/>
              </a:rPr>
              <a:t>Importance </a:t>
            </a:r>
            <a:r>
              <a:rPr sz="2800" spc="-100" dirty="0">
                <a:latin typeface="Garamond"/>
                <a:cs typeface="Garamond"/>
              </a:rPr>
              <a:t>of </a:t>
            </a:r>
            <a:r>
              <a:rPr sz="2800" spc="55" dirty="0" smtClean="0">
                <a:latin typeface="Garamond"/>
                <a:cs typeface="Garamond"/>
              </a:rPr>
              <a:t>Pipe</a:t>
            </a:r>
            <a:r>
              <a:rPr lang="en-US" sz="2800" spc="55" dirty="0" smtClean="0">
                <a:latin typeface="Garamond"/>
                <a:cs typeface="Garamond"/>
              </a:rPr>
              <a:t>-</a:t>
            </a:r>
            <a:r>
              <a:rPr sz="2800" spc="-5" dirty="0" smtClean="0">
                <a:latin typeface="Garamond"/>
                <a:cs typeface="Garamond"/>
              </a:rPr>
              <a:t>size</a:t>
            </a:r>
            <a:r>
              <a:rPr lang="en-US" sz="2800" spc="-5" dirty="0" smtClean="0">
                <a:latin typeface="Garamond"/>
                <a:cs typeface="Garamond"/>
              </a:rPr>
              <a:t> or bandwidth delay product </a:t>
            </a:r>
            <a:r>
              <a:rPr sz="2800" spc="-5" dirty="0" smtClean="0">
                <a:latin typeface="Garamond"/>
                <a:cs typeface="Garamond"/>
              </a:rPr>
              <a:t> </a:t>
            </a:r>
            <a:r>
              <a:rPr sz="2800" spc="25" dirty="0">
                <a:latin typeface="Garamond"/>
                <a:cs typeface="Garamond"/>
              </a:rPr>
              <a:t>in </a:t>
            </a:r>
            <a:r>
              <a:rPr sz="2800" spc="30" dirty="0">
                <a:latin typeface="Garamond"/>
                <a:cs typeface="Garamond"/>
              </a:rPr>
              <a:t>determining </a:t>
            </a:r>
            <a:r>
              <a:rPr sz="2800" spc="75" dirty="0">
                <a:latin typeface="Garamond"/>
                <a:cs typeface="Garamond"/>
              </a:rPr>
              <a:t> </a:t>
            </a:r>
            <a:r>
              <a:rPr sz="2800" spc="-20" dirty="0">
                <a:latin typeface="Garamond"/>
                <a:cs typeface="Garamond"/>
              </a:rPr>
              <a:t>efficiency.</a:t>
            </a:r>
            <a:endParaRPr sz="28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800" spc="15" dirty="0">
                <a:latin typeface="Garamond"/>
                <a:cs typeface="Garamond"/>
              </a:rPr>
              <a:t>Logical </a:t>
            </a:r>
            <a:r>
              <a:rPr sz="2800" spc="5" dirty="0">
                <a:latin typeface="Garamond"/>
                <a:cs typeface="Garamond"/>
              </a:rPr>
              <a:t>versus </a:t>
            </a:r>
            <a:r>
              <a:rPr sz="2800" spc="30" dirty="0">
                <a:latin typeface="Garamond"/>
                <a:cs typeface="Garamond"/>
              </a:rPr>
              <a:t>physical</a:t>
            </a:r>
            <a:r>
              <a:rPr sz="2800" spc="315" dirty="0">
                <a:latin typeface="Garamond"/>
                <a:cs typeface="Garamond"/>
              </a:rPr>
              <a:t> </a:t>
            </a:r>
            <a:r>
              <a:rPr sz="2800" spc="10" dirty="0" smtClean="0">
                <a:latin typeface="Garamond"/>
                <a:cs typeface="Garamond"/>
              </a:rPr>
              <a:t>topology</a:t>
            </a:r>
            <a:r>
              <a:rPr lang="en-US" sz="2800" spc="10" dirty="0" smtClean="0">
                <a:latin typeface="Garamond"/>
                <a:cs typeface="Garamond"/>
              </a:rPr>
              <a:t>.  10 M Ethernet is logically a bus but physically a star</a:t>
            </a:r>
            <a:endParaRPr sz="28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05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2743200"/>
            <a:ext cx="5867400" cy="2482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520"/>
              </a:lnSpc>
              <a:tabLst>
                <a:tab pos="1369060" algn="l"/>
              </a:tabLst>
            </a:pPr>
            <a:r>
              <a:rPr lang="en-US" sz="3200" spc="80" dirty="0" smtClean="0">
                <a:solidFill>
                  <a:srgbClr val="FF0000"/>
                </a:solidFill>
                <a:latin typeface="+mj-lt"/>
                <a:cs typeface="Century"/>
              </a:rPr>
              <a:t>802.11</a:t>
            </a:r>
            <a:endParaRPr sz="3200" dirty="0">
              <a:solidFill>
                <a:srgbClr val="FF0000"/>
              </a:solidFill>
              <a:latin typeface="+mj-lt"/>
              <a:cs typeface="Century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+mj-lt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450" spc="110" dirty="0">
                <a:solidFill>
                  <a:srgbClr val="00B050"/>
                </a:solidFill>
                <a:latin typeface="+mj-lt"/>
                <a:cs typeface="Century"/>
              </a:rPr>
              <a:t>George</a:t>
            </a:r>
            <a:r>
              <a:rPr sz="2450" spc="150" dirty="0">
                <a:solidFill>
                  <a:srgbClr val="00B050"/>
                </a:solidFill>
                <a:latin typeface="+mj-lt"/>
                <a:cs typeface="Century"/>
              </a:rPr>
              <a:t> </a:t>
            </a:r>
            <a:r>
              <a:rPr sz="2450" spc="40" dirty="0" smtClean="0">
                <a:solidFill>
                  <a:srgbClr val="00B050"/>
                </a:solidFill>
                <a:latin typeface="+mj-lt"/>
                <a:cs typeface="Century"/>
              </a:rPr>
              <a:t>Varghese</a:t>
            </a:r>
            <a:r>
              <a:rPr lang="en-US" sz="2450" spc="40" dirty="0" smtClean="0">
                <a:solidFill>
                  <a:srgbClr val="00B050"/>
                </a:solidFill>
                <a:latin typeface="+mj-lt"/>
                <a:cs typeface="Century"/>
              </a:rPr>
              <a:t> </a:t>
            </a:r>
          </a:p>
          <a:p>
            <a:pPr marL="2540" algn="ctr">
              <a:lnSpc>
                <a:spcPct val="100000"/>
              </a:lnSpc>
            </a:pPr>
            <a:endParaRPr lang="en-US" sz="2450" spc="40" dirty="0">
              <a:solidFill>
                <a:srgbClr val="00B050"/>
              </a:solidFill>
              <a:latin typeface="+mj-lt"/>
              <a:cs typeface="Century"/>
            </a:endParaRPr>
          </a:p>
          <a:p>
            <a:pPr marL="2540" algn="ctr">
              <a:lnSpc>
                <a:spcPct val="100000"/>
              </a:lnSpc>
            </a:pPr>
            <a:r>
              <a:rPr lang="en-US" sz="2450" spc="40" dirty="0" smtClean="0">
                <a:solidFill>
                  <a:srgbClr val="00B050"/>
                </a:solidFill>
                <a:latin typeface="+mj-lt"/>
                <a:cs typeface="Century"/>
              </a:rPr>
              <a:t>(slides from A. </a:t>
            </a:r>
            <a:r>
              <a:rPr lang="en-US" sz="2450" spc="40" dirty="0" err="1" smtClean="0">
                <a:solidFill>
                  <a:srgbClr val="00B050"/>
                </a:solidFill>
                <a:latin typeface="+mj-lt"/>
                <a:cs typeface="Century"/>
              </a:rPr>
              <a:t>Snoeren</a:t>
            </a:r>
            <a:r>
              <a:rPr lang="en-US" sz="2450" spc="40" dirty="0" smtClean="0">
                <a:solidFill>
                  <a:srgbClr val="00B050"/>
                </a:solidFill>
                <a:latin typeface="+mj-lt"/>
                <a:cs typeface="Century"/>
              </a:rPr>
              <a:t>, UCSD)</a:t>
            </a:r>
            <a:endParaRPr sz="2450" dirty="0">
              <a:solidFill>
                <a:srgbClr val="00B050"/>
              </a:solidFill>
              <a:latin typeface="+mj-lt"/>
              <a:cs typeface="Century"/>
            </a:endParaRPr>
          </a:p>
          <a:p>
            <a:pPr marL="4445" algn="ctr">
              <a:lnSpc>
                <a:spcPct val="100000"/>
              </a:lnSpc>
              <a:spcBef>
                <a:spcPts val="1825"/>
              </a:spcBef>
            </a:pPr>
            <a:endParaRPr sz="2400" dirty="0">
              <a:latin typeface="+mj-lt"/>
              <a:cs typeface="PMingLiU"/>
            </a:endParaRPr>
          </a:p>
        </p:txBody>
      </p:sp>
      <p:pic>
        <p:nvPicPr>
          <p:cNvPr id="3" name="Picture 2" descr="Image result for 802.11 carto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92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8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652" y="3300682"/>
            <a:ext cx="6995160" cy="594008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800" dirty="0"/>
          </a:p>
          <a:p>
            <a:r>
              <a:rPr lang="en-US" sz="2800" dirty="0" smtClean="0"/>
              <a:t>PhD Thesis at Harvard invents CSMA/CD</a:t>
            </a:r>
          </a:p>
          <a:p>
            <a:endParaRPr lang="en-US" sz="2800" dirty="0"/>
          </a:p>
          <a:p>
            <a:r>
              <a:rPr lang="en-US" sz="2800" dirty="0" smtClean="0"/>
              <a:t>Goes to Xerox PARC and helps invent Ethernet</a:t>
            </a:r>
          </a:p>
          <a:p>
            <a:endParaRPr lang="en-US" sz="2800" dirty="0"/>
          </a:p>
          <a:p>
            <a:r>
              <a:rPr lang="en-US" sz="2800" dirty="0" smtClean="0"/>
              <a:t>Founds 3 Com to commercialize Ethernet</a:t>
            </a:r>
          </a:p>
          <a:p>
            <a:endParaRPr lang="en-US" sz="2800" dirty="0"/>
          </a:p>
          <a:p>
            <a:r>
              <a:rPr lang="en-US" sz="2800" dirty="0" smtClean="0"/>
              <a:t>Internet Hall of Fame</a:t>
            </a:r>
          </a:p>
        </p:txBody>
      </p:sp>
      <p:pic>
        <p:nvPicPr>
          <p:cNvPr id="4" name="Picture 2" descr="Image result for Bob Metcal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3561275" cy="44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388620" y="402336"/>
            <a:ext cx="69951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455" dirty="0" smtClean="0">
                <a:solidFill>
                  <a:srgbClr val="0070C0"/>
                </a:solidFill>
                <a:latin typeface="PMingLiU"/>
                <a:cs typeface="PMingLiU"/>
              </a:rPr>
              <a:t>BOB METCALFE – ETHERNET 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1411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4362" y="473001"/>
            <a:ext cx="408228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370" dirty="0" smtClean="0">
                <a:solidFill>
                  <a:srgbClr val="0070C0"/>
                </a:solidFill>
                <a:latin typeface="PMingLiU"/>
                <a:cs typeface="PMingLiU"/>
              </a:rPr>
              <a:t>802.11 Layering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23687" y="3505200"/>
            <a:ext cx="364036" cy="7643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ts val="2150"/>
              </a:lnSpc>
              <a:spcBef>
                <a:spcPts val="1305"/>
              </a:spcBef>
            </a:pPr>
            <a:r>
              <a:rPr sz="2050" spc="315" dirty="0">
                <a:latin typeface="Times New Roman"/>
                <a:cs typeface="Times New Roman"/>
              </a:rPr>
              <a:t>•</a:t>
            </a:r>
            <a:endParaRPr sz="2050" dirty="0">
              <a:latin typeface="Times New Roman"/>
              <a:cs typeface="Times New Roman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903" y="2215287"/>
            <a:ext cx="7467600" cy="4108450"/>
            <a:chOff x="762000" y="1833563"/>
            <a:chExt cx="7467600" cy="4108450"/>
          </a:xfrm>
        </p:grpSpPr>
        <p:sp>
          <p:nvSpPr>
            <p:cNvPr id="32" name="Rectangle 3"/>
            <p:cNvSpPr>
              <a:spLocks noChangeArrowheads="1"/>
            </p:cNvSpPr>
            <p:nvPr/>
          </p:nvSpPr>
          <p:spPr bwMode="auto">
            <a:xfrm>
              <a:off x="762000" y="4951413"/>
              <a:ext cx="3810000" cy="762000"/>
            </a:xfrm>
            <a:prstGeom prst="rect">
              <a:avLst/>
            </a:prstGeom>
            <a:solidFill>
              <a:srgbClr val="DADAF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3" name="Picture 4" descr="j023596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013" y="2279650"/>
              <a:ext cx="974725" cy="98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" name="Group 5"/>
            <p:cNvGrpSpPr>
              <a:grpSpLocks/>
            </p:cNvGrpSpPr>
            <p:nvPr/>
          </p:nvGrpSpPr>
          <p:grpSpPr bwMode="auto">
            <a:xfrm>
              <a:off x="2286000" y="2284413"/>
              <a:ext cx="1066800" cy="609600"/>
              <a:chOff x="1248" y="2736"/>
              <a:chExt cx="240" cy="192"/>
            </a:xfrm>
          </p:grpSpPr>
          <p:sp>
            <p:nvSpPr>
              <p:cNvPr id="69" name="Line 6"/>
              <p:cNvSpPr>
                <a:spLocks noChangeShapeType="1"/>
              </p:cNvSpPr>
              <p:nvPr/>
            </p:nvSpPr>
            <p:spPr bwMode="auto">
              <a:xfrm flipV="1">
                <a:off x="1296" y="273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7"/>
              <p:cNvSpPr>
                <a:spLocks noChangeShapeType="1"/>
              </p:cNvSpPr>
              <p:nvPr/>
            </p:nvSpPr>
            <p:spPr bwMode="auto">
              <a:xfrm flipH="1">
                <a:off x="1248" y="2832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8"/>
              <p:cNvSpPr>
                <a:spLocks noChangeShapeType="1"/>
              </p:cNvSpPr>
              <p:nvPr/>
            </p:nvSpPr>
            <p:spPr bwMode="auto">
              <a:xfrm>
                <a:off x="1296" y="2832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aphicFrame>
          <p:nvGraphicFramePr>
            <p:cNvPr id="35" name="Object 9"/>
            <p:cNvGraphicFramePr>
              <a:graphicFrameLocks noChangeAspect="1"/>
            </p:cNvGraphicFramePr>
            <p:nvPr>
              <p:extLst/>
            </p:nvPr>
          </p:nvGraphicFramePr>
          <p:xfrm>
            <a:off x="3048000" y="3594100"/>
            <a:ext cx="979488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Clip" r:id="rId4" imgW="4397375" imgH="1654175" progId="MS_ClipArt_Gallery.2">
                    <p:embed/>
                  </p:oleObj>
                </mc:Choice>
                <mc:Fallback>
                  <p:oleObj name="Clip" r:id="rId4" imgW="4397375" imgH="1654175" progId="MS_ClipArt_Gallery.2">
                    <p:embed/>
                    <p:pic>
                      <p:nvPicPr>
                        <p:cNvPr id="3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0" y="3594100"/>
                          <a:ext cx="979488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10"/>
            <p:cNvSpPr>
              <a:spLocks noChangeShapeType="1"/>
            </p:cNvSpPr>
            <p:nvPr/>
          </p:nvSpPr>
          <p:spPr bwMode="auto">
            <a:xfrm flipV="1">
              <a:off x="3200400" y="30607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7" name="Object 11"/>
            <p:cNvGraphicFramePr>
              <a:graphicFrameLocks noChangeAspect="1"/>
            </p:cNvGraphicFramePr>
            <p:nvPr>
              <p:extLst/>
            </p:nvPr>
          </p:nvGraphicFramePr>
          <p:xfrm>
            <a:off x="4594225" y="2409825"/>
            <a:ext cx="879475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Clip" r:id="rId6" imgW="3987800" imgH="4146550" progId="MS_ClipArt_Gallery.2">
                    <p:embed/>
                  </p:oleObj>
                </mc:Choice>
                <mc:Fallback>
                  <p:oleObj name="Clip" r:id="rId6" imgW="3987800" imgH="4146550" progId="MS_ClipArt_Gallery.2">
                    <p:embed/>
                    <p:pic>
                      <p:nvPicPr>
                        <p:cNvPr id="3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225" y="2409825"/>
                          <a:ext cx="879475" cy="914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2895600" y="3962400"/>
              <a:ext cx="13144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0"/>
                <a:t>access point</a:t>
              </a:r>
            </a:p>
          </p:txBody>
        </p: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6897688" y="1978025"/>
              <a:ext cx="906462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de-DE" sz="1600" b="0"/>
                <a:t>fixed</a:t>
              </a:r>
            </a:p>
            <a:p>
              <a:r>
                <a:rPr lang="de-DE" sz="1600" b="0"/>
                <a:t>terminal</a:t>
              </a: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762000" y="3427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application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762000" y="3808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TCP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762000" y="5332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802.11 PHY</a:t>
              </a: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762000" y="4951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802.11 MAC</a:t>
              </a: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762000" y="4189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IP</a:t>
              </a: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4572000" y="4951413"/>
              <a:ext cx="1295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802.3 MAC</a:t>
              </a: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4572000" y="5332413"/>
              <a:ext cx="1295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802.3 PHY</a:t>
              </a: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6553200" y="3427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application</a:t>
              </a: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6553200" y="3808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TCP</a:t>
              </a:r>
            </a:p>
          </p:txBody>
        </p:sp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6553200" y="5332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802.3 PHY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6553200" y="4951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802.3 MAC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553200" y="4189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IP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3276600" y="4951413"/>
              <a:ext cx="1295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802.11 MAC</a:t>
              </a: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3276600" y="5332413"/>
              <a:ext cx="1295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802.11 PHY</a:t>
              </a: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3276600" y="4570413"/>
              <a:ext cx="2590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LLC</a:t>
              </a:r>
            </a:p>
          </p:txBody>
        </p:sp>
        <p:sp>
          <p:nvSpPr>
            <p:cNvPr id="55" name="Line 30"/>
            <p:cNvSpPr>
              <a:spLocks noChangeShapeType="1"/>
            </p:cNvSpPr>
            <p:nvPr/>
          </p:nvSpPr>
          <p:spPr bwMode="auto">
            <a:xfrm>
              <a:off x="1600200" y="57134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31"/>
            <p:cNvSpPr>
              <a:spLocks noChangeShapeType="1"/>
            </p:cNvSpPr>
            <p:nvPr/>
          </p:nvSpPr>
          <p:spPr bwMode="auto">
            <a:xfrm>
              <a:off x="1600200" y="5942013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32"/>
            <p:cNvSpPr>
              <a:spLocks noChangeShapeType="1"/>
            </p:cNvSpPr>
            <p:nvPr/>
          </p:nvSpPr>
          <p:spPr bwMode="auto">
            <a:xfrm flipV="1">
              <a:off x="4038600" y="57134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33"/>
            <p:cNvSpPr>
              <a:spLocks noChangeShapeType="1"/>
            </p:cNvSpPr>
            <p:nvPr/>
          </p:nvSpPr>
          <p:spPr bwMode="auto">
            <a:xfrm>
              <a:off x="5029200" y="57134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5029200" y="5942013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5"/>
            <p:cNvSpPr>
              <a:spLocks noChangeShapeType="1"/>
            </p:cNvSpPr>
            <p:nvPr/>
          </p:nvSpPr>
          <p:spPr bwMode="auto">
            <a:xfrm flipV="1">
              <a:off x="7467600" y="571341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5097463" y="3273425"/>
              <a:ext cx="1370012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0"/>
                <a:t>infrastructure</a:t>
              </a:r>
            </a:p>
            <a:p>
              <a:r>
                <a:rPr lang="en-US" sz="1600" b="0"/>
                <a:t>network</a:t>
              </a:r>
            </a:p>
          </p:txBody>
        </p:sp>
        <p:sp>
          <p:nvSpPr>
            <p:cNvPr id="62" name="Rectangle 37"/>
            <p:cNvSpPr>
              <a:spLocks noChangeArrowheads="1"/>
            </p:cNvSpPr>
            <p:nvPr/>
          </p:nvSpPr>
          <p:spPr bwMode="auto">
            <a:xfrm>
              <a:off x="762000" y="4570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LLC</a:t>
              </a:r>
            </a:p>
          </p:txBody>
        </p:sp>
        <p:sp>
          <p:nvSpPr>
            <p:cNvPr id="63" name="Rectangle 38"/>
            <p:cNvSpPr>
              <a:spLocks noChangeArrowheads="1"/>
            </p:cNvSpPr>
            <p:nvPr/>
          </p:nvSpPr>
          <p:spPr bwMode="auto">
            <a:xfrm>
              <a:off x="6553200" y="4570413"/>
              <a:ext cx="1676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ADAF6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de-DE" sz="1600" b="0"/>
                <a:t>LLC</a:t>
              </a:r>
            </a:p>
          </p:txBody>
        </p:sp>
        <p:pic>
          <p:nvPicPr>
            <p:cNvPr id="64" name="Picture 39" descr="j028575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8188" y="1833563"/>
              <a:ext cx="1117600" cy="687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5" name="AutoShape 40"/>
            <p:cNvCxnSpPr>
              <a:cxnSpLocks noChangeShapeType="1"/>
              <a:stCxn id="64" idx="2"/>
            </p:cNvCxnSpPr>
            <p:nvPr/>
          </p:nvCxnSpPr>
          <p:spPr bwMode="auto">
            <a:xfrm flipH="1">
              <a:off x="5473700" y="2520950"/>
              <a:ext cx="903288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41"/>
            <p:cNvCxnSpPr>
              <a:cxnSpLocks noChangeShapeType="1"/>
            </p:cNvCxnSpPr>
            <p:nvPr/>
          </p:nvCxnSpPr>
          <p:spPr bwMode="auto">
            <a:xfrm flipH="1">
              <a:off x="3538538" y="2867025"/>
              <a:ext cx="1055687" cy="727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42"/>
            <p:cNvCxnSpPr>
              <a:cxnSpLocks noChangeShapeType="1"/>
            </p:cNvCxnSpPr>
            <p:nvPr/>
          </p:nvCxnSpPr>
          <p:spPr bwMode="auto">
            <a:xfrm flipH="1" flipV="1">
              <a:off x="4378325" y="2120900"/>
              <a:ext cx="655638" cy="288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43"/>
            <p:cNvCxnSpPr>
              <a:cxnSpLocks noChangeShapeType="1"/>
            </p:cNvCxnSpPr>
            <p:nvPr/>
          </p:nvCxnSpPr>
          <p:spPr bwMode="auto">
            <a:xfrm flipH="1" flipV="1">
              <a:off x="5473700" y="2867025"/>
              <a:ext cx="1639888" cy="261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990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6AD7E1-558C-754A-BA91-F9F46525794F}" type="slidenum">
              <a:rPr lang="en-US"/>
              <a:pPr/>
              <a:t>21</a:t>
            </a:fld>
            <a:endParaRPr lang="en-US" sz="85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WLAN: IEEE 802.11b</a:t>
            </a:r>
          </a:p>
        </p:txBody>
      </p:sp>
      <p:sp>
        <p:nvSpPr>
          <p:cNvPr id="151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770" y="2590800"/>
            <a:ext cx="7319010" cy="4308872"/>
          </a:xfrm>
        </p:spPr>
        <p:txBody>
          <a:bodyPr/>
          <a:lstStyle/>
          <a:p>
            <a:r>
              <a:rPr lang="en-US" sz="2800" dirty="0"/>
              <a:t>Data rate</a:t>
            </a:r>
          </a:p>
          <a:p>
            <a:pPr lvl="1"/>
            <a:r>
              <a:rPr lang="en-US" sz="2800" dirty="0"/>
              <a:t>1, 2, 5.5, 11 Mbit/s</a:t>
            </a:r>
          </a:p>
          <a:p>
            <a:pPr lvl="1"/>
            <a:r>
              <a:rPr lang="en-US" sz="2800" dirty="0"/>
              <a:t>User data rate max. approx. 6 Mbit/</a:t>
            </a:r>
            <a:r>
              <a:rPr lang="en-US" sz="2800" dirty="0" smtClean="0"/>
              <a:t>s</a:t>
            </a:r>
          </a:p>
          <a:p>
            <a:pPr lvl="3"/>
            <a:endParaRPr lang="en-US" sz="2800" dirty="0"/>
          </a:p>
          <a:p>
            <a:r>
              <a:rPr lang="en-US" sz="2800" dirty="0"/>
              <a:t>Transmission range</a:t>
            </a:r>
          </a:p>
          <a:p>
            <a:pPr lvl="1"/>
            <a:r>
              <a:rPr lang="en-US" sz="2800" dirty="0"/>
              <a:t>300m outdoor, 30m indoor</a:t>
            </a:r>
          </a:p>
          <a:p>
            <a:pPr lvl="1"/>
            <a:r>
              <a:rPr lang="en-US" sz="2800" dirty="0"/>
              <a:t>Max. data rate ~10m </a:t>
            </a:r>
            <a:r>
              <a:rPr lang="en-US" sz="2800" dirty="0" smtClean="0"/>
              <a:t>indoor</a:t>
            </a:r>
          </a:p>
          <a:p>
            <a:pPr lvl="3"/>
            <a:endParaRPr lang="en-US" sz="2800" dirty="0"/>
          </a:p>
          <a:p>
            <a:r>
              <a:rPr lang="en-US" sz="2800" dirty="0"/>
              <a:t>Frequency</a:t>
            </a:r>
          </a:p>
          <a:p>
            <a:pPr lvl="1"/>
            <a:r>
              <a:rPr lang="en-US" sz="2800" dirty="0"/>
              <a:t>Free 2.4 GHz ISM-band</a:t>
            </a:r>
          </a:p>
        </p:txBody>
      </p:sp>
    </p:spTree>
    <p:extLst>
      <p:ext uri="{BB962C8B-B14F-4D97-AF65-F5344CB8AC3E}">
        <p14:creationId xmlns:p14="http://schemas.microsoft.com/office/powerpoint/2010/main" val="66976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41DACC4A-DBC3-F647-9C9F-F33A5C6D1100}" type="slidenum">
              <a:rPr lang="en-US"/>
              <a:pPr/>
              <a:t>22</a:t>
            </a:fld>
            <a:endParaRPr lang="en-US" sz="850" b="1">
              <a:latin typeface="Arial" charset="0"/>
            </a:endParaRPr>
          </a:p>
        </p:txBody>
      </p:sp>
      <p:sp>
        <p:nvSpPr>
          <p:cNvPr id="152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430887"/>
          </a:xfrm>
        </p:spPr>
        <p:txBody>
          <a:bodyPr/>
          <a:lstStyle/>
          <a:p>
            <a:pPr algn="ctr"/>
            <a:r>
              <a:rPr lang="de-DE" sz="2800" dirty="0">
                <a:solidFill>
                  <a:srgbClr val="0070C0"/>
                </a:solidFill>
              </a:rPr>
              <a:t>Physical Channels</a:t>
            </a:r>
          </a:p>
        </p:txBody>
      </p:sp>
      <p:sp>
        <p:nvSpPr>
          <p:cNvPr id="1521687" name="Text Box 23"/>
          <p:cNvSpPr txBox="1">
            <a:spLocks noChangeArrowheads="1"/>
          </p:cNvSpPr>
          <p:nvPr/>
        </p:nvSpPr>
        <p:spPr bwMode="auto">
          <a:xfrm>
            <a:off x="519510" y="4964430"/>
            <a:ext cx="2786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/>
              <a:t>US (FCC)/Canada (IC)</a:t>
            </a:r>
          </a:p>
        </p:txBody>
      </p:sp>
      <p:sp>
        <p:nvSpPr>
          <p:cNvPr id="1521688" name="Line 24"/>
          <p:cNvSpPr>
            <a:spLocks noChangeShapeType="1"/>
          </p:cNvSpPr>
          <p:nvPr/>
        </p:nvSpPr>
        <p:spPr bwMode="auto">
          <a:xfrm>
            <a:off x="825818" y="6433900"/>
            <a:ext cx="58765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689" name="Line 25"/>
          <p:cNvSpPr>
            <a:spLocks noChangeShapeType="1"/>
          </p:cNvSpPr>
          <p:nvPr/>
        </p:nvSpPr>
        <p:spPr bwMode="auto">
          <a:xfrm flipV="1">
            <a:off x="825818" y="5332810"/>
            <a:ext cx="0" cy="110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690" name="Arc 26"/>
          <p:cNvSpPr>
            <a:spLocks/>
          </p:cNvSpPr>
          <p:nvPr/>
        </p:nvSpPr>
        <p:spPr bwMode="auto">
          <a:xfrm rot="-5400000">
            <a:off x="1402676" y="5367218"/>
            <a:ext cx="559990" cy="1592263"/>
          </a:xfrm>
          <a:custGeom>
            <a:avLst/>
            <a:gdLst>
              <a:gd name="G0" fmla="+- 478 0 0"/>
              <a:gd name="G1" fmla="+- 21600 0 0"/>
              <a:gd name="G2" fmla="+- 21600 0 0"/>
              <a:gd name="T0" fmla="*/ 478 w 22078"/>
              <a:gd name="T1" fmla="*/ 0 h 43200"/>
              <a:gd name="T2" fmla="*/ 0 w 22078"/>
              <a:gd name="T3" fmla="*/ 43195 h 43200"/>
              <a:gd name="T4" fmla="*/ 478 w 2207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78" h="43200" fill="none" extrusionOk="0">
                <a:moveTo>
                  <a:pt x="478" y="-1"/>
                </a:moveTo>
                <a:cubicBezTo>
                  <a:pt x="12407" y="0"/>
                  <a:pt x="22078" y="9670"/>
                  <a:pt x="22078" y="21600"/>
                </a:cubicBezTo>
                <a:cubicBezTo>
                  <a:pt x="22078" y="33529"/>
                  <a:pt x="12407" y="43200"/>
                  <a:pt x="478" y="43200"/>
                </a:cubicBezTo>
                <a:cubicBezTo>
                  <a:pt x="318" y="43199"/>
                  <a:pt x="159" y="43198"/>
                  <a:pt x="0" y="43194"/>
                </a:cubicBezTo>
              </a:path>
              <a:path w="22078" h="43200" stroke="0" extrusionOk="0">
                <a:moveTo>
                  <a:pt x="478" y="-1"/>
                </a:moveTo>
                <a:cubicBezTo>
                  <a:pt x="12407" y="0"/>
                  <a:pt x="22078" y="9670"/>
                  <a:pt x="22078" y="21600"/>
                </a:cubicBezTo>
                <a:cubicBezTo>
                  <a:pt x="22078" y="33529"/>
                  <a:pt x="12407" y="43200"/>
                  <a:pt x="478" y="43200"/>
                </a:cubicBezTo>
                <a:cubicBezTo>
                  <a:pt x="318" y="43199"/>
                  <a:pt x="159" y="43198"/>
                  <a:pt x="0" y="43194"/>
                </a:cubicBezTo>
                <a:lnTo>
                  <a:pt x="478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691" name="Text Box 27"/>
          <p:cNvSpPr txBox="1">
            <a:spLocks noChangeArrowheads="1"/>
          </p:cNvSpPr>
          <p:nvPr/>
        </p:nvSpPr>
        <p:spPr bwMode="auto">
          <a:xfrm>
            <a:off x="581581" y="6494622"/>
            <a:ext cx="80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/>
              <a:t>2400</a:t>
            </a:r>
          </a:p>
        </p:txBody>
      </p:sp>
      <p:sp>
        <p:nvSpPr>
          <p:cNvPr id="1521692" name="Text Box 28"/>
          <p:cNvSpPr txBox="1">
            <a:spLocks noChangeArrowheads="1"/>
          </p:cNvSpPr>
          <p:nvPr/>
        </p:nvSpPr>
        <p:spPr bwMode="auto">
          <a:xfrm>
            <a:off x="6467038" y="6902053"/>
            <a:ext cx="950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 dirty="0"/>
              <a:t>[</a:t>
            </a:r>
            <a:r>
              <a:rPr lang="de-DE" sz="2400" dirty="0">
                <a:solidFill>
                  <a:srgbClr val="00B050"/>
                </a:solidFill>
              </a:rPr>
              <a:t>MHz</a:t>
            </a:r>
            <a:r>
              <a:rPr lang="de-DE" sz="2400" dirty="0"/>
              <a:t>]</a:t>
            </a:r>
          </a:p>
        </p:txBody>
      </p:sp>
      <p:sp>
        <p:nvSpPr>
          <p:cNvPr id="1521693" name="Line 29"/>
          <p:cNvSpPr>
            <a:spLocks noChangeShapeType="1"/>
          </p:cNvSpPr>
          <p:nvPr/>
        </p:nvSpPr>
        <p:spPr bwMode="auto">
          <a:xfrm>
            <a:off x="1682671" y="6373178"/>
            <a:ext cx="0" cy="12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694" name="Text Box 30"/>
          <p:cNvSpPr txBox="1">
            <a:spLocks noChangeArrowheads="1"/>
          </p:cNvSpPr>
          <p:nvPr/>
        </p:nvSpPr>
        <p:spPr bwMode="auto">
          <a:xfrm>
            <a:off x="1388508" y="6494622"/>
            <a:ext cx="80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/>
              <a:t>2412</a:t>
            </a:r>
          </a:p>
        </p:txBody>
      </p:sp>
      <p:sp>
        <p:nvSpPr>
          <p:cNvPr id="1521695" name="Line 31"/>
          <p:cNvSpPr>
            <a:spLocks noChangeShapeType="1"/>
          </p:cNvSpPr>
          <p:nvPr/>
        </p:nvSpPr>
        <p:spPr bwMode="auto">
          <a:xfrm>
            <a:off x="825818" y="6373178"/>
            <a:ext cx="0" cy="12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696" name="Text Box 32"/>
          <p:cNvSpPr txBox="1">
            <a:spLocks noChangeArrowheads="1"/>
          </p:cNvSpPr>
          <p:nvPr/>
        </p:nvSpPr>
        <p:spPr bwMode="auto">
          <a:xfrm>
            <a:off x="5966937" y="6494622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 dirty="0"/>
              <a:t>2483.5</a:t>
            </a:r>
          </a:p>
        </p:txBody>
      </p:sp>
      <p:sp>
        <p:nvSpPr>
          <p:cNvPr id="1521697" name="Line 33"/>
          <p:cNvSpPr>
            <a:spLocks noChangeShapeType="1"/>
          </p:cNvSpPr>
          <p:nvPr/>
        </p:nvSpPr>
        <p:spPr bwMode="auto">
          <a:xfrm>
            <a:off x="6333966" y="6373178"/>
            <a:ext cx="0" cy="12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698" name="Arc 34"/>
          <p:cNvSpPr>
            <a:spLocks/>
          </p:cNvSpPr>
          <p:nvPr/>
        </p:nvSpPr>
        <p:spPr bwMode="auto">
          <a:xfrm rot="-5400000">
            <a:off x="3114358" y="5369243"/>
            <a:ext cx="562689" cy="1590913"/>
          </a:xfrm>
          <a:custGeom>
            <a:avLst/>
            <a:gdLst>
              <a:gd name="G0" fmla="+- 478 0 0"/>
              <a:gd name="G1" fmla="+- 21600 0 0"/>
              <a:gd name="G2" fmla="+- 21600 0 0"/>
              <a:gd name="T0" fmla="*/ 478 w 22078"/>
              <a:gd name="T1" fmla="*/ 0 h 43200"/>
              <a:gd name="T2" fmla="*/ 0 w 22078"/>
              <a:gd name="T3" fmla="*/ 43195 h 43200"/>
              <a:gd name="T4" fmla="*/ 478 w 22078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078" h="43200" fill="none" extrusionOk="0">
                <a:moveTo>
                  <a:pt x="478" y="-1"/>
                </a:moveTo>
                <a:cubicBezTo>
                  <a:pt x="12407" y="0"/>
                  <a:pt x="22078" y="9670"/>
                  <a:pt x="22078" y="21600"/>
                </a:cubicBezTo>
                <a:cubicBezTo>
                  <a:pt x="22078" y="33529"/>
                  <a:pt x="12407" y="43200"/>
                  <a:pt x="478" y="43200"/>
                </a:cubicBezTo>
                <a:cubicBezTo>
                  <a:pt x="318" y="43199"/>
                  <a:pt x="159" y="43198"/>
                  <a:pt x="0" y="43194"/>
                </a:cubicBezTo>
              </a:path>
              <a:path w="22078" h="43200" stroke="0" extrusionOk="0">
                <a:moveTo>
                  <a:pt x="478" y="-1"/>
                </a:moveTo>
                <a:cubicBezTo>
                  <a:pt x="12407" y="0"/>
                  <a:pt x="22078" y="9670"/>
                  <a:pt x="22078" y="21600"/>
                </a:cubicBezTo>
                <a:cubicBezTo>
                  <a:pt x="22078" y="33529"/>
                  <a:pt x="12407" y="43200"/>
                  <a:pt x="478" y="43200"/>
                </a:cubicBezTo>
                <a:cubicBezTo>
                  <a:pt x="318" y="43199"/>
                  <a:pt x="159" y="43198"/>
                  <a:pt x="0" y="43194"/>
                </a:cubicBezTo>
                <a:lnTo>
                  <a:pt x="478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699" name="Line 35"/>
          <p:cNvSpPr>
            <a:spLocks noChangeShapeType="1"/>
          </p:cNvSpPr>
          <p:nvPr/>
        </p:nvSpPr>
        <p:spPr bwMode="auto">
          <a:xfrm>
            <a:off x="3395028" y="6373178"/>
            <a:ext cx="0" cy="12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700" name="Text Box 36"/>
          <p:cNvSpPr txBox="1">
            <a:spLocks noChangeArrowheads="1"/>
          </p:cNvSpPr>
          <p:nvPr/>
        </p:nvSpPr>
        <p:spPr bwMode="auto">
          <a:xfrm>
            <a:off x="3100864" y="6494622"/>
            <a:ext cx="80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 dirty="0"/>
              <a:t>2437</a:t>
            </a:r>
          </a:p>
        </p:txBody>
      </p:sp>
      <p:sp>
        <p:nvSpPr>
          <p:cNvPr id="1521701" name="Arc 37"/>
          <p:cNvSpPr>
            <a:spLocks/>
          </p:cNvSpPr>
          <p:nvPr/>
        </p:nvSpPr>
        <p:spPr bwMode="auto">
          <a:xfrm rot="-5400000">
            <a:off x="4834137" y="5369918"/>
            <a:ext cx="558641" cy="1590914"/>
          </a:xfrm>
          <a:custGeom>
            <a:avLst/>
            <a:gdLst>
              <a:gd name="G0" fmla="+- 552 0 0"/>
              <a:gd name="G1" fmla="+- 21600 0 0"/>
              <a:gd name="G2" fmla="+- 21600 0 0"/>
              <a:gd name="T0" fmla="*/ 552 w 22152"/>
              <a:gd name="T1" fmla="*/ 0 h 43200"/>
              <a:gd name="T2" fmla="*/ 0 w 22152"/>
              <a:gd name="T3" fmla="*/ 43193 h 43200"/>
              <a:gd name="T4" fmla="*/ 552 w 22152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52" h="43200" fill="none" extrusionOk="0">
                <a:moveTo>
                  <a:pt x="552" y="-1"/>
                </a:moveTo>
                <a:cubicBezTo>
                  <a:pt x="12481" y="0"/>
                  <a:pt x="22152" y="9670"/>
                  <a:pt x="22152" y="21600"/>
                </a:cubicBezTo>
                <a:cubicBezTo>
                  <a:pt x="22152" y="33529"/>
                  <a:pt x="12481" y="43200"/>
                  <a:pt x="552" y="43200"/>
                </a:cubicBezTo>
                <a:cubicBezTo>
                  <a:pt x="367" y="43199"/>
                  <a:pt x="183" y="43197"/>
                  <a:pt x="0" y="43192"/>
                </a:cubicBezTo>
              </a:path>
              <a:path w="22152" h="43200" stroke="0" extrusionOk="0">
                <a:moveTo>
                  <a:pt x="552" y="-1"/>
                </a:moveTo>
                <a:cubicBezTo>
                  <a:pt x="12481" y="0"/>
                  <a:pt x="22152" y="9670"/>
                  <a:pt x="22152" y="21600"/>
                </a:cubicBezTo>
                <a:cubicBezTo>
                  <a:pt x="22152" y="33529"/>
                  <a:pt x="12481" y="43200"/>
                  <a:pt x="552" y="43200"/>
                </a:cubicBezTo>
                <a:cubicBezTo>
                  <a:pt x="367" y="43199"/>
                  <a:pt x="183" y="43197"/>
                  <a:pt x="0" y="43192"/>
                </a:cubicBezTo>
                <a:lnTo>
                  <a:pt x="552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702" name="Line 38"/>
          <p:cNvSpPr>
            <a:spLocks noChangeShapeType="1"/>
          </p:cNvSpPr>
          <p:nvPr/>
        </p:nvSpPr>
        <p:spPr bwMode="auto">
          <a:xfrm>
            <a:off x="5110084" y="6373178"/>
            <a:ext cx="0" cy="12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703" name="Text Box 39"/>
          <p:cNvSpPr txBox="1">
            <a:spLocks noChangeArrowheads="1"/>
          </p:cNvSpPr>
          <p:nvPr/>
        </p:nvSpPr>
        <p:spPr bwMode="auto">
          <a:xfrm>
            <a:off x="4815920" y="6494622"/>
            <a:ext cx="8066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/>
              <a:t>2462</a:t>
            </a:r>
          </a:p>
        </p:txBody>
      </p:sp>
      <p:sp>
        <p:nvSpPr>
          <p:cNvPr id="1521704" name="Text Box 40"/>
          <p:cNvSpPr txBox="1">
            <a:spLocks noChangeArrowheads="1"/>
          </p:cNvSpPr>
          <p:nvPr/>
        </p:nvSpPr>
        <p:spPr bwMode="auto">
          <a:xfrm>
            <a:off x="984403" y="5419451"/>
            <a:ext cx="1396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 dirty="0"/>
              <a:t>channel 1</a:t>
            </a:r>
          </a:p>
        </p:txBody>
      </p:sp>
      <p:sp>
        <p:nvSpPr>
          <p:cNvPr id="1521705" name="Text Box 41"/>
          <p:cNvSpPr txBox="1">
            <a:spLocks noChangeArrowheads="1"/>
          </p:cNvSpPr>
          <p:nvPr/>
        </p:nvSpPr>
        <p:spPr bwMode="auto">
          <a:xfrm>
            <a:off x="2810041" y="5466130"/>
            <a:ext cx="1396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 dirty="0"/>
              <a:t>channel 6</a:t>
            </a:r>
          </a:p>
        </p:txBody>
      </p:sp>
      <p:sp>
        <p:nvSpPr>
          <p:cNvPr id="1521706" name="Text Box 42"/>
          <p:cNvSpPr txBox="1">
            <a:spLocks noChangeArrowheads="1"/>
          </p:cNvSpPr>
          <p:nvPr/>
        </p:nvSpPr>
        <p:spPr bwMode="auto">
          <a:xfrm>
            <a:off x="4463025" y="5437119"/>
            <a:ext cx="15520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 dirty="0"/>
              <a:t>channel 11</a:t>
            </a:r>
          </a:p>
        </p:txBody>
      </p:sp>
      <p:sp>
        <p:nvSpPr>
          <p:cNvPr id="1521709" name="Line 45"/>
          <p:cNvSpPr>
            <a:spLocks noChangeShapeType="1"/>
          </p:cNvSpPr>
          <p:nvPr/>
        </p:nvSpPr>
        <p:spPr bwMode="auto">
          <a:xfrm>
            <a:off x="2600246" y="6943388"/>
            <a:ext cx="1590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21710" name="Text Box 46"/>
          <p:cNvSpPr txBox="1">
            <a:spLocks noChangeArrowheads="1"/>
          </p:cNvSpPr>
          <p:nvPr/>
        </p:nvSpPr>
        <p:spPr bwMode="auto">
          <a:xfrm>
            <a:off x="2824198" y="7011521"/>
            <a:ext cx="11416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sz="2400"/>
              <a:t>22 MHz</a:t>
            </a:r>
          </a:p>
        </p:txBody>
      </p:sp>
      <p:sp>
        <p:nvSpPr>
          <p:cNvPr id="15217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388620" y="2313432"/>
            <a:ext cx="6995160" cy="1723549"/>
          </a:xfrm>
        </p:spPr>
        <p:txBody>
          <a:bodyPr/>
          <a:lstStyle/>
          <a:p>
            <a:r>
              <a:rPr lang="en-US" sz="2800" dirty="0"/>
              <a:t>12 channels available for use in the US</a:t>
            </a:r>
          </a:p>
          <a:p>
            <a:pPr lvl="1"/>
            <a:r>
              <a:rPr lang="en-US" sz="2800" dirty="0"/>
              <a:t>Each channel is 22 MHz wide</a:t>
            </a:r>
          </a:p>
          <a:p>
            <a:pPr lvl="1"/>
            <a:r>
              <a:rPr lang="en-US" sz="2800" dirty="0"/>
              <a:t>Only 3 orthogonal channels</a:t>
            </a:r>
          </a:p>
          <a:p>
            <a:pPr lvl="1"/>
            <a:r>
              <a:rPr lang="en-US" sz="2800" dirty="0"/>
              <a:t>Using any others causes interference</a:t>
            </a:r>
          </a:p>
        </p:txBody>
      </p:sp>
    </p:spTree>
    <p:extLst>
      <p:ext uri="{BB962C8B-B14F-4D97-AF65-F5344CB8AC3E}">
        <p14:creationId xmlns:p14="http://schemas.microsoft.com/office/powerpoint/2010/main" val="347102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6671FBB-1145-8D4D-9A6C-B1CB7F5368B5}" type="slidenum">
              <a:rPr lang="en-US"/>
              <a:pPr/>
              <a:t>23</a:t>
            </a:fld>
            <a:endParaRPr lang="en-US" sz="850" b="1">
              <a:latin typeface="Arial" charset="0"/>
            </a:endParaRPr>
          </a:p>
        </p:txBody>
      </p:sp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930" y="3539491"/>
            <a:ext cx="6433820" cy="3447098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CSMA</a:t>
            </a:r>
            <a:r>
              <a:rPr lang="en-US" sz="2800" u="sng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listen before transmit:</a:t>
            </a:r>
          </a:p>
          <a:p>
            <a:r>
              <a:rPr lang="en-US" sz="2800" dirty="0"/>
              <a:t>If channel sensed idle: transmit entire </a:t>
            </a:r>
            <a:r>
              <a:rPr lang="en-US" sz="2800" dirty="0" err="1"/>
              <a:t>pkt</a:t>
            </a:r>
            <a:endParaRPr lang="en-US" sz="2800" dirty="0"/>
          </a:p>
          <a:p>
            <a:r>
              <a:rPr lang="en-US" sz="2800" dirty="0"/>
              <a:t>If channel sensed busy, defer transmission </a:t>
            </a:r>
          </a:p>
          <a:p>
            <a:pPr lvl="1"/>
            <a:r>
              <a:rPr lang="en-US" sz="2800" dirty="0"/>
              <a:t>Persistent CSMA: retry immediately with probability </a:t>
            </a:r>
            <a:r>
              <a:rPr lang="en-US" sz="2800" i="1" dirty="0"/>
              <a:t>p</a:t>
            </a:r>
            <a:r>
              <a:rPr lang="en-US" sz="2800" dirty="0"/>
              <a:t> when channel becomes idle (may cause instability)</a:t>
            </a:r>
          </a:p>
          <a:p>
            <a:pPr lvl="1"/>
            <a:r>
              <a:rPr lang="en-US" sz="2800" dirty="0"/>
              <a:t>Non-persistent CSMA: retry after random interval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Carrier Sense Multiple Access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0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C4B4F68-167D-2044-855E-3DF5F4CEBDE5}" type="slidenum">
              <a:rPr lang="en-US"/>
              <a:pPr/>
              <a:t>24</a:t>
            </a:fld>
            <a:endParaRPr lang="en-US" sz="850" b="1">
              <a:latin typeface="Arial" charset="0"/>
            </a:endParaRPr>
          </a:p>
        </p:txBody>
      </p:sp>
      <p:grpSp>
        <p:nvGrpSpPr>
          <p:cNvPr id="1537026" name="Group 2"/>
          <p:cNvGrpSpPr>
            <a:grpSpLocks/>
          </p:cNvGrpSpPr>
          <p:nvPr/>
        </p:nvGrpSpPr>
        <p:grpSpPr bwMode="auto">
          <a:xfrm>
            <a:off x="762000" y="1600200"/>
            <a:ext cx="5764530" cy="1051560"/>
            <a:chOff x="1200" y="2064"/>
            <a:chExt cx="3072" cy="384"/>
          </a:xfrm>
        </p:grpSpPr>
        <p:sp>
          <p:nvSpPr>
            <p:cNvPr id="1537027" name="Oval 3"/>
            <p:cNvSpPr>
              <a:spLocks noChangeArrowheads="1"/>
            </p:cNvSpPr>
            <p:nvPr/>
          </p:nvSpPr>
          <p:spPr bwMode="auto">
            <a:xfrm>
              <a:off x="1200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37028" name="Oval 4"/>
            <p:cNvSpPr>
              <a:spLocks noChangeArrowheads="1"/>
            </p:cNvSpPr>
            <p:nvPr/>
          </p:nvSpPr>
          <p:spPr bwMode="auto">
            <a:xfrm>
              <a:off x="2592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537029" name="Oval 5"/>
            <p:cNvSpPr>
              <a:spLocks noChangeArrowheads="1"/>
            </p:cNvSpPr>
            <p:nvPr/>
          </p:nvSpPr>
          <p:spPr bwMode="auto">
            <a:xfrm>
              <a:off x="3888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537030" name="Line 6"/>
            <p:cNvSpPr>
              <a:spLocks noChangeShapeType="1"/>
            </p:cNvSpPr>
            <p:nvPr/>
          </p:nvSpPr>
          <p:spPr bwMode="auto">
            <a:xfrm>
              <a:off x="1584" y="22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30"/>
            </a:p>
          </p:txBody>
        </p:sp>
        <p:sp>
          <p:nvSpPr>
            <p:cNvPr id="1537031" name="Line 7"/>
            <p:cNvSpPr>
              <a:spLocks noChangeShapeType="1"/>
            </p:cNvSpPr>
            <p:nvPr/>
          </p:nvSpPr>
          <p:spPr bwMode="auto">
            <a:xfrm>
              <a:off x="297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30"/>
            </a:p>
          </p:txBody>
        </p:sp>
      </p:grpSp>
      <p:sp>
        <p:nvSpPr>
          <p:cNvPr id="1537032" name="Rectangle 8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Hidden Terminal Problem</a:t>
            </a:r>
          </a:p>
        </p:txBody>
      </p:sp>
      <p:sp>
        <p:nvSpPr>
          <p:cNvPr id="153703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8620" y="3177540"/>
            <a:ext cx="6736080" cy="5016758"/>
          </a:xfrm>
        </p:spPr>
        <p:txBody>
          <a:bodyPr/>
          <a:lstStyle/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B</a:t>
            </a:r>
            <a:r>
              <a:rPr lang="en-US" sz="2800" dirty="0" smtClean="0"/>
              <a:t> </a:t>
            </a:r>
            <a:r>
              <a:rPr lang="en-US" sz="2800" dirty="0"/>
              <a:t>can communicate with both A and C</a:t>
            </a:r>
          </a:p>
          <a:p>
            <a:r>
              <a:rPr lang="en-US" sz="2800" dirty="0"/>
              <a:t>A and C cannot hear each other – not a single shared channel</a:t>
            </a:r>
          </a:p>
          <a:p>
            <a:r>
              <a:rPr lang="en-US" sz="2800" dirty="0"/>
              <a:t>Problem</a:t>
            </a:r>
          </a:p>
          <a:p>
            <a:pPr lvl="1"/>
            <a:r>
              <a:rPr lang="en-US" sz="2800" dirty="0"/>
              <a:t>When A transmits to B, C cannot detect the transmission using the </a:t>
            </a:r>
            <a:r>
              <a:rPr lang="en-US" sz="2800" dirty="0">
                <a:solidFill>
                  <a:srgbClr val="0000FF"/>
                </a:solidFill>
              </a:rPr>
              <a:t>carrier sense </a:t>
            </a:r>
            <a:r>
              <a:rPr lang="en-US" sz="2800" dirty="0"/>
              <a:t>mechanism</a:t>
            </a:r>
          </a:p>
          <a:p>
            <a:pPr lvl="1"/>
            <a:r>
              <a:rPr lang="en-US" sz="2800" dirty="0"/>
              <a:t>If C transmits, collision will occur at node B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Solution:</a:t>
            </a:r>
            <a:endParaRPr lang="en-US" sz="2800" dirty="0">
              <a:solidFill>
                <a:srgbClr val="00B050"/>
              </a:solidFill>
            </a:endParaRPr>
          </a:p>
          <a:p>
            <a:pPr lvl="1"/>
            <a:r>
              <a:rPr lang="en-US" sz="2800" dirty="0"/>
              <a:t>Hidden sender C needs to </a:t>
            </a:r>
            <a:r>
              <a:rPr lang="en-US" sz="2800" i="1" dirty="0"/>
              <a:t>defer</a:t>
            </a:r>
          </a:p>
        </p:txBody>
      </p:sp>
    </p:spTree>
    <p:extLst>
      <p:ext uri="{BB962C8B-B14F-4D97-AF65-F5344CB8AC3E}">
        <p14:creationId xmlns:p14="http://schemas.microsoft.com/office/powerpoint/2010/main" val="5843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9F32AB03-F934-CD48-A13C-169B03AED05E}" type="slidenum">
              <a:rPr lang="en-US"/>
              <a:pPr/>
              <a:t>25</a:t>
            </a:fld>
            <a:endParaRPr lang="en-US" sz="850" b="1">
              <a:latin typeface="Arial" charset="0"/>
            </a:endParaRPr>
          </a:p>
        </p:txBody>
      </p:sp>
      <p:grpSp>
        <p:nvGrpSpPr>
          <p:cNvPr id="1539074" name="Group 2"/>
          <p:cNvGrpSpPr>
            <a:grpSpLocks/>
          </p:cNvGrpSpPr>
          <p:nvPr/>
        </p:nvGrpSpPr>
        <p:grpSpPr bwMode="auto">
          <a:xfrm>
            <a:off x="685800" y="2724151"/>
            <a:ext cx="5916930" cy="1074420"/>
            <a:chOff x="1200" y="2064"/>
            <a:chExt cx="3072" cy="384"/>
          </a:xfrm>
        </p:grpSpPr>
        <p:sp>
          <p:nvSpPr>
            <p:cNvPr id="1539075" name="Oval 3"/>
            <p:cNvSpPr>
              <a:spLocks noChangeArrowheads="1"/>
            </p:cNvSpPr>
            <p:nvPr/>
          </p:nvSpPr>
          <p:spPr bwMode="auto">
            <a:xfrm>
              <a:off x="1200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39076" name="Oval 4"/>
            <p:cNvSpPr>
              <a:spLocks noChangeArrowheads="1"/>
            </p:cNvSpPr>
            <p:nvPr/>
          </p:nvSpPr>
          <p:spPr bwMode="auto">
            <a:xfrm>
              <a:off x="2592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539077" name="Oval 5"/>
            <p:cNvSpPr>
              <a:spLocks noChangeArrowheads="1"/>
            </p:cNvSpPr>
            <p:nvPr/>
          </p:nvSpPr>
          <p:spPr bwMode="auto">
            <a:xfrm>
              <a:off x="3888" y="2064"/>
              <a:ext cx="384" cy="384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539078" name="Line 6"/>
            <p:cNvSpPr>
              <a:spLocks noChangeShapeType="1"/>
            </p:cNvSpPr>
            <p:nvPr/>
          </p:nvSpPr>
          <p:spPr bwMode="auto">
            <a:xfrm>
              <a:off x="1584" y="225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30"/>
            </a:p>
          </p:txBody>
        </p:sp>
        <p:sp>
          <p:nvSpPr>
            <p:cNvPr id="1539079" name="Line 7"/>
            <p:cNvSpPr>
              <a:spLocks noChangeShapeType="1"/>
            </p:cNvSpPr>
            <p:nvPr/>
          </p:nvSpPr>
          <p:spPr bwMode="auto">
            <a:xfrm>
              <a:off x="2976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30"/>
            </a:p>
          </p:txBody>
        </p:sp>
      </p:grpSp>
      <p:sp>
        <p:nvSpPr>
          <p:cNvPr id="15390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18160" y="3798571"/>
            <a:ext cx="6736080" cy="4739759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When A wants to send a packet to B, A first sends a </a:t>
            </a:r>
            <a:r>
              <a:rPr lang="en-US" sz="2800" dirty="0">
                <a:solidFill>
                  <a:srgbClr val="0000FF"/>
                </a:solidFill>
              </a:rPr>
              <a:t>Request-to-Send (RTS)</a:t>
            </a:r>
            <a:r>
              <a:rPr lang="en-US" sz="2800" i="1" dirty="0">
                <a:solidFill>
                  <a:srgbClr val="A50021"/>
                </a:solidFill>
              </a:rPr>
              <a:t> </a:t>
            </a:r>
            <a:r>
              <a:rPr lang="en-US" sz="2800" dirty="0"/>
              <a:t>to B</a:t>
            </a:r>
          </a:p>
          <a:p>
            <a:r>
              <a:rPr lang="en-US" sz="2800" dirty="0"/>
              <a:t>On receiving RTS, B responds by sending </a:t>
            </a:r>
            <a:r>
              <a:rPr lang="en-US" sz="2800" dirty="0">
                <a:solidFill>
                  <a:srgbClr val="0000FF"/>
                </a:solidFill>
              </a:rPr>
              <a:t>Clear-to-Send (CTS)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/>
              <a:t>provided that A is able to receive the packet</a:t>
            </a:r>
          </a:p>
          <a:p>
            <a:r>
              <a:rPr lang="en-US" sz="2800" dirty="0"/>
              <a:t>When C overhears a CTS, it keeps quiet for the duration of the transfer</a:t>
            </a:r>
          </a:p>
          <a:p>
            <a:pPr lvl="1"/>
            <a:r>
              <a:rPr lang="en-US" sz="2800" dirty="0"/>
              <a:t>Transfer duration is included in both RTS and CTS </a:t>
            </a:r>
          </a:p>
        </p:txBody>
      </p:sp>
      <p:sp>
        <p:nvSpPr>
          <p:cNvPr id="1539082" name="Rectangle 10"/>
          <p:cNvSpPr>
            <a:spLocks noGrp="1" noChangeArrowheads="1"/>
          </p:cNvSpPr>
          <p:nvPr>
            <p:ph type="title"/>
          </p:nvPr>
        </p:nvSpPr>
        <p:spPr>
          <a:xfrm>
            <a:off x="388620" y="457200"/>
            <a:ext cx="6995160" cy="4924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RTS/CTS (MACA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26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sz="850" b="1" dirty="0">
              <a:latin typeface="Arial" charset="0"/>
            </a:endParaRPr>
          </a:p>
        </p:txBody>
      </p:sp>
      <p:sp>
        <p:nvSpPr>
          <p:cNvPr id="155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0070C0"/>
                </a:solidFill>
              </a:rPr>
              <a:t>Backoff</a:t>
            </a:r>
            <a:r>
              <a:rPr lang="en-US" sz="3200" dirty="0">
                <a:solidFill>
                  <a:srgbClr val="0070C0"/>
                </a:solidFill>
              </a:rPr>
              <a:t> Interval </a:t>
            </a:r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1981200"/>
            <a:ext cx="7383780" cy="5484578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Problem:</a:t>
            </a:r>
            <a:r>
              <a:rPr lang="en-US" sz="2800" dirty="0"/>
              <a:t> With many contending nodes, RTS packets will frequently collide</a:t>
            </a:r>
          </a:p>
          <a:p>
            <a:r>
              <a:rPr lang="en-US" sz="2800" dirty="0">
                <a:solidFill>
                  <a:srgbClr val="0000FF"/>
                </a:solidFill>
              </a:rPr>
              <a:t>Solution:</a:t>
            </a:r>
            <a:r>
              <a:rPr lang="en-US" sz="2800" dirty="0"/>
              <a:t> When transmitting a packet, choose a </a:t>
            </a:r>
            <a:r>
              <a:rPr lang="en-US" sz="2800" dirty="0" err="1"/>
              <a:t>backoff</a:t>
            </a:r>
            <a:r>
              <a:rPr lang="en-US" sz="2800" dirty="0"/>
              <a:t> interval in the range [0, CW]</a:t>
            </a:r>
          </a:p>
          <a:p>
            <a:pPr lvl="1"/>
            <a:r>
              <a:rPr lang="en-US" sz="2800" dirty="0"/>
              <a:t>CW is contention window</a:t>
            </a:r>
          </a:p>
          <a:p>
            <a:r>
              <a:rPr lang="en-US" sz="2800" dirty="0"/>
              <a:t>Wait the length of the interval when medium is idle</a:t>
            </a:r>
          </a:p>
          <a:p>
            <a:pPr lvl="1"/>
            <a:r>
              <a:rPr lang="en-US" sz="2800" dirty="0"/>
              <a:t>Count-down is suspended if medium becomes busy</a:t>
            </a:r>
          </a:p>
          <a:p>
            <a:pPr lvl="1"/>
            <a:r>
              <a:rPr lang="en-US" sz="2800" dirty="0"/>
              <a:t>Transmit when </a:t>
            </a:r>
            <a:r>
              <a:rPr lang="en-US" sz="2800" dirty="0" err="1"/>
              <a:t>backoff</a:t>
            </a:r>
            <a:r>
              <a:rPr lang="en-US" sz="2800" dirty="0"/>
              <a:t> interval reaches 0</a:t>
            </a:r>
          </a:p>
          <a:p>
            <a:r>
              <a:rPr lang="en-US" sz="2800" dirty="0"/>
              <a:t>Need to adjust CW as contention varies</a:t>
            </a:r>
          </a:p>
          <a:p>
            <a:pPr lvl="1"/>
            <a:r>
              <a:rPr lang="en-US" sz="2800" dirty="0"/>
              <a:t>Similar in spirit to Ethernet </a:t>
            </a:r>
            <a:r>
              <a:rPr lang="en-US" sz="2800" dirty="0" err="1"/>
              <a:t>backoff</a:t>
            </a:r>
            <a:endParaRPr lang="en-US" sz="2800" dirty="0"/>
          </a:p>
          <a:p>
            <a:pPr lvl="1"/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1698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12A86534-2351-3041-AE80-EE9603FDFC10}" type="slidenum">
              <a:rPr lang="en-US"/>
              <a:pPr/>
              <a:t>27</a:t>
            </a:fld>
            <a:endParaRPr lang="en-US" sz="850" b="1">
              <a:latin typeface="Arial" charset="0"/>
            </a:endParaRPr>
          </a:p>
        </p:txBody>
      </p:sp>
      <p:sp>
        <p:nvSpPr>
          <p:cNvPr id="166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" y="402336"/>
            <a:ext cx="6995160" cy="492443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Non-symmetric ranges</a:t>
            </a:r>
          </a:p>
        </p:txBody>
      </p:sp>
      <p:sp>
        <p:nvSpPr>
          <p:cNvPr id="1666051" name="Oval 3"/>
          <p:cNvSpPr>
            <a:spLocks noChangeArrowheads="1"/>
          </p:cNvSpPr>
          <p:nvPr/>
        </p:nvSpPr>
        <p:spPr bwMode="auto">
          <a:xfrm>
            <a:off x="246126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666052" name="Oval 4"/>
          <p:cNvSpPr>
            <a:spLocks noChangeArrowheads="1"/>
          </p:cNvSpPr>
          <p:nvPr/>
        </p:nvSpPr>
        <p:spPr bwMode="auto">
          <a:xfrm>
            <a:off x="544068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666053" name="Oval 5"/>
          <p:cNvSpPr>
            <a:spLocks noChangeArrowheads="1"/>
          </p:cNvSpPr>
          <p:nvPr/>
        </p:nvSpPr>
        <p:spPr bwMode="auto">
          <a:xfrm>
            <a:off x="45339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666054" name="Oval 6"/>
          <p:cNvSpPr>
            <a:spLocks noChangeArrowheads="1"/>
          </p:cNvSpPr>
          <p:nvPr/>
        </p:nvSpPr>
        <p:spPr bwMode="auto">
          <a:xfrm>
            <a:off x="1424940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666055" name="Oval 7"/>
          <p:cNvSpPr>
            <a:spLocks noChangeArrowheads="1"/>
          </p:cNvSpPr>
          <p:nvPr/>
        </p:nvSpPr>
        <p:spPr bwMode="auto">
          <a:xfrm>
            <a:off x="4404360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666056" name="Oval 8"/>
          <p:cNvSpPr>
            <a:spLocks noChangeArrowheads="1"/>
          </p:cNvSpPr>
          <p:nvPr/>
        </p:nvSpPr>
        <p:spPr bwMode="auto">
          <a:xfrm>
            <a:off x="343281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666057" name="Line 9"/>
          <p:cNvSpPr>
            <a:spLocks noChangeShapeType="1"/>
          </p:cNvSpPr>
          <p:nvPr/>
        </p:nvSpPr>
        <p:spPr bwMode="auto">
          <a:xfrm>
            <a:off x="2849880" y="5741670"/>
            <a:ext cx="582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666058" name="Text Box 10"/>
          <p:cNvSpPr txBox="1">
            <a:spLocks noChangeArrowheads="1"/>
          </p:cNvSpPr>
          <p:nvPr/>
        </p:nvSpPr>
        <p:spPr bwMode="auto">
          <a:xfrm>
            <a:off x="2678087" y="5288280"/>
            <a:ext cx="935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DATA</a:t>
            </a:r>
          </a:p>
        </p:txBody>
      </p:sp>
      <p:grpSp>
        <p:nvGrpSpPr>
          <p:cNvPr id="1666059" name="Group 11"/>
          <p:cNvGrpSpPr>
            <a:grpSpLocks/>
          </p:cNvGrpSpPr>
          <p:nvPr/>
        </p:nvGrpSpPr>
        <p:grpSpPr bwMode="auto">
          <a:xfrm>
            <a:off x="1126729" y="4316731"/>
            <a:ext cx="3562515" cy="3123803"/>
            <a:chOff x="1632" y="1632"/>
            <a:chExt cx="2639" cy="2315"/>
          </a:xfrm>
        </p:grpSpPr>
        <p:sp>
          <p:nvSpPr>
            <p:cNvPr id="1666060" name="Oval 12"/>
            <p:cNvSpPr>
              <a:spLocks noChangeArrowheads="1"/>
            </p:cNvSpPr>
            <p:nvPr/>
          </p:nvSpPr>
          <p:spPr bwMode="auto">
            <a:xfrm>
              <a:off x="1632" y="1632"/>
              <a:ext cx="2112" cy="2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30"/>
            </a:p>
          </p:txBody>
        </p:sp>
        <p:sp>
          <p:nvSpPr>
            <p:cNvPr id="1666061" name="Line 13"/>
            <p:cNvSpPr>
              <a:spLocks noChangeShapeType="1"/>
            </p:cNvSpPr>
            <p:nvPr/>
          </p:nvSpPr>
          <p:spPr bwMode="auto">
            <a:xfrm>
              <a:off x="2832" y="2832"/>
              <a:ext cx="432" cy="7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30"/>
            </a:p>
          </p:txBody>
        </p:sp>
        <p:sp>
          <p:nvSpPr>
            <p:cNvPr id="1666062" name="Text Box 14"/>
            <p:cNvSpPr txBox="1">
              <a:spLocks noChangeArrowheads="1"/>
            </p:cNvSpPr>
            <p:nvPr/>
          </p:nvSpPr>
          <p:spPr bwMode="auto">
            <a:xfrm>
              <a:off x="2265" y="3559"/>
              <a:ext cx="200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/>
                <a:t>Transmit </a:t>
              </a:r>
              <a:r>
                <a:rPr lang="ja-JP" altLang="en-US" sz="2800" dirty="0">
                  <a:latin typeface="Arial"/>
                </a:rPr>
                <a:t>“</a:t>
              </a:r>
              <a:r>
                <a:rPr lang="en-US" sz="2800" dirty="0"/>
                <a:t>range</a:t>
              </a:r>
              <a:r>
                <a:rPr lang="ja-JP" altLang="en-US" sz="2800" dirty="0">
                  <a:latin typeface="Arial"/>
                </a:rPr>
                <a:t>”</a:t>
              </a:r>
              <a:endParaRPr lang="en-US" sz="2800" dirty="0"/>
            </a:p>
          </p:txBody>
        </p:sp>
      </p:grpSp>
      <p:grpSp>
        <p:nvGrpSpPr>
          <p:cNvPr id="1666068" name="Group 20"/>
          <p:cNvGrpSpPr>
            <a:grpSpLocks/>
          </p:cNvGrpSpPr>
          <p:nvPr/>
        </p:nvGrpSpPr>
        <p:grpSpPr bwMode="auto">
          <a:xfrm>
            <a:off x="482293" y="2168525"/>
            <a:ext cx="6486446" cy="6239510"/>
            <a:chOff x="-486" y="232"/>
            <a:chExt cx="4806" cy="4624"/>
          </a:xfrm>
        </p:grpSpPr>
        <p:grpSp>
          <p:nvGrpSpPr>
            <p:cNvPr id="1666069" name="Group 21"/>
            <p:cNvGrpSpPr>
              <a:grpSpLocks/>
            </p:cNvGrpSpPr>
            <p:nvPr/>
          </p:nvGrpSpPr>
          <p:grpSpPr bwMode="auto">
            <a:xfrm>
              <a:off x="-486" y="232"/>
              <a:ext cx="4689" cy="4624"/>
              <a:chOff x="336" y="290"/>
              <a:chExt cx="4689" cy="4624"/>
            </a:xfrm>
          </p:grpSpPr>
          <p:sp>
            <p:nvSpPr>
              <p:cNvPr id="1666070" name="Oval 22"/>
              <p:cNvSpPr>
                <a:spLocks noChangeArrowheads="1"/>
              </p:cNvSpPr>
              <p:nvPr/>
            </p:nvSpPr>
            <p:spPr bwMode="auto">
              <a:xfrm>
                <a:off x="336" y="290"/>
                <a:ext cx="4689" cy="462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hlink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666071" name="Line 23"/>
              <p:cNvSpPr>
                <a:spLocks noChangeShapeType="1"/>
              </p:cNvSpPr>
              <p:nvPr/>
            </p:nvSpPr>
            <p:spPr bwMode="auto">
              <a:xfrm flipV="1">
                <a:off x="2832" y="801"/>
                <a:ext cx="1200" cy="17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666072" name="Text Box 24"/>
              <p:cNvSpPr txBox="1">
                <a:spLocks noChangeArrowheads="1"/>
              </p:cNvSpPr>
              <p:nvPr/>
            </p:nvSpPr>
            <p:spPr bwMode="auto">
              <a:xfrm>
                <a:off x="2973" y="1318"/>
                <a:ext cx="1549" cy="7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/>
                  <a:t>Carrier sense</a:t>
                </a:r>
              </a:p>
              <a:p>
                <a:pPr algn="ctr"/>
                <a:r>
                  <a:rPr lang="en-US" sz="2800" dirty="0"/>
                  <a:t>range</a:t>
                </a:r>
              </a:p>
            </p:txBody>
          </p:sp>
        </p:grpSp>
        <p:sp>
          <p:nvSpPr>
            <p:cNvPr id="1666073" name="Oval 25"/>
            <p:cNvSpPr>
              <a:spLocks noChangeArrowheads="1"/>
            </p:cNvSpPr>
            <p:nvPr/>
          </p:nvSpPr>
          <p:spPr bwMode="auto">
            <a:xfrm>
              <a:off x="4032" y="2544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472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5F8C6D8F-989D-474A-9FB4-63CDA602D525}" type="slidenum">
              <a:rPr lang="en-US"/>
              <a:pPr/>
              <a:t>28</a:t>
            </a:fld>
            <a:endParaRPr lang="en-US" sz="850" b="1">
              <a:latin typeface="Arial" charset="0"/>
            </a:endParaRPr>
          </a:p>
        </p:txBody>
      </p:sp>
      <p:sp>
        <p:nvSpPr>
          <p:cNvPr id="1542146" name="Oval 2"/>
          <p:cNvSpPr>
            <a:spLocks noChangeArrowheads="1"/>
          </p:cNvSpPr>
          <p:nvPr/>
        </p:nvSpPr>
        <p:spPr bwMode="auto">
          <a:xfrm>
            <a:off x="283908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542147" name="Oval 3"/>
          <p:cNvSpPr>
            <a:spLocks noChangeArrowheads="1"/>
          </p:cNvSpPr>
          <p:nvPr/>
        </p:nvSpPr>
        <p:spPr bwMode="auto">
          <a:xfrm>
            <a:off x="581850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542148" name="Oval 4"/>
          <p:cNvSpPr>
            <a:spLocks noChangeArrowheads="1"/>
          </p:cNvSpPr>
          <p:nvPr/>
        </p:nvSpPr>
        <p:spPr bwMode="auto">
          <a:xfrm>
            <a:off x="83121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542149" name="Oval 5"/>
          <p:cNvSpPr>
            <a:spLocks noChangeArrowheads="1"/>
          </p:cNvSpPr>
          <p:nvPr/>
        </p:nvSpPr>
        <p:spPr bwMode="auto">
          <a:xfrm>
            <a:off x="180276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542150" name="Oval 6"/>
          <p:cNvSpPr>
            <a:spLocks noChangeArrowheads="1"/>
          </p:cNvSpPr>
          <p:nvPr/>
        </p:nvSpPr>
        <p:spPr bwMode="auto">
          <a:xfrm>
            <a:off x="478218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542151" name="Oval 7"/>
          <p:cNvSpPr>
            <a:spLocks noChangeArrowheads="1"/>
          </p:cNvSpPr>
          <p:nvPr/>
        </p:nvSpPr>
        <p:spPr bwMode="auto">
          <a:xfrm>
            <a:off x="381063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542152" name="Line 8"/>
          <p:cNvSpPr>
            <a:spLocks noChangeShapeType="1"/>
          </p:cNvSpPr>
          <p:nvPr/>
        </p:nvSpPr>
        <p:spPr bwMode="auto">
          <a:xfrm>
            <a:off x="3227705" y="5741670"/>
            <a:ext cx="582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42153" name="Oval 9"/>
          <p:cNvSpPr>
            <a:spLocks noChangeArrowheads="1"/>
          </p:cNvSpPr>
          <p:nvPr/>
        </p:nvSpPr>
        <p:spPr bwMode="auto">
          <a:xfrm>
            <a:off x="1673225" y="4316730"/>
            <a:ext cx="2849880" cy="28498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530"/>
          </a:p>
        </p:txBody>
      </p:sp>
      <p:sp>
        <p:nvSpPr>
          <p:cNvPr id="1542154" name="Text Box 10"/>
          <p:cNvSpPr txBox="1">
            <a:spLocks noChangeArrowheads="1"/>
          </p:cNvSpPr>
          <p:nvPr/>
        </p:nvSpPr>
        <p:spPr bwMode="auto">
          <a:xfrm>
            <a:off x="3165813" y="5288280"/>
            <a:ext cx="714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RTS</a:t>
            </a:r>
          </a:p>
        </p:txBody>
      </p:sp>
      <p:sp>
        <p:nvSpPr>
          <p:cNvPr id="1542155" name="Text Box 11"/>
          <p:cNvSpPr txBox="1">
            <a:spLocks noChangeArrowheads="1"/>
          </p:cNvSpPr>
          <p:nvPr/>
        </p:nvSpPr>
        <p:spPr bwMode="auto">
          <a:xfrm>
            <a:off x="4408311" y="4326176"/>
            <a:ext cx="34869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RTS = Request-to-Send</a:t>
            </a:r>
          </a:p>
        </p:txBody>
      </p:sp>
      <p:sp>
        <p:nvSpPr>
          <p:cNvPr id="1542157" name="Text Box 13"/>
          <p:cNvSpPr txBox="1">
            <a:spLocks noChangeArrowheads="1"/>
          </p:cNvSpPr>
          <p:nvPr/>
        </p:nvSpPr>
        <p:spPr bwMode="auto">
          <a:xfrm>
            <a:off x="3432811" y="7037071"/>
            <a:ext cx="4059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chemeClr val="bg2"/>
                </a:solidFill>
                <a:latin typeface="Times New Roman" charset="0"/>
              </a:rPr>
              <a:t>Pretending a circular range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65" y="533400"/>
            <a:ext cx="7917180" cy="492443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0070C0"/>
                </a:solidFill>
              </a:rPr>
              <a:t>802.11 COLLISION AVOIDANCE EXAMPLE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1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2A391B4-3D65-4C45-BEB7-68E912EC285D}" type="slidenum">
              <a:rPr lang="en-US"/>
              <a:pPr/>
              <a:t>29</a:t>
            </a:fld>
            <a:endParaRPr lang="en-US" sz="850" b="1">
              <a:latin typeface="Arial" charset="0"/>
            </a:endParaRPr>
          </a:p>
        </p:txBody>
      </p:sp>
      <p:sp>
        <p:nvSpPr>
          <p:cNvPr id="1543170" name="Oval 2"/>
          <p:cNvSpPr>
            <a:spLocks noChangeArrowheads="1"/>
          </p:cNvSpPr>
          <p:nvPr/>
        </p:nvSpPr>
        <p:spPr bwMode="auto">
          <a:xfrm>
            <a:off x="283908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543171" name="Oval 3"/>
          <p:cNvSpPr>
            <a:spLocks noChangeArrowheads="1"/>
          </p:cNvSpPr>
          <p:nvPr/>
        </p:nvSpPr>
        <p:spPr bwMode="auto">
          <a:xfrm>
            <a:off x="581850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543172" name="Oval 4"/>
          <p:cNvSpPr>
            <a:spLocks noChangeArrowheads="1"/>
          </p:cNvSpPr>
          <p:nvPr/>
        </p:nvSpPr>
        <p:spPr bwMode="auto">
          <a:xfrm>
            <a:off x="83121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543173" name="Oval 5"/>
          <p:cNvSpPr>
            <a:spLocks noChangeArrowheads="1"/>
          </p:cNvSpPr>
          <p:nvPr/>
        </p:nvSpPr>
        <p:spPr bwMode="auto">
          <a:xfrm>
            <a:off x="1802765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543174" name="Oval 6"/>
          <p:cNvSpPr>
            <a:spLocks noChangeArrowheads="1"/>
          </p:cNvSpPr>
          <p:nvPr/>
        </p:nvSpPr>
        <p:spPr bwMode="auto">
          <a:xfrm>
            <a:off x="478218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543175" name="Oval 7"/>
          <p:cNvSpPr>
            <a:spLocks noChangeArrowheads="1"/>
          </p:cNvSpPr>
          <p:nvPr/>
        </p:nvSpPr>
        <p:spPr bwMode="auto">
          <a:xfrm>
            <a:off x="3810635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543176" name="Line 8"/>
          <p:cNvSpPr>
            <a:spLocks noChangeShapeType="1"/>
          </p:cNvSpPr>
          <p:nvPr/>
        </p:nvSpPr>
        <p:spPr bwMode="auto">
          <a:xfrm>
            <a:off x="3227705" y="5741670"/>
            <a:ext cx="582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3177" name="Oval 9"/>
          <p:cNvSpPr>
            <a:spLocks noChangeArrowheads="1"/>
          </p:cNvSpPr>
          <p:nvPr/>
        </p:nvSpPr>
        <p:spPr bwMode="auto">
          <a:xfrm>
            <a:off x="1673225" y="4316730"/>
            <a:ext cx="2849880" cy="28498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3178" name="Text Box 10"/>
          <p:cNvSpPr txBox="1">
            <a:spLocks noChangeArrowheads="1"/>
          </p:cNvSpPr>
          <p:nvPr/>
        </p:nvSpPr>
        <p:spPr bwMode="auto">
          <a:xfrm>
            <a:off x="3165813" y="5288280"/>
            <a:ext cx="714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RTS</a:t>
            </a:r>
          </a:p>
        </p:txBody>
      </p:sp>
      <p:sp>
        <p:nvSpPr>
          <p:cNvPr id="1543179" name="Text Box 11"/>
          <p:cNvSpPr txBox="1">
            <a:spLocks noChangeArrowheads="1"/>
          </p:cNvSpPr>
          <p:nvPr/>
        </p:nvSpPr>
        <p:spPr bwMode="auto">
          <a:xfrm>
            <a:off x="4408311" y="4326176"/>
            <a:ext cx="34869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RTS = Request-to-Send</a:t>
            </a:r>
          </a:p>
        </p:txBody>
      </p:sp>
      <p:sp>
        <p:nvSpPr>
          <p:cNvPr id="1543181" name="Text Box 13"/>
          <p:cNvSpPr txBox="1">
            <a:spLocks noChangeArrowheads="1"/>
          </p:cNvSpPr>
          <p:nvPr/>
        </p:nvSpPr>
        <p:spPr bwMode="auto">
          <a:xfrm>
            <a:off x="1748790" y="5935980"/>
            <a:ext cx="16515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FF0000"/>
                </a:solidFill>
                <a:latin typeface="Times New Roman" charset="0"/>
              </a:rPr>
              <a:t>NAV = 10</a:t>
            </a:r>
          </a:p>
        </p:txBody>
      </p:sp>
      <p:sp>
        <p:nvSpPr>
          <p:cNvPr id="1543182" name="Text Box 14"/>
          <p:cNvSpPr txBox="1">
            <a:spLocks noChangeArrowheads="1"/>
          </p:cNvSpPr>
          <p:nvPr/>
        </p:nvSpPr>
        <p:spPr bwMode="auto">
          <a:xfrm>
            <a:off x="313055" y="3604261"/>
            <a:ext cx="5973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  <a:latin typeface="Times New Roman" charset="0"/>
              </a:rPr>
              <a:t>NAV</a:t>
            </a:r>
            <a:r>
              <a:rPr lang="en-US" sz="2800" dirty="0">
                <a:latin typeface="Times New Roman" charset="0"/>
              </a:rPr>
              <a:t> = remaining duration to keep quiet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276999"/>
          </a:xfrm>
        </p:spPr>
        <p:txBody>
          <a:bodyPr/>
          <a:lstStyle/>
          <a:p>
            <a:r>
              <a:rPr lang="en-US" dirty="0" smtClean="0"/>
              <a:t>IEEE 802.11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78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3658" y="236620"/>
            <a:ext cx="41944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20" dirty="0">
                <a:solidFill>
                  <a:srgbClr val="0070C0"/>
                </a:solidFill>
                <a:latin typeface="+mj-lt"/>
                <a:cs typeface="PMingLiU"/>
              </a:rPr>
              <a:t>Data </a:t>
            </a:r>
            <a:r>
              <a:rPr sz="3200" spc="220" dirty="0">
                <a:solidFill>
                  <a:srgbClr val="0070C0"/>
                </a:solidFill>
                <a:latin typeface="+mj-lt"/>
                <a:cs typeface="PMingLiU"/>
              </a:rPr>
              <a:t>Link</a:t>
            </a:r>
            <a:r>
              <a:rPr sz="3200" spc="140" dirty="0">
                <a:solidFill>
                  <a:srgbClr val="0070C0"/>
                </a:solidFill>
                <a:latin typeface="+mj-lt"/>
                <a:cs typeface="PMingLiU"/>
              </a:rPr>
              <a:t> </a:t>
            </a:r>
            <a:r>
              <a:rPr sz="3200" spc="225" dirty="0">
                <a:solidFill>
                  <a:srgbClr val="0070C0"/>
                </a:solidFill>
                <a:latin typeface="+mj-lt"/>
                <a:cs typeface="PMingLiU"/>
              </a:rPr>
              <a:t>Sublayers</a:t>
            </a:r>
            <a:endParaRPr sz="3200" dirty="0">
              <a:solidFill>
                <a:srgbClr val="0070C0"/>
              </a:solidFill>
              <a:latin typeface="+mj-lt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5175" y="4426131"/>
            <a:ext cx="1553210" cy="5143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44145" marR="107950" indent="189865">
              <a:lnSpc>
                <a:spcPts val="1850"/>
              </a:lnSpc>
              <a:spcBef>
                <a:spcPts val="125"/>
              </a:spcBef>
            </a:pPr>
            <a:r>
              <a:rPr sz="1750" spc="5" dirty="0">
                <a:latin typeface="Arial"/>
                <a:cs typeface="Arial"/>
              </a:rPr>
              <a:t>ERROR  DETECTION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388" y="5302246"/>
            <a:ext cx="105600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FRAMING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7615" y="5369287"/>
            <a:ext cx="1056005" cy="28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spc="5" dirty="0">
                <a:latin typeface="Arial"/>
                <a:cs typeface="Arial"/>
              </a:rPr>
              <a:t>FRAMING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6844" y="4627261"/>
            <a:ext cx="1553210" cy="51435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55575" marR="97155" indent="189865">
              <a:lnSpc>
                <a:spcPts val="1850"/>
              </a:lnSpc>
              <a:spcBef>
                <a:spcPts val="210"/>
              </a:spcBef>
            </a:pPr>
            <a:r>
              <a:rPr sz="1750" spc="5" dirty="0">
                <a:latin typeface="Arial"/>
                <a:cs typeface="Arial"/>
              </a:rPr>
              <a:t>ERROR  DETECTION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7448" y="4068577"/>
            <a:ext cx="1789430" cy="4025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750" spc="5" dirty="0">
                <a:latin typeface="Arial"/>
                <a:cs typeface="Arial"/>
              </a:rPr>
              <a:t>MEDIA</a:t>
            </a:r>
            <a:r>
              <a:rPr sz="1750" spc="-85" dirty="0">
                <a:latin typeface="Arial"/>
                <a:cs typeface="Arial"/>
              </a:rPr>
              <a:t> </a:t>
            </a:r>
            <a:r>
              <a:rPr sz="1750" spc="5" dirty="0">
                <a:latin typeface="Arial"/>
                <a:cs typeface="Arial"/>
              </a:rPr>
              <a:t>ACCESS</a:t>
            </a:r>
            <a:endParaRPr sz="1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0964" y="3476376"/>
            <a:ext cx="1776730" cy="40259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470"/>
              </a:spcBef>
            </a:pPr>
            <a:r>
              <a:rPr sz="1750" spc="5" dirty="0">
                <a:latin typeface="Arial"/>
                <a:cs typeface="Arial"/>
              </a:rPr>
              <a:t>MULTIPLEXING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62823" y="5297669"/>
            <a:ext cx="1553210" cy="514350"/>
          </a:xfrm>
          <a:custGeom>
            <a:avLst/>
            <a:gdLst/>
            <a:ahLst/>
            <a:cxnLst/>
            <a:rect l="l" t="t" r="r" b="b"/>
            <a:pathLst>
              <a:path w="1553210" h="514350">
                <a:moveTo>
                  <a:pt x="0" y="513985"/>
                </a:moveTo>
                <a:lnTo>
                  <a:pt x="1553133" y="513985"/>
                </a:lnTo>
                <a:lnTo>
                  <a:pt x="1553133" y="0"/>
                </a:lnTo>
                <a:lnTo>
                  <a:pt x="0" y="0"/>
                </a:lnTo>
                <a:lnTo>
                  <a:pt x="0" y="5139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3316" y="5331197"/>
            <a:ext cx="1553210" cy="514350"/>
          </a:xfrm>
          <a:custGeom>
            <a:avLst/>
            <a:gdLst/>
            <a:ahLst/>
            <a:cxnLst/>
            <a:rect l="l" t="t" r="r" b="b"/>
            <a:pathLst>
              <a:path w="1553210" h="514350">
                <a:moveTo>
                  <a:pt x="0" y="513985"/>
                </a:moveTo>
                <a:lnTo>
                  <a:pt x="1553133" y="513985"/>
                </a:lnTo>
                <a:lnTo>
                  <a:pt x="1553133" y="0"/>
                </a:lnTo>
                <a:lnTo>
                  <a:pt x="0" y="0"/>
                </a:lnTo>
                <a:lnTo>
                  <a:pt x="0" y="5139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2823" y="2159560"/>
            <a:ext cx="2037080" cy="64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125">
              <a:lnSpc>
                <a:spcPct val="79600"/>
              </a:lnSpc>
            </a:pPr>
            <a:r>
              <a:rPr sz="1750" b="1" spc="5" dirty="0">
                <a:latin typeface="Courier New"/>
                <a:cs typeface="Courier New"/>
              </a:rPr>
              <a:t>Point−to−point  Links (2</a:t>
            </a:r>
            <a:r>
              <a:rPr sz="1750" b="1" spc="-90" dirty="0">
                <a:latin typeface="Courier New"/>
                <a:cs typeface="Courier New"/>
              </a:rPr>
              <a:t> </a:t>
            </a:r>
            <a:r>
              <a:rPr sz="1750" b="1" spc="5" dirty="0">
                <a:latin typeface="Courier New"/>
                <a:cs typeface="Courier New"/>
              </a:rPr>
              <a:t>nodes)</a:t>
            </a:r>
            <a:endParaRPr sz="1750" dirty="0">
              <a:latin typeface="Courier New"/>
              <a:cs typeface="Courier New"/>
            </a:endParaRPr>
          </a:p>
          <a:p>
            <a:pPr marL="79375">
              <a:lnSpc>
                <a:spcPct val="100000"/>
              </a:lnSpc>
              <a:spcBef>
                <a:spcPts val="155"/>
              </a:spcBef>
            </a:pPr>
            <a:r>
              <a:rPr sz="1200" i="1" spc="10" dirty="0">
                <a:latin typeface="Arial"/>
                <a:cs typeface="Arial"/>
              </a:rPr>
              <a:t>(e.g., </a:t>
            </a:r>
            <a:r>
              <a:rPr sz="1200" i="1" spc="15" dirty="0">
                <a:latin typeface="Arial"/>
                <a:cs typeface="Arial"/>
              </a:rPr>
              <a:t>HDLC, Frame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i="1" spc="15" dirty="0">
                <a:latin typeface="Arial"/>
                <a:cs typeface="Arial"/>
              </a:rPr>
              <a:t>Relay)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60872" y="2159560"/>
            <a:ext cx="2082164" cy="674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240" marR="5080" indent="-212725">
              <a:lnSpc>
                <a:spcPts val="1850"/>
              </a:lnSpc>
            </a:pPr>
            <a:r>
              <a:rPr sz="1750" b="1" spc="5" dirty="0">
                <a:latin typeface="Courier New"/>
                <a:cs typeface="Courier New"/>
              </a:rPr>
              <a:t>Broadcast</a:t>
            </a:r>
            <a:r>
              <a:rPr sz="1750" b="1" spc="-85" dirty="0">
                <a:latin typeface="Courier New"/>
                <a:cs typeface="Courier New"/>
              </a:rPr>
              <a:t> </a:t>
            </a:r>
            <a:r>
              <a:rPr sz="1750" b="1" spc="5" dirty="0">
                <a:latin typeface="Courier New"/>
                <a:cs typeface="Courier New"/>
              </a:rPr>
              <a:t>Links  (&gt;= 2</a:t>
            </a:r>
            <a:r>
              <a:rPr sz="1750" b="1" spc="-90" dirty="0">
                <a:latin typeface="Courier New"/>
                <a:cs typeface="Courier New"/>
              </a:rPr>
              <a:t> </a:t>
            </a:r>
            <a:r>
              <a:rPr sz="1750" b="1" spc="5" dirty="0">
                <a:latin typeface="Courier New"/>
                <a:cs typeface="Courier New"/>
              </a:rPr>
              <a:t>nodes)</a:t>
            </a:r>
            <a:endParaRPr sz="17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200" i="1" spc="10" dirty="0">
                <a:latin typeface="Arial"/>
                <a:cs typeface="Arial"/>
              </a:rPr>
              <a:t>(e.g., Ethernet, </a:t>
            </a:r>
            <a:r>
              <a:rPr sz="1200" i="1" spc="15" dirty="0">
                <a:latin typeface="Arial"/>
                <a:cs typeface="Arial"/>
              </a:rPr>
              <a:t>Token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spc="15" dirty="0">
                <a:latin typeface="Arial"/>
                <a:cs typeface="Arial"/>
              </a:rPr>
              <a:t>Ring)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85175" y="3487547"/>
            <a:ext cx="1586865" cy="6705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66370" marR="156210" indent="167005">
              <a:lnSpc>
                <a:spcPts val="1760"/>
              </a:lnSpc>
              <a:spcBef>
                <a:spcPts val="195"/>
              </a:spcBef>
            </a:pPr>
            <a:r>
              <a:rPr sz="1750" spc="5" dirty="0">
                <a:latin typeface="Arial"/>
                <a:cs typeface="Arial"/>
              </a:rPr>
              <a:t>ERROR  RECOVERY</a:t>
            </a:r>
            <a:endParaRPr sz="1750">
              <a:latin typeface="Arial"/>
              <a:cs typeface="Arial"/>
            </a:endParaRPr>
          </a:p>
          <a:p>
            <a:pPr marL="245110">
              <a:lnSpc>
                <a:spcPts val="1270"/>
              </a:lnSpc>
            </a:pPr>
            <a:r>
              <a:rPr sz="1200" i="1" spc="15" dirty="0">
                <a:latin typeface="Arial"/>
                <a:cs typeface="Arial"/>
              </a:rPr>
              <a:t>(OPTIONAL)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43861" y="582283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75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5921" y="5822830"/>
            <a:ext cx="55880" cy="111760"/>
          </a:xfrm>
          <a:custGeom>
            <a:avLst/>
            <a:gdLst/>
            <a:ahLst/>
            <a:cxnLst/>
            <a:rect l="l" t="t" r="r" b="b"/>
            <a:pathLst>
              <a:path w="55880" h="111760">
                <a:moveTo>
                  <a:pt x="0" y="111734"/>
                </a:moveTo>
                <a:lnTo>
                  <a:pt x="27940" y="0"/>
                </a:lnTo>
                <a:lnTo>
                  <a:pt x="55867" y="1117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5921" y="6068651"/>
            <a:ext cx="55880" cy="111760"/>
          </a:xfrm>
          <a:custGeom>
            <a:avLst/>
            <a:gdLst/>
            <a:ahLst/>
            <a:cxnLst/>
            <a:rect l="l" t="t" r="r" b="b"/>
            <a:pathLst>
              <a:path w="55880" h="111760">
                <a:moveTo>
                  <a:pt x="55867" y="0"/>
                </a:moveTo>
                <a:lnTo>
                  <a:pt x="27940" y="11173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1384" y="5867521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0"/>
                </a:moveTo>
                <a:lnTo>
                  <a:pt x="0" y="3575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53457" y="5867521"/>
            <a:ext cx="55880" cy="111760"/>
          </a:xfrm>
          <a:custGeom>
            <a:avLst/>
            <a:gdLst/>
            <a:ahLst/>
            <a:cxnLst/>
            <a:rect l="l" t="t" r="r" b="b"/>
            <a:pathLst>
              <a:path w="55879" h="111760">
                <a:moveTo>
                  <a:pt x="0" y="111734"/>
                </a:moveTo>
                <a:lnTo>
                  <a:pt x="27927" y="0"/>
                </a:lnTo>
                <a:lnTo>
                  <a:pt x="55867" y="11173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3457" y="6113343"/>
            <a:ext cx="55880" cy="111760"/>
          </a:xfrm>
          <a:custGeom>
            <a:avLst/>
            <a:gdLst/>
            <a:ahLst/>
            <a:cxnLst/>
            <a:rect l="l" t="t" r="r" b="b"/>
            <a:pathLst>
              <a:path w="55879" h="111760">
                <a:moveTo>
                  <a:pt x="55867" y="0"/>
                </a:moveTo>
                <a:lnTo>
                  <a:pt x="27927" y="11173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7586663" y="8285163"/>
            <a:ext cx="185737" cy="1651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2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191443" y="6169223"/>
            <a:ext cx="870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Bits</a:t>
            </a:r>
            <a:endParaRPr sz="2000" dirty="0">
              <a:latin typeface="Arial"/>
              <a:cs typeface="Arial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3BE7593-A6AA-43D9-954D-D0F6089004BF}"/>
              </a:ext>
            </a:extLst>
          </p:cNvPr>
          <p:cNvCxnSpPr/>
          <p:nvPr/>
        </p:nvCxnSpPr>
        <p:spPr>
          <a:xfrm>
            <a:off x="2323390" y="2900129"/>
            <a:ext cx="0" cy="47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46369E-E53A-484A-92DA-F66AD4C16D8C}"/>
              </a:ext>
            </a:extLst>
          </p:cNvPr>
          <p:cNvCxnSpPr/>
          <p:nvPr/>
        </p:nvCxnSpPr>
        <p:spPr>
          <a:xfrm>
            <a:off x="5220154" y="2833930"/>
            <a:ext cx="0" cy="471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20">
            <a:extLst>
              <a:ext uri="{FF2B5EF4-FFF2-40B4-BE49-F238E27FC236}">
                <a16:creationId xmlns:a16="http://schemas.microsoft.com/office/drawing/2014/main" id="{CE691DD8-E057-49DF-9B01-6411E2A4AA26}"/>
              </a:ext>
            </a:extLst>
          </p:cNvPr>
          <p:cNvSpPr txBox="1"/>
          <p:nvPr/>
        </p:nvSpPr>
        <p:spPr>
          <a:xfrm>
            <a:off x="2401405" y="6130227"/>
            <a:ext cx="87063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spc="10" dirty="0">
                <a:latin typeface="Arial"/>
                <a:cs typeface="Arial"/>
              </a:rPr>
              <a:t>Bits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60944A88-EA6F-4F3C-87E9-D5A8F3D0A0E8}"/>
              </a:ext>
            </a:extLst>
          </p:cNvPr>
          <p:cNvSpPr txBox="1"/>
          <p:nvPr/>
        </p:nvSpPr>
        <p:spPr>
          <a:xfrm>
            <a:off x="2514118" y="2922989"/>
            <a:ext cx="106586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i="1" spc="10" dirty="0">
                <a:latin typeface="Arial"/>
                <a:cs typeface="Arial"/>
              </a:rPr>
              <a:t>Frames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4" name="object 20">
            <a:extLst>
              <a:ext uri="{FF2B5EF4-FFF2-40B4-BE49-F238E27FC236}">
                <a16:creationId xmlns:a16="http://schemas.microsoft.com/office/drawing/2014/main" id="{8C0E69C9-64CF-414C-9B16-A7A603A6E856}"/>
              </a:ext>
            </a:extLst>
          </p:cNvPr>
          <p:cNvSpPr txBox="1"/>
          <p:nvPr/>
        </p:nvSpPr>
        <p:spPr>
          <a:xfrm>
            <a:off x="5410881" y="2915675"/>
            <a:ext cx="106586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i="1" spc="10" dirty="0">
                <a:latin typeface="Arial"/>
                <a:cs typeface="Arial"/>
              </a:rPr>
              <a:t>Frames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25F6DD-DB57-4577-A6F8-373A6CBFF245}"/>
              </a:ext>
            </a:extLst>
          </p:cNvPr>
          <p:cNvSpPr txBox="1"/>
          <p:nvPr/>
        </p:nvSpPr>
        <p:spPr>
          <a:xfrm>
            <a:off x="1362679" y="7167030"/>
            <a:ext cx="5796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QUASI-RELIABLE 1 HOP FRAME PIPE</a:t>
            </a:r>
          </a:p>
        </p:txBody>
      </p:sp>
    </p:spTree>
    <p:extLst>
      <p:ext uri="{BB962C8B-B14F-4D97-AF65-F5344CB8AC3E}">
        <p14:creationId xmlns:p14="http://schemas.microsoft.com/office/powerpoint/2010/main" val="42512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0D61FF0-920C-A34F-B1D6-973734AB7742}" type="slidenum">
              <a:rPr lang="en-US"/>
              <a:pPr/>
              <a:t>30</a:t>
            </a:fld>
            <a:endParaRPr lang="en-US" sz="850" b="1">
              <a:latin typeface="Arial" charset="0"/>
            </a:endParaRPr>
          </a:p>
        </p:txBody>
      </p:sp>
      <p:sp>
        <p:nvSpPr>
          <p:cNvPr id="1544194" name="Oval 2"/>
          <p:cNvSpPr>
            <a:spLocks noChangeArrowheads="1"/>
          </p:cNvSpPr>
          <p:nvPr/>
        </p:nvSpPr>
        <p:spPr bwMode="auto">
          <a:xfrm>
            <a:off x="285392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544195" name="Oval 3"/>
          <p:cNvSpPr>
            <a:spLocks noChangeArrowheads="1"/>
          </p:cNvSpPr>
          <p:nvPr/>
        </p:nvSpPr>
        <p:spPr bwMode="auto">
          <a:xfrm>
            <a:off x="583334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544196" name="Oval 4"/>
          <p:cNvSpPr>
            <a:spLocks noChangeArrowheads="1"/>
          </p:cNvSpPr>
          <p:nvPr/>
        </p:nvSpPr>
        <p:spPr bwMode="auto">
          <a:xfrm>
            <a:off x="84605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544197" name="Oval 5"/>
          <p:cNvSpPr>
            <a:spLocks noChangeArrowheads="1"/>
          </p:cNvSpPr>
          <p:nvPr/>
        </p:nvSpPr>
        <p:spPr bwMode="auto">
          <a:xfrm>
            <a:off x="1817609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544198" name="Oval 6"/>
          <p:cNvSpPr>
            <a:spLocks noChangeArrowheads="1"/>
          </p:cNvSpPr>
          <p:nvPr/>
        </p:nvSpPr>
        <p:spPr bwMode="auto">
          <a:xfrm>
            <a:off x="479702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544199" name="Oval 7"/>
          <p:cNvSpPr>
            <a:spLocks noChangeArrowheads="1"/>
          </p:cNvSpPr>
          <p:nvPr/>
        </p:nvSpPr>
        <p:spPr bwMode="auto">
          <a:xfrm>
            <a:off x="382547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544200" name="Line 8"/>
          <p:cNvSpPr>
            <a:spLocks noChangeShapeType="1"/>
          </p:cNvSpPr>
          <p:nvPr/>
        </p:nvSpPr>
        <p:spPr bwMode="auto">
          <a:xfrm>
            <a:off x="3242549" y="5741670"/>
            <a:ext cx="582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4201" name="Oval 9"/>
          <p:cNvSpPr>
            <a:spLocks noChangeArrowheads="1"/>
          </p:cNvSpPr>
          <p:nvPr/>
        </p:nvSpPr>
        <p:spPr bwMode="auto">
          <a:xfrm>
            <a:off x="2594849" y="4316730"/>
            <a:ext cx="2849880" cy="28498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4202" name="Text Box 10"/>
          <p:cNvSpPr txBox="1">
            <a:spLocks noChangeArrowheads="1"/>
          </p:cNvSpPr>
          <p:nvPr/>
        </p:nvSpPr>
        <p:spPr bwMode="auto">
          <a:xfrm>
            <a:off x="3180432" y="5288280"/>
            <a:ext cx="7152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CTS</a:t>
            </a:r>
          </a:p>
        </p:txBody>
      </p:sp>
      <p:sp>
        <p:nvSpPr>
          <p:cNvPr id="1544203" name="Text Box 11"/>
          <p:cNvSpPr txBox="1">
            <a:spLocks noChangeArrowheads="1"/>
          </p:cNvSpPr>
          <p:nvPr/>
        </p:nvSpPr>
        <p:spPr bwMode="auto">
          <a:xfrm>
            <a:off x="4638433" y="4326176"/>
            <a:ext cx="3053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CTS = Clear-to-Send</a:t>
            </a:r>
          </a:p>
        </p:txBody>
      </p:sp>
    </p:spTree>
    <p:extLst>
      <p:ext uri="{BB962C8B-B14F-4D97-AF65-F5344CB8AC3E}">
        <p14:creationId xmlns:p14="http://schemas.microsoft.com/office/powerpoint/2010/main" val="4114740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E2F37F29-C080-5647-83E4-744DAD2D3EAA}" type="slidenum">
              <a:rPr lang="en-US"/>
              <a:pPr/>
              <a:t>31</a:t>
            </a:fld>
            <a:endParaRPr lang="en-US" sz="850" b="1">
              <a:latin typeface="Arial" charset="0"/>
            </a:endParaRPr>
          </a:p>
        </p:txBody>
      </p:sp>
      <p:sp>
        <p:nvSpPr>
          <p:cNvPr id="1545218" name="Oval 2"/>
          <p:cNvSpPr>
            <a:spLocks noChangeArrowheads="1"/>
          </p:cNvSpPr>
          <p:nvPr/>
        </p:nvSpPr>
        <p:spPr bwMode="auto">
          <a:xfrm>
            <a:off x="285392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545219" name="Oval 3"/>
          <p:cNvSpPr>
            <a:spLocks noChangeArrowheads="1"/>
          </p:cNvSpPr>
          <p:nvPr/>
        </p:nvSpPr>
        <p:spPr bwMode="auto">
          <a:xfrm>
            <a:off x="583334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545220" name="Oval 4"/>
          <p:cNvSpPr>
            <a:spLocks noChangeArrowheads="1"/>
          </p:cNvSpPr>
          <p:nvPr/>
        </p:nvSpPr>
        <p:spPr bwMode="auto">
          <a:xfrm>
            <a:off x="84605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545221" name="Oval 5"/>
          <p:cNvSpPr>
            <a:spLocks noChangeArrowheads="1"/>
          </p:cNvSpPr>
          <p:nvPr/>
        </p:nvSpPr>
        <p:spPr bwMode="auto">
          <a:xfrm>
            <a:off x="1817609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545222" name="Oval 6"/>
          <p:cNvSpPr>
            <a:spLocks noChangeArrowheads="1"/>
          </p:cNvSpPr>
          <p:nvPr/>
        </p:nvSpPr>
        <p:spPr bwMode="auto">
          <a:xfrm>
            <a:off x="4797029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545223" name="Oval 7"/>
          <p:cNvSpPr>
            <a:spLocks noChangeArrowheads="1"/>
          </p:cNvSpPr>
          <p:nvPr/>
        </p:nvSpPr>
        <p:spPr bwMode="auto">
          <a:xfrm>
            <a:off x="3825479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545224" name="Line 8"/>
          <p:cNvSpPr>
            <a:spLocks noChangeShapeType="1"/>
          </p:cNvSpPr>
          <p:nvPr/>
        </p:nvSpPr>
        <p:spPr bwMode="auto">
          <a:xfrm>
            <a:off x="3242549" y="5741670"/>
            <a:ext cx="582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5225" name="Oval 9"/>
          <p:cNvSpPr>
            <a:spLocks noChangeArrowheads="1"/>
          </p:cNvSpPr>
          <p:nvPr/>
        </p:nvSpPr>
        <p:spPr bwMode="auto">
          <a:xfrm>
            <a:off x="2594849" y="4316730"/>
            <a:ext cx="2849880" cy="28498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5226" name="Text Box 10"/>
          <p:cNvSpPr txBox="1">
            <a:spLocks noChangeArrowheads="1"/>
          </p:cNvSpPr>
          <p:nvPr/>
        </p:nvSpPr>
        <p:spPr bwMode="auto">
          <a:xfrm>
            <a:off x="3180432" y="5288280"/>
            <a:ext cx="7152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CTS</a:t>
            </a:r>
          </a:p>
        </p:txBody>
      </p:sp>
      <p:sp>
        <p:nvSpPr>
          <p:cNvPr id="1545227" name="Text Box 11"/>
          <p:cNvSpPr txBox="1">
            <a:spLocks noChangeArrowheads="1"/>
          </p:cNvSpPr>
          <p:nvPr/>
        </p:nvSpPr>
        <p:spPr bwMode="auto">
          <a:xfrm>
            <a:off x="4638433" y="4326176"/>
            <a:ext cx="30537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CTS = Clear-to-Send</a:t>
            </a:r>
          </a:p>
        </p:txBody>
      </p: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4469130" y="6000750"/>
            <a:ext cx="14720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FF0000"/>
                </a:solidFill>
                <a:latin typeface="Times New Roman" charset="0"/>
              </a:rPr>
              <a:t>NAV = 8</a:t>
            </a:r>
          </a:p>
        </p:txBody>
      </p:sp>
    </p:spTree>
    <p:extLst>
      <p:ext uri="{BB962C8B-B14F-4D97-AF65-F5344CB8AC3E}">
        <p14:creationId xmlns:p14="http://schemas.microsoft.com/office/powerpoint/2010/main" val="452866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Oval 2"/>
          <p:cNvSpPr>
            <a:spLocks noChangeArrowheads="1"/>
          </p:cNvSpPr>
          <p:nvPr/>
        </p:nvSpPr>
        <p:spPr bwMode="auto">
          <a:xfrm>
            <a:off x="284988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546243" name="Oval 3"/>
          <p:cNvSpPr>
            <a:spLocks noChangeArrowheads="1"/>
          </p:cNvSpPr>
          <p:nvPr/>
        </p:nvSpPr>
        <p:spPr bwMode="auto">
          <a:xfrm>
            <a:off x="582930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546244" name="Oval 4"/>
          <p:cNvSpPr>
            <a:spLocks noChangeArrowheads="1"/>
          </p:cNvSpPr>
          <p:nvPr/>
        </p:nvSpPr>
        <p:spPr bwMode="auto">
          <a:xfrm>
            <a:off x="84201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546245" name="Oval 5"/>
          <p:cNvSpPr>
            <a:spLocks noChangeArrowheads="1"/>
          </p:cNvSpPr>
          <p:nvPr/>
        </p:nvSpPr>
        <p:spPr bwMode="auto">
          <a:xfrm>
            <a:off x="1813560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546246" name="Oval 6"/>
          <p:cNvSpPr>
            <a:spLocks noChangeArrowheads="1"/>
          </p:cNvSpPr>
          <p:nvPr/>
        </p:nvSpPr>
        <p:spPr bwMode="auto">
          <a:xfrm>
            <a:off x="4792980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546247" name="Oval 7"/>
          <p:cNvSpPr>
            <a:spLocks noChangeArrowheads="1"/>
          </p:cNvSpPr>
          <p:nvPr/>
        </p:nvSpPr>
        <p:spPr bwMode="auto">
          <a:xfrm>
            <a:off x="382143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546248" name="Line 8"/>
          <p:cNvSpPr>
            <a:spLocks noChangeShapeType="1"/>
          </p:cNvSpPr>
          <p:nvPr/>
        </p:nvSpPr>
        <p:spPr bwMode="auto">
          <a:xfrm>
            <a:off x="3238500" y="5741670"/>
            <a:ext cx="582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6249" name="Oval 9"/>
          <p:cNvSpPr>
            <a:spLocks noChangeArrowheads="1"/>
          </p:cNvSpPr>
          <p:nvPr/>
        </p:nvSpPr>
        <p:spPr bwMode="auto">
          <a:xfrm>
            <a:off x="1684020" y="4316730"/>
            <a:ext cx="2849880" cy="284988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6250" name="Text Box 10"/>
          <p:cNvSpPr txBox="1">
            <a:spLocks noChangeArrowheads="1"/>
          </p:cNvSpPr>
          <p:nvPr/>
        </p:nvSpPr>
        <p:spPr bwMode="auto">
          <a:xfrm>
            <a:off x="3066707" y="5288280"/>
            <a:ext cx="9359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DATA</a:t>
            </a:r>
          </a:p>
        </p:txBody>
      </p:sp>
      <p:sp>
        <p:nvSpPr>
          <p:cNvPr id="1546251" name="Rectangle 11"/>
          <p:cNvSpPr>
            <a:spLocks noChangeArrowheads="1"/>
          </p:cNvSpPr>
          <p:nvPr/>
        </p:nvSpPr>
        <p:spPr bwMode="auto">
          <a:xfrm>
            <a:off x="647700" y="3409951"/>
            <a:ext cx="6477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rgbClr val="CC0000"/>
                </a:solidFill>
              </a:rPr>
              <a:t>DATA</a:t>
            </a:r>
            <a:r>
              <a:rPr lang="en-US" sz="2800"/>
              <a:t> packet follows CTS. Successful data reception acknowledged using </a:t>
            </a:r>
            <a:r>
              <a:rPr lang="en-US" sz="2800">
                <a:solidFill>
                  <a:srgbClr val="CC0000"/>
                </a:solidFill>
              </a:rPr>
              <a:t>ACK</a:t>
            </a:r>
            <a:r>
              <a:rPr lang="en-US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8550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Oval 2"/>
          <p:cNvSpPr>
            <a:spLocks noChangeArrowheads="1"/>
          </p:cNvSpPr>
          <p:nvPr/>
        </p:nvSpPr>
        <p:spPr bwMode="auto">
          <a:xfrm>
            <a:off x="2526030" y="4316730"/>
            <a:ext cx="2849880" cy="284988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8291" name="Oval 3"/>
          <p:cNvSpPr>
            <a:spLocks noChangeArrowheads="1"/>
          </p:cNvSpPr>
          <p:nvPr/>
        </p:nvSpPr>
        <p:spPr bwMode="auto">
          <a:xfrm>
            <a:off x="1684020" y="4316730"/>
            <a:ext cx="2849880" cy="284988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8292" name="Oval 4"/>
          <p:cNvSpPr>
            <a:spLocks noChangeArrowheads="1"/>
          </p:cNvSpPr>
          <p:nvPr/>
        </p:nvSpPr>
        <p:spPr bwMode="auto">
          <a:xfrm>
            <a:off x="284988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C</a:t>
            </a:r>
          </a:p>
        </p:txBody>
      </p:sp>
      <p:sp>
        <p:nvSpPr>
          <p:cNvPr id="1548293" name="Oval 5"/>
          <p:cNvSpPr>
            <a:spLocks noChangeArrowheads="1"/>
          </p:cNvSpPr>
          <p:nvPr/>
        </p:nvSpPr>
        <p:spPr bwMode="auto">
          <a:xfrm>
            <a:off x="5829300" y="5547360"/>
            <a:ext cx="388620" cy="38862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F</a:t>
            </a:r>
          </a:p>
        </p:txBody>
      </p:sp>
      <p:sp>
        <p:nvSpPr>
          <p:cNvPr id="1548294" name="Oval 6"/>
          <p:cNvSpPr>
            <a:spLocks noChangeArrowheads="1"/>
          </p:cNvSpPr>
          <p:nvPr/>
        </p:nvSpPr>
        <p:spPr bwMode="auto">
          <a:xfrm>
            <a:off x="842010" y="5547360"/>
            <a:ext cx="388620" cy="38862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A</a:t>
            </a:r>
          </a:p>
        </p:txBody>
      </p:sp>
      <p:sp>
        <p:nvSpPr>
          <p:cNvPr id="1548295" name="Oval 7"/>
          <p:cNvSpPr>
            <a:spLocks noChangeArrowheads="1"/>
          </p:cNvSpPr>
          <p:nvPr/>
        </p:nvSpPr>
        <p:spPr bwMode="auto">
          <a:xfrm>
            <a:off x="1813560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B</a:t>
            </a:r>
          </a:p>
        </p:txBody>
      </p:sp>
      <p:sp>
        <p:nvSpPr>
          <p:cNvPr id="1548296" name="Oval 8"/>
          <p:cNvSpPr>
            <a:spLocks noChangeArrowheads="1"/>
          </p:cNvSpPr>
          <p:nvPr/>
        </p:nvSpPr>
        <p:spPr bwMode="auto">
          <a:xfrm>
            <a:off x="4792980" y="5547360"/>
            <a:ext cx="388620" cy="38862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E</a:t>
            </a:r>
          </a:p>
        </p:txBody>
      </p:sp>
      <p:sp>
        <p:nvSpPr>
          <p:cNvPr id="1548297" name="Oval 9"/>
          <p:cNvSpPr>
            <a:spLocks noChangeArrowheads="1"/>
          </p:cNvSpPr>
          <p:nvPr/>
        </p:nvSpPr>
        <p:spPr bwMode="auto">
          <a:xfrm>
            <a:off x="3821430" y="5547360"/>
            <a:ext cx="388620" cy="38862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800"/>
              <a:t>D</a:t>
            </a:r>
          </a:p>
        </p:txBody>
      </p:sp>
      <p:sp>
        <p:nvSpPr>
          <p:cNvPr id="1548298" name="Line 10"/>
          <p:cNvSpPr>
            <a:spLocks noChangeShapeType="1"/>
          </p:cNvSpPr>
          <p:nvPr/>
        </p:nvSpPr>
        <p:spPr bwMode="auto">
          <a:xfrm>
            <a:off x="3238500" y="5741670"/>
            <a:ext cx="58293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1548299" name="Text Box 11"/>
          <p:cNvSpPr txBox="1">
            <a:spLocks noChangeArrowheads="1"/>
          </p:cNvSpPr>
          <p:nvPr/>
        </p:nvSpPr>
        <p:spPr bwMode="auto">
          <a:xfrm>
            <a:off x="3151122" y="5288280"/>
            <a:ext cx="767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/>
              <a:t>ACK</a:t>
            </a:r>
          </a:p>
        </p:txBody>
      </p:sp>
      <p:sp>
        <p:nvSpPr>
          <p:cNvPr id="1548301" name="Line 13"/>
          <p:cNvSpPr>
            <a:spLocks noChangeShapeType="1"/>
          </p:cNvSpPr>
          <p:nvPr/>
        </p:nvSpPr>
        <p:spPr bwMode="auto">
          <a:xfrm flipH="1">
            <a:off x="4210050" y="3798570"/>
            <a:ext cx="777240" cy="453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800"/>
          </a:p>
        </p:txBody>
      </p:sp>
      <p:sp>
        <p:nvSpPr>
          <p:cNvPr id="1548302" name="Text Box 14"/>
          <p:cNvSpPr txBox="1">
            <a:spLocks noChangeArrowheads="1"/>
          </p:cNvSpPr>
          <p:nvPr/>
        </p:nvSpPr>
        <p:spPr bwMode="auto">
          <a:xfrm>
            <a:off x="5168106" y="3445034"/>
            <a:ext cx="2204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Times New Roman" charset="0"/>
              </a:rPr>
              <a:t>Reserved area</a:t>
            </a:r>
          </a:p>
        </p:txBody>
      </p:sp>
    </p:spTree>
    <p:extLst>
      <p:ext uri="{BB962C8B-B14F-4D97-AF65-F5344CB8AC3E}">
        <p14:creationId xmlns:p14="http://schemas.microsoft.com/office/powerpoint/2010/main" val="763482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81000" y="660400"/>
            <a:ext cx="7002780" cy="554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7595">
              <a:lnSpc>
                <a:spcPct val="100000"/>
              </a:lnSpc>
            </a:pPr>
            <a:r>
              <a:rPr sz="2800" b="1" spc="365" dirty="0">
                <a:solidFill>
                  <a:srgbClr val="0070C0"/>
                </a:solidFill>
                <a:latin typeface="PMingLiU"/>
                <a:cs typeface="PMingLiU"/>
              </a:rPr>
              <a:t>A </a:t>
            </a:r>
            <a:r>
              <a:rPr sz="2800" b="1" spc="245" dirty="0">
                <a:solidFill>
                  <a:srgbClr val="0070C0"/>
                </a:solidFill>
                <a:latin typeface="PMingLiU"/>
                <a:cs typeface="PMingLiU"/>
              </a:rPr>
              <a:t>Rose </a:t>
            </a:r>
            <a:r>
              <a:rPr sz="2800" b="1" spc="265" dirty="0">
                <a:solidFill>
                  <a:srgbClr val="0070C0"/>
                </a:solidFill>
                <a:latin typeface="PMingLiU"/>
                <a:cs typeface="PMingLiU"/>
              </a:rPr>
              <a:t>by any </a:t>
            </a:r>
            <a:r>
              <a:rPr sz="2800" b="1" spc="280" dirty="0">
                <a:solidFill>
                  <a:srgbClr val="0070C0"/>
                </a:solidFill>
                <a:latin typeface="PMingLiU"/>
                <a:cs typeface="PMingLiU"/>
              </a:rPr>
              <a:t>other</a:t>
            </a:r>
            <a:r>
              <a:rPr sz="2800" b="1" spc="-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325" dirty="0">
                <a:solidFill>
                  <a:srgbClr val="0070C0"/>
                </a:solidFill>
                <a:latin typeface="PMingLiU"/>
                <a:cs typeface="PMingLiU"/>
              </a:rPr>
              <a:t>Name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12700" marR="165735">
              <a:lnSpc>
                <a:spcPct val="116100"/>
              </a:lnSpc>
              <a:spcBef>
                <a:spcPts val="1800"/>
              </a:spcBef>
            </a:pPr>
            <a:r>
              <a:rPr sz="2400" spc="20" dirty="0">
                <a:latin typeface="Garamond"/>
                <a:cs typeface="Garamond"/>
              </a:rPr>
              <a:t>Inherently </a:t>
            </a:r>
            <a:r>
              <a:rPr sz="2400" spc="30" dirty="0">
                <a:latin typeface="Garamond"/>
                <a:cs typeface="Garamond"/>
              </a:rPr>
              <a:t>sequential. </a:t>
            </a:r>
            <a:r>
              <a:rPr sz="2400" spc="20" dirty="0">
                <a:latin typeface="Garamond"/>
                <a:cs typeface="Garamond"/>
              </a:rPr>
              <a:t>Link </a:t>
            </a:r>
            <a:r>
              <a:rPr sz="2400" spc="30" dirty="0">
                <a:latin typeface="Garamond"/>
                <a:cs typeface="Garamond"/>
              </a:rPr>
              <a:t>shared </a:t>
            </a:r>
            <a:r>
              <a:rPr sz="2400" spc="10" dirty="0">
                <a:latin typeface="Garamond"/>
                <a:cs typeface="Garamond"/>
              </a:rPr>
              <a:t>among </a:t>
            </a:r>
            <a:r>
              <a:rPr sz="2400" spc="35" dirty="0">
                <a:latin typeface="Garamond"/>
                <a:cs typeface="Garamond"/>
              </a:rPr>
              <a:t>multiple  </a:t>
            </a:r>
            <a:r>
              <a:rPr sz="2400" spc="10" dirty="0">
                <a:latin typeface="Garamond"/>
                <a:cs typeface="Garamond"/>
              </a:rPr>
              <a:t>senders.</a:t>
            </a:r>
            <a:r>
              <a:rPr sz="2400" spc="265" dirty="0">
                <a:latin typeface="Garamond"/>
                <a:cs typeface="Garamond"/>
              </a:rPr>
              <a:t> </a:t>
            </a:r>
            <a:r>
              <a:rPr sz="2400" spc="35" dirty="0">
                <a:latin typeface="Garamond"/>
                <a:cs typeface="Garamond"/>
              </a:rPr>
              <a:t>A.K.A.</a:t>
            </a:r>
            <a:endParaRPr sz="240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8140" marR="431800" indent="-199390">
              <a:lnSpc>
                <a:spcPct val="116100"/>
              </a:lnSpc>
              <a:spcBef>
                <a:spcPts val="5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400" i="1" spc="-75" dirty="0">
                <a:solidFill>
                  <a:srgbClr val="00B050"/>
                </a:solidFill>
                <a:latin typeface="Arial"/>
                <a:cs typeface="Arial"/>
              </a:rPr>
              <a:t>Multiaccess </a:t>
            </a:r>
            <a:r>
              <a:rPr sz="2400" i="1" spc="-20" dirty="0">
                <a:solidFill>
                  <a:srgbClr val="00B050"/>
                </a:solidFill>
                <a:latin typeface="Arial"/>
                <a:cs typeface="Arial"/>
              </a:rPr>
              <a:t>links </a:t>
            </a:r>
            <a:r>
              <a:rPr sz="2400" spc="20" dirty="0">
                <a:latin typeface="Garamond"/>
                <a:cs typeface="Garamond"/>
              </a:rPr>
              <a:t>because </a:t>
            </a:r>
            <a:r>
              <a:rPr sz="2400" spc="30" dirty="0">
                <a:latin typeface="Garamond"/>
                <a:cs typeface="Garamond"/>
              </a:rPr>
              <a:t>there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35" dirty="0">
                <a:latin typeface="Garamond"/>
                <a:cs typeface="Garamond"/>
              </a:rPr>
              <a:t>multiple  </a:t>
            </a:r>
            <a:r>
              <a:rPr sz="2400" spc="-10" dirty="0">
                <a:latin typeface="Garamond"/>
                <a:cs typeface="Garamond"/>
              </a:rPr>
              <a:t>nodes </a:t>
            </a:r>
            <a:r>
              <a:rPr sz="2400" spc="95" dirty="0">
                <a:latin typeface="Garamond"/>
                <a:cs typeface="Garamond"/>
              </a:rPr>
              <a:t>that </a:t>
            </a:r>
            <a:r>
              <a:rPr sz="2400" spc="75" dirty="0">
                <a:latin typeface="Garamond"/>
                <a:cs typeface="Garamond"/>
              </a:rPr>
              <a:t>may </a:t>
            </a:r>
            <a:r>
              <a:rPr sz="2400" spc="30" dirty="0">
                <a:latin typeface="Garamond"/>
                <a:cs typeface="Garamond"/>
              </a:rPr>
              <a:t>simultaneously </a:t>
            </a:r>
            <a:r>
              <a:rPr sz="2400" spc="5" dirty="0">
                <a:latin typeface="Garamond"/>
                <a:cs typeface="Garamond"/>
              </a:rPr>
              <a:t>access</a:t>
            </a:r>
            <a:r>
              <a:rPr sz="2400" spc="350" dirty="0">
                <a:latin typeface="Garamond"/>
                <a:cs typeface="Garamond"/>
              </a:rPr>
              <a:t> </a:t>
            </a:r>
            <a:r>
              <a:rPr sz="2400" spc="35" dirty="0">
                <a:latin typeface="Garamond"/>
                <a:cs typeface="Garamond"/>
              </a:rPr>
              <a:t>link.</a:t>
            </a:r>
            <a:endParaRPr sz="2400" dirty="0">
              <a:latin typeface="Garamond"/>
              <a:cs typeface="Garamond"/>
            </a:endParaRPr>
          </a:p>
          <a:p>
            <a:pPr marL="358140" marR="102235" indent="-199390">
              <a:lnSpc>
                <a:spcPct val="116100"/>
              </a:lnSpc>
              <a:spcBef>
                <a:spcPts val="910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400" i="1" spc="-85" dirty="0">
                <a:solidFill>
                  <a:srgbClr val="00B050"/>
                </a:solidFill>
                <a:latin typeface="Arial"/>
                <a:cs typeface="Arial"/>
              </a:rPr>
              <a:t>Broadcast </a:t>
            </a:r>
            <a:r>
              <a:rPr sz="2400" i="1" spc="-20" dirty="0">
                <a:solidFill>
                  <a:srgbClr val="00B050"/>
                </a:solidFill>
                <a:latin typeface="Arial"/>
                <a:cs typeface="Arial"/>
              </a:rPr>
              <a:t>links </a:t>
            </a:r>
            <a:r>
              <a:rPr sz="2400" spc="20" dirty="0">
                <a:latin typeface="Garamond"/>
                <a:cs typeface="Garamond"/>
              </a:rPr>
              <a:t>because </a:t>
            </a:r>
            <a:r>
              <a:rPr sz="2400" spc="30" dirty="0">
                <a:latin typeface="Garamond"/>
                <a:cs typeface="Garamond"/>
              </a:rPr>
              <a:t>every </a:t>
            </a:r>
            <a:r>
              <a:rPr sz="2400" spc="25" dirty="0">
                <a:latin typeface="Garamond"/>
                <a:cs typeface="Garamond"/>
              </a:rPr>
              <a:t>transmission </a:t>
            </a:r>
            <a:r>
              <a:rPr sz="2400" spc="35" dirty="0">
                <a:latin typeface="Garamond"/>
                <a:cs typeface="Garamond"/>
              </a:rPr>
              <a:t>can  </a:t>
            </a:r>
            <a:r>
              <a:rPr sz="2400" spc="20" dirty="0">
                <a:latin typeface="Garamond"/>
                <a:cs typeface="Garamond"/>
              </a:rPr>
              <a:t>be </a:t>
            </a:r>
            <a:r>
              <a:rPr sz="2400" spc="35" dirty="0">
                <a:latin typeface="Garamond"/>
                <a:cs typeface="Garamond"/>
              </a:rPr>
              <a:t>heard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65" dirty="0">
                <a:latin typeface="Garamond"/>
                <a:cs typeface="Garamond"/>
              </a:rPr>
              <a:t>all </a:t>
            </a:r>
            <a:r>
              <a:rPr sz="2400" spc="10" dirty="0">
                <a:latin typeface="Garamond"/>
                <a:cs typeface="Garamond"/>
              </a:rPr>
              <a:t>other</a:t>
            </a:r>
            <a:r>
              <a:rPr sz="2400" spc="335" dirty="0">
                <a:latin typeface="Garamond"/>
                <a:cs typeface="Garamond"/>
              </a:rPr>
              <a:t> </a:t>
            </a:r>
            <a:r>
              <a:rPr sz="2400" spc="40" dirty="0">
                <a:latin typeface="Garamond"/>
                <a:cs typeface="Garamond"/>
              </a:rPr>
              <a:t>stations.</a:t>
            </a:r>
            <a:endParaRPr sz="2400" dirty="0">
              <a:latin typeface="Garamond"/>
              <a:cs typeface="Garamond"/>
            </a:endParaRPr>
          </a:p>
          <a:p>
            <a:pPr marL="358140" marR="5080" indent="-199390">
              <a:lnSpc>
                <a:spcPct val="116399"/>
              </a:lnSpc>
              <a:spcBef>
                <a:spcPts val="900"/>
              </a:spcBef>
              <a:buFont typeface="Times New Roman"/>
              <a:buChar char="•"/>
              <a:tabLst>
                <a:tab pos="358775" algn="l"/>
              </a:tabLst>
            </a:pPr>
            <a:r>
              <a:rPr sz="2400" i="1" spc="-95" dirty="0">
                <a:solidFill>
                  <a:srgbClr val="00B050"/>
                </a:solidFill>
                <a:latin typeface="Arial"/>
                <a:cs typeface="Arial"/>
              </a:rPr>
              <a:t>Local </a:t>
            </a:r>
            <a:r>
              <a:rPr sz="2400" i="1" spc="-75" dirty="0">
                <a:solidFill>
                  <a:srgbClr val="00B050"/>
                </a:solidFill>
                <a:latin typeface="Arial"/>
                <a:cs typeface="Arial"/>
              </a:rPr>
              <a:t>Area </a:t>
            </a:r>
            <a:r>
              <a:rPr sz="2400" i="1" spc="-65" dirty="0">
                <a:solidFill>
                  <a:srgbClr val="00B050"/>
                </a:solidFill>
                <a:latin typeface="Arial"/>
                <a:cs typeface="Arial"/>
              </a:rPr>
              <a:t>Networks </a:t>
            </a:r>
            <a:r>
              <a:rPr sz="2400" spc="-30" dirty="0">
                <a:latin typeface="Garamond"/>
                <a:cs typeface="Garamond"/>
              </a:rPr>
              <a:t>or LANs </a:t>
            </a:r>
            <a:r>
              <a:rPr sz="2400" spc="20" dirty="0">
                <a:latin typeface="Garamond"/>
                <a:cs typeface="Garamond"/>
              </a:rPr>
              <a:t>because </a:t>
            </a:r>
            <a:r>
              <a:rPr sz="2400" spc="40" dirty="0">
                <a:latin typeface="Garamond"/>
                <a:cs typeface="Garamond"/>
              </a:rPr>
              <a:t>the  </a:t>
            </a:r>
            <a:r>
              <a:rPr sz="2400" spc="20" dirty="0">
                <a:latin typeface="Garamond"/>
                <a:cs typeface="Garamond"/>
              </a:rPr>
              <a:t>geographical </a:t>
            </a:r>
            <a:r>
              <a:rPr sz="2400" spc="60" dirty="0">
                <a:latin typeface="Garamond"/>
                <a:cs typeface="Garamond"/>
              </a:rPr>
              <a:t>area </a:t>
            </a:r>
            <a:r>
              <a:rPr sz="2400" spc="10" dirty="0">
                <a:latin typeface="Garamond"/>
                <a:cs typeface="Garamond"/>
              </a:rPr>
              <a:t>serviced </a:t>
            </a:r>
            <a:r>
              <a:rPr sz="2400" spc="50" dirty="0">
                <a:latin typeface="Garamond"/>
                <a:cs typeface="Garamond"/>
              </a:rPr>
              <a:t>by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35" dirty="0">
                <a:latin typeface="Garamond"/>
                <a:cs typeface="Garamond"/>
              </a:rPr>
              <a:t>LAN </a:t>
            </a:r>
            <a:r>
              <a:rPr sz="2400" spc="15" dirty="0">
                <a:latin typeface="Garamond"/>
                <a:cs typeface="Garamond"/>
              </a:rPr>
              <a:t>is </a:t>
            </a:r>
            <a:r>
              <a:rPr sz="2400" spc="25" dirty="0">
                <a:latin typeface="Garamond"/>
                <a:cs typeface="Garamond"/>
              </a:rPr>
              <a:t>local </a:t>
            </a:r>
            <a:r>
              <a:rPr sz="2400" spc="45" dirty="0">
                <a:latin typeface="Garamond"/>
                <a:cs typeface="Garamond"/>
              </a:rPr>
              <a:t>and  </a:t>
            </a:r>
            <a:r>
              <a:rPr sz="2400" spc="40" dirty="0">
                <a:latin typeface="Garamond"/>
                <a:cs typeface="Garamond"/>
              </a:rPr>
              <a:t>small </a:t>
            </a:r>
            <a:r>
              <a:rPr sz="2400" spc="-80" dirty="0">
                <a:latin typeface="Garamond"/>
                <a:cs typeface="Garamond"/>
              </a:rPr>
              <a:t>– </a:t>
            </a:r>
            <a:r>
              <a:rPr sz="2400" spc="-40" dirty="0">
                <a:latin typeface="Garamond"/>
                <a:cs typeface="Garamond"/>
              </a:rPr>
              <a:t>from </a:t>
            </a:r>
            <a:r>
              <a:rPr sz="2400" spc="-20" dirty="0">
                <a:latin typeface="Garamond"/>
                <a:cs typeface="Garamond"/>
              </a:rPr>
              <a:t>1-10 </a:t>
            </a:r>
            <a:r>
              <a:rPr sz="2400" spc="10" dirty="0">
                <a:latin typeface="Garamond"/>
                <a:cs typeface="Garamond"/>
              </a:rPr>
              <a:t>Kms, </a:t>
            </a:r>
            <a:r>
              <a:rPr sz="2400" spc="-10" dirty="0">
                <a:latin typeface="Garamond"/>
                <a:cs typeface="Garamond"/>
              </a:rPr>
              <a:t>covering </a:t>
            </a:r>
            <a:r>
              <a:rPr sz="2400" spc="60" dirty="0">
                <a:latin typeface="Garamond"/>
                <a:cs typeface="Garamond"/>
              </a:rPr>
              <a:t>an </a:t>
            </a:r>
            <a:r>
              <a:rPr sz="2400" spc="-50" dirty="0">
                <a:latin typeface="Garamond"/>
                <a:cs typeface="Garamond"/>
              </a:rPr>
              <a:t>office, </a:t>
            </a:r>
            <a:r>
              <a:rPr sz="2400" spc="114" dirty="0">
                <a:latin typeface="Garamond"/>
                <a:cs typeface="Garamond"/>
              </a:rPr>
              <a:t>a  </a:t>
            </a:r>
            <a:r>
              <a:rPr sz="2400" spc="35" dirty="0">
                <a:latin typeface="Garamond"/>
                <a:cs typeface="Garamond"/>
              </a:rPr>
              <a:t>building, </a:t>
            </a:r>
            <a:r>
              <a:rPr sz="2400" spc="-30" dirty="0">
                <a:latin typeface="Garamond"/>
                <a:cs typeface="Garamond"/>
              </a:rPr>
              <a:t>or </a:t>
            </a:r>
            <a:r>
              <a:rPr sz="2400" spc="120" dirty="0">
                <a:latin typeface="Garamond"/>
                <a:cs typeface="Garamond"/>
              </a:rPr>
              <a:t>at </a:t>
            </a:r>
            <a:r>
              <a:rPr sz="2400" spc="10" dirty="0">
                <a:latin typeface="Garamond"/>
                <a:cs typeface="Garamond"/>
              </a:rPr>
              <a:t>most </a:t>
            </a:r>
            <a:r>
              <a:rPr sz="2400" spc="114" dirty="0">
                <a:latin typeface="Garamond"/>
                <a:cs typeface="Garamond"/>
              </a:rPr>
              <a:t>a</a:t>
            </a:r>
            <a:r>
              <a:rPr sz="2400" spc="370" dirty="0">
                <a:latin typeface="Garamond"/>
                <a:cs typeface="Garamond"/>
              </a:rPr>
              <a:t> </a:t>
            </a:r>
            <a:r>
              <a:rPr sz="2400" spc="30" dirty="0">
                <a:latin typeface="Garamond"/>
                <a:cs typeface="Garamond"/>
              </a:rPr>
              <a:t>campus.</a:t>
            </a:r>
            <a:endParaRPr sz="240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8863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2264539"/>
            <a:ext cx="7231379" cy="539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090" marR="467359" indent="-199390" algn="just">
              <a:lnSpc>
                <a:spcPct val="116300"/>
              </a:lnSpc>
              <a:buFont typeface="Times New Roman"/>
              <a:buChar char="•"/>
              <a:tabLst>
                <a:tab pos="212725" algn="l"/>
              </a:tabLst>
            </a:pPr>
            <a:r>
              <a:rPr lang="en-US" sz="2400" spc="10" dirty="0" smtClean="0">
                <a:solidFill>
                  <a:srgbClr val="00B050"/>
                </a:solidFill>
                <a:latin typeface="Garamond"/>
                <a:cs typeface="Garamond"/>
              </a:rPr>
              <a:t>Cost:</a:t>
            </a:r>
            <a:r>
              <a:rPr lang="en-US" sz="2400" spc="10" dirty="0" smtClean="0">
                <a:latin typeface="Garamond"/>
                <a:cs typeface="Garamond"/>
              </a:rPr>
              <a:t> </a:t>
            </a:r>
            <a:r>
              <a:rPr sz="2400" spc="10" dirty="0" smtClean="0">
                <a:latin typeface="Garamond"/>
                <a:cs typeface="Garamond"/>
              </a:rPr>
              <a:t>Connect </a:t>
            </a:r>
            <a:r>
              <a:rPr sz="2400" spc="30" dirty="0">
                <a:latin typeface="Garamond"/>
                <a:cs typeface="Garamond"/>
              </a:rPr>
              <a:t>up </a:t>
            </a:r>
            <a:r>
              <a:rPr sz="2400" spc="65" dirty="0">
                <a:latin typeface="Garamond"/>
                <a:cs typeface="Garamond"/>
              </a:rPr>
              <a:t>all </a:t>
            </a:r>
            <a:r>
              <a:rPr sz="2400" spc="10" dirty="0">
                <a:latin typeface="Garamond"/>
                <a:cs typeface="Garamond"/>
              </a:rPr>
              <a:t>computers </a:t>
            </a:r>
            <a:r>
              <a:rPr sz="2400" spc="25" dirty="0">
                <a:latin typeface="Garamond"/>
                <a:cs typeface="Garamond"/>
              </a:rPr>
              <a:t>in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35" dirty="0">
                <a:latin typeface="Garamond"/>
                <a:cs typeface="Garamond"/>
              </a:rPr>
              <a:t>building, </a:t>
            </a:r>
            <a:r>
              <a:rPr sz="2400" spc="-50" dirty="0">
                <a:latin typeface="Garamond"/>
                <a:cs typeface="Garamond"/>
              </a:rPr>
              <a:t>office,  </a:t>
            </a:r>
            <a:r>
              <a:rPr sz="2400" spc="30" dirty="0">
                <a:latin typeface="Garamond"/>
                <a:cs typeface="Garamond"/>
              </a:rPr>
              <a:t>campus. </a:t>
            </a:r>
            <a:r>
              <a:rPr sz="2400" spc="-20" dirty="0">
                <a:latin typeface="Garamond"/>
                <a:cs typeface="Garamond"/>
              </a:rPr>
              <a:t>200-1000 </a:t>
            </a:r>
            <a:r>
              <a:rPr sz="2400" spc="20" dirty="0">
                <a:latin typeface="Garamond"/>
                <a:cs typeface="Garamond"/>
              </a:rPr>
              <a:t>users. Saves </a:t>
            </a:r>
            <a:r>
              <a:rPr sz="2400" spc="25" dirty="0">
                <a:latin typeface="Garamond"/>
                <a:cs typeface="Garamond"/>
              </a:rPr>
              <a:t>wiring </a:t>
            </a:r>
            <a:r>
              <a:rPr sz="2400" dirty="0">
                <a:latin typeface="Garamond"/>
                <a:cs typeface="Garamond"/>
              </a:rPr>
              <a:t>costs </a:t>
            </a:r>
            <a:r>
              <a:rPr sz="2400" spc="15" dirty="0">
                <a:latin typeface="Garamond"/>
                <a:cs typeface="Garamond"/>
              </a:rPr>
              <a:t>to  </a:t>
            </a:r>
            <a:r>
              <a:rPr sz="2400" spc="30" dirty="0">
                <a:latin typeface="Garamond"/>
                <a:cs typeface="Garamond"/>
              </a:rPr>
              <a:t>share </a:t>
            </a:r>
            <a:r>
              <a:rPr sz="2400" spc="-40" dirty="0">
                <a:latin typeface="Garamond"/>
                <a:cs typeface="Garamond"/>
              </a:rPr>
              <a:t>one</a:t>
            </a:r>
            <a:r>
              <a:rPr sz="2400" spc="100" dirty="0">
                <a:latin typeface="Garamond"/>
                <a:cs typeface="Garamond"/>
              </a:rPr>
              <a:t> </a:t>
            </a:r>
            <a:r>
              <a:rPr sz="2400" spc="25" dirty="0" smtClean="0">
                <a:latin typeface="Garamond"/>
                <a:cs typeface="Garamond"/>
              </a:rPr>
              <a:t>wire</a:t>
            </a:r>
            <a:r>
              <a:rPr lang="en-US" sz="2400" spc="25" dirty="0" smtClean="0">
                <a:latin typeface="Garamond"/>
                <a:cs typeface="Garamond"/>
              </a:rPr>
              <a:t> (or the air waves, no dedicated air waves)</a:t>
            </a:r>
            <a:r>
              <a:rPr sz="2400" spc="25" dirty="0" smtClean="0">
                <a:latin typeface="Garamond"/>
                <a:cs typeface="Garamond"/>
              </a:rPr>
              <a:t>.</a:t>
            </a:r>
            <a:endParaRPr sz="2400" dirty="0">
              <a:latin typeface="Garamond"/>
              <a:cs typeface="Garamond"/>
            </a:endParaRPr>
          </a:p>
          <a:p>
            <a:pPr marL="212090" marR="257810" indent="-199390">
              <a:lnSpc>
                <a:spcPct val="116399"/>
              </a:lnSpc>
              <a:spcBef>
                <a:spcPts val="905"/>
              </a:spcBef>
              <a:buFont typeface="Times New Roman"/>
              <a:buChar char="•"/>
              <a:tabLst>
                <a:tab pos="212725" algn="l"/>
              </a:tabLst>
            </a:pPr>
            <a:r>
              <a:rPr lang="en-US" sz="2400" spc="10" dirty="0" smtClean="0">
                <a:solidFill>
                  <a:srgbClr val="00B050"/>
                </a:solidFill>
                <a:latin typeface="Garamond"/>
                <a:cs typeface="Garamond"/>
              </a:rPr>
              <a:t>Bandwidth:</a:t>
            </a:r>
            <a:r>
              <a:rPr lang="en-US" sz="2400" spc="10" dirty="0" smtClean="0">
                <a:latin typeface="Garamond"/>
                <a:cs typeface="Garamond"/>
              </a:rPr>
              <a:t> </a:t>
            </a:r>
            <a:r>
              <a:rPr sz="2400" spc="10" dirty="0" smtClean="0">
                <a:latin typeface="Garamond"/>
                <a:cs typeface="Garamond"/>
              </a:rPr>
              <a:t>Provides </a:t>
            </a:r>
            <a:r>
              <a:rPr sz="2400" spc="20" dirty="0">
                <a:latin typeface="Garamond"/>
                <a:cs typeface="Garamond"/>
              </a:rPr>
              <a:t>high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spc="45" dirty="0">
                <a:latin typeface="Garamond"/>
                <a:cs typeface="Garamond"/>
              </a:rPr>
              <a:t>and </a:t>
            </a:r>
            <a:r>
              <a:rPr sz="2400" spc="-35" dirty="0">
                <a:latin typeface="Garamond"/>
                <a:cs typeface="Garamond"/>
              </a:rPr>
              <a:t>low </a:t>
            </a:r>
            <a:r>
              <a:rPr sz="2400" spc="5" dirty="0">
                <a:latin typeface="Garamond"/>
                <a:cs typeface="Garamond"/>
              </a:rPr>
              <a:t>error </a:t>
            </a:r>
            <a:r>
              <a:rPr sz="2400" spc="55" dirty="0">
                <a:latin typeface="Garamond"/>
                <a:cs typeface="Garamond"/>
              </a:rPr>
              <a:t>rates </a:t>
            </a:r>
            <a:r>
              <a:rPr sz="2400" spc="-60" dirty="0">
                <a:latin typeface="Garamond"/>
                <a:cs typeface="Garamond"/>
              </a:rPr>
              <a:t>for  </a:t>
            </a:r>
            <a:r>
              <a:rPr sz="2400" spc="25" dirty="0">
                <a:latin typeface="Garamond"/>
                <a:cs typeface="Garamond"/>
              </a:rPr>
              <a:t>local </a:t>
            </a:r>
            <a:r>
              <a:rPr sz="2400" dirty="0">
                <a:latin typeface="Garamond"/>
                <a:cs typeface="Garamond"/>
              </a:rPr>
              <a:t>group </a:t>
            </a:r>
            <a:r>
              <a:rPr sz="2400" spc="-100" dirty="0">
                <a:latin typeface="Garamond"/>
                <a:cs typeface="Garamond"/>
              </a:rPr>
              <a:t>of </a:t>
            </a:r>
            <a:r>
              <a:rPr sz="2400" spc="20" dirty="0">
                <a:latin typeface="Garamond"/>
                <a:cs typeface="Garamond"/>
              </a:rPr>
              <a:t>users. </a:t>
            </a:r>
            <a:r>
              <a:rPr sz="2400" spc="10" dirty="0">
                <a:latin typeface="Garamond"/>
                <a:cs typeface="Garamond"/>
              </a:rPr>
              <a:t>Worth </a:t>
            </a:r>
            <a:r>
              <a:rPr sz="2400" spc="85" dirty="0">
                <a:latin typeface="Garamond"/>
                <a:cs typeface="Garamond"/>
              </a:rPr>
              <a:t>it </a:t>
            </a:r>
            <a:r>
              <a:rPr sz="2400" spc="20" dirty="0">
                <a:latin typeface="Garamond"/>
                <a:cs typeface="Garamond"/>
              </a:rPr>
              <a:t>because </a:t>
            </a:r>
            <a:r>
              <a:rPr sz="2400" spc="10" dirty="0">
                <a:latin typeface="Garamond"/>
                <a:cs typeface="Garamond"/>
              </a:rPr>
              <a:t>most  </a:t>
            </a:r>
            <a:r>
              <a:rPr sz="2400" spc="30" dirty="0">
                <a:latin typeface="Garamond"/>
                <a:cs typeface="Garamond"/>
              </a:rPr>
              <a:t>high-bandwidth </a:t>
            </a:r>
            <a:r>
              <a:rPr sz="2400" spc="45" dirty="0">
                <a:latin typeface="Garamond"/>
                <a:cs typeface="Garamond"/>
              </a:rPr>
              <a:t>distributed </a:t>
            </a:r>
            <a:r>
              <a:rPr sz="2400" spc="20" dirty="0">
                <a:latin typeface="Garamond"/>
                <a:cs typeface="Garamond"/>
              </a:rPr>
              <a:t>computing </a:t>
            </a:r>
            <a:r>
              <a:rPr sz="2400" spc="55" dirty="0">
                <a:latin typeface="Garamond"/>
                <a:cs typeface="Garamond"/>
              </a:rPr>
              <a:t>(e.g., </a:t>
            </a:r>
            <a:r>
              <a:rPr sz="2400" spc="-20" dirty="0">
                <a:latin typeface="Garamond"/>
                <a:cs typeface="Garamond"/>
              </a:rPr>
              <a:t>file  </a:t>
            </a:r>
            <a:r>
              <a:rPr sz="2400" spc="5" dirty="0">
                <a:latin typeface="Garamond"/>
                <a:cs typeface="Garamond"/>
              </a:rPr>
              <a:t>servers </a:t>
            </a:r>
            <a:r>
              <a:rPr sz="2400" spc="60" dirty="0">
                <a:latin typeface="Garamond"/>
                <a:cs typeface="Garamond"/>
              </a:rPr>
              <a:t>etc.) </a:t>
            </a:r>
            <a:r>
              <a:rPr sz="2400" spc="35" dirty="0">
                <a:latin typeface="Garamond"/>
                <a:cs typeface="Garamond"/>
              </a:rPr>
              <a:t>has </a:t>
            </a:r>
            <a:r>
              <a:rPr sz="2400" spc="10" dirty="0">
                <a:latin typeface="Garamond"/>
                <a:cs typeface="Garamond"/>
              </a:rPr>
              <a:t>acess</a:t>
            </a:r>
            <a:r>
              <a:rPr sz="2400" spc="470" dirty="0">
                <a:latin typeface="Garamond"/>
                <a:cs typeface="Garamond"/>
              </a:rPr>
              <a:t> </a:t>
            </a:r>
            <a:r>
              <a:rPr sz="2400" spc="35" dirty="0">
                <a:latin typeface="Garamond"/>
                <a:cs typeface="Garamond"/>
              </a:rPr>
              <a:t>locality.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500"/>
              </a:lnSpc>
              <a:spcBef>
                <a:spcPts val="890"/>
              </a:spcBef>
              <a:buFont typeface="Times New Roman"/>
              <a:buChar char="•"/>
              <a:tabLst>
                <a:tab pos="212725" algn="l"/>
              </a:tabLst>
            </a:pPr>
            <a:r>
              <a:rPr lang="en-US" sz="2400" spc="35" dirty="0" smtClean="0">
                <a:solidFill>
                  <a:srgbClr val="00B050"/>
                </a:solidFill>
                <a:latin typeface="Garamond"/>
                <a:cs typeface="Garamond"/>
              </a:rPr>
              <a:t>Statistical Multiplexing</a:t>
            </a:r>
            <a:r>
              <a:rPr lang="en-US" sz="2400" spc="35" dirty="0" smtClean="0">
                <a:latin typeface="Garamond"/>
                <a:cs typeface="Garamond"/>
              </a:rPr>
              <a:t>: </a:t>
            </a:r>
            <a:r>
              <a:rPr sz="2400" spc="35" dirty="0" smtClean="0">
                <a:latin typeface="Garamond"/>
                <a:cs typeface="Garamond"/>
              </a:rPr>
              <a:t>Time </a:t>
            </a:r>
            <a:r>
              <a:rPr sz="2400" spc="15" dirty="0">
                <a:latin typeface="Garamond"/>
                <a:cs typeface="Garamond"/>
              </a:rPr>
              <a:t>division </a:t>
            </a:r>
            <a:r>
              <a:rPr sz="2400" spc="35" dirty="0">
                <a:latin typeface="Garamond"/>
                <a:cs typeface="Garamond"/>
              </a:rPr>
              <a:t>multiplexing </a:t>
            </a:r>
            <a:r>
              <a:rPr sz="2400" spc="15" dirty="0">
                <a:latin typeface="Garamond"/>
                <a:cs typeface="Garamond"/>
              </a:rPr>
              <a:t>not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15" dirty="0">
                <a:latin typeface="Garamond"/>
                <a:cs typeface="Garamond"/>
              </a:rPr>
              <a:t>good </a:t>
            </a:r>
            <a:r>
              <a:rPr sz="2400" spc="40" dirty="0">
                <a:latin typeface="Garamond"/>
                <a:cs typeface="Garamond"/>
              </a:rPr>
              <a:t>idea </a:t>
            </a:r>
            <a:r>
              <a:rPr sz="2400" spc="-5" dirty="0">
                <a:latin typeface="Garamond"/>
                <a:cs typeface="Garamond"/>
              </a:rPr>
              <a:t>when  </a:t>
            </a:r>
            <a:r>
              <a:rPr sz="2400" spc="15" dirty="0">
                <a:latin typeface="Garamond"/>
                <a:cs typeface="Garamond"/>
              </a:rPr>
              <a:t>user </a:t>
            </a:r>
            <a:r>
              <a:rPr sz="2400" spc="5" dirty="0">
                <a:latin typeface="Garamond"/>
                <a:cs typeface="Garamond"/>
              </a:rPr>
              <a:t>traffic </a:t>
            </a:r>
            <a:r>
              <a:rPr sz="2400" spc="15" dirty="0">
                <a:latin typeface="Garamond"/>
                <a:cs typeface="Garamond"/>
              </a:rPr>
              <a:t>is </a:t>
            </a:r>
            <a:r>
              <a:rPr sz="2400" spc="55" dirty="0">
                <a:latin typeface="Garamond"/>
                <a:cs typeface="Garamond"/>
              </a:rPr>
              <a:t>bursty </a:t>
            </a:r>
            <a:r>
              <a:rPr sz="2400" spc="50" dirty="0">
                <a:latin typeface="Garamond"/>
                <a:cs typeface="Garamond"/>
              </a:rPr>
              <a:t>as </a:t>
            </a:r>
            <a:r>
              <a:rPr sz="2400" spc="95" dirty="0">
                <a:latin typeface="Garamond"/>
                <a:cs typeface="Garamond"/>
              </a:rPr>
              <a:t>data </a:t>
            </a:r>
            <a:r>
              <a:rPr sz="2400" spc="30" dirty="0">
                <a:latin typeface="Garamond"/>
                <a:cs typeface="Garamond"/>
              </a:rPr>
              <a:t>is. </a:t>
            </a:r>
            <a:r>
              <a:rPr sz="2400" spc="65" dirty="0">
                <a:latin typeface="Garamond"/>
                <a:cs typeface="Garamond"/>
              </a:rPr>
              <a:t>Bursty </a:t>
            </a:r>
            <a:r>
              <a:rPr sz="2400" spc="120" dirty="0">
                <a:latin typeface="Garamond"/>
                <a:cs typeface="Garamond"/>
              </a:rPr>
              <a:t>= </a:t>
            </a:r>
            <a:r>
              <a:rPr sz="2400" spc="20" dirty="0">
                <a:latin typeface="Garamond"/>
                <a:cs typeface="Garamond"/>
              </a:rPr>
              <a:t>high  </a:t>
            </a:r>
            <a:r>
              <a:rPr sz="2400" spc="25" dirty="0">
                <a:latin typeface="Garamond"/>
                <a:cs typeface="Garamond"/>
              </a:rPr>
              <a:t>peak/average </a:t>
            </a:r>
            <a:r>
              <a:rPr sz="2400" spc="50" dirty="0">
                <a:latin typeface="Garamond"/>
                <a:cs typeface="Garamond"/>
              </a:rPr>
              <a:t>ratio. </a:t>
            </a:r>
            <a:r>
              <a:rPr sz="2400" dirty="0">
                <a:latin typeface="Garamond"/>
                <a:cs typeface="Garamond"/>
              </a:rPr>
              <a:t>Each </a:t>
            </a:r>
            <a:r>
              <a:rPr sz="2400" spc="15" dirty="0">
                <a:latin typeface="Garamond"/>
                <a:cs typeface="Garamond"/>
              </a:rPr>
              <a:t>user </a:t>
            </a:r>
            <a:r>
              <a:rPr sz="2400" spc="30" dirty="0">
                <a:latin typeface="Garamond"/>
                <a:cs typeface="Garamond"/>
              </a:rPr>
              <a:t>gets </a:t>
            </a:r>
            <a:r>
              <a:rPr sz="2400" spc="5" dirty="0">
                <a:latin typeface="Garamond"/>
                <a:cs typeface="Garamond"/>
              </a:rPr>
              <a:t>access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25" dirty="0">
                <a:latin typeface="Garamond"/>
                <a:cs typeface="Garamond"/>
              </a:rPr>
              <a:t>entire  </a:t>
            </a:r>
            <a:r>
              <a:rPr sz="2400" spc="-35" dirty="0">
                <a:latin typeface="Garamond"/>
                <a:cs typeface="Garamond"/>
              </a:rPr>
              <a:t>LAN </a:t>
            </a:r>
            <a:r>
              <a:rPr sz="2400" spc="40" dirty="0">
                <a:latin typeface="Garamond"/>
                <a:cs typeface="Garamond"/>
              </a:rPr>
              <a:t>bandwidth </a:t>
            </a:r>
            <a:r>
              <a:rPr sz="2400" dirty="0">
                <a:latin typeface="Garamond"/>
                <a:cs typeface="Garamond"/>
              </a:rPr>
              <a:t>when </a:t>
            </a:r>
            <a:r>
              <a:rPr sz="2400" spc="10" dirty="0">
                <a:latin typeface="Garamond"/>
                <a:cs typeface="Garamond"/>
              </a:rPr>
              <a:t>other users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30" dirty="0">
                <a:latin typeface="Garamond"/>
                <a:cs typeface="Garamond"/>
              </a:rPr>
              <a:t>idle. </a:t>
            </a:r>
            <a:r>
              <a:rPr sz="2400" spc="10" dirty="0">
                <a:latin typeface="Garamond"/>
                <a:cs typeface="Garamond"/>
              </a:rPr>
              <a:t>As  </a:t>
            </a:r>
            <a:r>
              <a:rPr sz="2400" spc="-15" dirty="0">
                <a:latin typeface="Garamond"/>
                <a:cs typeface="Garamond"/>
              </a:rPr>
              <a:t>more </a:t>
            </a:r>
            <a:r>
              <a:rPr sz="2400" spc="10" dirty="0">
                <a:latin typeface="Garamond"/>
                <a:cs typeface="Garamond"/>
              </a:rPr>
              <a:t>users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35" dirty="0">
                <a:latin typeface="Garamond"/>
                <a:cs typeface="Garamond"/>
              </a:rPr>
              <a:t>added, </a:t>
            </a:r>
            <a:r>
              <a:rPr sz="2400" spc="65" dirty="0">
                <a:latin typeface="Garamond"/>
                <a:cs typeface="Garamond"/>
              </a:rPr>
              <a:t>they </a:t>
            </a:r>
            <a:r>
              <a:rPr sz="2400" spc="30" dirty="0">
                <a:latin typeface="Garamond"/>
                <a:cs typeface="Garamond"/>
              </a:rPr>
              <a:t>share </a:t>
            </a:r>
            <a:r>
              <a:rPr sz="2400" spc="40" dirty="0">
                <a:latin typeface="Garamond"/>
                <a:cs typeface="Garamond"/>
              </a:rPr>
              <a:t>the </a:t>
            </a:r>
            <a:r>
              <a:rPr sz="2400" spc="50" dirty="0">
                <a:latin typeface="Garamond"/>
                <a:cs typeface="Garamond"/>
              </a:rPr>
              <a:t> </a:t>
            </a:r>
            <a:r>
              <a:rPr sz="2400" spc="40" dirty="0">
                <a:latin typeface="Garamond"/>
                <a:cs typeface="Garamond"/>
              </a:rPr>
              <a:t>bandwidth</a:t>
            </a:r>
            <a:endParaRPr sz="2400" dirty="0">
              <a:latin typeface="Garamond"/>
              <a:cs typeface="Garamond"/>
            </a:endParaRPr>
          </a:p>
        </p:txBody>
      </p:sp>
      <p:sp>
        <p:nvSpPr>
          <p:cNvPr id="5" name="object 2"/>
          <p:cNvSpPr txBox="1"/>
          <p:nvPr/>
        </p:nvSpPr>
        <p:spPr>
          <a:xfrm>
            <a:off x="2168965" y="1295400"/>
            <a:ext cx="25908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455" dirty="0">
                <a:solidFill>
                  <a:srgbClr val="0070C0"/>
                </a:solidFill>
                <a:latin typeface="PMingLiU"/>
                <a:cs typeface="PMingLiU"/>
              </a:rPr>
              <a:t>WHY</a:t>
            </a:r>
            <a:r>
              <a:rPr sz="2400" b="1" spc="15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400" b="1" spc="295" dirty="0">
                <a:solidFill>
                  <a:srgbClr val="0070C0"/>
                </a:solidFill>
                <a:latin typeface="PMingLiU"/>
                <a:cs typeface="PMingLiU"/>
              </a:rPr>
              <a:t>LANS</a:t>
            </a:r>
            <a:endParaRPr sz="24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26442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6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81000" y="1066800"/>
            <a:ext cx="7162800" cy="640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70">
              <a:lnSpc>
                <a:spcPct val="100000"/>
              </a:lnSpc>
            </a:pPr>
            <a:r>
              <a:rPr sz="2800" b="1" spc="229" dirty="0">
                <a:solidFill>
                  <a:srgbClr val="0070C0"/>
                </a:solidFill>
                <a:latin typeface="PMingLiU"/>
                <a:cs typeface="PMingLiU"/>
              </a:rPr>
              <a:t>Statistical </a:t>
            </a:r>
            <a:r>
              <a:rPr sz="2800" b="1" spc="225" dirty="0">
                <a:solidFill>
                  <a:srgbClr val="0070C0"/>
                </a:solidFill>
                <a:latin typeface="PMingLiU"/>
                <a:cs typeface="PMingLiU"/>
              </a:rPr>
              <a:t>versus </a:t>
            </a:r>
            <a:r>
              <a:rPr sz="2800" b="1" spc="254" dirty="0">
                <a:solidFill>
                  <a:srgbClr val="0070C0"/>
                </a:solidFill>
                <a:latin typeface="PMingLiU"/>
                <a:cs typeface="PMingLiU"/>
              </a:rPr>
              <a:t>Strict</a:t>
            </a:r>
            <a:r>
              <a:rPr sz="2800" b="1" spc="185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b="1" spc="245" dirty="0">
                <a:solidFill>
                  <a:srgbClr val="0070C0"/>
                </a:solidFill>
                <a:latin typeface="PMingLiU"/>
                <a:cs typeface="PMingLiU"/>
              </a:rPr>
              <a:t>Multiplexing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21590" indent="-199390">
              <a:lnSpc>
                <a:spcPct val="116300"/>
              </a:lnSpc>
              <a:spcBef>
                <a:spcPts val="179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70" dirty="0">
                <a:solidFill>
                  <a:srgbClr val="00B050"/>
                </a:solidFill>
                <a:latin typeface="Garamond"/>
                <a:cs typeface="Garamond"/>
              </a:rPr>
              <a:t>Strict </a:t>
            </a:r>
            <a:r>
              <a:rPr sz="2400" spc="35" dirty="0">
                <a:solidFill>
                  <a:srgbClr val="00B050"/>
                </a:solidFill>
                <a:latin typeface="Garamond"/>
                <a:cs typeface="Garamond"/>
              </a:rPr>
              <a:t>multiplexing</a:t>
            </a:r>
            <a:r>
              <a:rPr sz="2400" spc="35" dirty="0">
                <a:latin typeface="Garamond"/>
                <a:cs typeface="Garamond"/>
              </a:rPr>
              <a:t>: </a:t>
            </a:r>
            <a:r>
              <a:rPr sz="2400" spc="10" dirty="0">
                <a:latin typeface="Garamond"/>
                <a:cs typeface="Garamond"/>
              </a:rPr>
              <a:t>TDM </a:t>
            </a:r>
            <a:r>
              <a:rPr sz="2400" spc="-30" dirty="0">
                <a:latin typeface="Garamond"/>
                <a:cs typeface="Garamond"/>
              </a:rPr>
              <a:t>or </a:t>
            </a:r>
            <a:r>
              <a:rPr sz="2400" spc="5" dirty="0">
                <a:latin typeface="Garamond"/>
                <a:cs typeface="Garamond"/>
              </a:rPr>
              <a:t>FDM </a:t>
            </a:r>
            <a:r>
              <a:rPr sz="2400" dirty="0">
                <a:latin typeface="Garamond"/>
                <a:cs typeface="Garamond"/>
              </a:rPr>
              <a:t>where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15" dirty="0">
                <a:latin typeface="Garamond"/>
                <a:cs typeface="Garamond"/>
              </a:rPr>
              <a:t>user is  </a:t>
            </a:r>
            <a:r>
              <a:rPr sz="2400" spc="5" dirty="0">
                <a:latin typeface="Garamond"/>
                <a:cs typeface="Garamond"/>
              </a:rPr>
              <a:t>given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5" dirty="0">
                <a:latin typeface="Garamond"/>
                <a:cs typeface="Garamond"/>
              </a:rPr>
              <a:t>fixed </a:t>
            </a:r>
            <a:r>
              <a:rPr sz="2400" spc="30" dirty="0">
                <a:latin typeface="Garamond"/>
                <a:cs typeface="Garamond"/>
              </a:rPr>
              <a:t>allocation </a:t>
            </a:r>
            <a:r>
              <a:rPr sz="2400" i="1" spc="-114" dirty="0">
                <a:latin typeface="Arial"/>
                <a:cs typeface="Arial"/>
              </a:rPr>
              <a:t>regardless </a:t>
            </a:r>
            <a:r>
              <a:rPr sz="2400" spc="-100" dirty="0">
                <a:latin typeface="Garamond"/>
                <a:cs typeface="Garamond"/>
              </a:rPr>
              <a:t>of </a:t>
            </a:r>
            <a:r>
              <a:rPr sz="2400" spc="20" dirty="0">
                <a:latin typeface="Garamond"/>
                <a:cs typeface="Garamond"/>
              </a:rPr>
              <a:t>whether </a:t>
            </a:r>
            <a:r>
              <a:rPr sz="2400" spc="40" dirty="0">
                <a:latin typeface="Garamond"/>
                <a:cs typeface="Garamond"/>
              </a:rPr>
              <a:t>the  </a:t>
            </a:r>
            <a:r>
              <a:rPr sz="2400" spc="15" dirty="0">
                <a:latin typeface="Garamond"/>
                <a:cs typeface="Garamond"/>
              </a:rPr>
              <a:t>user </a:t>
            </a:r>
            <a:r>
              <a:rPr sz="2400" spc="35" dirty="0">
                <a:latin typeface="Garamond"/>
                <a:cs typeface="Garamond"/>
              </a:rPr>
              <a:t>has </a:t>
            </a:r>
            <a:r>
              <a:rPr sz="2400" spc="95" dirty="0">
                <a:latin typeface="Garamond"/>
                <a:cs typeface="Garamond"/>
              </a:rPr>
              <a:t>data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5" dirty="0">
                <a:latin typeface="Garamond"/>
                <a:cs typeface="Garamond"/>
              </a:rPr>
              <a:t>send </a:t>
            </a:r>
            <a:r>
              <a:rPr sz="2400" spc="-30" dirty="0">
                <a:latin typeface="Garamond"/>
                <a:cs typeface="Garamond"/>
              </a:rPr>
              <a:t>or</a:t>
            </a:r>
            <a:r>
              <a:rPr sz="2400" spc="440" dirty="0">
                <a:latin typeface="Garamond"/>
                <a:cs typeface="Garamond"/>
              </a:rPr>
              <a:t> </a:t>
            </a:r>
            <a:r>
              <a:rPr sz="2400" spc="25" dirty="0">
                <a:latin typeface="Garamond"/>
                <a:cs typeface="Garamond"/>
              </a:rPr>
              <a:t>not.</a:t>
            </a:r>
            <a:endParaRPr sz="240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29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10" dirty="0">
                <a:solidFill>
                  <a:srgbClr val="00B050"/>
                </a:solidFill>
                <a:latin typeface="Arial"/>
                <a:cs typeface="Arial"/>
              </a:rPr>
              <a:t>Bursty</a:t>
            </a:r>
            <a:r>
              <a:rPr sz="2400" spc="10" dirty="0">
                <a:solidFill>
                  <a:srgbClr val="00B050"/>
                </a:solidFill>
                <a:latin typeface="Garamond"/>
                <a:cs typeface="Garamond"/>
              </a:rPr>
              <a:t>:</a:t>
            </a:r>
            <a:r>
              <a:rPr sz="2400" spc="10" dirty="0">
                <a:latin typeface="Garamond"/>
                <a:cs typeface="Garamond"/>
              </a:rPr>
              <a:t>  </a:t>
            </a:r>
            <a:r>
              <a:rPr sz="2400" spc="5" dirty="0">
                <a:latin typeface="Garamond"/>
                <a:cs typeface="Garamond"/>
              </a:rPr>
              <a:t>traffic </a:t>
            </a:r>
            <a:r>
              <a:rPr sz="2400" spc="35" dirty="0">
                <a:latin typeface="Garamond"/>
                <a:cs typeface="Garamond"/>
              </a:rPr>
              <a:t>has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20" dirty="0">
                <a:latin typeface="Garamond"/>
                <a:cs typeface="Garamond"/>
              </a:rPr>
              <a:t>high </a:t>
            </a:r>
            <a:r>
              <a:rPr sz="2400" spc="25" dirty="0">
                <a:latin typeface="Garamond"/>
                <a:cs typeface="Garamond"/>
              </a:rPr>
              <a:t>peak/average</a:t>
            </a:r>
            <a:r>
              <a:rPr sz="2400" spc="114" dirty="0">
                <a:latin typeface="Garamond"/>
                <a:cs typeface="Garamond"/>
              </a:rPr>
              <a:t> </a:t>
            </a:r>
            <a:r>
              <a:rPr sz="2400" spc="50" dirty="0">
                <a:latin typeface="Garamond"/>
                <a:cs typeface="Garamond"/>
              </a:rPr>
              <a:t>ratio.</a:t>
            </a:r>
            <a:endParaRPr sz="2400" dirty="0">
              <a:latin typeface="Garamond"/>
              <a:cs typeface="Garamond"/>
            </a:endParaRPr>
          </a:p>
          <a:p>
            <a:pPr marL="212090" marR="5080" indent="-199390">
              <a:lnSpc>
                <a:spcPct val="116500"/>
              </a:lnSpc>
              <a:spcBef>
                <a:spcPts val="900"/>
              </a:spcBef>
              <a:buFont typeface="Times New Roman"/>
              <a:buChar char="•"/>
              <a:tabLst>
                <a:tab pos="212725" algn="l"/>
              </a:tabLst>
            </a:pPr>
            <a:r>
              <a:rPr lang="en-US" sz="2400" spc="70" dirty="0" smtClean="0">
                <a:solidFill>
                  <a:srgbClr val="00B050"/>
                </a:solidFill>
                <a:latin typeface="Garamond"/>
                <a:cs typeface="Garamond"/>
              </a:rPr>
              <a:t>Analysis</a:t>
            </a:r>
            <a:r>
              <a:rPr lang="en-US" sz="2400" spc="70" dirty="0" smtClean="0">
                <a:latin typeface="Garamond"/>
                <a:cs typeface="Garamond"/>
              </a:rPr>
              <a:t>:</a:t>
            </a:r>
            <a:r>
              <a:rPr sz="2400" spc="70" dirty="0" smtClean="0">
                <a:latin typeface="Garamond"/>
                <a:cs typeface="Garamond"/>
              </a:rPr>
              <a:t> </a:t>
            </a:r>
            <a:r>
              <a:rPr sz="2400" spc="5" dirty="0">
                <a:latin typeface="Garamond"/>
                <a:cs typeface="Garamond"/>
              </a:rPr>
              <a:t>gives </a:t>
            </a:r>
            <a:r>
              <a:rPr sz="2400" spc="10" dirty="0">
                <a:latin typeface="Garamond"/>
                <a:cs typeface="Garamond"/>
              </a:rPr>
              <a:t>each </a:t>
            </a:r>
            <a:r>
              <a:rPr sz="2400" spc="15" dirty="0">
                <a:latin typeface="Garamond"/>
                <a:cs typeface="Garamond"/>
              </a:rPr>
              <a:t>user </a:t>
            </a:r>
            <a:r>
              <a:rPr sz="2400" i="1" spc="95" dirty="0">
                <a:latin typeface="Verdana"/>
                <a:cs typeface="Verdana"/>
              </a:rPr>
              <a:t>B/N </a:t>
            </a:r>
            <a:r>
              <a:rPr sz="2400" spc="65" dirty="0">
                <a:latin typeface="Garamond"/>
                <a:cs typeface="Garamond"/>
              </a:rPr>
              <a:t>, </a:t>
            </a:r>
            <a:r>
              <a:rPr sz="2400" dirty="0">
                <a:latin typeface="Garamond"/>
                <a:cs typeface="Garamond"/>
              </a:rPr>
              <a:t>where </a:t>
            </a:r>
            <a:r>
              <a:rPr sz="2400" i="1" spc="85" dirty="0">
                <a:latin typeface="Verdana"/>
                <a:cs typeface="Verdana"/>
              </a:rPr>
              <a:t>N </a:t>
            </a:r>
            <a:r>
              <a:rPr sz="2400" spc="15" dirty="0">
                <a:latin typeface="Garamond"/>
                <a:cs typeface="Garamond"/>
              </a:rPr>
              <a:t>is </a:t>
            </a:r>
            <a:r>
              <a:rPr sz="2400" spc="40" dirty="0">
                <a:latin typeface="Garamond"/>
                <a:cs typeface="Garamond"/>
              </a:rPr>
              <a:t>the  </a:t>
            </a:r>
            <a:r>
              <a:rPr sz="2400" spc="10" dirty="0">
                <a:latin typeface="Garamond"/>
                <a:cs typeface="Garamond"/>
              </a:rPr>
              <a:t>number </a:t>
            </a:r>
            <a:r>
              <a:rPr sz="2400" spc="-100" dirty="0">
                <a:latin typeface="Garamond"/>
                <a:cs typeface="Garamond"/>
              </a:rPr>
              <a:t>of </a:t>
            </a:r>
            <a:r>
              <a:rPr sz="2400" dirty="0">
                <a:latin typeface="Garamond"/>
                <a:cs typeface="Garamond"/>
              </a:rPr>
              <a:t>possible sources; </a:t>
            </a:r>
            <a:r>
              <a:rPr sz="2400" spc="90" dirty="0">
                <a:latin typeface="Garamond"/>
                <a:cs typeface="Garamond"/>
              </a:rPr>
              <a:t>stat </a:t>
            </a:r>
            <a:r>
              <a:rPr sz="2400" spc="35" dirty="0">
                <a:latin typeface="Garamond"/>
                <a:cs typeface="Garamond"/>
              </a:rPr>
              <a:t>multiplexing  </a:t>
            </a:r>
            <a:r>
              <a:rPr sz="2400" spc="60" dirty="0">
                <a:latin typeface="Garamond"/>
                <a:cs typeface="Garamond"/>
              </a:rPr>
              <a:t>attempts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5" dirty="0">
                <a:latin typeface="Garamond"/>
                <a:cs typeface="Garamond"/>
              </a:rPr>
              <a:t>give </a:t>
            </a:r>
            <a:r>
              <a:rPr sz="2400" spc="10" dirty="0">
                <a:latin typeface="Garamond"/>
                <a:cs typeface="Garamond"/>
              </a:rPr>
              <a:t>each </a:t>
            </a:r>
            <a:r>
              <a:rPr sz="2400" spc="25" dirty="0">
                <a:latin typeface="Garamond"/>
                <a:cs typeface="Garamond"/>
              </a:rPr>
              <a:t>user, </a:t>
            </a:r>
            <a:r>
              <a:rPr sz="2400" i="1" spc="75" dirty="0">
                <a:latin typeface="Verdana"/>
                <a:cs typeface="Verdana"/>
              </a:rPr>
              <a:t>B/x</a:t>
            </a:r>
            <a:r>
              <a:rPr sz="2400" spc="75" dirty="0">
                <a:latin typeface="Garamond"/>
                <a:cs typeface="Garamond"/>
              </a:rPr>
              <a:t>, </a:t>
            </a:r>
            <a:r>
              <a:rPr sz="2400" dirty="0">
                <a:latin typeface="Garamond"/>
                <a:cs typeface="Garamond"/>
              </a:rPr>
              <a:t>where </a:t>
            </a:r>
            <a:r>
              <a:rPr sz="2400" i="1" spc="-65" dirty="0">
                <a:latin typeface="Verdana"/>
                <a:cs typeface="Verdana"/>
              </a:rPr>
              <a:t>x </a:t>
            </a:r>
            <a:r>
              <a:rPr sz="2400" spc="15" dirty="0">
                <a:latin typeface="Garamond"/>
                <a:cs typeface="Garamond"/>
              </a:rPr>
              <a:t>is </a:t>
            </a:r>
            <a:r>
              <a:rPr sz="2400" spc="40" dirty="0">
                <a:latin typeface="Garamond"/>
                <a:cs typeface="Garamond"/>
              </a:rPr>
              <a:t>the  </a:t>
            </a:r>
            <a:r>
              <a:rPr sz="2400" spc="10" dirty="0">
                <a:latin typeface="Garamond"/>
                <a:cs typeface="Garamond"/>
              </a:rPr>
              <a:t>number </a:t>
            </a:r>
            <a:r>
              <a:rPr sz="2400" spc="-100" dirty="0">
                <a:latin typeface="Garamond"/>
                <a:cs typeface="Garamond"/>
              </a:rPr>
              <a:t>of </a:t>
            </a:r>
            <a:r>
              <a:rPr sz="2400" spc="50" dirty="0">
                <a:latin typeface="Garamond"/>
                <a:cs typeface="Garamond"/>
              </a:rPr>
              <a:t>busy </a:t>
            </a:r>
            <a:r>
              <a:rPr sz="2400" spc="20" dirty="0">
                <a:latin typeface="Garamond"/>
                <a:cs typeface="Garamond"/>
              </a:rPr>
              <a:t>users. </a:t>
            </a:r>
            <a:r>
              <a:rPr sz="2400" i="1" spc="85" dirty="0">
                <a:latin typeface="Verdana"/>
                <a:cs typeface="Verdana"/>
              </a:rPr>
              <a:t>N </a:t>
            </a:r>
            <a:r>
              <a:rPr sz="2400" spc="40" dirty="0">
                <a:latin typeface="Garamond"/>
                <a:cs typeface="Garamond"/>
              </a:rPr>
              <a:t>large </a:t>
            </a:r>
            <a:r>
              <a:rPr sz="2400" spc="20" dirty="0">
                <a:latin typeface="Garamond"/>
                <a:cs typeface="Garamond"/>
              </a:rPr>
              <a:t>(100 </a:t>
            </a:r>
            <a:r>
              <a:rPr sz="2400" spc="5" dirty="0">
                <a:latin typeface="Garamond"/>
                <a:cs typeface="Garamond"/>
              </a:rPr>
              <a:t>-1000) </a:t>
            </a:r>
            <a:r>
              <a:rPr sz="2400" spc="15" dirty="0">
                <a:latin typeface="Garamond"/>
                <a:cs typeface="Garamond"/>
              </a:rPr>
              <a:t>while </a:t>
            </a:r>
            <a:r>
              <a:rPr sz="2400" i="1" spc="-65" dirty="0">
                <a:latin typeface="Verdana"/>
                <a:cs typeface="Verdana"/>
              </a:rPr>
              <a:t>x  </a:t>
            </a:r>
            <a:r>
              <a:rPr sz="2400" spc="15" dirty="0">
                <a:latin typeface="Garamond"/>
                <a:cs typeface="Garamond"/>
              </a:rPr>
              <a:t>is </a:t>
            </a:r>
            <a:r>
              <a:rPr sz="2400" spc="40" dirty="0">
                <a:latin typeface="Garamond"/>
                <a:cs typeface="Garamond"/>
              </a:rPr>
              <a:t>small</a:t>
            </a:r>
            <a:r>
              <a:rPr sz="2400" spc="114" dirty="0">
                <a:latin typeface="Garamond"/>
                <a:cs typeface="Garamond"/>
              </a:rPr>
              <a:t> </a:t>
            </a:r>
            <a:r>
              <a:rPr sz="2400" spc="40" dirty="0">
                <a:latin typeface="Garamond"/>
                <a:cs typeface="Garamond"/>
              </a:rPr>
              <a:t>(1-10).</a:t>
            </a:r>
            <a:endParaRPr sz="2400" dirty="0">
              <a:latin typeface="Garamond"/>
              <a:cs typeface="Garamond"/>
            </a:endParaRPr>
          </a:p>
          <a:p>
            <a:pPr marL="212090" marR="132080" indent="-199390">
              <a:lnSpc>
                <a:spcPct val="116599"/>
              </a:lnSpc>
              <a:spcBef>
                <a:spcPts val="885"/>
              </a:spcBef>
              <a:buFont typeface="Times New Roman"/>
              <a:buChar char="•"/>
              <a:tabLst>
                <a:tab pos="212725" algn="l"/>
              </a:tabLst>
            </a:pPr>
            <a:r>
              <a:rPr lang="en-US" sz="2400" spc="5" dirty="0" smtClean="0">
                <a:solidFill>
                  <a:srgbClr val="00B050"/>
                </a:solidFill>
                <a:latin typeface="Garamond"/>
                <a:cs typeface="Garamond"/>
              </a:rPr>
              <a:t>Example</a:t>
            </a:r>
            <a:r>
              <a:rPr lang="en-US" sz="2400" spc="5" dirty="0" smtClean="0">
                <a:latin typeface="Garamond"/>
                <a:cs typeface="Garamond"/>
              </a:rPr>
              <a:t>: </a:t>
            </a:r>
            <a:r>
              <a:rPr sz="2400" spc="5" dirty="0" smtClean="0">
                <a:latin typeface="Garamond"/>
                <a:cs typeface="Garamond"/>
              </a:rPr>
              <a:t>Suppose </a:t>
            </a:r>
            <a:r>
              <a:rPr sz="2400" spc="-20" dirty="0">
                <a:latin typeface="Garamond"/>
                <a:cs typeface="Garamond"/>
              </a:rPr>
              <a:t>100 </a:t>
            </a:r>
            <a:r>
              <a:rPr sz="2400" spc="10" dirty="0">
                <a:latin typeface="Garamond"/>
                <a:cs typeface="Garamond"/>
              </a:rPr>
              <a:t>users each </a:t>
            </a:r>
            <a:r>
              <a:rPr sz="2400" spc="30" dirty="0">
                <a:latin typeface="Garamond"/>
                <a:cs typeface="Garamond"/>
              </a:rPr>
              <a:t>transfer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20" dirty="0">
                <a:latin typeface="Garamond"/>
                <a:cs typeface="Garamond"/>
              </a:rPr>
              <a:t>125 </a:t>
            </a:r>
            <a:r>
              <a:rPr sz="2400" spc="45" dirty="0">
                <a:latin typeface="Garamond"/>
                <a:cs typeface="Garamond"/>
              </a:rPr>
              <a:t>kbyte </a:t>
            </a:r>
            <a:r>
              <a:rPr sz="2400" spc="-20" dirty="0">
                <a:latin typeface="Garamond"/>
                <a:cs typeface="Garamond"/>
              </a:rPr>
              <a:t>file  </a:t>
            </a:r>
            <a:r>
              <a:rPr sz="2400" spc="30" dirty="0">
                <a:latin typeface="Garamond"/>
                <a:cs typeface="Garamond"/>
              </a:rPr>
              <a:t>every </a:t>
            </a:r>
            <a:r>
              <a:rPr sz="2400" spc="-15" dirty="0">
                <a:latin typeface="Garamond"/>
                <a:cs typeface="Garamond"/>
              </a:rPr>
              <a:t>2 </a:t>
            </a:r>
            <a:r>
              <a:rPr sz="2400" spc="10" dirty="0">
                <a:latin typeface="Garamond"/>
                <a:cs typeface="Garamond"/>
              </a:rPr>
              <a:t>hours.  </a:t>
            </a:r>
            <a:r>
              <a:rPr sz="2400" spc="60" dirty="0">
                <a:latin typeface="Garamond"/>
                <a:cs typeface="Garamond"/>
              </a:rPr>
              <a:t>At </a:t>
            </a:r>
            <a:r>
              <a:rPr sz="2400" spc="-15" dirty="0">
                <a:latin typeface="Garamond"/>
                <a:cs typeface="Garamond"/>
              </a:rPr>
              <a:t>10 </a:t>
            </a:r>
            <a:r>
              <a:rPr sz="2400" spc="15" dirty="0">
                <a:latin typeface="Garamond"/>
                <a:cs typeface="Garamond"/>
              </a:rPr>
              <a:t>Mbps,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-20" dirty="0">
                <a:latin typeface="Garamond"/>
                <a:cs typeface="Garamond"/>
              </a:rPr>
              <a:t>125 </a:t>
            </a:r>
            <a:r>
              <a:rPr sz="2400" spc="45" dirty="0">
                <a:latin typeface="Garamond"/>
                <a:cs typeface="Garamond"/>
              </a:rPr>
              <a:t>kbyte </a:t>
            </a:r>
            <a:r>
              <a:rPr sz="2400" spc="-20" dirty="0">
                <a:latin typeface="Garamond"/>
                <a:cs typeface="Garamond"/>
              </a:rPr>
              <a:t>file </a:t>
            </a:r>
            <a:r>
              <a:rPr sz="2400" spc="50" dirty="0">
                <a:latin typeface="Garamond"/>
                <a:cs typeface="Garamond"/>
              </a:rPr>
              <a:t> </a:t>
            </a:r>
            <a:r>
              <a:rPr sz="2400" spc="40" dirty="0" smtClean="0">
                <a:latin typeface="Garamond"/>
                <a:cs typeface="Garamond"/>
              </a:rPr>
              <a:t>takes</a:t>
            </a:r>
            <a:r>
              <a:rPr lang="en-US" sz="2400" dirty="0">
                <a:latin typeface="Garamond"/>
                <a:cs typeface="Garamond"/>
              </a:rPr>
              <a:t> </a:t>
            </a:r>
            <a:r>
              <a:rPr sz="2400" spc="10" dirty="0" smtClean="0">
                <a:latin typeface="Garamond"/>
                <a:cs typeface="Garamond"/>
              </a:rPr>
              <a:t>0.1 </a:t>
            </a:r>
            <a:r>
              <a:rPr sz="2400" spc="-15" dirty="0">
                <a:latin typeface="Garamond"/>
                <a:cs typeface="Garamond"/>
              </a:rPr>
              <a:t>seconds </a:t>
            </a:r>
            <a:r>
              <a:rPr sz="2400" spc="15" dirty="0">
                <a:latin typeface="Garamond"/>
                <a:cs typeface="Garamond"/>
              </a:rPr>
              <a:t>to </a:t>
            </a:r>
            <a:r>
              <a:rPr sz="2400" spc="60" dirty="0">
                <a:latin typeface="Garamond"/>
                <a:cs typeface="Garamond"/>
              </a:rPr>
              <a:t>transmit. At </a:t>
            </a:r>
            <a:r>
              <a:rPr sz="2400" spc="10" dirty="0">
                <a:latin typeface="Garamond"/>
                <a:cs typeface="Garamond"/>
              </a:rPr>
              <a:t>0.1 </a:t>
            </a:r>
            <a:r>
              <a:rPr sz="2400" spc="15" dirty="0">
                <a:latin typeface="Garamond"/>
                <a:cs typeface="Garamond"/>
              </a:rPr>
              <a:t>Mbps, </a:t>
            </a:r>
            <a:r>
              <a:rPr sz="2400" spc="-20" dirty="0">
                <a:latin typeface="Garamond"/>
                <a:cs typeface="Garamond"/>
              </a:rPr>
              <a:t>file </a:t>
            </a:r>
            <a:r>
              <a:rPr sz="2400" spc="40" dirty="0">
                <a:latin typeface="Garamond"/>
                <a:cs typeface="Garamond"/>
              </a:rPr>
              <a:t>takes </a:t>
            </a:r>
            <a:r>
              <a:rPr sz="2400" spc="-20" dirty="0">
                <a:latin typeface="Garamond"/>
                <a:cs typeface="Garamond"/>
              </a:rPr>
              <a:t>10  </a:t>
            </a:r>
            <a:r>
              <a:rPr sz="2400" spc="-15" dirty="0">
                <a:latin typeface="Garamond"/>
                <a:cs typeface="Garamond"/>
              </a:rPr>
              <a:t>seconds </a:t>
            </a:r>
            <a:r>
              <a:rPr sz="2400" spc="15" dirty="0">
                <a:latin typeface="Garamond"/>
                <a:cs typeface="Garamond"/>
              </a:rPr>
              <a:t>to</a:t>
            </a:r>
            <a:r>
              <a:rPr sz="2400" spc="170" dirty="0">
                <a:latin typeface="Garamond"/>
                <a:cs typeface="Garamond"/>
              </a:rPr>
              <a:t> </a:t>
            </a:r>
            <a:r>
              <a:rPr sz="2400" spc="30" dirty="0">
                <a:latin typeface="Garamond"/>
                <a:cs typeface="Garamond"/>
              </a:rPr>
              <a:t>transfer</a:t>
            </a:r>
            <a:r>
              <a:rPr sz="2050" spc="30" dirty="0">
                <a:latin typeface="Garamond"/>
                <a:cs typeface="Garamond"/>
              </a:rPr>
              <a:t>.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188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81247" y="657352"/>
            <a:ext cx="1571753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335" dirty="0">
                <a:solidFill>
                  <a:srgbClr val="0070C0"/>
                </a:solidFill>
                <a:latin typeface="PMingLiU"/>
                <a:cs typeface="PMingLiU"/>
              </a:rPr>
              <a:t>ALOHA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7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96377" y="1441718"/>
            <a:ext cx="6086337" cy="2921924"/>
            <a:chOff x="1696377" y="1441719"/>
            <a:chExt cx="5576848" cy="2624395"/>
          </a:xfrm>
        </p:grpSpPr>
        <p:sp>
          <p:nvSpPr>
            <p:cNvPr id="3" name="object 3"/>
            <p:cNvSpPr/>
            <p:nvPr/>
          </p:nvSpPr>
          <p:spPr>
            <a:xfrm>
              <a:off x="1871014" y="1479146"/>
              <a:ext cx="1022985" cy="337185"/>
            </a:xfrm>
            <a:custGeom>
              <a:avLst/>
              <a:gdLst/>
              <a:ahLst/>
              <a:cxnLst/>
              <a:rect l="l" t="t" r="r" b="b"/>
              <a:pathLst>
                <a:path w="1022985" h="337185">
                  <a:moveTo>
                    <a:pt x="0" y="336814"/>
                  </a:moveTo>
                  <a:lnTo>
                    <a:pt x="1022918" y="336814"/>
                  </a:lnTo>
                  <a:lnTo>
                    <a:pt x="1022918" y="0"/>
                  </a:lnTo>
                  <a:lnTo>
                    <a:pt x="0" y="0"/>
                  </a:lnTo>
                  <a:lnTo>
                    <a:pt x="0" y="336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69184" y="1940714"/>
              <a:ext cx="1022985" cy="337185"/>
            </a:xfrm>
            <a:custGeom>
              <a:avLst/>
              <a:gdLst/>
              <a:ahLst/>
              <a:cxnLst/>
              <a:rect l="l" t="t" r="r" b="b"/>
              <a:pathLst>
                <a:path w="1022985" h="337185">
                  <a:moveTo>
                    <a:pt x="0" y="336814"/>
                  </a:moveTo>
                  <a:lnTo>
                    <a:pt x="1022918" y="336814"/>
                  </a:lnTo>
                  <a:lnTo>
                    <a:pt x="1022918" y="0"/>
                  </a:lnTo>
                  <a:lnTo>
                    <a:pt x="0" y="0"/>
                  </a:lnTo>
                  <a:lnTo>
                    <a:pt x="0" y="336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69184" y="1940714"/>
              <a:ext cx="1022985" cy="337185"/>
            </a:xfrm>
            <a:custGeom>
              <a:avLst/>
              <a:gdLst/>
              <a:ahLst/>
              <a:cxnLst/>
              <a:rect l="l" t="t" r="r" b="b"/>
              <a:pathLst>
                <a:path w="1022985" h="337185">
                  <a:moveTo>
                    <a:pt x="0" y="336814"/>
                  </a:moveTo>
                  <a:lnTo>
                    <a:pt x="1022918" y="336814"/>
                  </a:lnTo>
                  <a:lnTo>
                    <a:pt x="1022918" y="0"/>
                  </a:lnTo>
                  <a:lnTo>
                    <a:pt x="0" y="0"/>
                  </a:lnTo>
                  <a:lnTo>
                    <a:pt x="0" y="336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7264" y="1441719"/>
              <a:ext cx="1022985" cy="337185"/>
            </a:xfrm>
            <a:custGeom>
              <a:avLst/>
              <a:gdLst/>
              <a:ahLst/>
              <a:cxnLst/>
              <a:rect l="l" t="t" r="r" b="b"/>
              <a:pathLst>
                <a:path w="1022985" h="337185">
                  <a:moveTo>
                    <a:pt x="0" y="336814"/>
                  </a:moveTo>
                  <a:lnTo>
                    <a:pt x="1022918" y="336814"/>
                  </a:lnTo>
                  <a:lnTo>
                    <a:pt x="1022918" y="0"/>
                  </a:lnTo>
                  <a:lnTo>
                    <a:pt x="0" y="0"/>
                  </a:lnTo>
                  <a:lnTo>
                    <a:pt x="0" y="336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08645" y="2414739"/>
              <a:ext cx="1983739" cy="0"/>
            </a:xfrm>
            <a:custGeom>
              <a:avLst/>
              <a:gdLst/>
              <a:ahLst/>
              <a:cxnLst/>
              <a:rect l="l" t="t" r="r" b="b"/>
              <a:pathLst>
                <a:path w="1983739">
                  <a:moveTo>
                    <a:pt x="0" y="0"/>
                  </a:moveTo>
                  <a:lnTo>
                    <a:pt x="198346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8645" y="2383561"/>
              <a:ext cx="125095" cy="62865"/>
            </a:xfrm>
            <a:custGeom>
              <a:avLst/>
              <a:gdLst/>
              <a:ahLst/>
              <a:cxnLst/>
              <a:rect l="l" t="t" r="r" b="b"/>
              <a:pathLst>
                <a:path w="125094" h="62864">
                  <a:moveTo>
                    <a:pt x="124739" y="0"/>
                  </a:moveTo>
                  <a:lnTo>
                    <a:pt x="0" y="31178"/>
                  </a:lnTo>
                  <a:lnTo>
                    <a:pt x="124739" y="62369"/>
                  </a:lnTo>
                  <a:lnTo>
                    <a:pt x="1247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08645" y="2383561"/>
              <a:ext cx="125095" cy="62865"/>
            </a:xfrm>
            <a:custGeom>
              <a:avLst/>
              <a:gdLst/>
              <a:ahLst/>
              <a:cxnLst/>
              <a:rect l="l" t="t" r="r" b="b"/>
              <a:pathLst>
                <a:path w="125094" h="62864">
                  <a:moveTo>
                    <a:pt x="124739" y="62369"/>
                  </a:moveTo>
                  <a:lnTo>
                    <a:pt x="0" y="31178"/>
                  </a:lnTo>
                  <a:lnTo>
                    <a:pt x="1247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7366" y="2383561"/>
              <a:ext cx="125095" cy="62865"/>
            </a:xfrm>
            <a:custGeom>
              <a:avLst/>
              <a:gdLst/>
              <a:ahLst/>
              <a:cxnLst/>
              <a:rect l="l" t="t" r="r" b="b"/>
              <a:pathLst>
                <a:path w="125095" h="62864">
                  <a:moveTo>
                    <a:pt x="0" y="0"/>
                  </a:moveTo>
                  <a:lnTo>
                    <a:pt x="0" y="62369"/>
                  </a:lnTo>
                  <a:lnTo>
                    <a:pt x="124739" y="31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67366" y="2383561"/>
              <a:ext cx="125095" cy="62865"/>
            </a:xfrm>
            <a:custGeom>
              <a:avLst/>
              <a:gdLst/>
              <a:ahLst/>
              <a:cxnLst/>
              <a:rect l="l" t="t" r="r" b="b"/>
              <a:pathLst>
                <a:path w="125095" h="62864">
                  <a:moveTo>
                    <a:pt x="0" y="0"/>
                  </a:moveTo>
                  <a:lnTo>
                    <a:pt x="124739" y="31178"/>
                  </a:lnTo>
                  <a:lnTo>
                    <a:pt x="0" y="623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6377" y="2926209"/>
              <a:ext cx="1022985" cy="337185"/>
            </a:xfrm>
            <a:custGeom>
              <a:avLst/>
              <a:gdLst/>
              <a:ahLst/>
              <a:cxnLst/>
              <a:rect l="l" t="t" r="r" b="b"/>
              <a:pathLst>
                <a:path w="1022985" h="337185">
                  <a:moveTo>
                    <a:pt x="0" y="336814"/>
                  </a:moveTo>
                  <a:lnTo>
                    <a:pt x="1022918" y="336814"/>
                  </a:lnTo>
                  <a:lnTo>
                    <a:pt x="1022918" y="0"/>
                  </a:lnTo>
                  <a:lnTo>
                    <a:pt x="0" y="0"/>
                  </a:lnTo>
                  <a:lnTo>
                    <a:pt x="0" y="336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9285" y="3362809"/>
              <a:ext cx="1022985" cy="337185"/>
            </a:xfrm>
            <a:custGeom>
              <a:avLst/>
              <a:gdLst/>
              <a:ahLst/>
              <a:cxnLst/>
              <a:rect l="l" t="t" r="r" b="b"/>
              <a:pathLst>
                <a:path w="1022985" h="337185">
                  <a:moveTo>
                    <a:pt x="0" y="336814"/>
                  </a:moveTo>
                  <a:lnTo>
                    <a:pt x="1022918" y="336814"/>
                  </a:lnTo>
                  <a:lnTo>
                    <a:pt x="1022918" y="0"/>
                  </a:lnTo>
                  <a:lnTo>
                    <a:pt x="0" y="0"/>
                  </a:lnTo>
                  <a:lnTo>
                    <a:pt x="0" y="336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9285" y="3362809"/>
              <a:ext cx="1022985" cy="337185"/>
            </a:xfrm>
            <a:custGeom>
              <a:avLst/>
              <a:gdLst/>
              <a:ahLst/>
              <a:cxnLst/>
              <a:rect l="l" t="t" r="r" b="b"/>
              <a:pathLst>
                <a:path w="1022985" h="337185">
                  <a:moveTo>
                    <a:pt x="0" y="336814"/>
                  </a:moveTo>
                  <a:lnTo>
                    <a:pt x="1022918" y="336814"/>
                  </a:lnTo>
                  <a:lnTo>
                    <a:pt x="1022918" y="0"/>
                  </a:lnTo>
                  <a:lnTo>
                    <a:pt x="0" y="0"/>
                  </a:lnTo>
                  <a:lnTo>
                    <a:pt x="0" y="336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56712" y="2926209"/>
              <a:ext cx="1022985" cy="337185"/>
            </a:xfrm>
            <a:custGeom>
              <a:avLst/>
              <a:gdLst/>
              <a:ahLst/>
              <a:cxnLst/>
              <a:rect l="l" t="t" r="r" b="b"/>
              <a:pathLst>
                <a:path w="1022985" h="337185">
                  <a:moveTo>
                    <a:pt x="0" y="336814"/>
                  </a:moveTo>
                  <a:lnTo>
                    <a:pt x="1022918" y="336814"/>
                  </a:lnTo>
                  <a:lnTo>
                    <a:pt x="1022918" y="0"/>
                  </a:lnTo>
                  <a:lnTo>
                    <a:pt x="0" y="0"/>
                  </a:lnTo>
                  <a:lnTo>
                    <a:pt x="0" y="3368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19679" y="3845166"/>
              <a:ext cx="1022985" cy="0"/>
            </a:xfrm>
            <a:custGeom>
              <a:avLst/>
              <a:gdLst/>
              <a:ahLst/>
              <a:cxnLst/>
              <a:rect l="l" t="t" r="r" b="b"/>
              <a:pathLst>
                <a:path w="1022985">
                  <a:moveTo>
                    <a:pt x="0" y="0"/>
                  </a:moveTo>
                  <a:lnTo>
                    <a:pt x="10225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19679" y="3813974"/>
              <a:ext cx="125095" cy="62865"/>
            </a:xfrm>
            <a:custGeom>
              <a:avLst/>
              <a:gdLst/>
              <a:ahLst/>
              <a:cxnLst/>
              <a:rect l="l" t="t" r="r" b="b"/>
              <a:pathLst>
                <a:path w="125094" h="62864">
                  <a:moveTo>
                    <a:pt x="124752" y="0"/>
                  </a:moveTo>
                  <a:lnTo>
                    <a:pt x="0" y="31191"/>
                  </a:lnTo>
                  <a:lnTo>
                    <a:pt x="124752" y="62382"/>
                  </a:lnTo>
                  <a:lnTo>
                    <a:pt x="124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19679" y="3813974"/>
              <a:ext cx="125095" cy="62865"/>
            </a:xfrm>
            <a:custGeom>
              <a:avLst/>
              <a:gdLst/>
              <a:ahLst/>
              <a:cxnLst/>
              <a:rect l="l" t="t" r="r" b="b"/>
              <a:pathLst>
                <a:path w="125094" h="62864">
                  <a:moveTo>
                    <a:pt x="124752" y="62382"/>
                  </a:moveTo>
                  <a:lnTo>
                    <a:pt x="0" y="31191"/>
                  </a:lnTo>
                  <a:lnTo>
                    <a:pt x="1247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17467" y="3813974"/>
              <a:ext cx="125095" cy="62865"/>
            </a:xfrm>
            <a:custGeom>
              <a:avLst/>
              <a:gdLst/>
              <a:ahLst/>
              <a:cxnLst/>
              <a:rect l="l" t="t" r="r" b="b"/>
              <a:pathLst>
                <a:path w="125095" h="62864">
                  <a:moveTo>
                    <a:pt x="0" y="0"/>
                  </a:moveTo>
                  <a:lnTo>
                    <a:pt x="0" y="62382"/>
                  </a:lnTo>
                  <a:lnTo>
                    <a:pt x="124739" y="31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17467" y="3813974"/>
              <a:ext cx="125095" cy="62865"/>
            </a:xfrm>
            <a:custGeom>
              <a:avLst/>
              <a:gdLst/>
              <a:ahLst/>
              <a:cxnLst/>
              <a:rect l="l" t="t" r="r" b="b"/>
              <a:pathLst>
                <a:path w="125095" h="62864">
                  <a:moveTo>
                    <a:pt x="0" y="0"/>
                  </a:moveTo>
                  <a:lnTo>
                    <a:pt x="124739" y="31191"/>
                  </a:lnTo>
                  <a:lnTo>
                    <a:pt x="0" y="623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96377" y="2726613"/>
              <a:ext cx="4341495" cy="0"/>
            </a:xfrm>
            <a:custGeom>
              <a:avLst/>
              <a:gdLst/>
              <a:ahLst/>
              <a:cxnLst/>
              <a:rect l="l" t="t" r="r" b="b"/>
              <a:pathLst>
                <a:path w="4341495">
                  <a:moveTo>
                    <a:pt x="0" y="0"/>
                  </a:moveTo>
                  <a:lnTo>
                    <a:pt x="4341164" y="0"/>
                  </a:lnTo>
                </a:path>
              </a:pathLst>
            </a:custGeom>
            <a:ln w="374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055873" y="3879519"/>
              <a:ext cx="130810" cy="1865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endParaRPr sz="1350" dirty="0">
                <a:latin typeface="Courier New"/>
                <a:cs typeface="Courier New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567365" y="1790722"/>
              <a:ext cx="3705860" cy="189359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896110">
                <a:lnSpc>
                  <a:spcPct val="100000"/>
                </a:lnSpc>
              </a:pPr>
              <a:r>
                <a:rPr sz="2400" b="1" spc="10" dirty="0">
                  <a:latin typeface="Courier New"/>
                  <a:cs typeface="Courier New"/>
                </a:rPr>
                <a:t>UNSLOTTED</a:t>
              </a:r>
              <a:r>
                <a:rPr sz="2400" b="1" spc="-50" dirty="0">
                  <a:latin typeface="Courier New"/>
                  <a:cs typeface="Courier New"/>
                </a:rPr>
                <a:t> </a:t>
              </a:r>
              <a:r>
                <a:rPr sz="2400" b="1" spc="10" dirty="0">
                  <a:latin typeface="Courier New"/>
                  <a:cs typeface="Courier New"/>
                </a:rPr>
                <a:t>ALOHA</a:t>
              </a:r>
              <a:endParaRPr sz="2400" dirty="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45"/>
                </a:spcBef>
              </a:pPr>
              <a:endParaRPr sz="1350"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</a:pPr>
              <a:endParaRPr sz="1500" dirty="0">
                <a:latin typeface="Times New Roman"/>
                <a:cs typeface="Times New Roman"/>
              </a:endParaRPr>
            </a:p>
            <a:p>
              <a:pPr marL="1908810">
                <a:lnSpc>
                  <a:spcPct val="100000"/>
                </a:lnSpc>
                <a:spcBef>
                  <a:spcPts val="925"/>
                </a:spcBef>
              </a:pPr>
              <a:r>
                <a:rPr sz="2400" b="1" spc="10" dirty="0">
                  <a:latin typeface="Courier New"/>
                  <a:cs typeface="Courier New"/>
                </a:rPr>
                <a:t>SLOTTED</a:t>
              </a:r>
              <a:r>
                <a:rPr sz="2400" b="1" spc="-55" dirty="0">
                  <a:latin typeface="Courier New"/>
                  <a:cs typeface="Courier New"/>
                </a:rPr>
                <a:t> </a:t>
              </a:r>
              <a:r>
                <a:rPr sz="2400" b="1" spc="10" dirty="0">
                  <a:latin typeface="Courier New"/>
                  <a:cs typeface="Courier New"/>
                </a:rPr>
                <a:t>ALOHA</a:t>
              </a:r>
              <a:endParaRPr sz="2400" dirty="0">
                <a:latin typeface="Courier New"/>
                <a:cs typeface="Courier New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28601" y="4651191"/>
            <a:ext cx="7239000" cy="3940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113030" indent="-160020">
              <a:lnSpc>
                <a:spcPct val="122900"/>
              </a:lnSpc>
              <a:buFont typeface="Times New Roman"/>
              <a:buChar char="•"/>
              <a:tabLst>
                <a:tab pos="172720" algn="l"/>
              </a:tabLst>
            </a:pPr>
            <a:r>
              <a:rPr sz="2800" spc="-5" dirty="0" smtClean="0">
                <a:solidFill>
                  <a:srgbClr val="00B050"/>
                </a:solidFill>
                <a:latin typeface="Georgia"/>
                <a:cs typeface="Georgia"/>
              </a:rPr>
              <a:t>Ethernet</a:t>
            </a:r>
            <a:r>
              <a:rPr lang="en-US" sz="2800" spc="-5" dirty="0" smtClean="0">
                <a:solidFill>
                  <a:srgbClr val="00B050"/>
                </a:solidFill>
                <a:latin typeface="Georgia"/>
                <a:cs typeface="Georgia"/>
              </a:rPr>
              <a:t> Predecessor</a:t>
            </a:r>
            <a:r>
              <a:rPr lang="en-US" sz="2800" spc="-5" dirty="0" smtClean="0">
                <a:latin typeface="Georgia"/>
                <a:cs typeface="Georgia"/>
              </a:rPr>
              <a:t>:</a:t>
            </a:r>
            <a:r>
              <a:rPr sz="2800" spc="-5" dirty="0" smtClean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Multiple </a:t>
            </a:r>
            <a:r>
              <a:rPr sz="2800" spc="-35" dirty="0">
                <a:latin typeface="Georgia"/>
                <a:cs typeface="Georgia"/>
              </a:rPr>
              <a:t>ground </a:t>
            </a:r>
            <a:r>
              <a:rPr sz="2800" spc="-20" dirty="0">
                <a:latin typeface="Georgia"/>
                <a:cs typeface="Georgia"/>
              </a:rPr>
              <a:t>stations </a:t>
            </a:r>
            <a:r>
              <a:rPr sz="2800" spc="-35" dirty="0">
                <a:latin typeface="Georgia"/>
                <a:cs typeface="Georgia"/>
              </a:rPr>
              <a:t>in various </a:t>
            </a:r>
            <a:r>
              <a:rPr sz="2800" spc="-15" dirty="0">
                <a:latin typeface="Georgia"/>
                <a:cs typeface="Georgia"/>
              </a:rPr>
              <a:t>parts  </a:t>
            </a:r>
            <a:r>
              <a:rPr sz="2800" spc="-40" dirty="0">
                <a:latin typeface="Georgia"/>
                <a:cs typeface="Georgia"/>
              </a:rPr>
              <a:t>of</a:t>
            </a:r>
            <a:r>
              <a:rPr sz="2800" spc="50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Hawai.</a:t>
            </a:r>
            <a:endParaRPr sz="2800" dirty="0">
              <a:latin typeface="Georgia"/>
              <a:cs typeface="Georgia"/>
            </a:endParaRPr>
          </a:p>
          <a:p>
            <a:pPr marL="172720" marR="5080" indent="-160020">
              <a:lnSpc>
                <a:spcPct val="122900"/>
              </a:lnSpc>
              <a:spcBef>
                <a:spcPts val="900"/>
              </a:spcBef>
              <a:buFont typeface="Times New Roman"/>
              <a:buChar char="•"/>
              <a:tabLst>
                <a:tab pos="172720" algn="l"/>
              </a:tabLst>
            </a:pPr>
            <a:r>
              <a:rPr lang="en-US" sz="2800" spc="10" dirty="0" smtClean="0">
                <a:solidFill>
                  <a:srgbClr val="00B050"/>
                </a:solidFill>
                <a:latin typeface="Georgia"/>
                <a:cs typeface="Georgia"/>
              </a:rPr>
              <a:t>Problem:</a:t>
            </a:r>
            <a:r>
              <a:rPr lang="en-US" sz="2800" spc="10" dirty="0" smtClean="0">
                <a:latin typeface="Georgia"/>
                <a:cs typeface="Georgia"/>
              </a:rPr>
              <a:t> </a:t>
            </a:r>
            <a:r>
              <a:rPr sz="2800" spc="10" dirty="0" smtClean="0">
                <a:latin typeface="Georgia"/>
                <a:cs typeface="Georgia"/>
              </a:rPr>
              <a:t>Couldn’t </a:t>
            </a:r>
            <a:r>
              <a:rPr sz="2800" spc="-45" dirty="0" smtClean="0">
                <a:latin typeface="Georgia"/>
                <a:cs typeface="Georgia"/>
              </a:rPr>
              <a:t>d</a:t>
            </a:r>
            <a:r>
              <a:rPr lang="en-US" sz="2800" spc="-45" dirty="0" smtClean="0">
                <a:latin typeface="Georgia"/>
                <a:cs typeface="Georgia"/>
              </a:rPr>
              <a:t>etect collisions</a:t>
            </a:r>
            <a:r>
              <a:rPr sz="2800" spc="-20" dirty="0" smtClean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or </a:t>
            </a:r>
            <a:r>
              <a:rPr sz="2800" spc="-45" dirty="0" smtClean="0">
                <a:latin typeface="Georgia"/>
                <a:cs typeface="Georgia"/>
              </a:rPr>
              <a:t>sense </a:t>
            </a:r>
            <a:r>
              <a:rPr lang="en-US" sz="2800" spc="-45" dirty="0" smtClean="0">
                <a:latin typeface="Georgia"/>
                <a:cs typeface="Georgia"/>
              </a:rPr>
              <a:t>when channel was busy. </a:t>
            </a:r>
            <a:r>
              <a:rPr lang="en-US" sz="2800" spc="-35" dirty="0" smtClean="0">
                <a:latin typeface="Georgia"/>
                <a:cs typeface="Georgia"/>
              </a:rPr>
              <a:t>S</a:t>
            </a:r>
            <a:r>
              <a:rPr sz="2800" spc="-35" dirty="0" smtClean="0">
                <a:latin typeface="Georgia"/>
                <a:cs typeface="Georgia"/>
              </a:rPr>
              <a:t>imilar </a:t>
            </a:r>
            <a:r>
              <a:rPr sz="2800" spc="-40" dirty="0" smtClean="0">
                <a:latin typeface="Georgia"/>
                <a:cs typeface="Georgia"/>
              </a:rPr>
              <a:t>problems</a:t>
            </a:r>
            <a:r>
              <a:rPr lang="en-US" sz="2800" spc="-40" dirty="0" smtClean="0">
                <a:latin typeface="Georgia"/>
                <a:cs typeface="Georgia"/>
              </a:rPr>
              <a:t> </a:t>
            </a:r>
            <a:r>
              <a:rPr sz="2800" spc="-35" dirty="0" smtClean="0">
                <a:latin typeface="Georgia"/>
                <a:cs typeface="Georgia"/>
              </a:rPr>
              <a:t>in</a:t>
            </a:r>
            <a:r>
              <a:rPr lang="en-US" sz="2800" spc="-35" dirty="0" smtClean="0">
                <a:latin typeface="Georgia"/>
                <a:cs typeface="Georgia"/>
              </a:rPr>
              <a:t> 802.11</a:t>
            </a:r>
            <a:endParaRPr sz="2800" dirty="0">
              <a:latin typeface="Georgia"/>
              <a:cs typeface="Georgia"/>
            </a:endParaRPr>
          </a:p>
          <a:p>
            <a:pPr marL="172720" marR="423545" indent="-160020">
              <a:lnSpc>
                <a:spcPct val="122900"/>
              </a:lnSpc>
              <a:spcBef>
                <a:spcPts val="885"/>
              </a:spcBef>
              <a:buFont typeface="Times New Roman"/>
              <a:buChar char="•"/>
              <a:tabLst>
                <a:tab pos="172720" algn="l"/>
              </a:tabLst>
            </a:pPr>
            <a:r>
              <a:rPr sz="2800" spc="-10" dirty="0">
                <a:solidFill>
                  <a:srgbClr val="00B050"/>
                </a:solidFill>
                <a:latin typeface="Georgia"/>
                <a:cs typeface="Georgia"/>
              </a:rPr>
              <a:t>Slotted </a:t>
            </a:r>
            <a:r>
              <a:rPr sz="2800" dirty="0" smtClean="0">
                <a:solidFill>
                  <a:srgbClr val="00B050"/>
                </a:solidFill>
                <a:latin typeface="Georgia"/>
                <a:cs typeface="Georgia"/>
              </a:rPr>
              <a:t>Aloha</a:t>
            </a:r>
            <a:r>
              <a:rPr lang="en-US" sz="2800" dirty="0" smtClean="0">
                <a:latin typeface="Georgia"/>
                <a:cs typeface="Georgia"/>
              </a:rPr>
              <a:t>:</a:t>
            </a:r>
            <a:r>
              <a:rPr sz="2800" dirty="0" smtClean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reduces </a:t>
            </a:r>
            <a:r>
              <a:rPr sz="2800" spc="-20" dirty="0">
                <a:latin typeface="Georgia"/>
                <a:cs typeface="Georgia"/>
              </a:rPr>
              <a:t>vulnerable </a:t>
            </a:r>
            <a:r>
              <a:rPr sz="2800" spc="-25" dirty="0">
                <a:latin typeface="Georgia"/>
                <a:cs typeface="Georgia"/>
              </a:rPr>
              <a:t>period </a:t>
            </a:r>
            <a:r>
              <a:rPr sz="2800" dirty="0">
                <a:latin typeface="Georgia"/>
                <a:cs typeface="Georgia"/>
              </a:rPr>
              <a:t>by </a:t>
            </a:r>
            <a:r>
              <a:rPr sz="2800" spc="-25" dirty="0">
                <a:latin typeface="Georgia"/>
                <a:cs typeface="Georgia"/>
              </a:rPr>
              <a:t>half </a:t>
            </a:r>
            <a:r>
              <a:rPr sz="2800" spc="5" dirty="0">
                <a:latin typeface="Georgia"/>
                <a:cs typeface="Georgia"/>
              </a:rPr>
              <a:t>but </a:t>
            </a:r>
            <a:r>
              <a:rPr sz="2800" spc="-40" dirty="0">
                <a:latin typeface="Georgia"/>
                <a:cs typeface="Georgia"/>
              </a:rPr>
              <a:t>requires </a:t>
            </a:r>
            <a:r>
              <a:rPr sz="2800" spc="-5" dirty="0">
                <a:latin typeface="Georgia"/>
                <a:cs typeface="Georgia"/>
              </a:rPr>
              <a:t>a  </a:t>
            </a:r>
            <a:r>
              <a:rPr sz="2800" spc="-55" dirty="0">
                <a:latin typeface="Georgia"/>
                <a:cs typeface="Georgia"/>
              </a:rPr>
              <a:t>common  </a:t>
            </a:r>
            <a:r>
              <a:rPr sz="2800" spc="-20" dirty="0">
                <a:latin typeface="Georgia"/>
                <a:cs typeface="Georgia"/>
              </a:rPr>
              <a:t>clock</a:t>
            </a:r>
            <a:r>
              <a:rPr sz="2800" spc="-55" dirty="0">
                <a:latin typeface="Georgia"/>
                <a:cs typeface="Georgia"/>
              </a:rPr>
              <a:t> 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21852" y="2423762"/>
            <a:ext cx="55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2T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69758" y="4117645"/>
            <a:ext cx="55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T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8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57200" y="776306"/>
            <a:ext cx="6553199" cy="45960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0850" marR="375920" indent="-1384300" algn="ctr">
              <a:lnSpc>
                <a:spcPct val="62900"/>
              </a:lnSpc>
            </a:pPr>
            <a:r>
              <a:rPr sz="2800" b="1" spc="270" dirty="0">
                <a:solidFill>
                  <a:srgbClr val="0070C0"/>
                </a:solidFill>
                <a:latin typeface="PMingLiU"/>
                <a:cs typeface="PMingLiU"/>
              </a:rPr>
              <a:t>In </a:t>
            </a:r>
            <a:r>
              <a:rPr sz="2800" b="1" spc="235" dirty="0">
                <a:solidFill>
                  <a:srgbClr val="0070C0"/>
                </a:solidFill>
                <a:latin typeface="PMingLiU"/>
                <a:cs typeface="PMingLiU"/>
              </a:rPr>
              <a:t>transmission </a:t>
            </a:r>
            <a:r>
              <a:rPr lang="en-US" sz="2800" b="1" spc="190" dirty="0">
                <a:solidFill>
                  <a:srgbClr val="0070C0"/>
                </a:solidFill>
                <a:latin typeface="PMingLiU"/>
                <a:cs typeface="PMingLiU"/>
              </a:rPr>
              <a:t>c</a:t>
            </a:r>
            <a:r>
              <a:rPr sz="2800" b="1" spc="190" dirty="0" smtClean="0">
                <a:solidFill>
                  <a:srgbClr val="0070C0"/>
                </a:solidFill>
                <a:latin typeface="PMingLiU"/>
                <a:cs typeface="PMingLiU"/>
              </a:rPr>
              <a:t>ollision </a:t>
            </a:r>
            <a:r>
              <a:rPr lang="en-US" sz="2800" b="1" spc="275" dirty="0">
                <a:solidFill>
                  <a:srgbClr val="0070C0"/>
                </a:solidFill>
                <a:latin typeface="PMingLiU"/>
                <a:cs typeface="PMingLiU"/>
              </a:rPr>
              <a:t>d</a:t>
            </a:r>
            <a:r>
              <a:rPr sz="2800" b="1" spc="275" dirty="0" smtClean="0">
                <a:solidFill>
                  <a:srgbClr val="0070C0"/>
                </a:solidFill>
                <a:latin typeface="PMingLiU"/>
                <a:cs typeface="PMingLiU"/>
              </a:rPr>
              <a:t>etect</a:t>
            </a:r>
            <a:r>
              <a:rPr lang="en-US" sz="2800" b="1" spc="275" dirty="0" smtClean="0">
                <a:solidFill>
                  <a:srgbClr val="0070C0"/>
                </a:solidFill>
                <a:latin typeface="PMingLiU"/>
                <a:cs typeface="PMingLiU"/>
              </a:rPr>
              <a:t>ion</a:t>
            </a:r>
            <a:r>
              <a:rPr sz="2800" b="1" spc="275" dirty="0" smtClean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endParaRPr lang="en-US" sz="2800" b="1" spc="275" dirty="0" smtClean="0">
              <a:solidFill>
                <a:srgbClr val="0070C0"/>
              </a:solidFill>
              <a:latin typeface="PMingLiU"/>
              <a:cs typeface="PMingLiU"/>
            </a:endParaRPr>
          </a:p>
          <a:p>
            <a:pPr marL="1720850" marR="375920" indent="-1384300">
              <a:lnSpc>
                <a:spcPct val="62900"/>
              </a:lnSpc>
            </a:pPr>
            <a:endParaRPr lang="en-US" sz="2800" b="1" spc="275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1720850" marR="375920" indent="-1384300" algn="ctr">
              <a:lnSpc>
                <a:spcPct val="62900"/>
              </a:lnSpc>
            </a:pPr>
            <a:r>
              <a:rPr sz="2800" b="1" spc="305" dirty="0" smtClean="0">
                <a:solidFill>
                  <a:srgbClr val="0070C0"/>
                </a:solidFill>
                <a:latin typeface="PMingLiU"/>
                <a:cs typeface="PMingLiU"/>
              </a:rPr>
              <a:t>and </a:t>
            </a:r>
            <a:r>
              <a:rPr lang="en-US" sz="2800" b="1" spc="204" dirty="0" smtClean="0">
                <a:solidFill>
                  <a:srgbClr val="0070C0"/>
                </a:solidFill>
                <a:latin typeface="PMingLiU"/>
                <a:cs typeface="PMingLiU"/>
              </a:rPr>
              <a:t>s</a:t>
            </a:r>
            <a:r>
              <a:rPr sz="2800" b="1" spc="204" dirty="0" smtClean="0">
                <a:solidFill>
                  <a:srgbClr val="0070C0"/>
                </a:solidFill>
                <a:latin typeface="PMingLiU"/>
                <a:cs typeface="PMingLiU"/>
              </a:rPr>
              <a:t>emi-reliability</a:t>
            </a:r>
            <a:endParaRPr sz="2800" b="1" dirty="0">
              <a:solidFill>
                <a:srgbClr val="0070C0"/>
              </a:solidFill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212090" marR="5080" indent="-199390">
              <a:lnSpc>
                <a:spcPct val="116300"/>
              </a:lnSpc>
              <a:spcBef>
                <a:spcPts val="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-20" dirty="0" smtClean="0">
                <a:latin typeface="Garamond"/>
                <a:cs typeface="Garamond"/>
              </a:rPr>
              <a:t>1500 </a:t>
            </a:r>
            <a:r>
              <a:rPr sz="2400" spc="50" dirty="0">
                <a:latin typeface="Garamond"/>
                <a:cs typeface="Garamond"/>
              </a:rPr>
              <a:t>byte </a:t>
            </a:r>
            <a:r>
              <a:rPr sz="2400" spc="5" dirty="0">
                <a:latin typeface="Garamond"/>
                <a:cs typeface="Garamond"/>
              </a:rPr>
              <a:t>frame </a:t>
            </a:r>
            <a:r>
              <a:rPr sz="2400" spc="-10" dirty="0">
                <a:latin typeface="Garamond"/>
                <a:cs typeface="Garamond"/>
              </a:rPr>
              <a:t>involved </a:t>
            </a:r>
            <a:r>
              <a:rPr sz="2400" spc="25" dirty="0">
                <a:latin typeface="Garamond"/>
                <a:cs typeface="Garamond"/>
              </a:rPr>
              <a:t>in </a:t>
            </a:r>
            <a:r>
              <a:rPr sz="2400" spc="114" dirty="0">
                <a:latin typeface="Garamond"/>
                <a:cs typeface="Garamond"/>
              </a:rPr>
              <a:t>a </a:t>
            </a:r>
            <a:r>
              <a:rPr sz="2400" spc="5" dirty="0">
                <a:latin typeface="Garamond"/>
                <a:cs typeface="Garamond"/>
              </a:rPr>
              <a:t>collision. </a:t>
            </a:r>
            <a:r>
              <a:rPr sz="2400" spc="25" dirty="0">
                <a:latin typeface="Garamond"/>
                <a:cs typeface="Garamond"/>
              </a:rPr>
              <a:t>Ethernet  </a:t>
            </a:r>
            <a:r>
              <a:rPr sz="2400" i="1" spc="-85" dirty="0">
                <a:latin typeface="Arial"/>
                <a:cs typeface="Arial"/>
              </a:rPr>
              <a:t>aborts </a:t>
            </a:r>
            <a:r>
              <a:rPr sz="2400" spc="25" dirty="0">
                <a:latin typeface="Garamond"/>
                <a:cs typeface="Garamond"/>
              </a:rPr>
              <a:t>transmission </a:t>
            </a:r>
            <a:r>
              <a:rPr sz="2400" spc="30" dirty="0">
                <a:latin typeface="Garamond"/>
                <a:cs typeface="Garamond"/>
              </a:rPr>
              <a:t>after </a:t>
            </a:r>
            <a:r>
              <a:rPr sz="2400" spc="-15" dirty="0">
                <a:latin typeface="Garamond"/>
                <a:cs typeface="Garamond"/>
              </a:rPr>
              <a:t>64 </a:t>
            </a:r>
            <a:r>
              <a:rPr sz="2400" spc="40" dirty="0">
                <a:latin typeface="Garamond"/>
                <a:cs typeface="Garamond"/>
              </a:rPr>
              <a:t>bytes. </a:t>
            </a:r>
            <a:r>
              <a:rPr sz="2400" spc="15" dirty="0">
                <a:latin typeface="Garamond"/>
                <a:cs typeface="Garamond"/>
              </a:rPr>
              <a:t>Aloha </a:t>
            </a:r>
            <a:r>
              <a:rPr sz="2400" spc="30" dirty="0">
                <a:latin typeface="Garamond"/>
                <a:cs typeface="Garamond"/>
              </a:rPr>
              <a:t>will  </a:t>
            </a:r>
            <a:r>
              <a:rPr sz="2400" spc="5" dirty="0">
                <a:latin typeface="Garamond"/>
                <a:cs typeface="Garamond"/>
              </a:rPr>
              <a:t>send </a:t>
            </a:r>
            <a:r>
              <a:rPr sz="2400" spc="40" dirty="0">
                <a:latin typeface="Garamond"/>
                <a:cs typeface="Garamond"/>
              </a:rPr>
              <a:t>the </a:t>
            </a:r>
            <a:r>
              <a:rPr sz="2400" spc="25" dirty="0">
                <a:latin typeface="Garamond"/>
                <a:cs typeface="Garamond"/>
              </a:rPr>
              <a:t>entire </a:t>
            </a:r>
            <a:r>
              <a:rPr sz="2400" spc="-20" dirty="0">
                <a:latin typeface="Garamond"/>
                <a:cs typeface="Garamond"/>
              </a:rPr>
              <a:t>1500 </a:t>
            </a:r>
            <a:r>
              <a:rPr sz="2400" spc="35" dirty="0">
                <a:latin typeface="Garamond"/>
                <a:cs typeface="Garamond"/>
              </a:rPr>
              <a:t>bytes </a:t>
            </a:r>
            <a:r>
              <a:rPr sz="2400" spc="45" dirty="0">
                <a:latin typeface="Garamond"/>
                <a:cs typeface="Garamond"/>
              </a:rPr>
              <a:t>and </a:t>
            </a:r>
            <a:r>
              <a:rPr sz="2400" spc="40" dirty="0">
                <a:latin typeface="Garamond"/>
                <a:cs typeface="Garamond"/>
              </a:rPr>
              <a:t>detect </a:t>
            </a:r>
            <a:r>
              <a:rPr sz="2400" dirty="0">
                <a:latin typeface="Garamond"/>
                <a:cs typeface="Garamond"/>
              </a:rPr>
              <a:t>when </a:t>
            </a:r>
            <a:r>
              <a:rPr sz="2400" spc="25" dirty="0">
                <a:latin typeface="Garamond"/>
                <a:cs typeface="Garamond"/>
              </a:rPr>
              <a:t>ack </a:t>
            </a:r>
            <a:r>
              <a:rPr sz="2400" spc="15" dirty="0">
                <a:latin typeface="Garamond"/>
                <a:cs typeface="Garamond"/>
              </a:rPr>
              <a:t>is  not </a:t>
            </a:r>
            <a:r>
              <a:rPr sz="2400" spc="10" dirty="0">
                <a:latin typeface="Garamond"/>
                <a:cs typeface="Garamond"/>
              </a:rPr>
              <a:t>received. </a:t>
            </a:r>
            <a:r>
              <a:rPr sz="2400" spc="60" dirty="0">
                <a:latin typeface="Garamond"/>
                <a:cs typeface="Garamond"/>
              </a:rPr>
              <a:t>Better </a:t>
            </a:r>
            <a:r>
              <a:rPr sz="2400" spc="-55" dirty="0">
                <a:latin typeface="Garamond"/>
                <a:cs typeface="Garamond"/>
              </a:rPr>
              <a:t>for </a:t>
            </a:r>
            <a:r>
              <a:rPr sz="2400" spc="40" dirty="0">
                <a:latin typeface="Garamond"/>
                <a:cs typeface="Garamond"/>
              </a:rPr>
              <a:t>large </a:t>
            </a:r>
            <a:r>
              <a:rPr sz="2400" spc="10" dirty="0">
                <a:latin typeface="Garamond"/>
                <a:cs typeface="Garamond"/>
              </a:rPr>
              <a:t>frames, </a:t>
            </a:r>
            <a:r>
              <a:rPr sz="2400" spc="45" dirty="0">
                <a:latin typeface="Garamond"/>
                <a:cs typeface="Garamond"/>
              </a:rPr>
              <a:t>and </a:t>
            </a:r>
            <a:r>
              <a:rPr sz="2400" spc="40" dirty="0">
                <a:latin typeface="Garamond"/>
                <a:cs typeface="Garamond"/>
              </a:rPr>
              <a:t>large  </a:t>
            </a:r>
            <a:r>
              <a:rPr sz="2400" spc="5" dirty="0">
                <a:latin typeface="Garamond"/>
                <a:cs typeface="Garamond"/>
              </a:rPr>
              <a:t>frame </a:t>
            </a:r>
            <a:r>
              <a:rPr sz="2400" spc="-5" dirty="0">
                <a:latin typeface="Garamond"/>
                <a:cs typeface="Garamond"/>
              </a:rPr>
              <a:t>sizes </a:t>
            </a:r>
            <a:r>
              <a:rPr sz="2400" spc="10" dirty="0">
                <a:latin typeface="Garamond"/>
                <a:cs typeface="Garamond"/>
              </a:rPr>
              <a:t>allow</a:t>
            </a:r>
            <a:r>
              <a:rPr sz="2400" spc="280" dirty="0">
                <a:latin typeface="Garamond"/>
                <a:cs typeface="Garamond"/>
              </a:rPr>
              <a:t> </a:t>
            </a:r>
            <a:r>
              <a:rPr sz="2400" spc="-20" dirty="0">
                <a:latin typeface="Garamond"/>
                <a:cs typeface="Garamond"/>
              </a:rPr>
              <a:t>efficiency.</a:t>
            </a:r>
            <a:endParaRPr sz="2400" dirty="0">
              <a:latin typeface="Garamond"/>
              <a:cs typeface="Garamond"/>
            </a:endParaRPr>
          </a:p>
          <a:p>
            <a:pPr marL="212090" marR="144780" indent="-199390">
              <a:lnSpc>
                <a:spcPct val="116300"/>
              </a:lnSpc>
              <a:spcBef>
                <a:spcPts val="90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400" spc="-130" dirty="0">
                <a:latin typeface="Garamond"/>
                <a:cs typeface="Garamond"/>
              </a:rPr>
              <a:t>No </a:t>
            </a:r>
            <a:r>
              <a:rPr sz="2400" spc="20" dirty="0">
                <a:latin typeface="Garamond"/>
                <a:cs typeface="Garamond"/>
              </a:rPr>
              <a:t>detection </a:t>
            </a:r>
            <a:r>
              <a:rPr sz="2400" spc="-100" dirty="0">
                <a:latin typeface="Garamond"/>
                <a:cs typeface="Garamond"/>
              </a:rPr>
              <a:t>of </a:t>
            </a:r>
            <a:r>
              <a:rPr sz="2400" spc="5" dirty="0">
                <a:latin typeface="Garamond"/>
                <a:cs typeface="Garamond"/>
              </a:rPr>
              <a:t>frame </a:t>
            </a:r>
            <a:r>
              <a:rPr sz="2400" spc="15" dirty="0">
                <a:latin typeface="Garamond"/>
                <a:cs typeface="Garamond"/>
              </a:rPr>
              <a:t>corruption. </a:t>
            </a:r>
            <a:r>
              <a:rPr sz="2400" spc="60" dirty="0">
                <a:latin typeface="Garamond"/>
                <a:cs typeface="Garamond"/>
              </a:rPr>
              <a:t>(1 </a:t>
            </a:r>
            <a:r>
              <a:rPr sz="2400" spc="25" dirty="0">
                <a:latin typeface="Garamond"/>
                <a:cs typeface="Garamond"/>
              </a:rPr>
              <a:t>in </a:t>
            </a:r>
            <a:r>
              <a:rPr sz="2400" spc="35" dirty="0">
                <a:latin typeface="Garamond"/>
                <a:cs typeface="Garamond"/>
              </a:rPr>
              <a:t>million).  </a:t>
            </a:r>
            <a:r>
              <a:rPr sz="2400" spc="-35" dirty="0">
                <a:latin typeface="Garamond"/>
                <a:cs typeface="Garamond"/>
              </a:rPr>
              <a:t>However, </a:t>
            </a:r>
            <a:r>
              <a:rPr sz="2400" spc="-5" dirty="0">
                <a:latin typeface="Garamond"/>
                <a:cs typeface="Garamond"/>
              </a:rPr>
              <a:t>collisions </a:t>
            </a:r>
            <a:r>
              <a:rPr sz="2400" spc="45" dirty="0">
                <a:latin typeface="Garamond"/>
                <a:cs typeface="Garamond"/>
              </a:rPr>
              <a:t>are </a:t>
            </a:r>
            <a:r>
              <a:rPr sz="2400" spc="10" dirty="0">
                <a:latin typeface="Garamond"/>
                <a:cs typeface="Garamond"/>
              </a:rPr>
              <a:t>frequent. </a:t>
            </a:r>
            <a:r>
              <a:rPr sz="2400" spc="30" dirty="0">
                <a:latin typeface="Garamond"/>
                <a:cs typeface="Garamond"/>
              </a:rPr>
              <a:t>Semi-reliable:  </a:t>
            </a:r>
            <a:r>
              <a:rPr sz="2400" spc="40" dirty="0">
                <a:latin typeface="Garamond"/>
                <a:cs typeface="Garamond"/>
              </a:rPr>
              <a:t>detect </a:t>
            </a:r>
            <a:r>
              <a:rPr sz="2400" spc="-5" dirty="0">
                <a:latin typeface="Garamond"/>
                <a:cs typeface="Garamond"/>
              </a:rPr>
              <a:t>collisions </a:t>
            </a:r>
            <a:r>
              <a:rPr sz="2400" spc="45" dirty="0">
                <a:latin typeface="Garamond"/>
                <a:cs typeface="Garamond"/>
              </a:rPr>
              <a:t>and </a:t>
            </a:r>
            <a:r>
              <a:rPr sz="2400" spc="50" dirty="0">
                <a:latin typeface="Garamond"/>
                <a:cs typeface="Garamond"/>
              </a:rPr>
              <a:t>retransmit </a:t>
            </a:r>
            <a:r>
              <a:rPr sz="2400" spc="25" dirty="0">
                <a:latin typeface="Garamond"/>
                <a:cs typeface="Garamond"/>
              </a:rPr>
              <a:t>in</a:t>
            </a:r>
            <a:r>
              <a:rPr sz="2400" spc="375" dirty="0">
                <a:latin typeface="Garamond"/>
                <a:cs typeface="Garamond"/>
              </a:rPr>
              <a:t> </a:t>
            </a:r>
            <a:r>
              <a:rPr sz="2400" spc="40" dirty="0">
                <a:latin typeface="Garamond"/>
                <a:cs typeface="Garamond"/>
              </a:rPr>
              <a:t>hardware</a:t>
            </a:r>
            <a:r>
              <a:rPr sz="2050" spc="40" dirty="0">
                <a:latin typeface="Garamond"/>
                <a:cs typeface="Garamond"/>
              </a:rPr>
              <a:t>.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50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>
              <a:lnSpc>
                <a:spcPts val="1235"/>
              </a:lnSpc>
              <a:spcBef>
                <a:spcPts val="55"/>
              </a:spcBef>
            </a:pPr>
            <a:r>
              <a:rPr spc="-5" dirty="0"/>
              <a:t>10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0880" y="660400"/>
            <a:ext cx="5369560" cy="39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5280">
              <a:lnSpc>
                <a:spcPct val="100000"/>
              </a:lnSpc>
            </a:pPr>
            <a:r>
              <a:rPr sz="2800" spc="275" dirty="0">
                <a:solidFill>
                  <a:srgbClr val="0070C0"/>
                </a:solidFill>
                <a:latin typeface="PMingLiU"/>
                <a:cs typeface="PMingLiU"/>
              </a:rPr>
              <a:t>Dynamic</a:t>
            </a:r>
            <a:r>
              <a:rPr sz="2800" spc="210" dirty="0">
                <a:solidFill>
                  <a:srgbClr val="0070C0"/>
                </a:solidFill>
                <a:latin typeface="PMingLiU"/>
                <a:cs typeface="PMingLiU"/>
              </a:rPr>
              <a:t> </a:t>
            </a:r>
            <a:r>
              <a:rPr sz="2800" spc="170" dirty="0">
                <a:solidFill>
                  <a:srgbClr val="0070C0"/>
                </a:solidFill>
                <a:latin typeface="PMingLiU"/>
                <a:cs typeface="PMingLiU"/>
              </a:rPr>
              <a:t>Backoff</a:t>
            </a:r>
            <a:endParaRPr sz="2800" dirty="0">
              <a:solidFill>
                <a:srgbClr val="0070C0"/>
              </a:solidFill>
              <a:latin typeface="PMingLiU"/>
              <a:cs typeface="PMingLiU"/>
            </a:endParaRPr>
          </a:p>
          <a:p>
            <a:pPr marL="212090" marR="91440" indent="-199390">
              <a:lnSpc>
                <a:spcPct val="116100"/>
              </a:lnSpc>
              <a:spcBef>
                <a:spcPts val="1800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050" spc="5" dirty="0">
                <a:latin typeface="Garamond"/>
                <a:cs typeface="Garamond"/>
              </a:rPr>
              <a:t>Consider </a:t>
            </a:r>
            <a:r>
              <a:rPr sz="2050" spc="-15" dirty="0">
                <a:latin typeface="Garamond"/>
                <a:cs typeface="Garamond"/>
              </a:rPr>
              <a:t>2 </a:t>
            </a:r>
            <a:r>
              <a:rPr sz="2050" spc="15" dirty="0">
                <a:latin typeface="Garamond"/>
                <a:cs typeface="Garamond"/>
              </a:rPr>
              <a:t>colliders. </a:t>
            </a:r>
            <a:r>
              <a:rPr sz="2050" spc="-40" dirty="0">
                <a:latin typeface="Garamond"/>
                <a:cs typeface="Garamond"/>
              </a:rPr>
              <a:t>One </a:t>
            </a:r>
            <a:r>
              <a:rPr sz="2050" spc="5" dirty="0">
                <a:latin typeface="Garamond"/>
                <a:cs typeface="Garamond"/>
              </a:rPr>
              <a:t>should </a:t>
            </a:r>
            <a:r>
              <a:rPr sz="2050" spc="60" dirty="0">
                <a:latin typeface="Garamond"/>
                <a:cs typeface="Garamond"/>
              </a:rPr>
              <a:t>wait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15" dirty="0">
                <a:latin typeface="Garamond"/>
                <a:cs typeface="Garamond"/>
              </a:rPr>
              <a:t>slot </a:t>
            </a:r>
            <a:r>
              <a:rPr sz="2050" spc="45" dirty="0">
                <a:latin typeface="Garamond"/>
                <a:cs typeface="Garamond"/>
              </a:rPr>
              <a:t>and  </a:t>
            </a:r>
            <a:r>
              <a:rPr sz="2050" spc="40" dirty="0">
                <a:latin typeface="Garamond"/>
                <a:cs typeface="Garamond"/>
              </a:rPr>
              <a:t>the </a:t>
            </a:r>
            <a:r>
              <a:rPr sz="2050" spc="10" dirty="0">
                <a:latin typeface="Garamond"/>
                <a:cs typeface="Garamond"/>
              </a:rPr>
              <a:t>other </a:t>
            </a:r>
            <a:r>
              <a:rPr sz="2050" spc="25" dirty="0">
                <a:latin typeface="Garamond"/>
                <a:cs typeface="Garamond"/>
              </a:rPr>
              <a:t>0.  </a:t>
            </a:r>
            <a:r>
              <a:rPr sz="2050" spc="60" dirty="0">
                <a:latin typeface="Garamond"/>
                <a:cs typeface="Garamond"/>
              </a:rPr>
              <a:t>Can </a:t>
            </a:r>
            <a:r>
              <a:rPr sz="2050" spc="30" dirty="0">
                <a:latin typeface="Garamond"/>
                <a:cs typeface="Garamond"/>
              </a:rPr>
              <a:t>approximate </a:t>
            </a:r>
            <a:r>
              <a:rPr sz="2050" spc="50" dirty="0">
                <a:latin typeface="Garamond"/>
                <a:cs typeface="Garamond"/>
              </a:rPr>
              <a:t>by </a:t>
            </a:r>
            <a:r>
              <a:rPr sz="2050" spc="15" dirty="0">
                <a:latin typeface="Garamond"/>
                <a:cs typeface="Garamond"/>
              </a:rPr>
              <a:t>tossing </a:t>
            </a:r>
            <a:r>
              <a:rPr sz="2050" spc="114" dirty="0">
                <a:latin typeface="Garamond"/>
                <a:cs typeface="Garamond"/>
              </a:rPr>
              <a:t>a</a:t>
            </a:r>
            <a:r>
              <a:rPr sz="2050" spc="280" dirty="0">
                <a:latin typeface="Garamond"/>
                <a:cs typeface="Garamond"/>
              </a:rPr>
              <a:t> </a:t>
            </a:r>
            <a:r>
              <a:rPr sz="2050" dirty="0">
                <a:latin typeface="Garamond"/>
                <a:cs typeface="Garamond"/>
              </a:rPr>
              <a:t>coin.</a:t>
            </a:r>
          </a:p>
          <a:p>
            <a:pPr marL="212090" marR="5080" indent="-199390">
              <a:lnSpc>
                <a:spcPct val="116100"/>
              </a:lnSpc>
              <a:spcBef>
                <a:spcPts val="910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050" spc="5" dirty="0">
                <a:latin typeface="Garamond"/>
                <a:cs typeface="Garamond"/>
              </a:rPr>
              <a:t>Consider </a:t>
            </a:r>
            <a:r>
              <a:rPr sz="2050" spc="-15" dirty="0">
                <a:latin typeface="Garamond"/>
                <a:cs typeface="Garamond"/>
              </a:rPr>
              <a:t>16 </a:t>
            </a:r>
            <a:r>
              <a:rPr sz="2050" spc="15" dirty="0">
                <a:latin typeface="Garamond"/>
                <a:cs typeface="Garamond"/>
              </a:rPr>
              <a:t>colliders. </a:t>
            </a:r>
            <a:r>
              <a:rPr sz="2050" spc="40" dirty="0">
                <a:latin typeface="Garamond"/>
                <a:cs typeface="Garamond"/>
              </a:rPr>
              <a:t>Ordinary </a:t>
            </a:r>
            <a:r>
              <a:rPr sz="2050" dirty="0">
                <a:latin typeface="Garamond"/>
                <a:cs typeface="Garamond"/>
              </a:rPr>
              <a:t>coin-tossing </a:t>
            </a:r>
            <a:r>
              <a:rPr sz="2050" spc="-15" dirty="0">
                <a:latin typeface="Garamond"/>
                <a:cs typeface="Garamond"/>
              </a:rPr>
              <a:t>does  </a:t>
            </a:r>
            <a:r>
              <a:rPr sz="2050" spc="15" dirty="0">
                <a:latin typeface="Garamond"/>
                <a:cs typeface="Garamond"/>
              </a:rPr>
              <a:t>not </a:t>
            </a:r>
            <a:r>
              <a:rPr sz="2050" dirty="0">
                <a:latin typeface="Garamond"/>
                <a:cs typeface="Garamond"/>
              </a:rPr>
              <a:t>work.  </a:t>
            </a:r>
            <a:r>
              <a:rPr sz="2050" spc="35" dirty="0">
                <a:latin typeface="Garamond"/>
                <a:cs typeface="Garamond"/>
              </a:rPr>
              <a:t>Pick </a:t>
            </a:r>
            <a:r>
              <a:rPr sz="2050" spc="20" dirty="0">
                <a:latin typeface="Garamond"/>
                <a:cs typeface="Garamond"/>
              </a:rPr>
              <a:t>random </a:t>
            </a:r>
            <a:r>
              <a:rPr sz="2050" spc="5" dirty="0">
                <a:latin typeface="Garamond"/>
                <a:cs typeface="Garamond"/>
              </a:rPr>
              <a:t>numbers </a:t>
            </a:r>
            <a:r>
              <a:rPr sz="2050" spc="-40" dirty="0">
                <a:latin typeface="Garamond"/>
                <a:cs typeface="Garamond"/>
              </a:rPr>
              <a:t>from </a:t>
            </a:r>
            <a:r>
              <a:rPr sz="2050" spc="-15" dirty="0">
                <a:latin typeface="Garamond"/>
                <a:cs typeface="Garamond"/>
              </a:rPr>
              <a:t>1 </a:t>
            </a:r>
            <a:r>
              <a:rPr sz="2050" spc="15" dirty="0">
                <a:latin typeface="Garamond"/>
                <a:cs typeface="Garamond"/>
              </a:rPr>
              <a:t>to</a:t>
            </a:r>
            <a:r>
              <a:rPr sz="2050" spc="515" dirty="0">
                <a:latin typeface="Garamond"/>
                <a:cs typeface="Garamond"/>
              </a:rPr>
              <a:t> </a:t>
            </a:r>
            <a:r>
              <a:rPr sz="2050" spc="5" dirty="0">
                <a:latin typeface="Garamond"/>
                <a:cs typeface="Garamond"/>
              </a:rPr>
              <a:t>16.</a:t>
            </a:r>
            <a:endParaRPr sz="2050" dirty="0">
              <a:latin typeface="Garamond"/>
              <a:cs typeface="Garamond"/>
            </a:endParaRPr>
          </a:p>
          <a:p>
            <a:pPr marL="212090" marR="346710" indent="-199390" algn="just">
              <a:lnSpc>
                <a:spcPct val="116300"/>
              </a:lnSpc>
              <a:spcBef>
                <a:spcPts val="90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050" spc="65" dirty="0">
                <a:latin typeface="Garamond"/>
                <a:cs typeface="Garamond"/>
              </a:rPr>
              <a:t>static </a:t>
            </a:r>
            <a:r>
              <a:rPr sz="2050" spc="-15" dirty="0">
                <a:latin typeface="Garamond"/>
                <a:cs typeface="Garamond"/>
              </a:rPr>
              <a:t>scheme </a:t>
            </a:r>
            <a:r>
              <a:rPr sz="2050" spc="30" dirty="0">
                <a:latin typeface="Garamond"/>
                <a:cs typeface="Garamond"/>
              </a:rPr>
              <a:t>either </a:t>
            </a:r>
            <a:r>
              <a:rPr sz="2050" spc="-15" dirty="0">
                <a:latin typeface="Garamond"/>
                <a:cs typeface="Garamond"/>
              </a:rPr>
              <a:t>does </a:t>
            </a:r>
            <a:r>
              <a:rPr sz="2050" spc="15" dirty="0">
                <a:latin typeface="Garamond"/>
                <a:cs typeface="Garamond"/>
              </a:rPr>
              <a:t>not </a:t>
            </a:r>
            <a:r>
              <a:rPr sz="2050" spc="-15" dirty="0">
                <a:latin typeface="Garamond"/>
                <a:cs typeface="Garamond"/>
              </a:rPr>
              <a:t>work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40" dirty="0">
                <a:latin typeface="Garamond"/>
                <a:cs typeface="Garamond"/>
              </a:rPr>
              <a:t>large  </a:t>
            </a:r>
            <a:r>
              <a:rPr sz="2050" spc="10" dirty="0">
                <a:latin typeface="Garamond"/>
                <a:cs typeface="Garamond"/>
              </a:rPr>
              <a:t>number </a:t>
            </a:r>
            <a:r>
              <a:rPr sz="2050" spc="-100" dirty="0">
                <a:latin typeface="Garamond"/>
                <a:cs typeface="Garamond"/>
              </a:rPr>
              <a:t>of </a:t>
            </a:r>
            <a:r>
              <a:rPr sz="2050" spc="5" dirty="0">
                <a:latin typeface="Garamond"/>
                <a:cs typeface="Garamond"/>
              </a:rPr>
              <a:t>colliders </a:t>
            </a:r>
            <a:r>
              <a:rPr sz="2050" spc="-30" dirty="0">
                <a:latin typeface="Garamond"/>
                <a:cs typeface="Garamond"/>
              </a:rPr>
              <a:t>or </a:t>
            </a:r>
            <a:r>
              <a:rPr sz="2050" spc="15" dirty="0">
                <a:latin typeface="Garamond"/>
                <a:cs typeface="Garamond"/>
              </a:rPr>
              <a:t>is </a:t>
            </a:r>
            <a:r>
              <a:rPr sz="2050" spc="-15" dirty="0">
                <a:latin typeface="Garamond"/>
                <a:cs typeface="Garamond"/>
              </a:rPr>
              <a:t>inefficient </a:t>
            </a:r>
            <a:r>
              <a:rPr sz="2050" spc="-55" dirty="0">
                <a:latin typeface="Garamond"/>
                <a:cs typeface="Garamond"/>
              </a:rPr>
              <a:t>for </a:t>
            </a:r>
            <a:r>
              <a:rPr sz="2050" spc="114" dirty="0">
                <a:latin typeface="Garamond"/>
                <a:cs typeface="Garamond"/>
              </a:rPr>
              <a:t>a </a:t>
            </a:r>
            <a:r>
              <a:rPr sz="2050" spc="40" dirty="0">
                <a:latin typeface="Garamond"/>
                <a:cs typeface="Garamond"/>
              </a:rPr>
              <a:t>small  </a:t>
            </a:r>
            <a:r>
              <a:rPr sz="2050" spc="15" dirty="0">
                <a:latin typeface="Garamond"/>
                <a:cs typeface="Garamond"/>
              </a:rPr>
              <a:t>number.</a:t>
            </a:r>
            <a:endParaRPr sz="2050" dirty="0">
              <a:latin typeface="Garamond"/>
              <a:cs typeface="Garamond"/>
            </a:endParaRPr>
          </a:p>
          <a:p>
            <a:pPr marL="212090" indent="-199390">
              <a:lnSpc>
                <a:spcPct val="100000"/>
              </a:lnSpc>
              <a:spcBef>
                <a:spcPts val="1305"/>
              </a:spcBef>
              <a:buFont typeface="Times New Roman"/>
              <a:buChar char="•"/>
              <a:tabLst>
                <a:tab pos="212725" algn="l"/>
              </a:tabLst>
            </a:pPr>
            <a:r>
              <a:rPr sz="2050" spc="75" dirty="0">
                <a:latin typeface="Garamond"/>
                <a:cs typeface="Garamond"/>
              </a:rPr>
              <a:t>Binary </a:t>
            </a:r>
            <a:r>
              <a:rPr sz="2050" spc="25" dirty="0">
                <a:latin typeface="Garamond"/>
                <a:cs typeface="Garamond"/>
              </a:rPr>
              <a:t>exponential</a:t>
            </a:r>
            <a:r>
              <a:rPr sz="2050" spc="65" dirty="0">
                <a:latin typeface="Garamond"/>
                <a:cs typeface="Garamond"/>
              </a:rPr>
              <a:t> </a:t>
            </a:r>
            <a:r>
              <a:rPr sz="2050" spc="-35" dirty="0">
                <a:latin typeface="Garamond"/>
                <a:cs typeface="Garamond"/>
              </a:rPr>
              <a:t>backoff.</a:t>
            </a:r>
            <a:endParaRPr sz="2050" dirty="0"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375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</TotalTime>
  <Words>1665</Words>
  <Application>Microsoft Office PowerPoint</Application>
  <PresentationFormat>Custom</PresentationFormat>
  <Paragraphs>358</Paragraphs>
  <Slides>33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ＭＳ Ｐゴシック</vt:lpstr>
      <vt:lpstr>PMingLiU</vt:lpstr>
      <vt:lpstr>Arial</vt:lpstr>
      <vt:lpstr>Calibri</vt:lpstr>
      <vt:lpstr>Century</vt:lpstr>
      <vt:lpstr>Courier New</vt:lpstr>
      <vt:lpstr>Garamond</vt:lpstr>
      <vt:lpstr>Georgia</vt:lpstr>
      <vt:lpstr>Monotype Sorts</vt:lpstr>
      <vt:lpstr>Times New Roman</vt:lpstr>
      <vt:lpstr>Verdana</vt:lpstr>
      <vt:lpstr>Office Theme</vt:lpstr>
      <vt:lpstr>Clip</vt:lpstr>
      <vt:lpstr>PowerPoint Presentation</vt:lpstr>
      <vt:lpstr>BOB METCALFE – ETHERNET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WLAN: IEEE 802.11b</vt:lpstr>
      <vt:lpstr>Physical Channels</vt:lpstr>
      <vt:lpstr>Carrier Sense Multiple Access</vt:lpstr>
      <vt:lpstr>Hidden Terminal Problem</vt:lpstr>
      <vt:lpstr>RTS/CTS (MACA)</vt:lpstr>
      <vt:lpstr>Backoff Interval </vt:lpstr>
      <vt:lpstr>Non-symmetric ranges</vt:lpstr>
      <vt:lpstr>802.11 COLLISION AVOIDANCE EXAMPLE</vt:lpstr>
      <vt:lpstr>IEEE 802.11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mastnew.dvi</dc:title>
  <dc:creator>varghese</dc:creator>
  <cp:lastModifiedBy>varghese</cp:lastModifiedBy>
  <cp:revision>49</cp:revision>
  <dcterms:created xsi:type="dcterms:W3CDTF">2017-10-19T12:51:36Z</dcterms:created>
  <dcterms:modified xsi:type="dcterms:W3CDTF">2018-10-30T14:48:40Z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dvipsk 5.58f Copyright 1986, 1994 Radical Eye Software</vt:lpwstr>
  </property>
</Properties>
</file>