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3" r:id="rId2"/>
    <p:sldId id="275" r:id="rId3"/>
    <p:sldId id="287" r:id="rId4"/>
    <p:sldId id="285" r:id="rId5"/>
    <p:sldId id="283" r:id="rId6"/>
    <p:sldId id="284" r:id="rId7"/>
    <p:sldId id="276" r:id="rId8"/>
    <p:sldId id="274" r:id="rId9"/>
    <p:sldId id="278" r:id="rId10"/>
    <p:sldId id="279" r:id="rId11"/>
    <p:sldId id="280" r:id="rId12"/>
    <p:sldId id="265" r:id="rId13"/>
    <p:sldId id="266" r:id="rId14"/>
    <p:sldId id="267" r:id="rId15"/>
    <p:sldId id="268" r:id="rId16"/>
    <p:sldId id="269" r:id="rId1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5" autoAdjust="0"/>
    <p:restoredTop sz="94660"/>
  </p:normalViewPr>
  <p:slideViewPr>
    <p:cSldViewPr>
      <p:cViewPr varScale="1">
        <p:scale>
          <a:sx n="49" d="100"/>
          <a:sy n="49" d="100"/>
        </p:scale>
        <p:origin x="176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40C58A50-6ED9-4C77-90F0-07704A6FE5A2}" type="datetimeFigureOut">
              <a:rPr lang="en-US" smtClean="0"/>
              <a:t>10/1/2019</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A9A05641-D9EE-47E4-8450-3999D97A101C}" type="slidenum">
              <a:rPr lang="en-US" smtClean="0"/>
              <a:t>‹#›</a:t>
            </a:fld>
            <a:endParaRPr lang="en-US"/>
          </a:p>
        </p:txBody>
      </p:sp>
    </p:spTree>
    <p:extLst>
      <p:ext uri="{BB962C8B-B14F-4D97-AF65-F5344CB8AC3E}">
        <p14:creationId xmlns:p14="http://schemas.microsoft.com/office/powerpoint/2010/main" val="126825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81022FA1-099B-9C4B-97BB-CDBA275AF9CB}" type="slidenum">
              <a:rPr lang="en-US">
                <a:latin typeface="Times New Roman" charset="0"/>
              </a:rPr>
              <a:pPr/>
              <a:t>5</a:t>
            </a:fld>
            <a:endParaRPr lang="en-US">
              <a:latin typeface="Times New Roman"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916349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720924-8E57-4339-987A-853EA4011440}" type="slidenum">
              <a:rPr lang="en-US" smtClean="0"/>
              <a:pPr/>
              <a:t>6</a:t>
            </a:fld>
            <a:endParaRPr lang="en-US"/>
          </a:p>
        </p:txBody>
      </p:sp>
    </p:spTree>
    <p:extLst>
      <p:ext uri="{BB962C8B-B14F-4D97-AF65-F5344CB8AC3E}">
        <p14:creationId xmlns:p14="http://schemas.microsoft.com/office/powerpoint/2010/main" val="2896258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networking merely</a:t>
            </a:r>
            <a:r>
              <a:rPr lang="en-US" baseline="0" dirty="0" smtClean="0"/>
              <a:t> plumbing?  What can possibly be cool about plumbing compared to deep learning and computation ecology?  What is left to do after 40 years of Internet design besides mere engineering and tinkering?  Where is the innovation? Where is the science</a:t>
            </a:r>
            <a:endParaRPr lang="en-US" dirty="0"/>
          </a:p>
        </p:txBody>
      </p:sp>
      <p:sp>
        <p:nvSpPr>
          <p:cNvPr id="4" name="Slide Number Placeholder 3"/>
          <p:cNvSpPr>
            <a:spLocks noGrp="1"/>
          </p:cNvSpPr>
          <p:nvPr>
            <p:ph type="sldNum" sz="quarter" idx="10"/>
          </p:nvPr>
        </p:nvSpPr>
        <p:spPr/>
        <p:txBody>
          <a:bodyPr/>
          <a:lstStyle/>
          <a:p>
            <a:fld id="{074F7F51-C1BD-434C-9BB5-F5E9D1D1D305}" type="slidenum">
              <a:rPr lang="en-US" smtClean="0"/>
              <a:t>7</a:t>
            </a:fld>
            <a:endParaRPr lang="en-US"/>
          </a:p>
        </p:txBody>
      </p:sp>
    </p:spTree>
    <p:extLst>
      <p:ext uri="{BB962C8B-B14F-4D97-AF65-F5344CB8AC3E}">
        <p14:creationId xmlns:p14="http://schemas.microsoft.com/office/powerpoint/2010/main" val="3089625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10/1/2019</a:t>
            </a:fld>
            <a:endParaRPr lang="en-US"/>
          </a:p>
        </p:txBody>
      </p:sp>
      <p:sp>
        <p:nvSpPr>
          <p:cNvPr id="6" name="Holder 6"/>
          <p:cNvSpPr>
            <a:spLocks noGrp="1"/>
          </p:cNvSpPr>
          <p:nvPr>
            <p:ph type="sldNum" sz="quarter" idx="7"/>
          </p:nvPr>
        </p:nvSpPr>
        <p:spPr/>
        <p:txBody>
          <a:bodyPr lIns="0" tIns="0" rIns="0" bIns="0"/>
          <a:lstStyle>
            <a:lvl1pPr>
              <a:defRPr sz="1050" b="0" i="0">
                <a:solidFill>
                  <a:schemeClr val="tx1"/>
                </a:solidFill>
                <a:latin typeface="Times New Roman"/>
                <a:cs typeface="Times New Roman"/>
              </a:defRPr>
            </a:lvl1pPr>
          </a:lstStyle>
          <a:p>
            <a:pPr marL="25400">
              <a:lnSpc>
                <a:spcPts val="1235"/>
              </a:lnSpc>
              <a:spcBef>
                <a:spcPts val="55"/>
              </a:spcBef>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10/1/2019</a:t>
            </a:fld>
            <a:endParaRPr lang="en-US"/>
          </a:p>
        </p:txBody>
      </p:sp>
      <p:sp>
        <p:nvSpPr>
          <p:cNvPr id="6" name="Holder 6"/>
          <p:cNvSpPr>
            <a:spLocks noGrp="1"/>
          </p:cNvSpPr>
          <p:nvPr>
            <p:ph type="sldNum" sz="quarter" idx="7"/>
          </p:nvPr>
        </p:nvSpPr>
        <p:spPr/>
        <p:txBody>
          <a:bodyPr lIns="0" tIns="0" rIns="0" bIns="0"/>
          <a:lstStyle>
            <a:lvl1pPr>
              <a:defRPr sz="1050" b="0" i="0">
                <a:solidFill>
                  <a:schemeClr val="tx1"/>
                </a:solidFill>
                <a:latin typeface="Times New Roman"/>
                <a:cs typeface="Times New Roman"/>
              </a:defRPr>
            </a:lvl1pPr>
          </a:lstStyle>
          <a:p>
            <a:pPr marL="25400">
              <a:lnSpc>
                <a:spcPts val="1235"/>
              </a:lnSpc>
              <a:spcBef>
                <a:spcPts val="55"/>
              </a:spcBef>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10/1/2019</a:t>
            </a:fld>
            <a:endParaRPr lang="en-US"/>
          </a:p>
        </p:txBody>
      </p:sp>
      <p:sp>
        <p:nvSpPr>
          <p:cNvPr id="7" name="Holder 7"/>
          <p:cNvSpPr>
            <a:spLocks noGrp="1"/>
          </p:cNvSpPr>
          <p:nvPr>
            <p:ph type="sldNum" sz="quarter" idx="7"/>
          </p:nvPr>
        </p:nvSpPr>
        <p:spPr/>
        <p:txBody>
          <a:bodyPr lIns="0" tIns="0" rIns="0" bIns="0"/>
          <a:lstStyle>
            <a:lvl1pPr>
              <a:defRPr sz="1050" b="0" i="0">
                <a:solidFill>
                  <a:schemeClr val="tx1"/>
                </a:solidFill>
                <a:latin typeface="Times New Roman"/>
                <a:cs typeface="Times New Roman"/>
              </a:defRPr>
            </a:lvl1pPr>
          </a:lstStyle>
          <a:p>
            <a:pPr marL="25400">
              <a:lnSpc>
                <a:spcPts val="1235"/>
              </a:lnSpc>
              <a:spcBef>
                <a:spcPts val="55"/>
              </a:spcBef>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10/1/2019</a:t>
            </a:fld>
            <a:endParaRPr lang="en-US"/>
          </a:p>
        </p:txBody>
      </p:sp>
      <p:sp>
        <p:nvSpPr>
          <p:cNvPr id="5" name="Holder 5"/>
          <p:cNvSpPr>
            <a:spLocks noGrp="1"/>
          </p:cNvSpPr>
          <p:nvPr>
            <p:ph type="sldNum" sz="quarter" idx="7"/>
          </p:nvPr>
        </p:nvSpPr>
        <p:spPr/>
        <p:txBody>
          <a:bodyPr lIns="0" tIns="0" rIns="0" bIns="0"/>
          <a:lstStyle>
            <a:lvl1pPr>
              <a:defRPr sz="1050" b="0" i="0">
                <a:solidFill>
                  <a:schemeClr val="tx1"/>
                </a:solidFill>
                <a:latin typeface="Times New Roman"/>
                <a:cs typeface="Times New Roman"/>
              </a:defRPr>
            </a:lvl1pPr>
          </a:lstStyle>
          <a:p>
            <a:pPr marL="25400">
              <a:lnSpc>
                <a:spcPts val="1235"/>
              </a:lnSpc>
              <a:spcBef>
                <a:spcPts val="55"/>
              </a:spcBef>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10/1/2019</a:t>
            </a:fld>
            <a:endParaRPr lang="en-US"/>
          </a:p>
        </p:txBody>
      </p:sp>
      <p:sp>
        <p:nvSpPr>
          <p:cNvPr id="4" name="Holder 4"/>
          <p:cNvSpPr>
            <a:spLocks noGrp="1"/>
          </p:cNvSpPr>
          <p:nvPr>
            <p:ph type="sldNum" sz="quarter" idx="7"/>
          </p:nvPr>
        </p:nvSpPr>
        <p:spPr/>
        <p:txBody>
          <a:bodyPr lIns="0" tIns="0" rIns="0" bIns="0"/>
          <a:lstStyle>
            <a:lvl1pPr>
              <a:defRPr sz="1050" b="0" i="0">
                <a:solidFill>
                  <a:schemeClr val="tx1"/>
                </a:solidFill>
                <a:latin typeface="Times New Roman"/>
                <a:cs typeface="Times New Roman"/>
              </a:defRPr>
            </a:lvl1pPr>
          </a:lstStyle>
          <a:p>
            <a:pPr marL="25400">
              <a:lnSpc>
                <a:spcPts val="1235"/>
              </a:lnSpc>
              <a:spcBef>
                <a:spcPts val="55"/>
              </a:spcBef>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10/1/2019</a:t>
            </a:fld>
            <a:endParaRPr lang="en-US"/>
          </a:p>
        </p:txBody>
      </p:sp>
      <p:sp>
        <p:nvSpPr>
          <p:cNvPr id="6" name="Holder 6"/>
          <p:cNvSpPr>
            <a:spLocks noGrp="1"/>
          </p:cNvSpPr>
          <p:nvPr>
            <p:ph type="sldNum" sz="quarter" idx="7"/>
          </p:nvPr>
        </p:nvSpPr>
        <p:spPr>
          <a:xfrm>
            <a:off x="3871460" y="8284389"/>
            <a:ext cx="120650" cy="164465"/>
          </a:xfrm>
          <a:prstGeom prst="rect">
            <a:avLst/>
          </a:prstGeom>
        </p:spPr>
        <p:txBody>
          <a:bodyPr wrap="square" lIns="0" tIns="0" rIns="0" bIns="0">
            <a:spAutoFit/>
          </a:bodyPr>
          <a:lstStyle>
            <a:lvl1pPr>
              <a:defRPr sz="1050" b="0" i="0">
                <a:solidFill>
                  <a:schemeClr val="tx1"/>
                </a:solidFill>
                <a:latin typeface="Times New Roman"/>
                <a:cs typeface="Times New Roman"/>
              </a:defRPr>
            </a:lvl1pPr>
          </a:lstStyle>
          <a:p>
            <a:pPr marL="25400">
              <a:lnSpc>
                <a:spcPts val="1235"/>
              </a:lnSpc>
              <a:spcBef>
                <a:spcPts val="55"/>
              </a:spcBef>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2895601"/>
            <a:ext cx="6248399" cy="2149306"/>
          </a:xfrm>
          <a:prstGeom prst="rect">
            <a:avLst/>
          </a:prstGeom>
        </p:spPr>
        <p:txBody>
          <a:bodyPr vert="horz" wrap="square" lIns="0" tIns="0" rIns="0" bIns="0" rtlCol="0">
            <a:spAutoFit/>
          </a:bodyPr>
          <a:lstStyle/>
          <a:p>
            <a:pPr marL="12700" marR="5080" algn="ctr">
              <a:lnSpc>
                <a:spcPts val="2520"/>
              </a:lnSpc>
              <a:tabLst>
                <a:tab pos="1250315" algn="l"/>
              </a:tabLst>
            </a:pPr>
            <a:r>
              <a:rPr sz="3200" spc="265" dirty="0" smtClean="0">
                <a:solidFill>
                  <a:srgbClr val="FF0000"/>
                </a:solidFill>
                <a:latin typeface="Script MT Bold" panose="03040602040607080904" pitchFamily="66" charset="0"/>
                <a:cs typeface="Times New Roman" panose="02020603050405020304" pitchFamily="18" charset="0"/>
              </a:rPr>
              <a:t>CS</a:t>
            </a:r>
            <a:r>
              <a:rPr lang="en-US" sz="3200" spc="265" dirty="0" smtClean="0">
                <a:solidFill>
                  <a:srgbClr val="FF0000"/>
                </a:solidFill>
                <a:latin typeface="Script MT Bold" panose="03040602040607080904" pitchFamily="66" charset="0"/>
                <a:cs typeface="Times New Roman" panose="02020603050405020304" pitchFamily="18" charset="0"/>
              </a:rPr>
              <a:t>118</a:t>
            </a:r>
            <a:r>
              <a:rPr sz="3200" spc="265" dirty="0" smtClean="0">
                <a:solidFill>
                  <a:srgbClr val="FF0000"/>
                </a:solidFill>
                <a:latin typeface="Script MT Bold" panose="03040602040607080904" pitchFamily="66" charset="0"/>
                <a:cs typeface="Times New Roman" panose="02020603050405020304" pitchFamily="18" charset="0"/>
              </a:rPr>
              <a:t>:</a:t>
            </a:r>
            <a:r>
              <a:rPr lang="en-US" sz="3200" spc="265" dirty="0">
                <a:solidFill>
                  <a:srgbClr val="FF0000"/>
                </a:solidFill>
                <a:latin typeface="Script MT Bold" panose="03040602040607080904" pitchFamily="66" charset="0"/>
                <a:cs typeface="Times New Roman" panose="02020603050405020304" pitchFamily="18" charset="0"/>
              </a:rPr>
              <a:t> </a:t>
            </a:r>
            <a:r>
              <a:rPr sz="3200" spc="310" dirty="0" smtClean="0">
                <a:solidFill>
                  <a:srgbClr val="FF0000"/>
                </a:solidFill>
                <a:latin typeface="Script MT Bold" panose="03040602040607080904" pitchFamily="66" charset="0"/>
                <a:cs typeface="Times New Roman" panose="02020603050405020304" pitchFamily="18" charset="0"/>
              </a:rPr>
              <a:t>Lecture</a:t>
            </a:r>
            <a:r>
              <a:rPr sz="3200" spc="245" dirty="0" smtClean="0">
                <a:solidFill>
                  <a:srgbClr val="FF0000"/>
                </a:solidFill>
                <a:latin typeface="Script MT Bold" panose="03040602040607080904" pitchFamily="66" charset="0"/>
                <a:cs typeface="Times New Roman" panose="02020603050405020304" pitchFamily="18" charset="0"/>
              </a:rPr>
              <a:t> </a:t>
            </a:r>
            <a:r>
              <a:rPr lang="en-US" sz="3200" spc="215" dirty="0">
                <a:solidFill>
                  <a:srgbClr val="FF0000"/>
                </a:solidFill>
                <a:latin typeface="Script MT Bold" panose="03040602040607080904" pitchFamily="66" charset="0"/>
                <a:cs typeface="Times New Roman" panose="02020603050405020304" pitchFamily="18" charset="0"/>
              </a:rPr>
              <a:t>2</a:t>
            </a:r>
            <a:r>
              <a:rPr sz="3200" spc="215" dirty="0" smtClean="0">
                <a:solidFill>
                  <a:srgbClr val="FF0000"/>
                </a:solidFill>
                <a:latin typeface="Script MT Bold" panose="03040602040607080904" pitchFamily="66" charset="0"/>
                <a:cs typeface="Times New Roman" panose="02020603050405020304" pitchFamily="18" charset="0"/>
              </a:rPr>
              <a:t>,</a:t>
            </a:r>
            <a:r>
              <a:rPr sz="3200" spc="265" dirty="0" smtClean="0">
                <a:solidFill>
                  <a:srgbClr val="FF0000"/>
                </a:solidFill>
                <a:latin typeface="Script MT Bold" panose="03040602040607080904" pitchFamily="66" charset="0"/>
                <a:cs typeface="Times New Roman" panose="02020603050405020304" pitchFamily="18" charset="0"/>
              </a:rPr>
              <a:t> </a:t>
            </a:r>
            <a:r>
              <a:rPr lang="en-US" sz="3200" spc="315" dirty="0" smtClean="0">
                <a:solidFill>
                  <a:srgbClr val="FF0000"/>
                </a:solidFill>
                <a:latin typeface="Script MT Bold" panose="03040602040607080904" pitchFamily="66" charset="0"/>
                <a:cs typeface="Times New Roman" panose="02020603050405020304" pitchFamily="18" charset="0"/>
              </a:rPr>
              <a:t>Networking Overview, Take 2</a:t>
            </a:r>
            <a:endParaRPr sz="3200" dirty="0">
              <a:solidFill>
                <a:srgbClr val="FF0000"/>
              </a:solidFill>
              <a:latin typeface="Script MT Bold" panose="03040602040607080904" pitchFamily="66" charset="0"/>
              <a:cs typeface="Times New Roman" panose="02020603050405020304" pitchFamily="18" charset="0"/>
            </a:endParaRPr>
          </a:p>
          <a:p>
            <a:pPr>
              <a:lnSpc>
                <a:spcPct val="100000"/>
              </a:lnSpc>
              <a:spcBef>
                <a:spcPts val="25"/>
              </a:spcBef>
            </a:pPr>
            <a:endParaRPr sz="3450" dirty="0">
              <a:solidFill>
                <a:srgbClr val="FF0000"/>
              </a:solidFill>
              <a:latin typeface="Times New Roman"/>
              <a:cs typeface="Times New Roman"/>
            </a:endParaRPr>
          </a:p>
          <a:p>
            <a:pPr marL="5080" algn="ctr">
              <a:lnSpc>
                <a:spcPct val="100000"/>
              </a:lnSpc>
            </a:pPr>
            <a:r>
              <a:rPr sz="2450" spc="315" dirty="0">
                <a:solidFill>
                  <a:srgbClr val="0070C0"/>
                </a:solidFill>
                <a:latin typeface="Times New Roman" panose="02020603050405020304" pitchFamily="18" charset="0"/>
                <a:cs typeface="Times New Roman" panose="02020603050405020304" pitchFamily="18" charset="0"/>
              </a:rPr>
              <a:t>George</a:t>
            </a:r>
            <a:r>
              <a:rPr sz="2450" spc="180" dirty="0">
                <a:solidFill>
                  <a:srgbClr val="0070C0"/>
                </a:solidFill>
                <a:latin typeface="Times New Roman" panose="02020603050405020304" pitchFamily="18" charset="0"/>
                <a:cs typeface="Times New Roman" panose="02020603050405020304" pitchFamily="18" charset="0"/>
              </a:rPr>
              <a:t> </a:t>
            </a:r>
            <a:r>
              <a:rPr sz="2450" spc="280" dirty="0">
                <a:solidFill>
                  <a:srgbClr val="0070C0"/>
                </a:solidFill>
                <a:latin typeface="Times New Roman" panose="02020603050405020304" pitchFamily="18" charset="0"/>
                <a:cs typeface="Times New Roman" panose="02020603050405020304" pitchFamily="18" charset="0"/>
              </a:rPr>
              <a:t>Varghese</a:t>
            </a:r>
            <a:endParaRPr sz="2450" dirty="0">
              <a:solidFill>
                <a:srgbClr val="0070C0"/>
              </a:solidFill>
              <a:latin typeface="Times New Roman" panose="02020603050405020304" pitchFamily="18" charset="0"/>
              <a:cs typeface="Times New Roman" panose="02020603050405020304" pitchFamily="18" charset="0"/>
            </a:endParaRPr>
          </a:p>
          <a:p>
            <a:pPr marL="6350" algn="ctr">
              <a:lnSpc>
                <a:spcPct val="100000"/>
              </a:lnSpc>
              <a:spcBef>
                <a:spcPts val="1825"/>
              </a:spcBef>
            </a:pPr>
            <a:endParaRPr sz="2400" dirty="0">
              <a:latin typeface="Times New Roman" panose="02020603050405020304" pitchFamily="18" charset="0"/>
              <a:cs typeface="Times New Roman" panose="02020603050405020304" pitchFamily="18" charset="0"/>
            </a:endParaRPr>
          </a:p>
        </p:txBody>
      </p:sp>
      <p:pic>
        <p:nvPicPr>
          <p:cNvPr id="3" name="Picture 8" descr="Image result for networking clip 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3498" y="6851437"/>
            <a:ext cx="1439864" cy="10733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784994" y="7118329"/>
            <a:ext cx="1479435" cy="563231"/>
          </a:xfrm>
          <a:prstGeom prst="rect">
            <a:avLst/>
          </a:prstGeom>
          <a:noFill/>
        </p:spPr>
        <p:txBody>
          <a:bodyPr wrap="square" rtlCol="0">
            <a:spAutoFit/>
          </a:bodyPr>
          <a:lstStyle/>
          <a:p>
            <a:r>
              <a:rPr lang="en-US" sz="1530" dirty="0"/>
              <a:t>WORLDWIDE</a:t>
            </a:r>
          </a:p>
          <a:p>
            <a:r>
              <a:rPr lang="en-US" sz="1530" dirty="0"/>
              <a:t>   INTERNET</a:t>
            </a:r>
          </a:p>
        </p:txBody>
      </p:sp>
      <p:pic>
        <p:nvPicPr>
          <p:cNvPr id="5" name="Picture 10" descr="Image result for cellphone clip 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5266" y="6193673"/>
            <a:ext cx="727546" cy="7348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Laptop clipart images and notebook clip art photo share submi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06103" y="6106769"/>
            <a:ext cx="1096594" cy="91702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2713498" y="6743199"/>
            <a:ext cx="237199" cy="336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080510" y="6928568"/>
            <a:ext cx="172957" cy="2694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90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923482" y="533400"/>
            <a:ext cx="2943918" cy="558936"/>
          </a:xfrm>
          <a:prstGeom prst="rect">
            <a:avLst/>
          </a:prstGeom>
        </p:spPr>
        <p:txBody>
          <a:bodyPr vert="horz" wrap="square" lIns="0" tIns="0" rIns="0" bIns="0" rtlCol="0">
            <a:spAutoFit/>
          </a:bodyPr>
          <a:lstStyle/>
          <a:p>
            <a:pPr marL="9813"/>
            <a:r>
              <a:rPr lang="en-US" sz="3632" spc="-27" dirty="0" smtClean="0">
                <a:solidFill>
                  <a:srgbClr val="333399"/>
                </a:solidFill>
                <a:latin typeface="Arial"/>
                <a:cs typeface="Arial"/>
              </a:rPr>
              <a:t>Framing</a:t>
            </a:r>
            <a:r>
              <a:rPr lang="en-US" sz="3632" spc="-12" dirty="0" smtClean="0">
                <a:solidFill>
                  <a:srgbClr val="333399"/>
                </a:solidFill>
                <a:latin typeface="Arial"/>
                <a:cs typeface="Arial"/>
              </a:rPr>
              <a:t> Bits</a:t>
            </a:r>
            <a:endParaRPr sz="3632" dirty="0">
              <a:latin typeface="Arial"/>
              <a:cs typeface="Arial"/>
            </a:endParaRPr>
          </a:p>
        </p:txBody>
      </p:sp>
      <p:sp>
        <p:nvSpPr>
          <p:cNvPr id="6" name="object 4"/>
          <p:cNvSpPr txBox="1"/>
          <p:nvPr/>
        </p:nvSpPr>
        <p:spPr>
          <a:xfrm>
            <a:off x="0" y="2057400"/>
            <a:ext cx="7911565" cy="861774"/>
          </a:xfrm>
          <a:prstGeom prst="rect">
            <a:avLst/>
          </a:prstGeom>
        </p:spPr>
        <p:txBody>
          <a:bodyPr vert="horz" wrap="square" lIns="0" tIns="0" rIns="0" bIns="0" rtlCol="0">
            <a:spAutoFit/>
          </a:bodyPr>
          <a:lstStyle/>
          <a:p>
            <a:pPr marL="294399" indent="-284585">
              <a:buClr>
                <a:srgbClr val="333399"/>
              </a:buClr>
              <a:buSzPct val="50000"/>
              <a:buChar char="●"/>
              <a:tabLst>
                <a:tab pos="294399" algn="l"/>
              </a:tabLst>
            </a:pPr>
            <a:r>
              <a:rPr lang="en-US" sz="2800" spc="4" dirty="0" smtClean="0">
                <a:solidFill>
                  <a:srgbClr val="232323"/>
                </a:solidFill>
                <a:latin typeface="Arial"/>
                <a:cs typeface="Arial"/>
              </a:rPr>
              <a:t>We need to group bits into frames to attach headers. Easy on Ethernet</a:t>
            </a:r>
            <a:endParaRPr sz="2800" dirty="0">
              <a:latin typeface="Arial"/>
              <a:cs typeface="Arial"/>
            </a:endParaRPr>
          </a:p>
        </p:txBody>
      </p:sp>
      <p:sp>
        <p:nvSpPr>
          <p:cNvPr id="11" name="object 4"/>
          <p:cNvSpPr txBox="1"/>
          <p:nvPr/>
        </p:nvSpPr>
        <p:spPr>
          <a:xfrm>
            <a:off x="762001" y="7678398"/>
            <a:ext cx="6553200" cy="861774"/>
          </a:xfrm>
          <a:prstGeom prst="rect">
            <a:avLst/>
          </a:prstGeom>
        </p:spPr>
        <p:txBody>
          <a:bodyPr vert="horz" wrap="square" lIns="0" tIns="0" rIns="0" bIns="0" rtlCol="0">
            <a:spAutoFit/>
          </a:bodyPr>
          <a:lstStyle/>
          <a:p>
            <a:pPr marL="9814">
              <a:buClr>
                <a:srgbClr val="333399"/>
              </a:buClr>
              <a:buSzPct val="50000"/>
              <a:tabLst>
                <a:tab pos="294399" algn="l"/>
              </a:tabLst>
            </a:pPr>
            <a:r>
              <a:rPr lang="en-US" sz="2800" spc="4" dirty="0" smtClean="0">
                <a:solidFill>
                  <a:srgbClr val="00B050"/>
                </a:solidFill>
                <a:latin typeface="Arial"/>
                <a:cs typeface="Arial"/>
              </a:rPr>
              <a:t>Q</a:t>
            </a:r>
            <a:r>
              <a:rPr lang="en-US" sz="2800" spc="4" dirty="0" smtClean="0">
                <a:solidFill>
                  <a:srgbClr val="232323"/>
                </a:solidFill>
                <a:latin typeface="Arial"/>
                <a:cs typeface="Arial"/>
              </a:rPr>
              <a:t>: How do we do it only with bits?  </a:t>
            </a:r>
          </a:p>
          <a:p>
            <a:pPr marL="9814">
              <a:buClr>
                <a:srgbClr val="333399"/>
              </a:buClr>
              <a:buSzPct val="50000"/>
              <a:tabLst>
                <a:tab pos="294399" algn="l"/>
              </a:tabLst>
            </a:pPr>
            <a:r>
              <a:rPr lang="en-US" sz="2800" spc="4" dirty="0" smtClean="0">
                <a:solidFill>
                  <a:srgbClr val="00B050"/>
                </a:solidFill>
                <a:latin typeface="Arial"/>
                <a:cs typeface="Arial"/>
              </a:rPr>
              <a:t>A</a:t>
            </a:r>
            <a:r>
              <a:rPr lang="en-US" sz="2800" spc="4" dirty="0" smtClean="0">
                <a:solidFill>
                  <a:srgbClr val="232323"/>
                </a:solidFill>
                <a:latin typeface="Arial"/>
                <a:cs typeface="Arial"/>
              </a:rPr>
              <a:t>: Bit Stuffing (Lecture </a:t>
            </a:r>
            <a:r>
              <a:rPr lang="en-US" sz="2800" spc="4" dirty="0">
                <a:solidFill>
                  <a:srgbClr val="232323"/>
                </a:solidFill>
                <a:latin typeface="Arial"/>
                <a:cs typeface="Arial"/>
              </a:rPr>
              <a:t>6</a:t>
            </a:r>
            <a:r>
              <a:rPr lang="en-US" sz="2800" spc="4" dirty="0" smtClean="0">
                <a:solidFill>
                  <a:srgbClr val="232323"/>
                </a:solidFill>
                <a:latin typeface="Arial"/>
                <a:cs typeface="Arial"/>
              </a:rPr>
              <a:t>)</a:t>
            </a:r>
            <a:endParaRPr sz="2800" dirty="0">
              <a:latin typeface="Arial"/>
              <a:cs typeface="Arial"/>
            </a:endParaRPr>
          </a:p>
        </p:txBody>
      </p:sp>
      <p:sp>
        <p:nvSpPr>
          <p:cNvPr id="4" name="TextBox 3"/>
          <p:cNvSpPr txBox="1"/>
          <p:nvPr/>
        </p:nvSpPr>
        <p:spPr>
          <a:xfrm>
            <a:off x="2743200" y="3657600"/>
            <a:ext cx="1176797" cy="523220"/>
          </a:xfrm>
          <a:prstGeom prst="rect">
            <a:avLst/>
          </a:prstGeom>
          <a:noFill/>
        </p:spPr>
        <p:txBody>
          <a:bodyPr wrap="none" rtlCol="0">
            <a:spAutoFit/>
          </a:bodyPr>
          <a:lstStyle/>
          <a:p>
            <a:r>
              <a:rPr lang="en-US" sz="2800" dirty="0" smtClean="0">
                <a:solidFill>
                  <a:srgbClr val="FF0000"/>
                </a:solidFill>
              </a:rPr>
              <a:t>Energy</a:t>
            </a:r>
            <a:endParaRPr lang="en-US" sz="2800" dirty="0">
              <a:solidFill>
                <a:srgbClr val="FF0000"/>
              </a:solidFill>
            </a:endParaRPr>
          </a:p>
        </p:txBody>
      </p:sp>
      <p:cxnSp>
        <p:nvCxnSpPr>
          <p:cNvPr id="9" name="Straight Connector 8"/>
          <p:cNvCxnSpPr/>
          <p:nvPr/>
        </p:nvCxnSpPr>
        <p:spPr>
          <a:xfrm flipV="1">
            <a:off x="2743200" y="4343400"/>
            <a:ext cx="0" cy="137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743200" y="44196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352800" y="449580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352800" y="5715000"/>
            <a:ext cx="5671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919997" y="5715000"/>
            <a:ext cx="4996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4419600" y="441960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419600" y="4419600"/>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62001" y="5334000"/>
            <a:ext cx="1680140" cy="523220"/>
          </a:xfrm>
          <a:prstGeom prst="rect">
            <a:avLst/>
          </a:prstGeom>
          <a:noFill/>
        </p:spPr>
        <p:txBody>
          <a:bodyPr wrap="none" rtlCol="0">
            <a:spAutoFit/>
          </a:bodyPr>
          <a:lstStyle/>
          <a:p>
            <a:r>
              <a:rPr lang="en-US" sz="2800" dirty="0" smtClean="0">
                <a:solidFill>
                  <a:srgbClr val="FF0000"/>
                </a:solidFill>
              </a:rPr>
              <a:t>No Energy</a:t>
            </a:r>
            <a:endParaRPr lang="en-US" sz="2800" dirty="0">
              <a:solidFill>
                <a:srgbClr val="FF0000"/>
              </a:solidFill>
            </a:endParaRPr>
          </a:p>
        </p:txBody>
      </p:sp>
      <p:sp>
        <p:nvSpPr>
          <p:cNvPr id="24" name="TextBox 23"/>
          <p:cNvSpPr txBox="1"/>
          <p:nvPr/>
        </p:nvSpPr>
        <p:spPr>
          <a:xfrm>
            <a:off x="5486399" y="5352661"/>
            <a:ext cx="1680140" cy="523220"/>
          </a:xfrm>
          <a:prstGeom prst="rect">
            <a:avLst/>
          </a:prstGeom>
          <a:noFill/>
        </p:spPr>
        <p:txBody>
          <a:bodyPr wrap="none" rtlCol="0">
            <a:spAutoFit/>
          </a:bodyPr>
          <a:lstStyle/>
          <a:p>
            <a:r>
              <a:rPr lang="en-US" sz="2800" dirty="0" smtClean="0">
                <a:solidFill>
                  <a:srgbClr val="FF0000"/>
                </a:solidFill>
              </a:rPr>
              <a:t>No Energy</a:t>
            </a:r>
            <a:endParaRPr lang="en-US" sz="2800" dirty="0">
              <a:solidFill>
                <a:srgbClr val="FF0000"/>
              </a:solidFill>
            </a:endParaRPr>
          </a:p>
        </p:txBody>
      </p:sp>
    </p:spTree>
    <p:extLst>
      <p:ext uri="{BB962C8B-B14F-4D97-AF65-F5344CB8AC3E}">
        <p14:creationId xmlns:p14="http://schemas.microsoft.com/office/powerpoint/2010/main" val="88586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8</a:t>
            </a:r>
          </a:p>
        </p:txBody>
      </p:sp>
      <p:sp>
        <p:nvSpPr>
          <p:cNvPr id="2" name="object 2"/>
          <p:cNvSpPr/>
          <p:nvPr/>
        </p:nvSpPr>
        <p:spPr>
          <a:xfrm>
            <a:off x="1754629" y="3670884"/>
            <a:ext cx="4373169" cy="0"/>
          </a:xfrm>
          <a:custGeom>
            <a:avLst/>
            <a:gdLst/>
            <a:ahLst/>
            <a:cxnLst/>
            <a:rect l="l" t="t" r="r" b="b"/>
            <a:pathLst>
              <a:path w="3740150">
                <a:moveTo>
                  <a:pt x="0" y="0"/>
                </a:moveTo>
                <a:lnTo>
                  <a:pt x="3739908" y="0"/>
                </a:lnTo>
              </a:path>
            </a:pathLst>
          </a:custGeom>
          <a:ln w="41709">
            <a:solidFill>
              <a:srgbClr val="000000"/>
            </a:solidFill>
          </a:ln>
        </p:spPr>
        <p:txBody>
          <a:bodyPr wrap="square" lIns="0" tIns="0" rIns="0" bIns="0" rtlCol="0"/>
          <a:lstStyle/>
          <a:p>
            <a:endParaRPr/>
          </a:p>
        </p:txBody>
      </p:sp>
      <p:sp>
        <p:nvSpPr>
          <p:cNvPr id="4" name="object 4"/>
          <p:cNvSpPr/>
          <p:nvPr/>
        </p:nvSpPr>
        <p:spPr>
          <a:xfrm>
            <a:off x="1445760" y="2674679"/>
            <a:ext cx="634072" cy="454998"/>
          </a:xfrm>
          <a:custGeom>
            <a:avLst/>
            <a:gdLst/>
            <a:ahLst/>
            <a:cxnLst/>
            <a:rect l="l" t="t" r="r" b="b"/>
            <a:pathLst>
              <a:path w="542289" h="361950">
                <a:moveTo>
                  <a:pt x="0" y="361478"/>
                </a:moveTo>
                <a:lnTo>
                  <a:pt x="542220" y="361478"/>
                </a:lnTo>
                <a:lnTo>
                  <a:pt x="542220" y="0"/>
                </a:lnTo>
                <a:lnTo>
                  <a:pt x="0" y="0"/>
                </a:lnTo>
                <a:lnTo>
                  <a:pt x="0" y="361478"/>
                </a:lnTo>
                <a:close/>
              </a:path>
            </a:pathLst>
          </a:custGeom>
          <a:ln w="13903">
            <a:solidFill>
              <a:srgbClr val="000000"/>
            </a:solidFill>
          </a:ln>
        </p:spPr>
        <p:txBody>
          <a:bodyPr wrap="square" lIns="0" tIns="0" rIns="0" bIns="0" rtlCol="0"/>
          <a:lstStyle/>
          <a:p>
            <a:endParaRPr/>
          </a:p>
        </p:txBody>
      </p:sp>
      <p:sp>
        <p:nvSpPr>
          <p:cNvPr id="5" name="object 5"/>
          <p:cNvSpPr/>
          <p:nvPr/>
        </p:nvSpPr>
        <p:spPr>
          <a:xfrm>
            <a:off x="3315204" y="2604769"/>
            <a:ext cx="634072" cy="454998"/>
          </a:xfrm>
          <a:custGeom>
            <a:avLst/>
            <a:gdLst/>
            <a:ahLst/>
            <a:cxnLst/>
            <a:rect l="l" t="t" r="r" b="b"/>
            <a:pathLst>
              <a:path w="542289" h="361950">
                <a:moveTo>
                  <a:pt x="0" y="361478"/>
                </a:moveTo>
                <a:lnTo>
                  <a:pt x="542220" y="361478"/>
                </a:lnTo>
                <a:lnTo>
                  <a:pt x="542220" y="0"/>
                </a:lnTo>
                <a:lnTo>
                  <a:pt x="0" y="0"/>
                </a:lnTo>
                <a:lnTo>
                  <a:pt x="0" y="361478"/>
                </a:lnTo>
                <a:close/>
              </a:path>
            </a:pathLst>
          </a:custGeom>
          <a:ln w="13903">
            <a:solidFill>
              <a:srgbClr val="000000"/>
            </a:solidFill>
          </a:ln>
        </p:spPr>
        <p:txBody>
          <a:bodyPr wrap="square" lIns="0" tIns="0" rIns="0" bIns="0" rtlCol="0"/>
          <a:lstStyle/>
          <a:p>
            <a:endParaRPr/>
          </a:p>
        </p:txBody>
      </p:sp>
      <p:sp>
        <p:nvSpPr>
          <p:cNvPr id="6" name="object 6"/>
          <p:cNvSpPr/>
          <p:nvPr/>
        </p:nvSpPr>
        <p:spPr>
          <a:xfrm>
            <a:off x="5168403" y="2604769"/>
            <a:ext cx="634072" cy="454998"/>
          </a:xfrm>
          <a:custGeom>
            <a:avLst/>
            <a:gdLst/>
            <a:ahLst/>
            <a:cxnLst/>
            <a:rect l="l" t="t" r="r" b="b"/>
            <a:pathLst>
              <a:path w="542289" h="361950">
                <a:moveTo>
                  <a:pt x="0" y="361478"/>
                </a:moveTo>
                <a:lnTo>
                  <a:pt x="542220" y="361478"/>
                </a:lnTo>
                <a:lnTo>
                  <a:pt x="542220" y="0"/>
                </a:lnTo>
                <a:lnTo>
                  <a:pt x="0" y="0"/>
                </a:lnTo>
                <a:lnTo>
                  <a:pt x="0" y="361478"/>
                </a:lnTo>
                <a:close/>
              </a:path>
            </a:pathLst>
          </a:custGeom>
          <a:ln w="13903">
            <a:solidFill>
              <a:srgbClr val="000000"/>
            </a:solidFill>
          </a:ln>
        </p:spPr>
        <p:txBody>
          <a:bodyPr wrap="square" lIns="0" tIns="0" rIns="0" bIns="0" rtlCol="0"/>
          <a:lstStyle/>
          <a:p>
            <a:endParaRPr/>
          </a:p>
        </p:txBody>
      </p:sp>
      <p:sp>
        <p:nvSpPr>
          <p:cNvPr id="7" name="object 7"/>
          <p:cNvSpPr/>
          <p:nvPr/>
        </p:nvSpPr>
        <p:spPr>
          <a:xfrm>
            <a:off x="1835900" y="3146566"/>
            <a:ext cx="0" cy="490121"/>
          </a:xfrm>
          <a:custGeom>
            <a:avLst/>
            <a:gdLst/>
            <a:ahLst/>
            <a:cxnLst/>
            <a:rect l="l" t="t" r="r" b="b"/>
            <a:pathLst>
              <a:path h="389889">
                <a:moveTo>
                  <a:pt x="0" y="0"/>
                </a:moveTo>
                <a:lnTo>
                  <a:pt x="0" y="389280"/>
                </a:lnTo>
              </a:path>
            </a:pathLst>
          </a:custGeom>
          <a:ln w="13903">
            <a:solidFill>
              <a:srgbClr val="000000"/>
            </a:solidFill>
          </a:ln>
        </p:spPr>
        <p:txBody>
          <a:bodyPr wrap="square" lIns="0" tIns="0" rIns="0" bIns="0" rtlCol="0"/>
          <a:lstStyle/>
          <a:p>
            <a:endParaRPr/>
          </a:p>
        </p:txBody>
      </p:sp>
      <p:sp>
        <p:nvSpPr>
          <p:cNvPr id="8" name="object 8"/>
          <p:cNvSpPr/>
          <p:nvPr/>
        </p:nvSpPr>
        <p:spPr>
          <a:xfrm>
            <a:off x="3672839" y="3076656"/>
            <a:ext cx="0" cy="559567"/>
          </a:xfrm>
          <a:custGeom>
            <a:avLst/>
            <a:gdLst/>
            <a:ahLst/>
            <a:cxnLst/>
            <a:rect l="l" t="t" r="r" b="b"/>
            <a:pathLst>
              <a:path h="445135">
                <a:moveTo>
                  <a:pt x="0" y="0"/>
                </a:moveTo>
                <a:lnTo>
                  <a:pt x="0" y="444893"/>
                </a:lnTo>
              </a:path>
            </a:pathLst>
          </a:custGeom>
          <a:ln w="13903">
            <a:solidFill>
              <a:srgbClr val="000000"/>
            </a:solidFill>
          </a:ln>
        </p:spPr>
        <p:txBody>
          <a:bodyPr wrap="square" lIns="0" tIns="0" rIns="0" bIns="0" rtlCol="0"/>
          <a:lstStyle/>
          <a:p>
            <a:endParaRPr/>
          </a:p>
        </p:txBody>
      </p:sp>
      <p:sp>
        <p:nvSpPr>
          <p:cNvPr id="9" name="object 9"/>
          <p:cNvSpPr/>
          <p:nvPr/>
        </p:nvSpPr>
        <p:spPr>
          <a:xfrm>
            <a:off x="5428507" y="3094138"/>
            <a:ext cx="0" cy="594691"/>
          </a:xfrm>
          <a:custGeom>
            <a:avLst/>
            <a:gdLst/>
            <a:ahLst/>
            <a:cxnLst/>
            <a:rect l="l" t="t" r="r" b="b"/>
            <a:pathLst>
              <a:path h="473075">
                <a:moveTo>
                  <a:pt x="0" y="0"/>
                </a:moveTo>
                <a:lnTo>
                  <a:pt x="0" y="472706"/>
                </a:lnTo>
              </a:path>
            </a:pathLst>
          </a:custGeom>
          <a:ln w="13903">
            <a:solidFill>
              <a:srgbClr val="000000"/>
            </a:solidFill>
          </a:ln>
        </p:spPr>
        <p:txBody>
          <a:bodyPr wrap="square" lIns="0" tIns="0" rIns="0" bIns="0" rtlCol="0"/>
          <a:lstStyle/>
          <a:p>
            <a:endParaRPr/>
          </a:p>
        </p:txBody>
      </p:sp>
      <p:sp>
        <p:nvSpPr>
          <p:cNvPr id="11" name="object 11"/>
          <p:cNvSpPr txBox="1"/>
          <p:nvPr/>
        </p:nvSpPr>
        <p:spPr>
          <a:xfrm>
            <a:off x="3397902" y="2057400"/>
            <a:ext cx="445484" cy="369332"/>
          </a:xfrm>
          <a:prstGeom prst="rect">
            <a:avLst/>
          </a:prstGeom>
        </p:spPr>
        <p:txBody>
          <a:bodyPr vert="horz" wrap="square" lIns="0" tIns="0" rIns="0" bIns="0" rtlCol="0">
            <a:spAutoFit/>
          </a:bodyPr>
          <a:lstStyle/>
          <a:p>
            <a:pPr marL="12700">
              <a:lnSpc>
                <a:spcPct val="100000"/>
              </a:lnSpc>
            </a:pPr>
            <a:r>
              <a:rPr sz="2400" i="1" spc="15" dirty="0">
                <a:latin typeface="Arial"/>
                <a:cs typeface="Arial"/>
              </a:rPr>
              <a:t>jim</a:t>
            </a:r>
            <a:endParaRPr sz="2400">
              <a:latin typeface="Arial"/>
              <a:cs typeface="Arial"/>
            </a:endParaRPr>
          </a:p>
        </p:txBody>
      </p:sp>
      <p:sp>
        <p:nvSpPr>
          <p:cNvPr id="12" name="object 12"/>
          <p:cNvSpPr txBox="1"/>
          <p:nvPr/>
        </p:nvSpPr>
        <p:spPr>
          <a:xfrm>
            <a:off x="5169927" y="2057400"/>
            <a:ext cx="680106" cy="369332"/>
          </a:xfrm>
          <a:prstGeom prst="rect">
            <a:avLst/>
          </a:prstGeom>
        </p:spPr>
        <p:txBody>
          <a:bodyPr vert="horz" wrap="square" lIns="0" tIns="0" rIns="0" bIns="0" rtlCol="0">
            <a:spAutoFit/>
          </a:bodyPr>
          <a:lstStyle/>
          <a:p>
            <a:pPr marL="12700">
              <a:lnSpc>
                <a:spcPct val="100000"/>
              </a:lnSpc>
            </a:pPr>
            <a:r>
              <a:rPr sz="2400" i="1" spc="15" dirty="0">
                <a:latin typeface="Arial"/>
                <a:cs typeface="Arial"/>
              </a:rPr>
              <a:t>sally</a:t>
            </a:r>
            <a:endParaRPr sz="2400">
              <a:latin typeface="Arial"/>
              <a:cs typeface="Arial"/>
            </a:endParaRPr>
          </a:p>
        </p:txBody>
      </p:sp>
      <p:sp>
        <p:nvSpPr>
          <p:cNvPr id="13" name="object 13"/>
          <p:cNvSpPr/>
          <p:nvPr/>
        </p:nvSpPr>
        <p:spPr>
          <a:xfrm>
            <a:off x="1819656" y="4020419"/>
            <a:ext cx="796674" cy="681699"/>
          </a:xfrm>
          <a:custGeom>
            <a:avLst/>
            <a:gdLst/>
            <a:ahLst/>
            <a:cxnLst/>
            <a:rect l="l" t="t" r="r" b="b"/>
            <a:pathLst>
              <a:path w="681355" h="542289">
                <a:moveTo>
                  <a:pt x="0" y="0"/>
                </a:moveTo>
                <a:lnTo>
                  <a:pt x="681240" y="542226"/>
                </a:lnTo>
              </a:path>
            </a:pathLst>
          </a:custGeom>
          <a:ln w="13903">
            <a:solidFill>
              <a:srgbClr val="000000"/>
            </a:solidFill>
          </a:ln>
        </p:spPr>
        <p:txBody>
          <a:bodyPr wrap="square" lIns="0" tIns="0" rIns="0" bIns="0" rtlCol="0"/>
          <a:lstStyle/>
          <a:p>
            <a:endParaRPr/>
          </a:p>
        </p:txBody>
      </p:sp>
      <p:sp>
        <p:nvSpPr>
          <p:cNvPr id="14" name="object 14"/>
          <p:cNvSpPr/>
          <p:nvPr/>
        </p:nvSpPr>
        <p:spPr>
          <a:xfrm>
            <a:off x="2463707" y="4559009"/>
            <a:ext cx="152950" cy="143684"/>
          </a:xfrm>
          <a:custGeom>
            <a:avLst/>
            <a:gdLst/>
            <a:ahLst/>
            <a:cxnLst/>
            <a:rect l="l" t="t" r="r" b="b"/>
            <a:pathLst>
              <a:path w="130810" h="114300">
                <a:moveTo>
                  <a:pt x="43294" y="0"/>
                </a:moveTo>
                <a:lnTo>
                  <a:pt x="130416" y="113766"/>
                </a:lnTo>
                <a:lnTo>
                  <a:pt x="0" y="54381"/>
                </a:lnTo>
              </a:path>
            </a:pathLst>
          </a:custGeom>
          <a:ln w="13903">
            <a:solidFill>
              <a:srgbClr val="000000"/>
            </a:solidFill>
          </a:ln>
        </p:spPr>
        <p:txBody>
          <a:bodyPr wrap="square" lIns="0" tIns="0" rIns="0" bIns="0" rtlCol="0"/>
          <a:lstStyle/>
          <a:p>
            <a:endParaRPr/>
          </a:p>
        </p:txBody>
      </p:sp>
      <p:sp>
        <p:nvSpPr>
          <p:cNvPr id="15" name="object 15"/>
          <p:cNvSpPr/>
          <p:nvPr/>
        </p:nvSpPr>
        <p:spPr>
          <a:xfrm>
            <a:off x="2664961" y="3863132"/>
            <a:ext cx="1008279" cy="804628"/>
          </a:xfrm>
          <a:custGeom>
            <a:avLst/>
            <a:gdLst/>
            <a:ahLst/>
            <a:cxnLst/>
            <a:rect l="l" t="t" r="r" b="b"/>
            <a:pathLst>
              <a:path w="862329" h="640079">
                <a:moveTo>
                  <a:pt x="861987" y="0"/>
                </a:moveTo>
                <a:lnTo>
                  <a:pt x="0" y="639533"/>
                </a:lnTo>
              </a:path>
            </a:pathLst>
          </a:custGeom>
          <a:ln w="13903">
            <a:solidFill>
              <a:srgbClr val="000000"/>
            </a:solidFill>
          </a:ln>
        </p:spPr>
        <p:txBody>
          <a:bodyPr wrap="square" lIns="0" tIns="0" rIns="0" bIns="0" rtlCol="0"/>
          <a:lstStyle/>
          <a:p>
            <a:endParaRPr/>
          </a:p>
        </p:txBody>
      </p:sp>
      <p:sp>
        <p:nvSpPr>
          <p:cNvPr id="16" name="object 16"/>
          <p:cNvSpPr/>
          <p:nvPr/>
        </p:nvSpPr>
        <p:spPr>
          <a:xfrm>
            <a:off x="2664961" y="4527861"/>
            <a:ext cx="155177" cy="139692"/>
          </a:xfrm>
          <a:custGeom>
            <a:avLst/>
            <a:gdLst/>
            <a:ahLst/>
            <a:cxnLst/>
            <a:rect l="l" t="t" r="r" b="b"/>
            <a:pathLst>
              <a:path w="132714" h="111125">
                <a:moveTo>
                  <a:pt x="132359" y="55816"/>
                </a:moveTo>
                <a:lnTo>
                  <a:pt x="0" y="110744"/>
                </a:lnTo>
                <a:lnTo>
                  <a:pt x="90944" y="0"/>
                </a:lnTo>
              </a:path>
            </a:pathLst>
          </a:custGeom>
          <a:ln w="13903">
            <a:solidFill>
              <a:srgbClr val="000000"/>
            </a:solidFill>
          </a:ln>
        </p:spPr>
        <p:txBody>
          <a:bodyPr wrap="square" lIns="0" tIns="0" rIns="0" bIns="0" rtlCol="0"/>
          <a:lstStyle/>
          <a:p>
            <a:endParaRPr/>
          </a:p>
        </p:txBody>
      </p:sp>
      <p:sp>
        <p:nvSpPr>
          <p:cNvPr id="17" name="object 17"/>
          <p:cNvSpPr/>
          <p:nvPr/>
        </p:nvSpPr>
        <p:spPr>
          <a:xfrm>
            <a:off x="5574804" y="4177722"/>
            <a:ext cx="634072" cy="454998"/>
          </a:xfrm>
          <a:custGeom>
            <a:avLst/>
            <a:gdLst/>
            <a:ahLst/>
            <a:cxnLst/>
            <a:rect l="l" t="t" r="r" b="b"/>
            <a:pathLst>
              <a:path w="542289" h="361950">
                <a:moveTo>
                  <a:pt x="0" y="361478"/>
                </a:moveTo>
                <a:lnTo>
                  <a:pt x="542220" y="361478"/>
                </a:lnTo>
                <a:lnTo>
                  <a:pt x="542220" y="0"/>
                </a:lnTo>
                <a:lnTo>
                  <a:pt x="0" y="0"/>
                </a:lnTo>
                <a:lnTo>
                  <a:pt x="0" y="361478"/>
                </a:lnTo>
                <a:close/>
              </a:path>
            </a:pathLst>
          </a:custGeom>
          <a:ln w="13903">
            <a:solidFill>
              <a:srgbClr val="000000"/>
            </a:solidFill>
          </a:ln>
        </p:spPr>
        <p:txBody>
          <a:bodyPr wrap="square" lIns="0" tIns="0" rIns="0" bIns="0" rtlCol="0"/>
          <a:lstStyle/>
          <a:p>
            <a:endParaRPr/>
          </a:p>
        </p:txBody>
      </p:sp>
      <p:sp>
        <p:nvSpPr>
          <p:cNvPr id="18" name="object 18"/>
          <p:cNvSpPr/>
          <p:nvPr/>
        </p:nvSpPr>
        <p:spPr>
          <a:xfrm>
            <a:off x="5818647" y="3635921"/>
            <a:ext cx="0" cy="594691"/>
          </a:xfrm>
          <a:custGeom>
            <a:avLst/>
            <a:gdLst/>
            <a:ahLst/>
            <a:cxnLst/>
            <a:rect l="l" t="t" r="r" b="b"/>
            <a:pathLst>
              <a:path h="473075">
                <a:moveTo>
                  <a:pt x="0" y="0"/>
                </a:moveTo>
                <a:lnTo>
                  <a:pt x="0" y="472706"/>
                </a:lnTo>
              </a:path>
            </a:pathLst>
          </a:custGeom>
          <a:ln w="13903">
            <a:solidFill>
              <a:srgbClr val="000000"/>
            </a:solidFill>
          </a:ln>
        </p:spPr>
        <p:txBody>
          <a:bodyPr wrap="square" lIns="0" tIns="0" rIns="0" bIns="0" rtlCol="0"/>
          <a:lstStyle/>
          <a:p>
            <a:endParaRPr/>
          </a:p>
        </p:txBody>
      </p:sp>
      <p:sp>
        <p:nvSpPr>
          <p:cNvPr id="19" name="object 19"/>
          <p:cNvSpPr txBox="1"/>
          <p:nvPr/>
        </p:nvSpPr>
        <p:spPr>
          <a:xfrm>
            <a:off x="5608735" y="4644006"/>
            <a:ext cx="879089" cy="369332"/>
          </a:xfrm>
          <a:prstGeom prst="rect">
            <a:avLst/>
          </a:prstGeom>
        </p:spPr>
        <p:txBody>
          <a:bodyPr vert="horz" wrap="square" lIns="0" tIns="0" rIns="0" bIns="0" rtlCol="0">
            <a:spAutoFit/>
          </a:bodyPr>
          <a:lstStyle/>
          <a:p>
            <a:pPr marL="12700">
              <a:lnSpc>
                <a:spcPct val="100000"/>
              </a:lnSpc>
            </a:pPr>
            <a:r>
              <a:rPr sz="2400" i="1" spc="15" dirty="0">
                <a:latin typeface="Arial"/>
                <a:cs typeface="Arial"/>
              </a:rPr>
              <a:t>router</a:t>
            </a:r>
            <a:endParaRPr sz="2400">
              <a:latin typeface="Arial"/>
              <a:cs typeface="Arial"/>
            </a:endParaRPr>
          </a:p>
        </p:txBody>
      </p:sp>
      <p:sp>
        <p:nvSpPr>
          <p:cNvPr id="20" name="object 20"/>
          <p:cNvSpPr/>
          <p:nvPr/>
        </p:nvSpPr>
        <p:spPr>
          <a:xfrm>
            <a:off x="1787134" y="4964180"/>
            <a:ext cx="3918033" cy="1416082"/>
          </a:xfrm>
          <a:custGeom>
            <a:avLst/>
            <a:gdLst/>
            <a:ahLst/>
            <a:cxnLst/>
            <a:rect l="l" t="t" r="r" b="b"/>
            <a:pathLst>
              <a:path w="3350895" h="1126489">
                <a:moveTo>
                  <a:pt x="0" y="0"/>
                </a:moveTo>
                <a:lnTo>
                  <a:pt x="3350628" y="1126147"/>
                </a:lnTo>
              </a:path>
            </a:pathLst>
          </a:custGeom>
          <a:ln w="13903">
            <a:solidFill>
              <a:srgbClr val="000000"/>
            </a:solidFill>
          </a:ln>
        </p:spPr>
        <p:txBody>
          <a:bodyPr wrap="square" lIns="0" tIns="0" rIns="0" bIns="0" rtlCol="0"/>
          <a:lstStyle/>
          <a:p>
            <a:endParaRPr/>
          </a:p>
        </p:txBody>
      </p:sp>
      <p:sp>
        <p:nvSpPr>
          <p:cNvPr id="21" name="object 21"/>
          <p:cNvSpPr/>
          <p:nvPr/>
        </p:nvSpPr>
        <p:spPr>
          <a:xfrm>
            <a:off x="5537829" y="6282733"/>
            <a:ext cx="167057" cy="97386"/>
          </a:xfrm>
          <a:custGeom>
            <a:avLst/>
            <a:gdLst/>
            <a:ahLst/>
            <a:cxnLst/>
            <a:rect l="l" t="t" r="r" b="b"/>
            <a:pathLst>
              <a:path w="142875" h="77470">
                <a:moveTo>
                  <a:pt x="22136" y="0"/>
                </a:moveTo>
                <a:lnTo>
                  <a:pt x="142849" y="77241"/>
                </a:lnTo>
                <a:lnTo>
                  <a:pt x="0" y="65900"/>
                </a:lnTo>
              </a:path>
            </a:pathLst>
          </a:custGeom>
          <a:ln w="13903">
            <a:solidFill>
              <a:srgbClr val="000000"/>
            </a:solidFill>
          </a:ln>
        </p:spPr>
        <p:txBody>
          <a:bodyPr wrap="square" lIns="0" tIns="0" rIns="0" bIns="0" rtlCol="0"/>
          <a:lstStyle/>
          <a:p>
            <a:endParaRPr/>
          </a:p>
        </p:txBody>
      </p:sp>
      <p:sp>
        <p:nvSpPr>
          <p:cNvPr id="22" name="object 22"/>
          <p:cNvSpPr txBox="1"/>
          <p:nvPr/>
        </p:nvSpPr>
        <p:spPr>
          <a:xfrm>
            <a:off x="1445761" y="4405027"/>
            <a:ext cx="1608732" cy="369332"/>
          </a:xfrm>
          <a:prstGeom prst="rect">
            <a:avLst/>
          </a:prstGeom>
        </p:spPr>
        <p:txBody>
          <a:bodyPr vert="horz" wrap="square" lIns="0" tIns="0" rIns="0" bIns="0" rtlCol="0">
            <a:spAutoFit/>
          </a:bodyPr>
          <a:lstStyle/>
          <a:p>
            <a:pPr marL="12700">
              <a:lnSpc>
                <a:spcPct val="100000"/>
              </a:lnSpc>
            </a:pPr>
            <a:r>
              <a:rPr sz="2400" b="1" dirty="0">
                <a:solidFill>
                  <a:srgbClr val="FF0000"/>
                </a:solidFill>
                <a:latin typeface="Courier New"/>
                <a:cs typeface="Courier New"/>
              </a:rPr>
              <a:t>Boom!</a:t>
            </a:r>
            <a:endParaRPr sz="2400" dirty="0">
              <a:solidFill>
                <a:srgbClr val="FF0000"/>
              </a:solidFill>
              <a:latin typeface="Courier New"/>
              <a:cs typeface="Courier New"/>
            </a:endParaRPr>
          </a:p>
        </p:txBody>
      </p:sp>
      <p:sp>
        <p:nvSpPr>
          <p:cNvPr id="23" name="object 23"/>
          <p:cNvSpPr txBox="1"/>
          <p:nvPr/>
        </p:nvSpPr>
        <p:spPr>
          <a:xfrm>
            <a:off x="3527941" y="4258638"/>
            <a:ext cx="654434" cy="369332"/>
          </a:xfrm>
          <a:prstGeom prst="rect">
            <a:avLst/>
          </a:prstGeom>
        </p:spPr>
        <p:txBody>
          <a:bodyPr vert="horz" wrap="square" lIns="0" tIns="0" rIns="0" bIns="0" rtlCol="0">
            <a:spAutoFit/>
          </a:bodyPr>
          <a:lstStyle/>
          <a:p>
            <a:pPr marL="12700">
              <a:lnSpc>
                <a:spcPct val="100000"/>
              </a:lnSpc>
            </a:pPr>
            <a:r>
              <a:rPr sz="2400" dirty="0">
                <a:solidFill>
                  <a:srgbClr val="00B050"/>
                </a:solidFill>
                <a:latin typeface="Courier New"/>
                <a:cs typeface="Courier New"/>
              </a:rPr>
              <a:t>Jim</a:t>
            </a:r>
          </a:p>
        </p:txBody>
      </p:sp>
      <p:sp>
        <p:nvSpPr>
          <p:cNvPr id="24" name="object 24"/>
          <p:cNvSpPr txBox="1"/>
          <p:nvPr/>
        </p:nvSpPr>
        <p:spPr>
          <a:xfrm>
            <a:off x="3284097" y="4555753"/>
            <a:ext cx="1884306" cy="369332"/>
          </a:xfrm>
          <a:prstGeom prst="rect">
            <a:avLst/>
          </a:prstGeom>
        </p:spPr>
        <p:txBody>
          <a:bodyPr vert="horz" wrap="square" lIns="0" tIns="0" rIns="0" bIns="0" rtlCol="0">
            <a:spAutoFit/>
          </a:bodyPr>
          <a:lstStyle/>
          <a:p>
            <a:pPr marL="12700">
              <a:lnSpc>
                <a:spcPct val="100000"/>
              </a:lnSpc>
            </a:pPr>
            <a:r>
              <a:rPr sz="2400" dirty="0">
                <a:solidFill>
                  <a:srgbClr val="00B050"/>
                </a:solidFill>
                <a:latin typeface="Courier New"/>
                <a:cs typeface="Courier New"/>
              </a:rPr>
              <a:t>Backs</a:t>
            </a:r>
            <a:r>
              <a:rPr sz="2400" spc="-95" dirty="0">
                <a:solidFill>
                  <a:srgbClr val="00B050"/>
                </a:solidFill>
                <a:latin typeface="Courier New"/>
                <a:cs typeface="Courier New"/>
              </a:rPr>
              <a:t> </a:t>
            </a:r>
            <a:r>
              <a:rPr sz="2400" dirty="0">
                <a:solidFill>
                  <a:srgbClr val="00B050"/>
                </a:solidFill>
                <a:latin typeface="Courier New"/>
                <a:cs typeface="Courier New"/>
              </a:rPr>
              <a:t>off</a:t>
            </a:r>
            <a:endParaRPr sz="2400">
              <a:solidFill>
                <a:srgbClr val="00B050"/>
              </a:solidFill>
              <a:latin typeface="Courier New"/>
              <a:cs typeface="Courier New"/>
            </a:endParaRPr>
          </a:p>
        </p:txBody>
      </p:sp>
      <p:sp>
        <p:nvSpPr>
          <p:cNvPr id="25" name="object 25"/>
          <p:cNvSpPr txBox="1"/>
          <p:nvPr/>
        </p:nvSpPr>
        <p:spPr>
          <a:xfrm>
            <a:off x="654411" y="5085421"/>
            <a:ext cx="1325415" cy="461665"/>
          </a:xfrm>
          <a:prstGeom prst="rect">
            <a:avLst/>
          </a:prstGeom>
        </p:spPr>
        <p:txBody>
          <a:bodyPr vert="horz" wrap="square" lIns="0" tIns="0" rIns="0" bIns="0" rtlCol="0">
            <a:spAutoFit/>
          </a:bodyPr>
          <a:lstStyle/>
          <a:p>
            <a:pPr marL="123825" marR="5080" indent="-111760">
              <a:lnSpc>
                <a:spcPts val="1750"/>
              </a:lnSpc>
            </a:pPr>
            <a:r>
              <a:rPr sz="2800" dirty="0">
                <a:latin typeface="Courier New"/>
                <a:cs typeface="Courier New"/>
              </a:rPr>
              <a:t>askew  Wins</a:t>
            </a:r>
          </a:p>
        </p:txBody>
      </p:sp>
      <p:sp>
        <p:nvSpPr>
          <p:cNvPr id="31" name="TextBox 30"/>
          <p:cNvSpPr txBox="1"/>
          <p:nvPr/>
        </p:nvSpPr>
        <p:spPr>
          <a:xfrm>
            <a:off x="1702151" y="5593498"/>
            <a:ext cx="1828358" cy="523220"/>
          </a:xfrm>
          <a:prstGeom prst="rect">
            <a:avLst/>
          </a:prstGeom>
          <a:noFill/>
          <a:ln>
            <a:solidFill>
              <a:schemeClr val="tx1"/>
            </a:solidFill>
          </a:ln>
        </p:spPr>
        <p:txBody>
          <a:bodyPr wrap="square" rtlCol="0">
            <a:spAutoFit/>
          </a:bodyPr>
          <a:lstStyle/>
          <a:p>
            <a:r>
              <a:rPr lang="en-US" sz="2800" dirty="0" smtClean="0">
                <a:solidFill>
                  <a:schemeClr val="accent2">
                    <a:lumMod val="75000"/>
                  </a:schemeClr>
                </a:solidFill>
              </a:rPr>
              <a:t>D2</a:t>
            </a:r>
            <a:endParaRPr lang="en-US" sz="2800" dirty="0">
              <a:solidFill>
                <a:schemeClr val="accent2">
                  <a:lumMod val="75000"/>
                </a:schemeClr>
              </a:solidFill>
            </a:endParaRPr>
          </a:p>
        </p:txBody>
      </p:sp>
      <p:sp>
        <p:nvSpPr>
          <p:cNvPr id="32" name="object 26"/>
          <p:cNvSpPr txBox="1"/>
          <p:nvPr/>
        </p:nvSpPr>
        <p:spPr>
          <a:xfrm>
            <a:off x="1138292" y="3199261"/>
            <a:ext cx="732431" cy="430887"/>
          </a:xfrm>
          <a:prstGeom prst="rect">
            <a:avLst/>
          </a:prstGeom>
        </p:spPr>
        <p:txBody>
          <a:bodyPr vert="horz" wrap="square" lIns="0" tIns="0" rIns="0" bIns="0" rtlCol="0">
            <a:spAutoFit/>
          </a:bodyPr>
          <a:lstStyle/>
          <a:p>
            <a:pPr marL="12700">
              <a:lnSpc>
                <a:spcPct val="100000"/>
              </a:lnSpc>
            </a:pPr>
            <a:r>
              <a:rPr sz="2800" b="1" dirty="0">
                <a:solidFill>
                  <a:schemeClr val="accent2">
                    <a:lumMod val="75000"/>
                  </a:schemeClr>
                </a:solidFill>
                <a:latin typeface="Courier New"/>
                <a:cs typeface="Courier New"/>
              </a:rPr>
              <a:t>D1</a:t>
            </a:r>
            <a:endParaRPr sz="2800" dirty="0">
              <a:solidFill>
                <a:schemeClr val="accent2">
                  <a:lumMod val="75000"/>
                </a:schemeClr>
              </a:solidFill>
              <a:latin typeface="Courier New"/>
              <a:cs typeface="Courier New"/>
            </a:endParaRPr>
          </a:p>
        </p:txBody>
      </p:sp>
      <p:sp>
        <p:nvSpPr>
          <p:cNvPr id="34" name="object 10"/>
          <p:cNvSpPr txBox="1"/>
          <p:nvPr/>
        </p:nvSpPr>
        <p:spPr>
          <a:xfrm>
            <a:off x="1317119" y="2144788"/>
            <a:ext cx="951850" cy="369332"/>
          </a:xfrm>
          <a:prstGeom prst="rect">
            <a:avLst/>
          </a:prstGeom>
        </p:spPr>
        <p:txBody>
          <a:bodyPr vert="horz" wrap="square" lIns="0" tIns="0" rIns="0" bIns="0" rtlCol="0">
            <a:spAutoFit/>
          </a:bodyPr>
          <a:lstStyle/>
          <a:p>
            <a:pPr marL="12700">
              <a:lnSpc>
                <a:spcPct val="100000"/>
              </a:lnSpc>
            </a:pPr>
            <a:r>
              <a:rPr sz="2400" i="1" spc="20" dirty="0">
                <a:latin typeface="Arial"/>
                <a:cs typeface="Arial"/>
              </a:rPr>
              <a:t>askew</a:t>
            </a:r>
            <a:endParaRPr sz="2400" dirty="0">
              <a:latin typeface="Arial"/>
              <a:cs typeface="Arial"/>
            </a:endParaRPr>
          </a:p>
        </p:txBody>
      </p:sp>
      <p:sp>
        <p:nvSpPr>
          <p:cNvPr id="35" name="object 26"/>
          <p:cNvSpPr txBox="1"/>
          <p:nvPr/>
        </p:nvSpPr>
        <p:spPr>
          <a:xfrm>
            <a:off x="5579405" y="3129084"/>
            <a:ext cx="732431" cy="430887"/>
          </a:xfrm>
          <a:prstGeom prst="rect">
            <a:avLst/>
          </a:prstGeom>
        </p:spPr>
        <p:txBody>
          <a:bodyPr vert="horz" wrap="square" lIns="0" tIns="0" rIns="0" bIns="0" rtlCol="0">
            <a:spAutoFit/>
          </a:bodyPr>
          <a:lstStyle/>
          <a:p>
            <a:pPr marL="12700">
              <a:lnSpc>
                <a:spcPct val="100000"/>
              </a:lnSpc>
            </a:pPr>
            <a:r>
              <a:rPr sz="2800" b="1" dirty="0" smtClean="0">
                <a:solidFill>
                  <a:schemeClr val="accent2">
                    <a:lumMod val="75000"/>
                  </a:schemeClr>
                </a:solidFill>
                <a:latin typeface="Courier New"/>
                <a:cs typeface="Courier New"/>
              </a:rPr>
              <a:t>D</a:t>
            </a:r>
            <a:r>
              <a:rPr lang="en-US" sz="2800" b="1" dirty="0">
                <a:solidFill>
                  <a:schemeClr val="accent2">
                    <a:lumMod val="75000"/>
                  </a:schemeClr>
                </a:solidFill>
                <a:latin typeface="Courier New"/>
                <a:cs typeface="Courier New"/>
              </a:rPr>
              <a:t>2</a:t>
            </a:r>
            <a:endParaRPr sz="2800" dirty="0">
              <a:solidFill>
                <a:schemeClr val="accent2">
                  <a:lumMod val="75000"/>
                </a:schemeClr>
              </a:solidFill>
              <a:latin typeface="Courier New"/>
              <a:cs typeface="Courier New"/>
            </a:endParaRPr>
          </a:p>
        </p:txBody>
      </p:sp>
      <p:sp>
        <p:nvSpPr>
          <p:cNvPr id="36" name="object 3"/>
          <p:cNvSpPr txBox="1"/>
          <p:nvPr/>
        </p:nvSpPr>
        <p:spPr>
          <a:xfrm>
            <a:off x="1317118" y="908507"/>
            <a:ext cx="5016310" cy="861774"/>
          </a:xfrm>
          <a:prstGeom prst="rect">
            <a:avLst/>
          </a:prstGeom>
        </p:spPr>
        <p:txBody>
          <a:bodyPr vert="horz" wrap="square" lIns="0" tIns="0" rIns="0" bIns="0" rtlCol="0">
            <a:spAutoFit/>
          </a:bodyPr>
          <a:lstStyle/>
          <a:p>
            <a:pPr marL="12700">
              <a:lnSpc>
                <a:spcPct val="100000"/>
              </a:lnSpc>
            </a:pPr>
            <a:r>
              <a:rPr lang="en-US" sz="2800" i="1" spc="25" dirty="0" smtClean="0">
                <a:solidFill>
                  <a:srgbClr val="0070C0"/>
                </a:solidFill>
                <a:latin typeface="Arial"/>
                <a:cs typeface="Arial"/>
              </a:rPr>
              <a:t>SYNCHRONIZING SENDERS</a:t>
            </a:r>
          </a:p>
          <a:p>
            <a:pPr marL="12700">
              <a:lnSpc>
                <a:spcPct val="100000"/>
              </a:lnSpc>
            </a:pPr>
            <a:r>
              <a:rPr lang="en-US" sz="2800" i="1" spc="25" dirty="0" smtClean="0">
                <a:solidFill>
                  <a:srgbClr val="0070C0"/>
                </a:solidFill>
                <a:latin typeface="Arial"/>
                <a:cs typeface="Arial"/>
              </a:rPr>
              <a:t>(on the old Ethernet)</a:t>
            </a:r>
            <a:endParaRPr sz="2800" dirty="0">
              <a:solidFill>
                <a:srgbClr val="0070C0"/>
              </a:solidFill>
              <a:latin typeface="Arial"/>
              <a:cs typeface="Arial"/>
            </a:endParaRPr>
          </a:p>
        </p:txBody>
      </p:sp>
      <p:sp>
        <p:nvSpPr>
          <p:cNvPr id="38" name="object 4"/>
          <p:cNvSpPr txBox="1"/>
          <p:nvPr/>
        </p:nvSpPr>
        <p:spPr>
          <a:xfrm>
            <a:off x="762001" y="7678398"/>
            <a:ext cx="6553200" cy="861774"/>
          </a:xfrm>
          <a:prstGeom prst="rect">
            <a:avLst/>
          </a:prstGeom>
        </p:spPr>
        <p:txBody>
          <a:bodyPr vert="horz" wrap="square" lIns="0" tIns="0" rIns="0" bIns="0" rtlCol="0">
            <a:spAutoFit/>
          </a:bodyPr>
          <a:lstStyle/>
          <a:p>
            <a:pPr marL="9814">
              <a:buClr>
                <a:srgbClr val="333399"/>
              </a:buClr>
              <a:buSzPct val="50000"/>
              <a:tabLst>
                <a:tab pos="294399" algn="l"/>
              </a:tabLst>
            </a:pPr>
            <a:r>
              <a:rPr lang="en-US" sz="2800" spc="4" dirty="0" smtClean="0">
                <a:solidFill>
                  <a:srgbClr val="00B050"/>
                </a:solidFill>
                <a:latin typeface="Arial"/>
                <a:cs typeface="Arial"/>
              </a:rPr>
              <a:t>Q</a:t>
            </a:r>
            <a:r>
              <a:rPr lang="en-US" sz="2800" spc="4" dirty="0" smtClean="0">
                <a:solidFill>
                  <a:srgbClr val="232323"/>
                </a:solidFill>
                <a:latin typeface="Arial"/>
                <a:cs typeface="Arial"/>
              </a:rPr>
              <a:t>: How do we detect collisions/</a:t>
            </a:r>
            <a:r>
              <a:rPr lang="en-US" sz="2800" spc="4" dirty="0" err="1" smtClean="0">
                <a:solidFill>
                  <a:srgbClr val="232323"/>
                </a:solidFill>
                <a:latin typeface="Arial"/>
                <a:cs typeface="Arial"/>
              </a:rPr>
              <a:t>backoff</a:t>
            </a:r>
            <a:r>
              <a:rPr lang="en-US" sz="2800" spc="4" dirty="0" smtClean="0">
                <a:solidFill>
                  <a:srgbClr val="232323"/>
                </a:solidFill>
                <a:latin typeface="Arial"/>
                <a:cs typeface="Arial"/>
              </a:rPr>
              <a:t>?  </a:t>
            </a:r>
          </a:p>
          <a:p>
            <a:pPr marL="9814">
              <a:buClr>
                <a:srgbClr val="333399"/>
              </a:buClr>
              <a:buSzPct val="50000"/>
              <a:tabLst>
                <a:tab pos="294399" algn="l"/>
              </a:tabLst>
            </a:pPr>
            <a:r>
              <a:rPr lang="en-US" sz="2800" spc="4" dirty="0" smtClean="0">
                <a:solidFill>
                  <a:srgbClr val="00B050"/>
                </a:solidFill>
                <a:latin typeface="Arial"/>
                <a:cs typeface="Arial"/>
              </a:rPr>
              <a:t>A</a:t>
            </a:r>
            <a:r>
              <a:rPr lang="en-US" sz="2800" spc="4" dirty="0" smtClean="0">
                <a:solidFill>
                  <a:srgbClr val="232323"/>
                </a:solidFill>
                <a:latin typeface="Arial"/>
                <a:cs typeface="Arial"/>
              </a:rPr>
              <a:t>: Multi-access LANs (Lecture 9)</a:t>
            </a:r>
            <a:endParaRPr sz="2800" dirty="0">
              <a:latin typeface="Arial"/>
              <a:cs typeface="Arial"/>
            </a:endParaRPr>
          </a:p>
        </p:txBody>
      </p:sp>
    </p:spTree>
    <p:extLst>
      <p:ext uri="{BB962C8B-B14F-4D97-AF65-F5344CB8AC3E}">
        <p14:creationId xmlns:p14="http://schemas.microsoft.com/office/powerpoint/2010/main" val="131486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641674" y="6086766"/>
            <a:ext cx="522605" cy="547370"/>
          </a:xfrm>
          <a:custGeom>
            <a:avLst/>
            <a:gdLst/>
            <a:ahLst/>
            <a:cxnLst/>
            <a:rect l="l" t="t" r="r" b="b"/>
            <a:pathLst>
              <a:path w="522604" h="547370">
                <a:moveTo>
                  <a:pt x="522147" y="273494"/>
                </a:moveTo>
                <a:lnTo>
                  <a:pt x="517941" y="224335"/>
                </a:lnTo>
                <a:lnTo>
                  <a:pt x="505813" y="178065"/>
                </a:lnTo>
                <a:lnTo>
                  <a:pt x="486502" y="135459"/>
                </a:lnTo>
                <a:lnTo>
                  <a:pt x="460745" y="97287"/>
                </a:lnTo>
                <a:lnTo>
                  <a:pt x="429278" y="64324"/>
                </a:lnTo>
                <a:lnTo>
                  <a:pt x="392841" y="37341"/>
                </a:lnTo>
                <a:lnTo>
                  <a:pt x="352169" y="17111"/>
                </a:lnTo>
                <a:lnTo>
                  <a:pt x="308001" y="4406"/>
                </a:lnTo>
                <a:lnTo>
                  <a:pt x="261073" y="0"/>
                </a:lnTo>
                <a:lnTo>
                  <a:pt x="214146" y="4406"/>
                </a:lnTo>
                <a:lnTo>
                  <a:pt x="169978" y="17111"/>
                </a:lnTo>
                <a:lnTo>
                  <a:pt x="129306" y="37341"/>
                </a:lnTo>
                <a:lnTo>
                  <a:pt x="92868" y="64324"/>
                </a:lnTo>
                <a:lnTo>
                  <a:pt x="61402" y="97287"/>
                </a:lnTo>
                <a:lnTo>
                  <a:pt x="35645" y="135459"/>
                </a:lnTo>
                <a:lnTo>
                  <a:pt x="16333" y="178065"/>
                </a:lnTo>
                <a:lnTo>
                  <a:pt x="4206" y="224335"/>
                </a:lnTo>
                <a:lnTo>
                  <a:pt x="0" y="273494"/>
                </a:lnTo>
                <a:lnTo>
                  <a:pt x="4206" y="322657"/>
                </a:lnTo>
                <a:lnTo>
                  <a:pt x="16333" y="368930"/>
                </a:lnTo>
                <a:lnTo>
                  <a:pt x="35645" y="411538"/>
                </a:lnTo>
                <a:lnTo>
                  <a:pt x="61402" y="449711"/>
                </a:lnTo>
                <a:lnTo>
                  <a:pt x="92868" y="482676"/>
                </a:lnTo>
                <a:lnTo>
                  <a:pt x="129306" y="509659"/>
                </a:lnTo>
                <a:lnTo>
                  <a:pt x="169978" y="529890"/>
                </a:lnTo>
                <a:lnTo>
                  <a:pt x="214146" y="542595"/>
                </a:lnTo>
                <a:lnTo>
                  <a:pt x="261073" y="547001"/>
                </a:lnTo>
                <a:lnTo>
                  <a:pt x="308001" y="542595"/>
                </a:lnTo>
                <a:lnTo>
                  <a:pt x="352169" y="529890"/>
                </a:lnTo>
                <a:lnTo>
                  <a:pt x="392841" y="509659"/>
                </a:lnTo>
                <a:lnTo>
                  <a:pt x="429278" y="482676"/>
                </a:lnTo>
                <a:lnTo>
                  <a:pt x="460745" y="449711"/>
                </a:lnTo>
                <a:lnTo>
                  <a:pt x="486502" y="411538"/>
                </a:lnTo>
                <a:lnTo>
                  <a:pt x="505813" y="368930"/>
                </a:lnTo>
                <a:lnTo>
                  <a:pt x="517941" y="322657"/>
                </a:lnTo>
                <a:lnTo>
                  <a:pt x="522147" y="273494"/>
                </a:lnTo>
              </a:path>
            </a:pathLst>
          </a:custGeom>
          <a:ln w="12432">
            <a:solidFill>
              <a:srgbClr val="00B050"/>
            </a:solidFill>
          </a:ln>
        </p:spPr>
        <p:txBody>
          <a:bodyPr wrap="square" lIns="0" tIns="0" rIns="0" bIns="0" rtlCol="0"/>
          <a:lstStyle/>
          <a:p>
            <a:endParaRPr/>
          </a:p>
        </p:txBody>
      </p:sp>
      <p:sp>
        <p:nvSpPr>
          <p:cNvPr id="5" name="object 5"/>
          <p:cNvSpPr/>
          <p:nvPr/>
        </p:nvSpPr>
        <p:spPr>
          <a:xfrm>
            <a:off x="1741271" y="4987772"/>
            <a:ext cx="1894839" cy="0"/>
          </a:xfrm>
          <a:custGeom>
            <a:avLst/>
            <a:gdLst/>
            <a:ahLst/>
            <a:cxnLst/>
            <a:rect l="l" t="t" r="r" b="b"/>
            <a:pathLst>
              <a:path w="1894839">
                <a:moveTo>
                  <a:pt x="0" y="0"/>
                </a:moveTo>
                <a:lnTo>
                  <a:pt x="1894332" y="0"/>
                </a:lnTo>
              </a:path>
            </a:pathLst>
          </a:custGeom>
          <a:ln w="37296">
            <a:solidFill>
              <a:srgbClr val="000000"/>
            </a:solidFill>
          </a:ln>
        </p:spPr>
        <p:txBody>
          <a:bodyPr wrap="square" lIns="0" tIns="0" rIns="0" bIns="0" rtlCol="0"/>
          <a:lstStyle/>
          <a:p>
            <a:endParaRPr/>
          </a:p>
        </p:txBody>
      </p:sp>
      <p:sp>
        <p:nvSpPr>
          <p:cNvPr id="8" name="object 8"/>
          <p:cNvSpPr txBox="1"/>
          <p:nvPr/>
        </p:nvSpPr>
        <p:spPr>
          <a:xfrm>
            <a:off x="3390568" y="6835473"/>
            <a:ext cx="1731695" cy="511679"/>
          </a:xfrm>
          <a:prstGeom prst="rect">
            <a:avLst/>
          </a:prstGeom>
        </p:spPr>
        <p:txBody>
          <a:bodyPr vert="horz" wrap="square" lIns="0" tIns="0" rIns="0" bIns="0" rtlCol="0">
            <a:spAutoFit/>
          </a:bodyPr>
          <a:lstStyle/>
          <a:p>
            <a:pPr marL="12700" marR="5080" indent="210820">
              <a:lnSpc>
                <a:spcPts val="1760"/>
              </a:lnSpc>
            </a:pPr>
            <a:r>
              <a:rPr lang="en-US" sz="2800" b="1" spc="5" dirty="0" smtClean="0">
                <a:latin typeface="Courier New"/>
                <a:cs typeface="Courier New"/>
              </a:rPr>
              <a:t> </a:t>
            </a:r>
            <a:r>
              <a:rPr sz="2800" b="1" spc="5" dirty="0" smtClean="0">
                <a:solidFill>
                  <a:srgbClr val="00B050"/>
                </a:solidFill>
                <a:latin typeface="Courier New"/>
                <a:cs typeface="Courier New"/>
              </a:rPr>
              <a:t>IP</a:t>
            </a:r>
            <a:r>
              <a:rPr sz="2800" b="1" spc="5" dirty="0" smtClean="0">
                <a:latin typeface="Courier New"/>
                <a:cs typeface="Courier New"/>
              </a:rPr>
              <a:t>  </a:t>
            </a:r>
            <a:r>
              <a:rPr sz="2800" b="1" spc="5" dirty="0">
                <a:solidFill>
                  <a:srgbClr val="00B050"/>
                </a:solidFill>
                <a:latin typeface="Courier New"/>
                <a:cs typeface="Courier New"/>
              </a:rPr>
              <a:t>ROUTER</a:t>
            </a:r>
            <a:endParaRPr sz="2800" dirty="0">
              <a:solidFill>
                <a:srgbClr val="00B050"/>
              </a:solidFill>
              <a:latin typeface="Courier New"/>
              <a:cs typeface="Courier New"/>
            </a:endParaRPr>
          </a:p>
        </p:txBody>
      </p:sp>
      <p:sp>
        <p:nvSpPr>
          <p:cNvPr id="10" name="object 10"/>
          <p:cNvSpPr/>
          <p:nvPr/>
        </p:nvSpPr>
        <p:spPr>
          <a:xfrm>
            <a:off x="4202836" y="4987772"/>
            <a:ext cx="1894839" cy="0"/>
          </a:xfrm>
          <a:custGeom>
            <a:avLst/>
            <a:gdLst/>
            <a:ahLst/>
            <a:cxnLst/>
            <a:rect l="l" t="t" r="r" b="b"/>
            <a:pathLst>
              <a:path w="1894839">
                <a:moveTo>
                  <a:pt x="0" y="0"/>
                </a:moveTo>
                <a:lnTo>
                  <a:pt x="1894332" y="0"/>
                </a:lnTo>
              </a:path>
            </a:pathLst>
          </a:custGeom>
          <a:ln w="37296">
            <a:solidFill>
              <a:srgbClr val="000000"/>
            </a:solidFill>
          </a:ln>
        </p:spPr>
        <p:txBody>
          <a:bodyPr wrap="square" lIns="0" tIns="0" rIns="0" bIns="0" rtlCol="0"/>
          <a:lstStyle/>
          <a:p>
            <a:endParaRPr/>
          </a:p>
        </p:txBody>
      </p:sp>
      <p:sp>
        <p:nvSpPr>
          <p:cNvPr id="12" name="object 12"/>
          <p:cNvSpPr/>
          <p:nvPr/>
        </p:nvSpPr>
        <p:spPr>
          <a:xfrm>
            <a:off x="3510836" y="5030887"/>
            <a:ext cx="224154" cy="1069340"/>
          </a:xfrm>
          <a:custGeom>
            <a:avLst/>
            <a:gdLst/>
            <a:ahLst/>
            <a:cxnLst/>
            <a:rect l="l" t="t" r="r" b="b"/>
            <a:pathLst>
              <a:path w="224154" h="1069339">
                <a:moveTo>
                  <a:pt x="0" y="0"/>
                </a:moveTo>
                <a:lnTo>
                  <a:pt x="223774" y="1069149"/>
                </a:lnTo>
              </a:path>
            </a:pathLst>
          </a:custGeom>
          <a:ln w="12432">
            <a:solidFill>
              <a:srgbClr val="000000"/>
            </a:solidFill>
          </a:ln>
        </p:spPr>
        <p:txBody>
          <a:bodyPr wrap="square" lIns="0" tIns="0" rIns="0" bIns="0" rtlCol="0"/>
          <a:lstStyle/>
          <a:p>
            <a:endParaRPr/>
          </a:p>
        </p:txBody>
      </p:sp>
      <p:sp>
        <p:nvSpPr>
          <p:cNvPr id="13" name="object 13"/>
          <p:cNvSpPr/>
          <p:nvPr/>
        </p:nvSpPr>
        <p:spPr>
          <a:xfrm>
            <a:off x="4064368" y="5005171"/>
            <a:ext cx="224154" cy="1131570"/>
          </a:xfrm>
          <a:custGeom>
            <a:avLst/>
            <a:gdLst/>
            <a:ahLst/>
            <a:cxnLst/>
            <a:rect l="l" t="t" r="r" b="b"/>
            <a:pathLst>
              <a:path w="224154" h="1131570">
                <a:moveTo>
                  <a:pt x="223774" y="0"/>
                </a:moveTo>
                <a:lnTo>
                  <a:pt x="0" y="1131316"/>
                </a:lnTo>
              </a:path>
            </a:pathLst>
          </a:custGeom>
          <a:ln w="12432">
            <a:solidFill>
              <a:srgbClr val="000000"/>
            </a:solidFill>
          </a:ln>
        </p:spPr>
        <p:txBody>
          <a:bodyPr wrap="square" lIns="0" tIns="0" rIns="0" bIns="0" rtlCol="0"/>
          <a:lstStyle/>
          <a:p>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9</a:t>
            </a:r>
          </a:p>
        </p:txBody>
      </p:sp>
      <p:sp>
        <p:nvSpPr>
          <p:cNvPr id="15" name="object 15"/>
          <p:cNvSpPr txBox="1"/>
          <p:nvPr/>
        </p:nvSpPr>
        <p:spPr>
          <a:xfrm>
            <a:off x="1717171" y="5880332"/>
            <a:ext cx="2316231" cy="369332"/>
          </a:xfrm>
          <a:prstGeom prst="rect">
            <a:avLst/>
          </a:prstGeom>
        </p:spPr>
        <p:txBody>
          <a:bodyPr vert="horz" wrap="square" lIns="0" tIns="0" rIns="0" bIns="0" rtlCol="0">
            <a:spAutoFit/>
          </a:bodyPr>
          <a:lstStyle/>
          <a:p>
            <a:pPr marL="12700">
              <a:lnSpc>
                <a:spcPct val="100000"/>
              </a:lnSpc>
            </a:pPr>
            <a:r>
              <a:rPr sz="2400" spc="5" dirty="0">
                <a:solidFill>
                  <a:srgbClr val="7030A0"/>
                </a:solidFill>
                <a:latin typeface="Courier New"/>
                <a:cs typeface="Courier New"/>
              </a:rPr>
              <a:t>128.21.8.2</a:t>
            </a:r>
            <a:endParaRPr sz="2400" dirty="0">
              <a:solidFill>
                <a:srgbClr val="7030A0"/>
              </a:solidFill>
              <a:latin typeface="Courier New"/>
              <a:cs typeface="Courier New"/>
            </a:endParaRPr>
          </a:p>
        </p:txBody>
      </p:sp>
      <p:sp>
        <p:nvSpPr>
          <p:cNvPr id="16" name="object 16"/>
          <p:cNvSpPr txBox="1"/>
          <p:nvPr/>
        </p:nvSpPr>
        <p:spPr>
          <a:xfrm>
            <a:off x="4151124" y="5885128"/>
            <a:ext cx="2173476" cy="369332"/>
          </a:xfrm>
          <a:prstGeom prst="rect">
            <a:avLst/>
          </a:prstGeom>
        </p:spPr>
        <p:txBody>
          <a:bodyPr vert="horz" wrap="square" lIns="0" tIns="0" rIns="0" bIns="0" rtlCol="0">
            <a:spAutoFit/>
          </a:bodyPr>
          <a:lstStyle/>
          <a:p>
            <a:pPr marL="12700">
              <a:lnSpc>
                <a:spcPct val="100000"/>
              </a:lnSpc>
            </a:pPr>
            <a:r>
              <a:rPr sz="2400" spc="5" dirty="0">
                <a:solidFill>
                  <a:srgbClr val="7030A0"/>
                </a:solidFill>
                <a:latin typeface="Courier New"/>
                <a:cs typeface="Courier New"/>
              </a:rPr>
              <a:t>128.21.11.4</a:t>
            </a:r>
            <a:endParaRPr sz="2400" dirty="0">
              <a:solidFill>
                <a:srgbClr val="7030A0"/>
              </a:solidFill>
              <a:latin typeface="Courier New"/>
              <a:cs typeface="Courier New"/>
            </a:endParaRPr>
          </a:p>
        </p:txBody>
      </p:sp>
      <p:sp>
        <p:nvSpPr>
          <p:cNvPr id="30" name="object 14"/>
          <p:cNvSpPr txBox="1"/>
          <p:nvPr/>
        </p:nvSpPr>
        <p:spPr>
          <a:xfrm>
            <a:off x="1373584" y="2984633"/>
            <a:ext cx="2445143" cy="369332"/>
          </a:xfrm>
          <a:prstGeom prst="rect">
            <a:avLst/>
          </a:prstGeom>
        </p:spPr>
        <p:txBody>
          <a:bodyPr vert="horz" wrap="square" lIns="0" tIns="0" rIns="0" bIns="0" rtlCol="0">
            <a:spAutoFit/>
          </a:bodyPr>
          <a:lstStyle/>
          <a:p>
            <a:pPr marL="12700">
              <a:lnSpc>
                <a:spcPct val="100000"/>
              </a:lnSpc>
            </a:pPr>
            <a:r>
              <a:rPr sz="2400" spc="5" dirty="0">
                <a:solidFill>
                  <a:srgbClr val="7030A0"/>
                </a:solidFill>
                <a:latin typeface="Courier New"/>
                <a:cs typeface="Courier New"/>
              </a:rPr>
              <a:t>128.21.7.8</a:t>
            </a:r>
            <a:endParaRPr sz="2400" dirty="0">
              <a:solidFill>
                <a:srgbClr val="7030A0"/>
              </a:solidFill>
              <a:latin typeface="Courier New"/>
              <a:cs typeface="Courier New"/>
            </a:endParaRPr>
          </a:p>
        </p:txBody>
      </p:sp>
      <p:sp>
        <p:nvSpPr>
          <p:cNvPr id="31" name="object 14"/>
          <p:cNvSpPr txBox="1"/>
          <p:nvPr/>
        </p:nvSpPr>
        <p:spPr>
          <a:xfrm>
            <a:off x="4141550" y="3014713"/>
            <a:ext cx="2646747" cy="369332"/>
          </a:xfrm>
          <a:prstGeom prst="rect">
            <a:avLst/>
          </a:prstGeom>
        </p:spPr>
        <p:txBody>
          <a:bodyPr vert="horz" wrap="square" lIns="0" tIns="0" rIns="0" bIns="0" rtlCol="0">
            <a:spAutoFit/>
          </a:bodyPr>
          <a:lstStyle/>
          <a:p>
            <a:pPr marL="12700">
              <a:lnSpc>
                <a:spcPct val="100000"/>
              </a:lnSpc>
            </a:pPr>
            <a:r>
              <a:rPr sz="2400" spc="5" dirty="0" smtClean="0">
                <a:solidFill>
                  <a:srgbClr val="7030A0"/>
                </a:solidFill>
                <a:latin typeface="Courier New"/>
                <a:cs typeface="Courier New"/>
              </a:rPr>
              <a:t>128</a:t>
            </a:r>
            <a:r>
              <a:rPr lang="en-US" sz="2400" spc="5" dirty="0" smtClean="0">
                <a:solidFill>
                  <a:srgbClr val="7030A0"/>
                </a:solidFill>
                <a:latin typeface="Courier New"/>
                <a:cs typeface="Courier New"/>
              </a:rPr>
              <a:t>.20.16.13</a:t>
            </a:r>
            <a:endParaRPr sz="2400" dirty="0">
              <a:solidFill>
                <a:srgbClr val="7030A0"/>
              </a:solidFill>
              <a:latin typeface="Courier New"/>
              <a:cs typeface="Courier New"/>
            </a:endParaRPr>
          </a:p>
        </p:txBody>
      </p:sp>
      <p:pic>
        <p:nvPicPr>
          <p:cNvPr id="32" name="Picture 31"/>
          <p:cNvPicPr>
            <a:picLocks noChangeAspect="1"/>
          </p:cNvPicPr>
          <p:nvPr/>
        </p:nvPicPr>
        <p:blipFill>
          <a:blip r:embed="rId2"/>
          <a:stretch>
            <a:fillRect/>
          </a:stretch>
        </p:blipFill>
        <p:spPr>
          <a:xfrm>
            <a:off x="1749426" y="3401414"/>
            <a:ext cx="1450974" cy="1780186"/>
          </a:xfrm>
          <a:prstGeom prst="rect">
            <a:avLst/>
          </a:prstGeom>
        </p:spPr>
      </p:pic>
      <p:sp>
        <p:nvSpPr>
          <p:cNvPr id="40" name="Rectangle 39"/>
          <p:cNvSpPr/>
          <p:nvPr/>
        </p:nvSpPr>
        <p:spPr>
          <a:xfrm>
            <a:off x="4855084" y="4029527"/>
            <a:ext cx="776123"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a:stCxn id="40" idx="2"/>
          </p:cNvCxnSpPr>
          <p:nvPr/>
        </p:nvCxnSpPr>
        <p:spPr>
          <a:xfrm flipH="1">
            <a:off x="5243145" y="4486727"/>
            <a:ext cx="1" cy="544160"/>
          </a:xfrm>
          <a:prstGeom prst="line">
            <a:avLst/>
          </a:prstGeom>
        </p:spPr>
        <p:style>
          <a:lnRef idx="1">
            <a:schemeClr val="accent1"/>
          </a:lnRef>
          <a:fillRef idx="0">
            <a:schemeClr val="accent1"/>
          </a:fillRef>
          <a:effectRef idx="0">
            <a:schemeClr val="accent1"/>
          </a:effectRef>
          <a:fontRef idx="minor">
            <a:schemeClr val="tx1"/>
          </a:fontRef>
        </p:style>
      </p:cxnSp>
      <p:sp>
        <p:nvSpPr>
          <p:cNvPr id="43" name="object 10"/>
          <p:cNvSpPr txBox="1"/>
          <p:nvPr/>
        </p:nvSpPr>
        <p:spPr>
          <a:xfrm>
            <a:off x="4820414" y="3501890"/>
            <a:ext cx="951850" cy="369332"/>
          </a:xfrm>
          <a:prstGeom prst="rect">
            <a:avLst/>
          </a:prstGeom>
        </p:spPr>
        <p:txBody>
          <a:bodyPr vert="horz" wrap="square" lIns="0" tIns="0" rIns="0" bIns="0" rtlCol="0">
            <a:spAutoFit/>
          </a:bodyPr>
          <a:lstStyle/>
          <a:p>
            <a:pPr marL="12700">
              <a:lnSpc>
                <a:spcPct val="100000"/>
              </a:lnSpc>
            </a:pPr>
            <a:r>
              <a:rPr lang="en-US" sz="2400" i="1" spc="20" dirty="0" err="1" smtClean="0">
                <a:latin typeface="Arial"/>
                <a:cs typeface="Arial"/>
              </a:rPr>
              <a:t>maria</a:t>
            </a:r>
            <a:endParaRPr sz="2400" dirty="0">
              <a:latin typeface="Arial"/>
              <a:cs typeface="Arial"/>
            </a:endParaRPr>
          </a:p>
        </p:txBody>
      </p:sp>
      <p:sp>
        <p:nvSpPr>
          <p:cNvPr id="44" name="object 26"/>
          <p:cNvSpPr txBox="1"/>
          <p:nvPr/>
        </p:nvSpPr>
        <p:spPr>
          <a:xfrm>
            <a:off x="5323376" y="4510206"/>
            <a:ext cx="732431" cy="430887"/>
          </a:xfrm>
          <a:prstGeom prst="rect">
            <a:avLst/>
          </a:prstGeom>
        </p:spPr>
        <p:txBody>
          <a:bodyPr vert="horz" wrap="square" lIns="0" tIns="0" rIns="0" bIns="0" rtlCol="0">
            <a:spAutoFit/>
          </a:bodyPr>
          <a:lstStyle/>
          <a:p>
            <a:pPr marL="12700">
              <a:lnSpc>
                <a:spcPct val="100000"/>
              </a:lnSpc>
            </a:pPr>
            <a:r>
              <a:rPr sz="2800" b="1" dirty="0" smtClean="0">
                <a:solidFill>
                  <a:schemeClr val="accent2">
                    <a:lumMod val="75000"/>
                  </a:schemeClr>
                </a:solidFill>
                <a:latin typeface="Courier New"/>
                <a:cs typeface="Courier New"/>
              </a:rPr>
              <a:t>D</a:t>
            </a:r>
            <a:r>
              <a:rPr lang="en-US" sz="2800" b="1" dirty="0">
                <a:solidFill>
                  <a:schemeClr val="accent2">
                    <a:lumMod val="75000"/>
                  </a:schemeClr>
                </a:solidFill>
                <a:latin typeface="Courier New"/>
                <a:cs typeface="Courier New"/>
              </a:rPr>
              <a:t>4</a:t>
            </a:r>
            <a:endParaRPr sz="2800" dirty="0">
              <a:solidFill>
                <a:schemeClr val="accent2">
                  <a:lumMod val="75000"/>
                </a:schemeClr>
              </a:solidFill>
              <a:latin typeface="Courier New"/>
              <a:cs typeface="Courier New"/>
            </a:endParaRPr>
          </a:p>
        </p:txBody>
      </p:sp>
      <p:sp>
        <p:nvSpPr>
          <p:cNvPr id="45" name="object 26"/>
          <p:cNvSpPr txBox="1"/>
          <p:nvPr/>
        </p:nvSpPr>
        <p:spPr>
          <a:xfrm>
            <a:off x="4126713" y="4531281"/>
            <a:ext cx="732431" cy="430887"/>
          </a:xfrm>
          <a:prstGeom prst="rect">
            <a:avLst/>
          </a:prstGeom>
        </p:spPr>
        <p:txBody>
          <a:bodyPr vert="horz" wrap="square" lIns="0" tIns="0" rIns="0" bIns="0" rtlCol="0">
            <a:spAutoFit/>
          </a:bodyPr>
          <a:lstStyle/>
          <a:p>
            <a:pPr marL="12700">
              <a:lnSpc>
                <a:spcPct val="100000"/>
              </a:lnSpc>
            </a:pPr>
            <a:r>
              <a:rPr sz="2800" b="1" dirty="0" smtClean="0">
                <a:solidFill>
                  <a:schemeClr val="accent2">
                    <a:lumMod val="75000"/>
                  </a:schemeClr>
                </a:solidFill>
                <a:latin typeface="Courier New"/>
                <a:cs typeface="Courier New"/>
              </a:rPr>
              <a:t>D</a:t>
            </a:r>
            <a:r>
              <a:rPr lang="en-US" sz="2800" b="1" dirty="0">
                <a:solidFill>
                  <a:schemeClr val="accent2">
                    <a:lumMod val="75000"/>
                  </a:schemeClr>
                </a:solidFill>
                <a:latin typeface="Courier New"/>
                <a:cs typeface="Courier New"/>
              </a:rPr>
              <a:t>3</a:t>
            </a:r>
            <a:endParaRPr sz="2800" dirty="0">
              <a:solidFill>
                <a:schemeClr val="accent2">
                  <a:lumMod val="75000"/>
                </a:schemeClr>
              </a:solidFill>
              <a:latin typeface="Courier New"/>
              <a:cs typeface="Courier New"/>
            </a:endParaRPr>
          </a:p>
        </p:txBody>
      </p:sp>
      <p:sp>
        <p:nvSpPr>
          <p:cNvPr id="46" name="object 11"/>
          <p:cNvSpPr txBox="1"/>
          <p:nvPr/>
        </p:nvSpPr>
        <p:spPr>
          <a:xfrm>
            <a:off x="4399762" y="5077053"/>
            <a:ext cx="2991638" cy="369332"/>
          </a:xfrm>
          <a:prstGeom prst="rect">
            <a:avLst/>
          </a:prstGeom>
        </p:spPr>
        <p:txBody>
          <a:bodyPr vert="horz" wrap="square" lIns="0" tIns="0" rIns="0" bIns="0" rtlCol="0">
            <a:spAutoFit/>
          </a:bodyPr>
          <a:lstStyle/>
          <a:p>
            <a:pPr marL="12700">
              <a:lnSpc>
                <a:spcPct val="100000"/>
              </a:lnSpc>
            </a:pPr>
            <a:r>
              <a:rPr sz="2400" spc="5" dirty="0">
                <a:latin typeface="Courier New"/>
                <a:cs typeface="Courier New"/>
              </a:rPr>
              <a:t>Network</a:t>
            </a:r>
            <a:r>
              <a:rPr sz="1550" spc="-25" dirty="0">
                <a:latin typeface="Courier New"/>
                <a:cs typeface="Courier New"/>
              </a:rPr>
              <a:t> </a:t>
            </a:r>
            <a:r>
              <a:rPr sz="2400" spc="5" dirty="0">
                <a:solidFill>
                  <a:srgbClr val="7030A0"/>
                </a:solidFill>
                <a:latin typeface="Courier New"/>
                <a:cs typeface="Courier New"/>
              </a:rPr>
              <a:t>128.20.*</a:t>
            </a:r>
            <a:endParaRPr sz="2400" dirty="0">
              <a:solidFill>
                <a:srgbClr val="7030A0"/>
              </a:solidFill>
              <a:latin typeface="Courier New"/>
              <a:cs typeface="Courier New"/>
            </a:endParaRPr>
          </a:p>
        </p:txBody>
      </p:sp>
      <p:sp>
        <p:nvSpPr>
          <p:cNvPr id="47" name="object 11"/>
          <p:cNvSpPr txBox="1"/>
          <p:nvPr/>
        </p:nvSpPr>
        <p:spPr>
          <a:xfrm>
            <a:off x="419076" y="5121838"/>
            <a:ext cx="2991638" cy="369332"/>
          </a:xfrm>
          <a:prstGeom prst="rect">
            <a:avLst/>
          </a:prstGeom>
        </p:spPr>
        <p:txBody>
          <a:bodyPr vert="horz" wrap="square" lIns="0" tIns="0" rIns="0" bIns="0" rtlCol="0">
            <a:spAutoFit/>
          </a:bodyPr>
          <a:lstStyle/>
          <a:p>
            <a:pPr marL="12700">
              <a:lnSpc>
                <a:spcPct val="100000"/>
              </a:lnSpc>
            </a:pPr>
            <a:r>
              <a:rPr sz="2400" spc="5" dirty="0">
                <a:latin typeface="Courier New"/>
                <a:cs typeface="Courier New"/>
              </a:rPr>
              <a:t>Network</a:t>
            </a:r>
            <a:r>
              <a:rPr sz="1550" spc="-25" dirty="0">
                <a:latin typeface="Courier New"/>
                <a:cs typeface="Courier New"/>
              </a:rPr>
              <a:t> </a:t>
            </a:r>
            <a:r>
              <a:rPr sz="2400" spc="5" dirty="0" smtClean="0">
                <a:solidFill>
                  <a:srgbClr val="7030A0"/>
                </a:solidFill>
                <a:latin typeface="Courier New"/>
                <a:cs typeface="Courier New"/>
              </a:rPr>
              <a:t>128.2</a:t>
            </a:r>
            <a:r>
              <a:rPr lang="en-US" sz="2400" spc="5" dirty="0" smtClean="0">
                <a:solidFill>
                  <a:srgbClr val="7030A0"/>
                </a:solidFill>
                <a:latin typeface="Courier New"/>
                <a:cs typeface="Courier New"/>
              </a:rPr>
              <a:t>1</a:t>
            </a:r>
            <a:r>
              <a:rPr sz="2400" spc="5" dirty="0" smtClean="0">
                <a:solidFill>
                  <a:srgbClr val="7030A0"/>
                </a:solidFill>
                <a:latin typeface="Courier New"/>
                <a:cs typeface="Courier New"/>
              </a:rPr>
              <a:t>.*</a:t>
            </a:r>
            <a:endParaRPr sz="2400" dirty="0">
              <a:solidFill>
                <a:srgbClr val="7030A0"/>
              </a:solidFill>
              <a:latin typeface="Courier New"/>
              <a:cs typeface="Courier New"/>
            </a:endParaRPr>
          </a:p>
        </p:txBody>
      </p:sp>
      <p:sp>
        <p:nvSpPr>
          <p:cNvPr id="48" name="object 21"/>
          <p:cNvSpPr txBox="1"/>
          <p:nvPr/>
        </p:nvSpPr>
        <p:spPr>
          <a:xfrm>
            <a:off x="1475216" y="1065289"/>
            <a:ext cx="5716290" cy="430887"/>
          </a:xfrm>
          <a:prstGeom prst="rect">
            <a:avLst/>
          </a:prstGeom>
        </p:spPr>
        <p:txBody>
          <a:bodyPr vert="horz" wrap="square" lIns="0" tIns="0" rIns="0" bIns="0" rtlCol="0">
            <a:spAutoFit/>
          </a:bodyPr>
          <a:lstStyle/>
          <a:p>
            <a:pPr marL="12700">
              <a:lnSpc>
                <a:spcPct val="100000"/>
              </a:lnSpc>
            </a:pPr>
            <a:r>
              <a:rPr sz="2800" i="1" dirty="0">
                <a:solidFill>
                  <a:srgbClr val="0070C0"/>
                </a:solidFill>
                <a:latin typeface="Arial"/>
                <a:cs typeface="Arial"/>
              </a:rPr>
              <a:t>IP </a:t>
            </a:r>
            <a:r>
              <a:rPr sz="2800" i="1" spc="5" dirty="0">
                <a:solidFill>
                  <a:srgbClr val="0070C0"/>
                </a:solidFill>
                <a:latin typeface="Arial"/>
                <a:cs typeface="Arial"/>
              </a:rPr>
              <a:t>AND ETHERNET</a:t>
            </a:r>
            <a:r>
              <a:rPr sz="2800" i="1" spc="-95" dirty="0">
                <a:solidFill>
                  <a:srgbClr val="0070C0"/>
                </a:solidFill>
                <a:latin typeface="Arial"/>
                <a:cs typeface="Arial"/>
              </a:rPr>
              <a:t> </a:t>
            </a:r>
            <a:r>
              <a:rPr sz="2800" i="1" spc="5" dirty="0">
                <a:solidFill>
                  <a:srgbClr val="0070C0"/>
                </a:solidFill>
                <a:latin typeface="Arial"/>
                <a:cs typeface="Arial"/>
              </a:rPr>
              <a:t>ADDRESSES</a:t>
            </a:r>
            <a:endParaRPr sz="2800" dirty="0">
              <a:solidFill>
                <a:srgbClr val="0070C0"/>
              </a:solidFill>
              <a:latin typeface="Arial"/>
              <a:cs typeface="Arial"/>
            </a:endParaRPr>
          </a:p>
        </p:txBody>
      </p:sp>
      <p:sp>
        <p:nvSpPr>
          <p:cNvPr id="49" name="object 4"/>
          <p:cNvSpPr txBox="1"/>
          <p:nvPr/>
        </p:nvSpPr>
        <p:spPr>
          <a:xfrm>
            <a:off x="762001" y="7678398"/>
            <a:ext cx="6553200" cy="861774"/>
          </a:xfrm>
          <a:prstGeom prst="rect">
            <a:avLst/>
          </a:prstGeom>
        </p:spPr>
        <p:txBody>
          <a:bodyPr vert="horz" wrap="square" lIns="0" tIns="0" rIns="0" bIns="0" rtlCol="0">
            <a:spAutoFit/>
          </a:bodyPr>
          <a:lstStyle/>
          <a:p>
            <a:pPr marL="9814">
              <a:buClr>
                <a:srgbClr val="333399"/>
              </a:buClr>
              <a:buSzPct val="50000"/>
              <a:tabLst>
                <a:tab pos="294399" algn="l"/>
              </a:tabLst>
            </a:pPr>
            <a:r>
              <a:rPr lang="en-US" sz="2800" spc="4" dirty="0" smtClean="0">
                <a:solidFill>
                  <a:srgbClr val="00B050"/>
                </a:solidFill>
                <a:latin typeface="Arial"/>
                <a:cs typeface="Arial"/>
              </a:rPr>
              <a:t>Q</a:t>
            </a:r>
            <a:r>
              <a:rPr lang="en-US" sz="2800" spc="4" dirty="0" smtClean="0">
                <a:solidFill>
                  <a:srgbClr val="232323"/>
                </a:solidFill>
                <a:latin typeface="Arial"/>
                <a:cs typeface="Arial"/>
              </a:rPr>
              <a:t>:  Why two different addresses?  </a:t>
            </a:r>
          </a:p>
          <a:p>
            <a:pPr marL="9814">
              <a:buClr>
                <a:srgbClr val="333399"/>
              </a:buClr>
              <a:buSzPct val="50000"/>
              <a:tabLst>
                <a:tab pos="294399" algn="l"/>
              </a:tabLst>
            </a:pPr>
            <a:r>
              <a:rPr lang="en-US" sz="2800" spc="4" dirty="0" smtClean="0">
                <a:solidFill>
                  <a:srgbClr val="00B050"/>
                </a:solidFill>
                <a:latin typeface="Arial"/>
                <a:cs typeface="Arial"/>
              </a:rPr>
              <a:t>A</a:t>
            </a:r>
            <a:r>
              <a:rPr lang="en-US" sz="2800" spc="4" dirty="0" smtClean="0">
                <a:solidFill>
                  <a:srgbClr val="232323"/>
                </a:solidFill>
                <a:latin typeface="Arial"/>
                <a:cs typeface="Arial"/>
              </a:rPr>
              <a:t>: UIDs vs  Hierarchy (Lecture 12)</a:t>
            </a:r>
            <a:endParaRPr sz="28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51836" y="3774528"/>
            <a:ext cx="1341755" cy="591185"/>
          </a:xfrm>
          <a:custGeom>
            <a:avLst/>
            <a:gdLst/>
            <a:ahLst/>
            <a:cxnLst/>
            <a:rect l="l" t="t" r="r" b="b"/>
            <a:pathLst>
              <a:path w="1341754" h="591185">
                <a:moveTo>
                  <a:pt x="0" y="0"/>
                </a:moveTo>
                <a:lnTo>
                  <a:pt x="1341361" y="590689"/>
                </a:lnTo>
              </a:path>
            </a:pathLst>
          </a:custGeom>
          <a:ln w="12306">
            <a:solidFill>
              <a:srgbClr val="000000"/>
            </a:solidFill>
            <a:prstDash val="lgDash"/>
          </a:ln>
        </p:spPr>
        <p:txBody>
          <a:bodyPr wrap="square" lIns="0" tIns="0" rIns="0" bIns="0" rtlCol="0"/>
          <a:lstStyle/>
          <a:p>
            <a:endParaRPr sz="2400"/>
          </a:p>
        </p:txBody>
      </p:sp>
      <p:sp>
        <p:nvSpPr>
          <p:cNvPr id="3" name="object 3"/>
          <p:cNvSpPr/>
          <p:nvPr/>
        </p:nvSpPr>
        <p:spPr>
          <a:xfrm>
            <a:off x="3768178" y="4287469"/>
            <a:ext cx="125095" cy="78105"/>
          </a:xfrm>
          <a:custGeom>
            <a:avLst/>
            <a:gdLst/>
            <a:ahLst/>
            <a:cxnLst/>
            <a:rect l="l" t="t" r="r" b="b"/>
            <a:pathLst>
              <a:path w="125095" h="78105">
                <a:moveTo>
                  <a:pt x="24790" y="0"/>
                </a:moveTo>
                <a:lnTo>
                  <a:pt x="125018" y="77749"/>
                </a:lnTo>
                <a:lnTo>
                  <a:pt x="0" y="56311"/>
                </a:lnTo>
              </a:path>
            </a:pathLst>
          </a:custGeom>
          <a:ln w="12306">
            <a:solidFill>
              <a:srgbClr val="000000"/>
            </a:solidFill>
            <a:prstDash val="lgDash"/>
          </a:ln>
        </p:spPr>
        <p:txBody>
          <a:bodyPr wrap="square" lIns="0" tIns="0" rIns="0" bIns="0" rtlCol="0"/>
          <a:lstStyle/>
          <a:p>
            <a:endParaRPr sz="2400"/>
          </a:p>
        </p:txBody>
      </p:sp>
      <p:sp>
        <p:nvSpPr>
          <p:cNvPr id="4" name="object 4"/>
          <p:cNvSpPr txBox="1"/>
          <p:nvPr/>
        </p:nvSpPr>
        <p:spPr>
          <a:xfrm>
            <a:off x="993119" y="2496736"/>
            <a:ext cx="1902941" cy="461665"/>
          </a:xfrm>
          <a:prstGeom prst="rect">
            <a:avLst/>
          </a:prstGeom>
        </p:spPr>
        <p:txBody>
          <a:bodyPr vert="horz" wrap="square" lIns="0" tIns="0" rIns="0" bIns="0" rtlCol="0">
            <a:spAutoFit/>
          </a:bodyPr>
          <a:lstStyle/>
          <a:p>
            <a:pPr marR="138430" algn="ctr">
              <a:lnSpc>
                <a:spcPts val="1805"/>
              </a:lnSpc>
            </a:pPr>
            <a:r>
              <a:rPr sz="2400" dirty="0">
                <a:solidFill>
                  <a:srgbClr val="7030A0"/>
                </a:solidFill>
                <a:latin typeface="Courier New"/>
                <a:cs typeface="Courier New"/>
              </a:rPr>
              <a:t>R1</a:t>
            </a:r>
          </a:p>
          <a:p>
            <a:pPr marR="202565" algn="ctr">
              <a:lnSpc>
                <a:spcPts val="1775"/>
              </a:lnSpc>
            </a:pPr>
            <a:r>
              <a:rPr sz="2400" b="1" dirty="0" smtClean="0">
                <a:latin typeface="Courier New"/>
                <a:cs typeface="Courier New"/>
              </a:rPr>
              <a:t>ASKE</a:t>
            </a:r>
            <a:r>
              <a:rPr lang="en-US" sz="2400" b="1" dirty="0" smtClean="0">
                <a:latin typeface="Courier New"/>
                <a:cs typeface="Courier New"/>
              </a:rPr>
              <a:t>W</a:t>
            </a:r>
            <a:endParaRPr sz="2400" dirty="0">
              <a:latin typeface="Times New Roman"/>
              <a:cs typeface="Times New Roman"/>
            </a:endParaRPr>
          </a:p>
        </p:txBody>
      </p:sp>
      <p:sp>
        <p:nvSpPr>
          <p:cNvPr id="6" name="object 6"/>
          <p:cNvSpPr txBox="1"/>
          <p:nvPr/>
        </p:nvSpPr>
        <p:spPr>
          <a:xfrm>
            <a:off x="3075547" y="2460074"/>
            <a:ext cx="1559309" cy="628377"/>
          </a:xfrm>
          <a:prstGeom prst="rect">
            <a:avLst/>
          </a:prstGeom>
        </p:spPr>
        <p:txBody>
          <a:bodyPr vert="horz" wrap="square" lIns="0" tIns="0" rIns="0" bIns="0" rtlCol="0">
            <a:spAutoFit/>
          </a:bodyPr>
          <a:lstStyle/>
          <a:p>
            <a:pPr marL="12700">
              <a:lnSpc>
                <a:spcPts val="1710"/>
              </a:lnSpc>
            </a:pPr>
            <a:r>
              <a:rPr sz="2400" dirty="0" smtClean="0">
                <a:latin typeface="Courier New"/>
                <a:cs typeface="Courier New"/>
              </a:rPr>
              <a:t>R2</a:t>
            </a:r>
            <a:r>
              <a:rPr lang="en-US" sz="2400" dirty="0" smtClean="0">
                <a:latin typeface="Courier New"/>
                <a:cs typeface="Courier New"/>
              </a:rPr>
              <a:t>       </a:t>
            </a:r>
            <a:r>
              <a:rPr sz="2400" b="1" dirty="0" smtClean="0">
                <a:latin typeface="Courier New"/>
                <a:cs typeface="Courier New"/>
              </a:rPr>
              <a:t>ROUTER</a:t>
            </a:r>
            <a:endParaRPr sz="2400" dirty="0">
              <a:latin typeface="Courier New"/>
              <a:cs typeface="Courier New"/>
            </a:endParaRPr>
          </a:p>
          <a:p>
            <a:pPr marL="36830">
              <a:lnSpc>
                <a:spcPts val="1545"/>
              </a:lnSpc>
            </a:pPr>
            <a:endParaRPr sz="2400" dirty="0">
              <a:latin typeface="Times New Roman"/>
              <a:cs typeface="Times New Roman"/>
            </a:endParaRPr>
          </a:p>
        </p:txBody>
      </p:sp>
      <p:sp>
        <p:nvSpPr>
          <p:cNvPr id="7" name="object 7"/>
          <p:cNvSpPr txBox="1"/>
          <p:nvPr/>
        </p:nvSpPr>
        <p:spPr>
          <a:xfrm>
            <a:off x="5787927" y="2362200"/>
            <a:ext cx="615460" cy="369332"/>
          </a:xfrm>
          <a:prstGeom prst="rect">
            <a:avLst/>
          </a:prstGeom>
        </p:spPr>
        <p:txBody>
          <a:bodyPr vert="horz" wrap="square" lIns="0" tIns="0" rIns="0" bIns="0" rtlCol="0">
            <a:spAutoFit/>
          </a:bodyPr>
          <a:lstStyle/>
          <a:p>
            <a:pPr marL="12700">
              <a:lnSpc>
                <a:spcPct val="100000"/>
              </a:lnSpc>
            </a:pPr>
            <a:r>
              <a:rPr sz="2400" dirty="0">
                <a:solidFill>
                  <a:srgbClr val="7030A0"/>
                </a:solidFill>
                <a:latin typeface="Courier New"/>
                <a:cs typeface="Courier New"/>
              </a:rPr>
              <a:t>R3</a:t>
            </a:r>
          </a:p>
        </p:txBody>
      </p:sp>
      <p:sp>
        <p:nvSpPr>
          <p:cNvPr id="8" name="object 8"/>
          <p:cNvSpPr/>
          <p:nvPr/>
        </p:nvSpPr>
        <p:spPr>
          <a:xfrm>
            <a:off x="2477998" y="4463668"/>
            <a:ext cx="1403350" cy="332740"/>
          </a:xfrm>
          <a:custGeom>
            <a:avLst/>
            <a:gdLst/>
            <a:ahLst/>
            <a:cxnLst/>
            <a:rect l="l" t="t" r="r" b="b"/>
            <a:pathLst>
              <a:path w="1403350" h="332739">
                <a:moveTo>
                  <a:pt x="1402892" y="0"/>
                </a:moveTo>
                <a:lnTo>
                  <a:pt x="0" y="332257"/>
                </a:lnTo>
              </a:path>
            </a:pathLst>
          </a:custGeom>
          <a:ln w="12306">
            <a:solidFill>
              <a:srgbClr val="000000"/>
            </a:solidFill>
            <a:prstDash val="lgDash"/>
          </a:ln>
        </p:spPr>
        <p:txBody>
          <a:bodyPr wrap="square" lIns="0" tIns="0" rIns="0" bIns="0" rtlCol="0"/>
          <a:lstStyle/>
          <a:p>
            <a:endParaRPr sz="2400"/>
          </a:p>
        </p:txBody>
      </p:sp>
      <p:sp>
        <p:nvSpPr>
          <p:cNvPr id="9" name="object 9"/>
          <p:cNvSpPr/>
          <p:nvPr/>
        </p:nvSpPr>
        <p:spPr>
          <a:xfrm>
            <a:off x="2477998" y="4737633"/>
            <a:ext cx="127000" cy="60325"/>
          </a:xfrm>
          <a:custGeom>
            <a:avLst/>
            <a:gdLst/>
            <a:ahLst/>
            <a:cxnLst/>
            <a:rect l="l" t="t" r="r" b="b"/>
            <a:pathLst>
              <a:path w="127000" h="60325">
                <a:moveTo>
                  <a:pt x="126834" y="59867"/>
                </a:moveTo>
                <a:lnTo>
                  <a:pt x="0" y="58293"/>
                </a:lnTo>
                <a:lnTo>
                  <a:pt x="112661" y="0"/>
                </a:lnTo>
              </a:path>
            </a:pathLst>
          </a:custGeom>
          <a:ln w="12306">
            <a:solidFill>
              <a:srgbClr val="000000"/>
            </a:solidFill>
            <a:prstDash val="lgDash"/>
          </a:ln>
        </p:spPr>
        <p:txBody>
          <a:bodyPr wrap="square" lIns="0" tIns="0" rIns="0" bIns="0" rtlCol="0"/>
          <a:lstStyle/>
          <a:p>
            <a:endParaRPr sz="2400"/>
          </a:p>
        </p:txBody>
      </p:sp>
      <p:sp>
        <p:nvSpPr>
          <p:cNvPr id="10" name="object 10"/>
          <p:cNvSpPr/>
          <p:nvPr/>
        </p:nvSpPr>
        <p:spPr>
          <a:xfrm>
            <a:off x="4040873" y="5435853"/>
            <a:ext cx="1464945" cy="431165"/>
          </a:xfrm>
          <a:custGeom>
            <a:avLst/>
            <a:gdLst/>
            <a:ahLst/>
            <a:cxnLst/>
            <a:rect l="l" t="t" r="r" b="b"/>
            <a:pathLst>
              <a:path w="1464945" h="431164">
                <a:moveTo>
                  <a:pt x="0" y="0"/>
                </a:moveTo>
                <a:lnTo>
                  <a:pt x="1464411" y="430707"/>
                </a:lnTo>
              </a:path>
            </a:pathLst>
          </a:custGeom>
          <a:ln w="12306">
            <a:solidFill>
              <a:srgbClr val="000000"/>
            </a:solidFill>
            <a:prstDash val="lgDash"/>
          </a:ln>
        </p:spPr>
        <p:txBody>
          <a:bodyPr wrap="square" lIns="0" tIns="0" rIns="0" bIns="0" rtlCol="0"/>
          <a:lstStyle/>
          <a:p>
            <a:endParaRPr sz="2400"/>
          </a:p>
        </p:txBody>
      </p:sp>
      <p:sp>
        <p:nvSpPr>
          <p:cNvPr id="11" name="object 11"/>
          <p:cNvSpPr/>
          <p:nvPr/>
        </p:nvSpPr>
        <p:spPr>
          <a:xfrm>
            <a:off x="5378551" y="5802325"/>
            <a:ext cx="127000" cy="64769"/>
          </a:xfrm>
          <a:custGeom>
            <a:avLst/>
            <a:gdLst/>
            <a:ahLst/>
            <a:cxnLst/>
            <a:rect l="l" t="t" r="r" b="b"/>
            <a:pathLst>
              <a:path w="127000" h="64770">
                <a:moveTo>
                  <a:pt x="17360" y="0"/>
                </a:moveTo>
                <a:lnTo>
                  <a:pt x="126733" y="64236"/>
                </a:lnTo>
                <a:lnTo>
                  <a:pt x="0" y="59016"/>
                </a:lnTo>
              </a:path>
            </a:pathLst>
          </a:custGeom>
          <a:ln w="12306">
            <a:solidFill>
              <a:srgbClr val="000000"/>
            </a:solidFill>
            <a:prstDash val="lgDash"/>
          </a:ln>
        </p:spPr>
        <p:txBody>
          <a:bodyPr wrap="square" lIns="0" tIns="0" rIns="0" bIns="0" rtlCol="0"/>
          <a:lstStyle/>
          <a:p>
            <a:endParaRPr sz="2400"/>
          </a:p>
        </p:txBody>
      </p:sp>
      <p:sp>
        <p:nvSpPr>
          <p:cNvPr id="12" name="object 12"/>
          <p:cNvSpPr/>
          <p:nvPr/>
        </p:nvSpPr>
        <p:spPr>
          <a:xfrm>
            <a:off x="3991648" y="5878867"/>
            <a:ext cx="1501775" cy="307975"/>
          </a:xfrm>
          <a:custGeom>
            <a:avLst/>
            <a:gdLst/>
            <a:ahLst/>
            <a:cxnLst/>
            <a:rect l="l" t="t" r="r" b="b"/>
            <a:pathLst>
              <a:path w="1501775" h="307975">
                <a:moveTo>
                  <a:pt x="1501330" y="0"/>
                </a:moveTo>
                <a:lnTo>
                  <a:pt x="0" y="307644"/>
                </a:lnTo>
              </a:path>
            </a:pathLst>
          </a:custGeom>
          <a:ln w="12306">
            <a:solidFill>
              <a:srgbClr val="000000"/>
            </a:solidFill>
            <a:prstDash val="lgDash"/>
          </a:ln>
        </p:spPr>
        <p:txBody>
          <a:bodyPr wrap="square" lIns="0" tIns="0" rIns="0" bIns="0" rtlCol="0"/>
          <a:lstStyle/>
          <a:p>
            <a:endParaRPr sz="2400"/>
          </a:p>
        </p:txBody>
      </p:sp>
      <p:sp>
        <p:nvSpPr>
          <p:cNvPr id="14" name="object 14"/>
          <p:cNvSpPr txBox="1"/>
          <p:nvPr/>
        </p:nvSpPr>
        <p:spPr>
          <a:xfrm>
            <a:off x="1653093" y="3531614"/>
            <a:ext cx="2346899" cy="369332"/>
          </a:xfrm>
          <a:prstGeom prst="rect">
            <a:avLst/>
          </a:prstGeom>
        </p:spPr>
        <p:txBody>
          <a:bodyPr vert="horz" wrap="square" lIns="0" tIns="0" rIns="0" bIns="0" rtlCol="0">
            <a:spAutoFit/>
          </a:bodyPr>
          <a:lstStyle/>
          <a:p>
            <a:pPr marL="12700">
              <a:lnSpc>
                <a:spcPct val="100000"/>
              </a:lnSpc>
            </a:pPr>
            <a:r>
              <a:rPr sz="2400" dirty="0">
                <a:latin typeface="Courier New"/>
                <a:cs typeface="Courier New"/>
              </a:rPr>
              <a:t>Whois</a:t>
            </a:r>
            <a:r>
              <a:rPr sz="2400" spc="-70" dirty="0">
                <a:latin typeface="Courier New"/>
                <a:cs typeface="Courier New"/>
              </a:rPr>
              <a:t> </a:t>
            </a:r>
            <a:r>
              <a:rPr sz="2400" dirty="0">
                <a:latin typeface="Courier New"/>
                <a:cs typeface="Courier New"/>
              </a:rPr>
              <a:t>R2?</a:t>
            </a:r>
          </a:p>
        </p:txBody>
      </p:sp>
      <p:sp>
        <p:nvSpPr>
          <p:cNvPr id="15" name="object 15"/>
          <p:cNvSpPr txBox="1"/>
          <p:nvPr/>
        </p:nvSpPr>
        <p:spPr>
          <a:xfrm>
            <a:off x="4458879" y="5303316"/>
            <a:ext cx="1944507" cy="369332"/>
          </a:xfrm>
          <a:prstGeom prst="rect">
            <a:avLst/>
          </a:prstGeom>
        </p:spPr>
        <p:txBody>
          <a:bodyPr vert="horz" wrap="square" lIns="0" tIns="0" rIns="0" bIns="0" rtlCol="0">
            <a:spAutoFit/>
          </a:bodyPr>
          <a:lstStyle/>
          <a:p>
            <a:pPr marL="12700">
              <a:lnSpc>
                <a:spcPct val="100000"/>
              </a:lnSpc>
            </a:pPr>
            <a:r>
              <a:rPr sz="2400" dirty="0" smtClean="0">
                <a:latin typeface="Courier New"/>
                <a:cs typeface="Courier New"/>
              </a:rPr>
              <a:t>Who</a:t>
            </a:r>
            <a:r>
              <a:rPr lang="en-US" sz="2400" dirty="0" smtClean="0">
                <a:latin typeface="Courier New"/>
                <a:cs typeface="Courier New"/>
              </a:rPr>
              <a:t> </a:t>
            </a:r>
            <a:r>
              <a:rPr sz="2400" dirty="0" smtClean="0">
                <a:latin typeface="Courier New"/>
                <a:cs typeface="Courier New"/>
              </a:rPr>
              <a:t>is</a:t>
            </a:r>
            <a:r>
              <a:rPr sz="2400" spc="-70" dirty="0" smtClean="0">
                <a:latin typeface="Courier New"/>
                <a:cs typeface="Courier New"/>
              </a:rPr>
              <a:t> </a:t>
            </a:r>
            <a:r>
              <a:rPr sz="2400" dirty="0">
                <a:latin typeface="Courier New"/>
                <a:cs typeface="Courier New"/>
              </a:rPr>
              <a:t>R3?</a:t>
            </a:r>
          </a:p>
        </p:txBody>
      </p:sp>
      <p:sp>
        <p:nvSpPr>
          <p:cNvPr id="16" name="object 16"/>
          <p:cNvSpPr txBox="1"/>
          <p:nvPr/>
        </p:nvSpPr>
        <p:spPr>
          <a:xfrm>
            <a:off x="3261988" y="4581956"/>
            <a:ext cx="1787664" cy="369332"/>
          </a:xfrm>
          <a:prstGeom prst="rect">
            <a:avLst/>
          </a:prstGeom>
        </p:spPr>
        <p:txBody>
          <a:bodyPr vert="horz" wrap="square" lIns="0" tIns="0" rIns="0" bIns="0" rtlCol="0">
            <a:spAutoFit/>
          </a:bodyPr>
          <a:lstStyle/>
          <a:p>
            <a:pPr marL="12700">
              <a:lnSpc>
                <a:spcPct val="100000"/>
              </a:lnSpc>
            </a:pPr>
            <a:r>
              <a:rPr sz="2400" dirty="0">
                <a:latin typeface="Courier New"/>
                <a:cs typeface="Courier New"/>
              </a:rPr>
              <a:t>R2 is</a:t>
            </a:r>
            <a:r>
              <a:rPr sz="2400" spc="-80" dirty="0">
                <a:latin typeface="Courier New"/>
                <a:cs typeface="Courier New"/>
              </a:rPr>
              <a:t> </a:t>
            </a:r>
            <a:r>
              <a:rPr sz="2400" dirty="0">
                <a:latin typeface="Courier New"/>
                <a:cs typeface="Courier New"/>
              </a:rPr>
              <a:t>D2</a:t>
            </a:r>
          </a:p>
        </p:txBody>
      </p:sp>
      <p:sp>
        <p:nvSpPr>
          <p:cNvPr id="17" name="object 17"/>
          <p:cNvSpPr txBox="1"/>
          <p:nvPr/>
        </p:nvSpPr>
        <p:spPr>
          <a:xfrm>
            <a:off x="2443214" y="6331499"/>
            <a:ext cx="3301226" cy="369332"/>
          </a:xfrm>
          <a:prstGeom prst="rect">
            <a:avLst/>
          </a:prstGeom>
        </p:spPr>
        <p:txBody>
          <a:bodyPr vert="horz" wrap="square" lIns="0" tIns="0" rIns="0" bIns="0" rtlCol="0">
            <a:spAutoFit/>
          </a:bodyPr>
          <a:lstStyle/>
          <a:p>
            <a:pPr marL="12700">
              <a:lnSpc>
                <a:spcPct val="100000"/>
              </a:lnSpc>
            </a:pPr>
            <a:r>
              <a:rPr sz="2400" dirty="0">
                <a:latin typeface="Courier New"/>
                <a:cs typeface="Courier New"/>
              </a:rPr>
              <a:t>R3 is</a:t>
            </a:r>
            <a:r>
              <a:rPr sz="2400" spc="-80" dirty="0">
                <a:latin typeface="Courier New"/>
                <a:cs typeface="Courier New"/>
              </a:rPr>
              <a:t> </a:t>
            </a:r>
            <a:r>
              <a:rPr sz="2400" dirty="0">
                <a:latin typeface="Courier New"/>
                <a:cs typeface="Courier New"/>
              </a:rPr>
              <a:t>D4</a:t>
            </a:r>
          </a:p>
        </p:txBody>
      </p:sp>
      <p:sp>
        <p:nvSpPr>
          <p:cNvPr id="18" name="object 18"/>
          <p:cNvSpPr txBox="1"/>
          <p:nvPr/>
        </p:nvSpPr>
        <p:spPr>
          <a:xfrm>
            <a:off x="5366143" y="2743262"/>
            <a:ext cx="2168970" cy="397545"/>
          </a:xfrm>
          <a:prstGeom prst="rect">
            <a:avLst/>
          </a:prstGeom>
        </p:spPr>
        <p:txBody>
          <a:bodyPr vert="horz" wrap="square" lIns="0" tIns="0" rIns="0" bIns="0" rtlCol="0">
            <a:spAutoFit/>
          </a:bodyPr>
          <a:lstStyle/>
          <a:p>
            <a:pPr marL="209550">
              <a:lnSpc>
                <a:spcPts val="1685"/>
              </a:lnSpc>
            </a:pPr>
            <a:r>
              <a:rPr sz="2400" b="1" dirty="0">
                <a:latin typeface="Courier New"/>
                <a:cs typeface="Courier New"/>
              </a:rPr>
              <a:t>MARIA</a:t>
            </a:r>
            <a:endParaRPr sz="2400" dirty="0">
              <a:latin typeface="Courier New"/>
              <a:cs typeface="Courier New"/>
            </a:endParaRPr>
          </a:p>
          <a:p>
            <a:pPr marL="12700">
              <a:lnSpc>
                <a:spcPts val="1445"/>
              </a:lnSpc>
            </a:pPr>
            <a:endParaRPr sz="2400" dirty="0">
              <a:latin typeface="Times New Roman"/>
              <a:cs typeface="Times New Roman"/>
            </a:endParaRPr>
          </a:p>
        </p:txBody>
      </p:sp>
      <p:sp>
        <p:nvSpPr>
          <p:cNvPr id="21" name="object 21"/>
          <p:cNvSpPr/>
          <p:nvPr/>
        </p:nvSpPr>
        <p:spPr>
          <a:xfrm>
            <a:off x="2441079" y="5091667"/>
            <a:ext cx="1501775" cy="369570"/>
          </a:xfrm>
          <a:custGeom>
            <a:avLst/>
            <a:gdLst/>
            <a:ahLst/>
            <a:cxnLst/>
            <a:rect l="l" t="t" r="r" b="b"/>
            <a:pathLst>
              <a:path w="1501775" h="369570">
                <a:moveTo>
                  <a:pt x="0" y="0"/>
                </a:moveTo>
                <a:lnTo>
                  <a:pt x="1501343" y="369176"/>
                </a:lnTo>
              </a:path>
            </a:pathLst>
          </a:custGeom>
          <a:ln w="12306">
            <a:solidFill>
              <a:srgbClr val="000000"/>
            </a:solidFill>
          </a:ln>
        </p:spPr>
        <p:txBody>
          <a:bodyPr wrap="square" lIns="0" tIns="0" rIns="0" bIns="0" rtlCol="0"/>
          <a:lstStyle/>
          <a:p>
            <a:endParaRPr sz="2400"/>
          </a:p>
        </p:txBody>
      </p:sp>
      <p:sp>
        <p:nvSpPr>
          <p:cNvPr id="23" name="object 23"/>
          <p:cNvSpPr/>
          <p:nvPr/>
        </p:nvSpPr>
        <p:spPr>
          <a:xfrm>
            <a:off x="3991635" y="6444944"/>
            <a:ext cx="1501775" cy="369570"/>
          </a:xfrm>
          <a:custGeom>
            <a:avLst/>
            <a:gdLst/>
            <a:ahLst/>
            <a:cxnLst/>
            <a:rect l="l" t="t" r="r" b="b"/>
            <a:pathLst>
              <a:path w="1501775" h="369570">
                <a:moveTo>
                  <a:pt x="0" y="0"/>
                </a:moveTo>
                <a:lnTo>
                  <a:pt x="1501343" y="369176"/>
                </a:lnTo>
              </a:path>
            </a:pathLst>
          </a:custGeom>
          <a:ln w="12306">
            <a:solidFill>
              <a:srgbClr val="000000"/>
            </a:solidFill>
          </a:ln>
        </p:spPr>
        <p:txBody>
          <a:bodyPr wrap="square" lIns="0" tIns="0" rIns="0" bIns="0" rtlCol="0"/>
          <a:lstStyle/>
          <a:p>
            <a:endParaRPr sz="2400"/>
          </a:p>
        </p:txBody>
      </p:sp>
      <p:sp>
        <p:nvSpPr>
          <p:cNvPr id="24" name="object 24"/>
          <p:cNvSpPr/>
          <p:nvPr/>
        </p:nvSpPr>
        <p:spPr>
          <a:xfrm>
            <a:off x="5366143" y="6754863"/>
            <a:ext cx="127000" cy="60325"/>
          </a:xfrm>
          <a:custGeom>
            <a:avLst/>
            <a:gdLst/>
            <a:ahLst/>
            <a:cxnLst/>
            <a:rect l="l" t="t" r="r" b="b"/>
            <a:pathLst>
              <a:path w="127000" h="60325">
                <a:moveTo>
                  <a:pt x="14681" y="0"/>
                </a:moveTo>
                <a:lnTo>
                  <a:pt x="126834" y="59258"/>
                </a:lnTo>
                <a:lnTo>
                  <a:pt x="0" y="59753"/>
                </a:lnTo>
              </a:path>
            </a:pathLst>
          </a:custGeom>
          <a:ln w="12306">
            <a:solidFill>
              <a:srgbClr val="000000"/>
            </a:solidFill>
          </a:ln>
        </p:spPr>
        <p:txBody>
          <a:bodyPr wrap="square" lIns="0" tIns="0" rIns="0" bIns="0" rtlCol="0"/>
          <a:lstStyle/>
          <a:p>
            <a:endParaRPr sz="2400"/>
          </a:p>
        </p:txBody>
      </p:sp>
      <p:sp>
        <p:nvSpPr>
          <p:cNvPr id="27" name="object 27"/>
          <p:cNvSpPr txBox="1"/>
          <p:nvPr/>
        </p:nvSpPr>
        <p:spPr>
          <a:xfrm>
            <a:off x="0" y="4770743"/>
            <a:ext cx="4762053" cy="387798"/>
          </a:xfrm>
          <a:prstGeom prst="rect">
            <a:avLst/>
          </a:prstGeom>
        </p:spPr>
        <p:txBody>
          <a:bodyPr vert="horz" wrap="square" lIns="0" tIns="0" rIns="0" bIns="0" rtlCol="0">
            <a:spAutoFit/>
          </a:bodyPr>
          <a:lstStyle/>
          <a:p>
            <a:pPr marL="12700" marR="5080" indent="12065">
              <a:lnSpc>
                <a:spcPct val="105300"/>
              </a:lnSpc>
            </a:pPr>
            <a:r>
              <a:rPr sz="2400" spc="5" dirty="0" smtClean="0">
                <a:latin typeface="Courier New"/>
                <a:cs typeface="Courier New"/>
              </a:rPr>
              <a:t>Remember</a:t>
            </a:r>
            <a:r>
              <a:rPr lang="en-US" sz="2400" spc="5" dirty="0" smtClean="0">
                <a:latin typeface="Courier New"/>
                <a:cs typeface="Courier New"/>
              </a:rPr>
              <a:t> </a:t>
            </a:r>
            <a:r>
              <a:rPr sz="2400" spc="5" dirty="0" smtClean="0">
                <a:latin typeface="Courier New"/>
                <a:cs typeface="Courier New"/>
              </a:rPr>
              <a:t>R2 </a:t>
            </a:r>
            <a:r>
              <a:rPr sz="2400" spc="5" dirty="0">
                <a:latin typeface="Courier New"/>
                <a:cs typeface="Courier New"/>
              </a:rPr>
              <a:t>is</a:t>
            </a:r>
            <a:r>
              <a:rPr sz="2400" spc="-80" dirty="0">
                <a:latin typeface="Courier New"/>
                <a:cs typeface="Courier New"/>
              </a:rPr>
              <a:t> </a:t>
            </a:r>
            <a:r>
              <a:rPr sz="2400" spc="5" dirty="0">
                <a:latin typeface="Courier New"/>
                <a:cs typeface="Courier New"/>
              </a:rPr>
              <a:t>D2</a:t>
            </a:r>
            <a:endParaRPr sz="2400" dirty="0">
              <a:latin typeface="Courier New"/>
              <a:cs typeface="Courier New"/>
            </a:endParaRPr>
          </a:p>
        </p:txBody>
      </p:sp>
      <p:sp>
        <p:nvSpPr>
          <p:cNvPr id="28" name="object 28"/>
          <p:cNvSpPr txBox="1"/>
          <p:nvPr/>
        </p:nvSpPr>
        <p:spPr>
          <a:xfrm>
            <a:off x="2441079" y="6033467"/>
            <a:ext cx="1977210" cy="369332"/>
          </a:xfrm>
          <a:prstGeom prst="rect">
            <a:avLst/>
          </a:prstGeom>
        </p:spPr>
        <p:txBody>
          <a:bodyPr vert="horz" wrap="square" lIns="0" tIns="0" rIns="0" bIns="0" rtlCol="0">
            <a:spAutoFit/>
          </a:bodyPr>
          <a:lstStyle/>
          <a:p>
            <a:pPr marL="12700">
              <a:lnSpc>
                <a:spcPct val="100000"/>
              </a:lnSpc>
            </a:pPr>
            <a:r>
              <a:rPr sz="2400" spc="5" dirty="0">
                <a:latin typeface="Courier New"/>
                <a:cs typeface="Courier New"/>
              </a:rPr>
              <a:t>Remember</a:t>
            </a:r>
            <a:endParaRPr sz="2400" dirty="0">
              <a:latin typeface="Courier New"/>
              <a:cs typeface="Courier New"/>
            </a:endParaRPr>
          </a:p>
        </p:txBody>
      </p:sp>
      <p:sp>
        <p:nvSpPr>
          <p:cNvPr id="36" name="object 5"/>
          <p:cNvSpPr txBox="1"/>
          <p:nvPr/>
        </p:nvSpPr>
        <p:spPr>
          <a:xfrm>
            <a:off x="2836415" y="2819400"/>
            <a:ext cx="593269" cy="369332"/>
          </a:xfrm>
          <a:prstGeom prst="rect">
            <a:avLst/>
          </a:prstGeom>
        </p:spPr>
        <p:txBody>
          <a:bodyPr vert="horz" wrap="square" lIns="0" tIns="0" rIns="0" bIns="0" rtlCol="0">
            <a:spAutoFit/>
          </a:bodyPr>
          <a:lstStyle/>
          <a:p>
            <a:pPr marL="12700">
              <a:lnSpc>
                <a:spcPct val="100000"/>
              </a:lnSpc>
            </a:pPr>
            <a:r>
              <a:rPr sz="2400" b="1" dirty="0" smtClean="0">
                <a:solidFill>
                  <a:schemeClr val="accent2">
                    <a:lumMod val="75000"/>
                  </a:schemeClr>
                </a:solidFill>
                <a:latin typeface="Times New Roman"/>
                <a:cs typeface="Times New Roman"/>
              </a:rPr>
              <a:t>D</a:t>
            </a:r>
            <a:r>
              <a:rPr lang="en-US" sz="2400" b="1" dirty="0" smtClean="0">
                <a:solidFill>
                  <a:schemeClr val="accent2">
                    <a:lumMod val="75000"/>
                  </a:schemeClr>
                </a:solidFill>
                <a:latin typeface="Times New Roman"/>
                <a:cs typeface="Times New Roman"/>
              </a:rPr>
              <a:t>2</a:t>
            </a:r>
            <a:endParaRPr sz="2400" dirty="0">
              <a:solidFill>
                <a:schemeClr val="accent2">
                  <a:lumMod val="75000"/>
                </a:schemeClr>
              </a:solidFill>
              <a:latin typeface="Times New Roman"/>
              <a:cs typeface="Times New Roman"/>
            </a:endParaRPr>
          </a:p>
        </p:txBody>
      </p:sp>
      <p:sp>
        <p:nvSpPr>
          <p:cNvPr id="37" name="object 5"/>
          <p:cNvSpPr txBox="1"/>
          <p:nvPr/>
        </p:nvSpPr>
        <p:spPr>
          <a:xfrm>
            <a:off x="2095900" y="2904603"/>
            <a:ext cx="593269" cy="369332"/>
          </a:xfrm>
          <a:prstGeom prst="rect">
            <a:avLst/>
          </a:prstGeom>
        </p:spPr>
        <p:txBody>
          <a:bodyPr vert="horz" wrap="square" lIns="0" tIns="0" rIns="0" bIns="0" rtlCol="0">
            <a:spAutoFit/>
          </a:bodyPr>
          <a:lstStyle/>
          <a:p>
            <a:pPr marL="12700">
              <a:lnSpc>
                <a:spcPct val="100000"/>
              </a:lnSpc>
            </a:pPr>
            <a:r>
              <a:rPr sz="2400" b="1" dirty="0" smtClean="0">
                <a:solidFill>
                  <a:schemeClr val="accent2">
                    <a:lumMod val="75000"/>
                  </a:schemeClr>
                </a:solidFill>
                <a:latin typeface="Times New Roman"/>
                <a:cs typeface="Times New Roman"/>
              </a:rPr>
              <a:t>D</a:t>
            </a:r>
            <a:r>
              <a:rPr lang="en-US" sz="2400" b="1" dirty="0" smtClean="0">
                <a:solidFill>
                  <a:schemeClr val="accent2">
                    <a:lumMod val="75000"/>
                  </a:schemeClr>
                </a:solidFill>
                <a:latin typeface="Times New Roman"/>
                <a:cs typeface="Times New Roman"/>
              </a:rPr>
              <a:t>1</a:t>
            </a:r>
            <a:endParaRPr sz="2400" dirty="0">
              <a:solidFill>
                <a:schemeClr val="accent2">
                  <a:lumMod val="75000"/>
                </a:schemeClr>
              </a:solidFill>
              <a:latin typeface="Times New Roman"/>
              <a:cs typeface="Times New Roman"/>
            </a:endParaRPr>
          </a:p>
        </p:txBody>
      </p:sp>
      <p:sp>
        <p:nvSpPr>
          <p:cNvPr id="38" name="object 5"/>
          <p:cNvSpPr txBox="1"/>
          <p:nvPr/>
        </p:nvSpPr>
        <p:spPr>
          <a:xfrm>
            <a:off x="3886200" y="2854473"/>
            <a:ext cx="397278" cy="369332"/>
          </a:xfrm>
          <a:prstGeom prst="rect">
            <a:avLst/>
          </a:prstGeom>
        </p:spPr>
        <p:txBody>
          <a:bodyPr vert="horz" wrap="square" lIns="0" tIns="0" rIns="0" bIns="0" rtlCol="0">
            <a:spAutoFit/>
          </a:bodyPr>
          <a:lstStyle/>
          <a:p>
            <a:pPr marL="12700">
              <a:lnSpc>
                <a:spcPct val="100000"/>
              </a:lnSpc>
            </a:pPr>
            <a:r>
              <a:rPr sz="2400" b="1" dirty="0">
                <a:solidFill>
                  <a:schemeClr val="accent2">
                    <a:lumMod val="75000"/>
                  </a:schemeClr>
                </a:solidFill>
                <a:latin typeface="Times New Roman"/>
                <a:cs typeface="Times New Roman"/>
              </a:rPr>
              <a:t>D3</a:t>
            </a:r>
            <a:endParaRPr sz="2400" dirty="0">
              <a:solidFill>
                <a:schemeClr val="accent2">
                  <a:lumMod val="75000"/>
                </a:schemeClr>
              </a:solidFill>
              <a:latin typeface="Times New Roman"/>
              <a:cs typeface="Times New Roman"/>
            </a:endParaRPr>
          </a:p>
        </p:txBody>
      </p:sp>
      <p:sp>
        <p:nvSpPr>
          <p:cNvPr id="39" name="object 5"/>
          <p:cNvSpPr txBox="1"/>
          <p:nvPr/>
        </p:nvSpPr>
        <p:spPr>
          <a:xfrm>
            <a:off x="5231004" y="2854473"/>
            <a:ext cx="397278" cy="369332"/>
          </a:xfrm>
          <a:prstGeom prst="rect">
            <a:avLst/>
          </a:prstGeom>
        </p:spPr>
        <p:txBody>
          <a:bodyPr vert="horz" wrap="square" lIns="0" tIns="0" rIns="0" bIns="0" rtlCol="0">
            <a:spAutoFit/>
          </a:bodyPr>
          <a:lstStyle/>
          <a:p>
            <a:pPr marL="12700">
              <a:lnSpc>
                <a:spcPct val="100000"/>
              </a:lnSpc>
            </a:pPr>
            <a:r>
              <a:rPr sz="2400" b="1" dirty="0" smtClean="0">
                <a:solidFill>
                  <a:schemeClr val="accent2">
                    <a:lumMod val="75000"/>
                  </a:schemeClr>
                </a:solidFill>
                <a:latin typeface="Times New Roman"/>
                <a:cs typeface="Times New Roman"/>
              </a:rPr>
              <a:t>D</a:t>
            </a:r>
            <a:r>
              <a:rPr lang="en-US" sz="2400" b="1" dirty="0" smtClean="0">
                <a:solidFill>
                  <a:schemeClr val="accent2">
                    <a:lumMod val="75000"/>
                  </a:schemeClr>
                </a:solidFill>
                <a:latin typeface="Times New Roman"/>
                <a:cs typeface="Times New Roman"/>
              </a:rPr>
              <a:t>4</a:t>
            </a:r>
            <a:endParaRPr sz="2400" dirty="0">
              <a:solidFill>
                <a:schemeClr val="accent2">
                  <a:lumMod val="75000"/>
                </a:schemeClr>
              </a:solidFill>
              <a:latin typeface="Times New Roman"/>
              <a:cs typeface="Times New Roman"/>
            </a:endParaRPr>
          </a:p>
        </p:txBody>
      </p:sp>
      <p:pic>
        <p:nvPicPr>
          <p:cNvPr id="53" name="Picture 52"/>
          <p:cNvPicPr>
            <a:picLocks noChangeAspect="1"/>
          </p:cNvPicPr>
          <p:nvPr/>
        </p:nvPicPr>
        <p:blipFill>
          <a:blip r:embed="rId2"/>
          <a:stretch>
            <a:fillRect/>
          </a:stretch>
        </p:blipFill>
        <p:spPr>
          <a:xfrm>
            <a:off x="3816090" y="7050021"/>
            <a:ext cx="140220" cy="73158"/>
          </a:xfrm>
          <a:prstGeom prst="rect">
            <a:avLst/>
          </a:prstGeom>
        </p:spPr>
      </p:pic>
      <p:sp>
        <p:nvSpPr>
          <p:cNvPr id="54" name="object 13"/>
          <p:cNvSpPr/>
          <p:nvPr/>
        </p:nvSpPr>
        <p:spPr>
          <a:xfrm>
            <a:off x="3769600" y="6113868"/>
            <a:ext cx="127000" cy="60325"/>
          </a:xfrm>
          <a:custGeom>
            <a:avLst/>
            <a:gdLst/>
            <a:ahLst/>
            <a:cxnLst/>
            <a:rect l="l" t="t" r="r" b="b"/>
            <a:pathLst>
              <a:path w="127000" h="60325">
                <a:moveTo>
                  <a:pt x="126720" y="60274"/>
                </a:moveTo>
                <a:lnTo>
                  <a:pt x="0" y="54838"/>
                </a:lnTo>
                <a:lnTo>
                  <a:pt x="114376" y="0"/>
                </a:lnTo>
              </a:path>
            </a:pathLst>
          </a:custGeom>
          <a:ln w="12306">
            <a:solidFill>
              <a:srgbClr val="000000"/>
            </a:solidFill>
            <a:prstDash val="lgDash"/>
          </a:ln>
        </p:spPr>
        <p:txBody>
          <a:bodyPr wrap="square" lIns="0" tIns="0" rIns="0" bIns="0" rtlCol="0"/>
          <a:lstStyle/>
          <a:p>
            <a:endParaRPr sz="2400"/>
          </a:p>
        </p:txBody>
      </p:sp>
      <p:sp>
        <p:nvSpPr>
          <p:cNvPr id="55" name="object 22"/>
          <p:cNvSpPr/>
          <p:nvPr/>
        </p:nvSpPr>
        <p:spPr>
          <a:xfrm>
            <a:off x="3593527" y="5346470"/>
            <a:ext cx="127000" cy="60325"/>
          </a:xfrm>
          <a:custGeom>
            <a:avLst/>
            <a:gdLst/>
            <a:ahLst/>
            <a:cxnLst/>
            <a:rect l="l" t="t" r="r" b="b"/>
            <a:pathLst>
              <a:path w="127000" h="60325">
                <a:moveTo>
                  <a:pt x="14681" y="0"/>
                </a:moveTo>
                <a:lnTo>
                  <a:pt x="126847" y="59258"/>
                </a:lnTo>
                <a:lnTo>
                  <a:pt x="0" y="59753"/>
                </a:lnTo>
              </a:path>
            </a:pathLst>
          </a:custGeom>
          <a:ln w="12306">
            <a:solidFill>
              <a:srgbClr val="000000"/>
            </a:solidFill>
          </a:ln>
        </p:spPr>
        <p:txBody>
          <a:bodyPr wrap="square" lIns="0" tIns="0" rIns="0" bIns="0" rtlCol="0"/>
          <a:lstStyle/>
          <a:p>
            <a:endParaRPr sz="2400"/>
          </a:p>
        </p:txBody>
      </p:sp>
      <p:sp>
        <p:nvSpPr>
          <p:cNvPr id="56" name="TextBox 55"/>
          <p:cNvSpPr txBox="1"/>
          <p:nvPr/>
        </p:nvSpPr>
        <p:spPr>
          <a:xfrm>
            <a:off x="164547" y="5297613"/>
            <a:ext cx="3137579" cy="584775"/>
          </a:xfrm>
          <a:prstGeom prst="rect">
            <a:avLst/>
          </a:prstGeom>
          <a:noFill/>
          <a:ln>
            <a:solidFill>
              <a:srgbClr val="0070C0"/>
            </a:solidFill>
          </a:ln>
        </p:spPr>
        <p:txBody>
          <a:bodyPr wrap="square" rtlCol="0">
            <a:spAutoFit/>
          </a:bodyPr>
          <a:lstStyle/>
          <a:p>
            <a:r>
              <a:rPr lang="en-US" sz="3200" dirty="0" smtClean="0">
                <a:solidFill>
                  <a:schemeClr val="accent2">
                    <a:lumMod val="75000"/>
                  </a:schemeClr>
                </a:solidFill>
              </a:rPr>
              <a:t>D2</a:t>
            </a:r>
            <a:r>
              <a:rPr lang="en-US" sz="3200" dirty="0" smtClean="0"/>
              <a:t> </a:t>
            </a:r>
            <a:r>
              <a:rPr lang="en-US" sz="3200" dirty="0" smtClean="0">
                <a:solidFill>
                  <a:srgbClr val="7030A0"/>
                </a:solidFill>
              </a:rPr>
              <a:t>R3 </a:t>
            </a:r>
            <a:r>
              <a:rPr lang="en-US" sz="3200" dirty="0" smtClean="0"/>
              <a:t>TH MH Hi </a:t>
            </a:r>
            <a:endParaRPr lang="en-US" sz="3200" dirty="0"/>
          </a:p>
        </p:txBody>
      </p:sp>
      <p:cxnSp>
        <p:nvCxnSpPr>
          <p:cNvPr id="57" name="Straight Connector 56"/>
          <p:cNvCxnSpPr/>
          <p:nvPr/>
        </p:nvCxnSpPr>
        <p:spPr>
          <a:xfrm>
            <a:off x="771071" y="5285510"/>
            <a:ext cx="0" cy="531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301952" y="5376632"/>
            <a:ext cx="0" cy="531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470342" y="5389145"/>
            <a:ext cx="0" cy="531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800630" y="5367932"/>
            <a:ext cx="0" cy="531393"/>
          </a:xfrm>
          <a:prstGeom prst="line">
            <a:avLst/>
          </a:prstGeom>
        </p:spPr>
        <p:style>
          <a:lnRef idx="1">
            <a:schemeClr val="accent1"/>
          </a:lnRef>
          <a:fillRef idx="0">
            <a:schemeClr val="accent1"/>
          </a:fillRef>
          <a:effectRef idx="0">
            <a:schemeClr val="accent1"/>
          </a:effectRef>
          <a:fontRef idx="minor">
            <a:schemeClr val="tx1"/>
          </a:fontRef>
        </p:style>
      </p:cxnSp>
      <p:sp>
        <p:nvSpPr>
          <p:cNvPr id="61" name="object 13"/>
          <p:cNvSpPr/>
          <p:nvPr/>
        </p:nvSpPr>
        <p:spPr>
          <a:xfrm>
            <a:off x="7112000" y="7788275"/>
            <a:ext cx="127000" cy="60325"/>
          </a:xfrm>
          <a:custGeom>
            <a:avLst/>
            <a:gdLst/>
            <a:ahLst/>
            <a:cxnLst/>
            <a:rect l="l" t="t" r="r" b="b"/>
            <a:pathLst>
              <a:path w="127000" h="60325">
                <a:moveTo>
                  <a:pt x="126720" y="60274"/>
                </a:moveTo>
                <a:lnTo>
                  <a:pt x="0" y="54838"/>
                </a:lnTo>
                <a:lnTo>
                  <a:pt x="114376" y="0"/>
                </a:lnTo>
              </a:path>
            </a:pathLst>
          </a:custGeom>
          <a:ln w="12306">
            <a:solidFill>
              <a:srgbClr val="000000"/>
            </a:solidFill>
            <a:prstDash val="lgDash"/>
          </a:ln>
        </p:spPr>
        <p:txBody>
          <a:bodyPr wrap="square" lIns="0" tIns="0" rIns="0" bIns="0" rtlCol="0"/>
          <a:lstStyle/>
          <a:p>
            <a:endParaRPr sz="2400"/>
          </a:p>
        </p:txBody>
      </p:sp>
      <p:sp>
        <p:nvSpPr>
          <p:cNvPr id="62" name="object 22"/>
          <p:cNvSpPr/>
          <p:nvPr/>
        </p:nvSpPr>
        <p:spPr>
          <a:xfrm>
            <a:off x="6935927" y="7020877"/>
            <a:ext cx="127000" cy="60325"/>
          </a:xfrm>
          <a:custGeom>
            <a:avLst/>
            <a:gdLst/>
            <a:ahLst/>
            <a:cxnLst/>
            <a:rect l="l" t="t" r="r" b="b"/>
            <a:pathLst>
              <a:path w="127000" h="60325">
                <a:moveTo>
                  <a:pt x="14681" y="0"/>
                </a:moveTo>
                <a:lnTo>
                  <a:pt x="126847" y="59258"/>
                </a:lnTo>
                <a:lnTo>
                  <a:pt x="0" y="59753"/>
                </a:lnTo>
              </a:path>
            </a:pathLst>
          </a:custGeom>
          <a:ln w="12306">
            <a:solidFill>
              <a:srgbClr val="000000"/>
            </a:solidFill>
          </a:ln>
        </p:spPr>
        <p:txBody>
          <a:bodyPr wrap="square" lIns="0" tIns="0" rIns="0" bIns="0" rtlCol="0"/>
          <a:lstStyle/>
          <a:p>
            <a:endParaRPr sz="2400"/>
          </a:p>
        </p:txBody>
      </p:sp>
      <p:sp>
        <p:nvSpPr>
          <p:cNvPr id="63" name="TextBox 62"/>
          <p:cNvSpPr txBox="1"/>
          <p:nvPr/>
        </p:nvSpPr>
        <p:spPr>
          <a:xfrm>
            <a:off x="3506947" y="6972020"/>
            <a:ext cx="3137579" cy="584775"/>
          </a:xfrm>
          <a:prstGeom prst="rect">
            <a:avLst/>
          </a:prstGeom>
          <a:noFill/>
          <a:ln>
            <a:solidFill>
              <a:srgbClr val="0070C0"/>
            </a:solidFill>
          </a:ln>
        </p:spPr>
        <p:txBody>
          <a:bodyPr wrap="square" rtlCol="0">
            <a:spAutoFit/>
          </a:bodyPr>
          <a:lstStyle/>
          <a:p>
            <a:r>
              <a:rPr lang="en-US" sz="3200" dirty="0" smtClean="0">
                <a:solidFill>
                  <a:schemeClr val="accent2">
                    <a:lumMod val="75000"/>
                  </a:schemeClr>
                </a:solidFill>
              </a:rPr>
              <a:t>D4</a:t>
            </a:r>
            <a:r>
              <a:rPr lang="en-US" sz="3200" dirty="0" smtClean="0"/>
              <a:t> </a:t>
            </a:r>
            <a:r>
              <a:rPr lang="en-US" sz="3200" dirty="0" smtClean="0">
                <a:solidFill>
                  <a:srgbClr val="7030A0"/>
                </a:solidFill>
              </a:rPr>
              <a:t>R3 </a:t>
            </a:r>
            <a:r>
              <a:rPr lang="en-US" sz="3200" dirty="0" smtClean="0"/>
              <a:t>TH MH Hi </a:t>
            </a:r>
            <a:endParaRPr lang="en-US" sz="3200" dirty="0"/>
          </a:p>
        </p:txBody>
      </p:sp>
      <p:cxnSp>
        <p:nvCxnSpPr>
          <p:cNvPr id="64" name="Straight Connector 63"/>
          <p:cNvCxnSpPr/>
          <p:nvPr/>
        </p:nvCxnSpPr>
        <p:spPr>
          <a:xfrm>
            <a:off x="4113471" y="6959917"/>
            <a:ext cx="0" cy="531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4644352" y="7051039"/>
            <a:ext cx="0" cy="531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812742" y="7063552"/>
            <a:ext cx="0" cy="531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143030" y="7042339"/>
            <a:ext cx="0" cy="531393"/>
          </a:xfrm>
          <a:prstGeom prst="line">
            <a:avLst/>
          </a:prstGeom>
        </p:spPr>
        <p:style>
          <a:lnRef idx="1">
            <a:schemeClr val="accent1"/>
          </a:lnRef>
          <a:fillRef idx="0">
            <a:schemeClr val="accent1"/>
          </a:fillRef>
          <a:effectRef idx="0">
            <a:schemeClr val="accent1"/>
          </a:effectRef>
          <a:fontRef idx="minor">
            <a:schemeClr val="tx1"/>
          </a:fontRef>
        </p:style>
      </p:cxnSp>
      <p:sp>
        <p:nvSpPr>
          <p:cNvPr id="68" name="object 21"/>
          <p:cNvSpPr txBox="1"/>
          <p:nvPr/>
        </p:nvSpPr>
        <p:spPr>
          <a:xfrm>
            <a:off x="580894" y="886479"/>
            <a:ext cx="7191506" cy="430887"/>
          </a:xfrm>
          <a:prstGeom prst="rect">
            <a:avLst/>
          </a:prstGeom>
        </p:spPr>
        <p:txBody>
          <a:bodyPr vert="horz" wrap="square" lIns="0" tIns="0" rIns="0" bIns="0" rtlCol="0">
            <a:spAutoFit/>
          </a:bodyPr>
          <a:lstStyle/>
          <a:p>
            <a:pPr marL="12700">
              <a:lnSpc>
                <a:spcPct val="100000"/>
              </a:lnSpc>
            </a:pPr>
            <a:r>
              <a:rPr lang="en-US" sz="2800" i="1" dirty="0" smtClean="0">
                <a:solidFill>
                  <a:srgbClr val="0070C0"/>
                </a:solidFill>
                <a:latin typeface="Arial"/>
                <a:cs typeface="Arial"/>
              </a:rPr>
              <a:t>FORWARDING, ADDRESS RESOLUTION</a:t>
            </a:r>
            <a:endParaRPr sz="2800" dirty="0">
              <a:solidFill>
                <a:srgbClr val="0070C0"/>
              </a:solidFill>
              <a:latin typeface="Arial"/>
              <a:cs typeface="Arial"/>
            </a:endParaRPr>
          </a:p>
        </p:txBody>
      </p:sp>
      <p:sp>
        <p:nvSpPr>
          <p:cNvPr id="69" name="object 4"/>
          <p:cNvSpPr txBox="1"/>
          <p:nvPr/>
        </p:nvSpPr>
        <p:spPr>
          <a:xfrm>
            <a:off x="686290" y="8044897"/>
            <a:ext cx="7086110" cy="861774"/>
          </a:xfrm>
          <a:prstGeom prst="rect">
            <a:avLst/>
          </a:prstGeom>
        </p:spPr>
        <p:txBody>
          <a:bodyPr vert="horz" wrap="square" lIns="0" tIns="0" rIns="0" bIns="0" rtlCol="0">
            <a:spAutoFit/>
          </a:bodyPr>
          <a:lstStyle/>
          <a:p>
            <a:pPr marL="9814">
              <a:buClr>
                <a:srgbClr val="333399"/>
              </a:buClr>
              <a:buSzPct val="50000"/>
              <a:tabLst>
                <a:tab pos="294399" algn="l"/>
              </a:tabLst>
            </a:pPr>
            <a:r>
              <a:rPr lang="en-US" sz="2800" spc="4" dirty="0" smtClean="0">
                <a:solidFill>
                  <a:srgbClr val="00B050"/>
                </a:solidFill>
                <a:latin typeface="Arial"/>
                <a:cs typeface="Arial"/>
              </a:rPr>
              <a:t>Q</a:t>
            </a:r>
            <a:r>
              <a:rPr lang="en-US" sz="2800" spc="4" dirty="0" smtClean="0">
                <a:solidFill>
                  <a:srgbClr val="232323"/>
                </a:solidFill>
                <a:latin typeface="Arial"/>
                <a:cs typeface="Arial"/>
              </a:rPr>
              <a:t>: How to avoid a table of all IP addresses  </a:t>
            </a:r>
          </a:p>
          <a:p>
            <a:pPr marL="9814">
              <a:buClr>
                <a:srgbClr val="333399"/>
              </a:buClr>
              <a:buSzPct val="50000"/>
              <a:tabLst>
                <a:tab pos="294399" algn="l"/>
              </a:tabLst>
            </a:pPr>
            <a:r>
              <a:rPr lang="en-US" sz="2800" spc="4" dirty="0" smtClean="0">
                <a:solidFill>
                  <a:srgbClr val="00B050"/>
                </a:solidFill>
                <a:latin typeface="Arial"/>
                <a:cs typeface="Arial"/>
              </a:rPr>
              <a:t>A</a:t>
            </a:r>
            <a:r>
              <a:rPr lang="en-US" sz="2800" spc="4" dirty="0" smtClean="0">
                <a:solidFill>
                  <a:srgbClr val="232323"/>
                </a:solidFill>
                <a:latin typeface="Arial"/>
                <a:cs typeface="Arial"/>
              </a:rPr>
              <a:t>: Prefix Lookups (Lecture 13)</a:t>
            </a:r>
            <a:endParaRPr sz="28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068449" y="267969"/>
            <a:ext cx="6501259" cy="430887"/>
          </a:xfrm>
          <a:prstGeom prst="rect">
            <a:avLst/>
          </a:prstGeom>
        </p:spPr>
        <p:txBody>
          <a:bodyPr vert="horz" wrap="square" lIns="0" tIns="0" rIns="0" bIns="0" rtlCol="0">
            <a:spAutoFit/>
          </a:bodyPr>
          <a:lstStyle/>
          <a:p>
            <a:pPr marL="12700">
              <a:lnSpc>
                <a:spcPct val="100000"/>
              </a:lnSpc>
            </a:pPr>
            <a:r>
              <a:rPr sz="2800" i="1" spc="20" dirty="0">
                <a:solidFill>
                  <a:srgbClr val="0070C0"/>
                </a:solidFill>
                <a:latin typeface="Arial"/>
                <a:cs typeface="Arial"/>
              </a:rPr>
              <a:t>TRANSPORT </a:t>
            </a:r>
            <a:r>
              <a:rPr sz="2800" i="1" spc="15" dirty="0">
                <a:solidFill>
                  <a:srgbClr val="0070C0"/>
                </a:solidFill>
                <a:latin typeface="Arial"/>
                <a:cs typeface="Arial"/>
              </a:rPr>
              <a:t>(TCP)</a:t>
            </a:r>
            <a:r>
              <a:rPr sz="2800" i="1" spc="-50" dirty="0">
                <a:solidFill>
                  <a:srgbClr val="0070C0"/>
                </a:solidFill>
                <a:latin typeface="Arial"/>
                <a:cs typeface="Arial"/>
              </a:rPr>
              <a:t> </a:t>
            </a:r>
            <a:r>
              <a:rPr sz="2800" i="1" spc="20" dirty="0">
                <a:solidFill>
                  <a:srgbClr val="0070C0"/>
                </a:solidFill>
                <a:latin typeface="Arial"/>
                <a:cs typeface="Arial"/>
              </a:rPr>
              <a:t>CONNECTIONS</a:t>
            </a:r>
            <a:endParaRPr sz="2800" dirty="0">
              <a:solidFill>
                <a:srgbClr val="0070C0"/>
              </a:solidFill>
              <a:latin typeface="Arial"/>
              <a:cs typeface="Arial"/>
            </a:endParaRPr>
          </a:p>
        </p:txBody>
      </p:sp>
      <p:sp>
        <p:nvSpPr>
          <p:cNvPr id="2" name="object 2"/>
          <p:cNvSpPr/>
          <p:nvPr/>
        </p:nvSpPr>
        <p:spPr>
          <a:xfrm>
            <a:off x="4756050" y="3003671"/>
            <a:ext cx="2254349" cy="1540448"/>
          </a:xfrm>
          <a:custGeom>
            <a:avLst/>
            <a:gdLst/>
            <a:ahLst/>
            <a:cxnLst/>
            <a:rect l="l" t="t" r="r" b="b"/>
            <a:pathLst>
              <a:path w="1376045" h="748664">
                <a:moveTo>
                  <a:pt x="0" y="748327"/>
                </a:moveTo>
                <a:lnTo>
                  <a:pt x="1375600" y="748327"/>
                </a:lnTo>
                <a:lnTo>
                  <a:pt x="1375600" y="0"/>
                </a:lnTo>
                <a:lnTo>
                  <a:pt x="0" y="0"/>
                </a:lnTo>
                <a:lnTo>
                  <a:pt x="0" y="748327"/>
                </a:lnTo>
                <a:close/>
              </a:path>
            </a:pathLst>
          </a:custGeom>
          <a:ln w="11004">
            <a:solidFill>
              <a:srgbClr val="000000"/>
            </a:solidFill>
          </a:ln>
        </p:spPr>
        <p:txBody>
          <a:bodyPr wrap="square" lIns="0" tIns="0" rIns="0" bIns="0" rtlCol="0"/>
          <a:lstStyle/>
          <a:p>
            <a:endParaRPr sz="2400"/>
          </a:p>
        </p:txBody>
      </p:sp>
      <p:sp>
        <p:nvSpPr>
          <p:cNvPr id="3" name="object 3"/>
          <p:cNvSpPr/>
          <p:nvPr/>
        </p:nvSpPr>
        <p:spPr>
          <a:xfrm>
            <a:off x="1736582" y="3210609"/>
            <a:ext cx="2390443" cy="1576444"/>
          </a:xfrm>
          <a:custGeom>
            <a:avLst/>
            <a:gdLst/>
            <a:ahLst/>
            <a:cxnLst/>
            <a:rect l="l" t="t" r="r" b="b"/>
            <a:pathLst>
              <a:path w="1376045" h="748664">
                <a:moveTo>
                  <a:pt x="0" y="748327"/>
                </a:moveTo>
                <a:lnTo>
                  <a:pt x="1375600" y="748327"/>
                </a:lnTo>
                <a:lnTo>
                  <a:pt x="1375600" y="0"/>
                </a:lnTo>
                <a:lnTo>
                  <a:pt x="0" y="0"/>
                </a:lnTo>
                <a:lnTo>
                  <a:pt x="0" y="748327"/>
                </a:lnTo>
                <a:close/>
              </a:path>
            </a:pathLst>
          </a:custGeom>
          <a:ln w="11004">
            <a:solidFill>
              <a:srgbClr val="000000"/>
            </a:solidFill>
          </a:ln>
        </p:spPr>
        <p:txBody>
          <a:bodyPr wrap="square" lIns="0" tIns="0" rIns="0" bIns="0" rtlCol="0"/>
          <a:lstStyle/>
          <a:p>
            <a:endParaRPr sz="2400"/>
          </a:p>
        </p:txBody>
      </p:sp>
      <p:sp>
        <p:nvSpPr>
          <p:cNvPr id="4" name="object 4"/>
          <p:cNvSpPr txBox="1"/>
          <p:nvPr/>
        </p:nvSpPr>
        <p:spPr>
          <a:xfrm>
            <a:off x="5354176" y="3287246"/>
            <a:ext cx="1058096" cy="369332"/>
          </a:xfrm>
          <a:prstGeom prst="rect">
            <a:avLst/>
          </a:prstGeom>
        </p:spPr>
        <p:txBody>
          <a:bodyPr vert="horz" wrap="square" lIns="0" tIns="0" rIns="0" bIns="0" rtlCol="0">
            <a:spAutoFit/>
          </a:bodyPr>
          <a:lstStyle/>
          <a:p>
            <a:pPr marL="12700">
              <a:lnSpc>
                <a:spcPct val="100000"/>
              </a:lnSpc>
            </a:pPr>
            <a:r>
              <a:rPr sz="2400" b="1" spc="20" dirty="0">
                <a:latin typeface="Courier New"/>
                <a:cs typeface="Courier New"/>
              </a:rPr>
              <a:t>MARIA</a:t>
            </a:r>
            <a:endParaRPr sz="2400" dirty="0">
              <a:latin typeface="Courier New"/>
              <a:cs typeface="Courier New"/>
            </a:endParaRPr>
          </a:p>
        </p:txBody>
      </p:sp>
      <p:sp>
        <p:nvSpPr>
          <p:cNvPr id="6" name="object 6"/>
          <p:cNvSpPr txBox="1"/>
          <p:nvPr/>
        </p:nvSpPr>
        <p:spPr>
          <a:xfrm>
            <a:off x="1849628" y="3376136"/>
            <a:ext cx="2308295" cy="738664"/>
          </a:xfrm>
          <a:prstGeom prst="rect">
            <a:avLst/>
          </a:prstGeom>
        </p:spPr>
        <p:txBody>
          <a:bodyPr vert="horz" wrap="square" lIns="0" tIns="0" rIns="0" bIns="0" rtlCol="0">
            <a:spAutoFit/>
          </a:bodyPr>
          <a:lstStyle/>
          <a:p>
            <a:pPr marL="221615">
              <a:lnSpc>
                <a:spcPct val="100000"/>
              </a:lnSpc>
            </a:pPr>
            <a:r>
              <a:rPr sz="2400" b="1" spc="20" dirty="0">
                <a:latin typeface="Courier New"/>
                <a:cs typeface="Courier New"/>
              </a:rPr>
              <a:t>ASKEW</a:t>
            </a:r>
            <a:endParaRPr sz="2400" dirty="0">
              <a:latin typeface="Courier New"/>
              <a:cs typeface="Courier New"/>
            </a:endParaRPr>
          </a:p>
          <a:p>
            <a:pPr marL="12700">
              <a:lnSpc>
                <a:spcPct val="100000"/>
              </a:lnSpc>
              <a:spcBef>
                <a:spcPts val="25"/>
              </a:spcBef>
            </a:pPr>
            <a:r>
              <a:rPr lang="en-US" sz="2400" b="1" spc="20" dirty="0" smtClean="0">
                <a:latin typeface="Courier New"/>
                <a:cs typeface="Courier New"/>
              </a:rPr>
              <a:t> </a:t>
            </a:r>
            <a:r>
              <a:rPr sz="2400" b="1" spc="20" dirty="0" smtClean="0">
                <a:latin typeface="Courier New"/>
                <a:cs typeface="Courier New"/>
              </a:rPr>
              <a:t>TCP</a:t>
            </a:r>
            <a:r>
              <a:rPr sz="2400" b="1" spc="-65" dirty="0" smtClean="0">
                <a:latin typeface="Courier New"/>
                <a:cs typeface="Courier New"/>
              </a:rPr>
              <a:t> </a:t>
            </a:r>
            <a:r>
              <a:rPr sz="2400" b="1" spc="20" dirty="0">
                <a:latin typeface="Courier New"/>
                <a:cs typeface="Courier New"/>
              </a:rPr>
              <a:t>PROGRAM</a:t>
            </a:r>
            <a:endParaRPr sz="2400" dirty="0">
              <a:latin typeface="Courier New"/>
              <a:cs typeface="Courier New"/>
            </a:endParaRPr>
          </a:p>
        </p:txBody>
      </p:sp>
      <p:sp>
        <p:nvSpPr>
          <p:cNvPr id="7" name="object 7"/>
          <p:cNvSpPr txBox="1"/>
          <p:nvPr/>
        </p:nvSpPr>
        <p:spPr>
          <a:xfrm>
            <a:off x="4962715" y="3702134"/>
            <a:ext cx="2046572" cy="369332"/>
          </a:xfrm>
          <a:prstGeom prst="rect">
            <a:avLst/>
          </a:prstGeom>
        </p:spPr>
        <p:txBody>
          <a:bodyPr vert="horz" wrap="square" lIns="0" tIns="0" rIns="0" bIns="0" rtlCol="0">
            <a:spAutoFit/>
          </a:bodyPr>
          <a:lstStyle/>
          <a:p>
            <a:pPr marL="12700">
              <a:lnSpc>
                <a:spcPct val="100000"/>
              </a:lnSpc>
            </a:pPr>
            <a:r>
              <a:rPr sz="2400" b="1" spc="20" dirty="0">
                <a:latin typeface="Courier New"/>
                <a:cs typeface="Courier New"/>
              </a:rPr>
              <a:t>TCP</a:t>
            </a:r>
            <a:r>
              <a:rPr sz="2400" b="1" spc="-65" dirty="0">
                <a:latin typeface="Courier New"/>
                <a:cs typeface="Courier New"/>
              </a:rPr>
              <a:t> </a:t>
            </a:r>
            <a:r>
              <a:rPr sz="2400" b="1" spc="20" dirty="0">
                <a:latin typeface="Courier New"/>
                <a:cs typeface="Courier New"/>
              </a:rPr>
              <a:t>PROGRAM</a:t>
            </a:r>
            <a:endParaRPr sz="2400" dirty="0">
              <a:latin typeface="Courier New"/>
              <a:cs typeface="Courier New"/>
            </a:endParaRPr>
          </a:p>
        </p:txBody>
      </p:sp>
      <p:sp>
        <p:nvSpPr>
          <p:cNvPr id="8" name="object 8"/>
          <p:cNvSpPr/>
          <p:nvPr/>
        </p:nvSpPr>
        <p:spPr>
          <a:xfrm>
            <a:off x="3349639" y="5578758"/>
            <a:ext cx="46373" cy="0"/>
          </a:xfrm>
          <a:custGeom>
            <a:avLst/>
            <a:gdLst/>
            <a:ahLst/>
            <a:cxnLst/>
            <a:rect l="l" t="t" r="r" b="b"/>
            <a:pathLst>
              <a:path w="44450">
                <a:moveTo>
                  <a:pt x="0" y="0"/>
                </a:moveTo>
                <a:lnTo>
                  <a:pt x="44019" y="0"/>
                </a:lnTo>
              </a:path>
            </a:pathLst>
          </a:custGeom>
          <a:ln w="33011">
            <a:solidFill>
              <a:srgbClr val="000000"/>
            </a:solidFill>
          </a:ln>
        </p:spPr>
        <p:txBody>
          <a:bodyPr wrap="square" lIns="0" tIns="0" rIns="0" bIns="0" rtlCol="0"/>
          <a:lstStyle/>
          <a:p>
            <a:endParaRPr sz="2400"/>
          </a:p>
        </p:txBody>
      </p:sp>
      <p:sp>
        <p:nvSpPr>
          <p:cNvPr id="9" name="object 9"/>
          <p:cNvSpPr/>
          <p:nvPr/>
        </p:nvSpPr>
        <p:spPr>
          <a:xfrm>
            <a:off x="2310639" y="5325851"/>
            <a:ext cx="3307045" cy="1379748"/>
          </a:xfrm>
          <a:custGeom>
            <a:avLst/>
            <a:gdLst/>
            <a:ahLst/>
            <a:cxnLst/>
            <a:rect l="l" t="t" r="r" b="b"/>
            <a:pathLst>
              <a:path w="3169920" h="660400">
                <a:moveTo>
                  <a:pt x="3109561" y="420294"/>
                </a:moveTo>
                <a:lnTo>
                  <a:pt x="59811" y="420294"/>
                </a:lnTo>
                <a:lnTo>
                  <a:pt x="80788" y="434488"/>
                </a:lnTo>
                <a:lnTo>
                  <a:pt x="131492" y="462020"/>
                </a:lnTo>
                <a:lnTo>
                  <a:pt x="193358" y="488305"/>
                </a:lnTo>
                <a:lnTo>
                  <a:pt x="265775" y="513216"/>
                </a:lnTo>
                <a:lnTo>
                  <a:pt x="305751" y="525117"/>
                </a:lnTo>
                <a:lnTo>
                  <a:pt x="348136" y="536626"/>
                </a:lnTo>
                <a:lnTo>
                  <a:pt x="392855" y="547729"/>
                </a:lnTo>
                <a:lnTo>
                  <a:pt x="439831" y="558409"/>
                </a:lnTo>
                <a:lnTo>
                  <a:pt x="488988" y="568651"/>
                </a:lnTo>
                <a:lnTo>
                  <a:pt x="540251" y="578438"/>
                </a:lnTo>
                <a:lnTo>
                  <a:pt x="593543" y="587754"/>
                </a:lnTo>
                <a:lnTo>
                  <a:pt x="648788" y="596585"/>
                </a:lnTo>
                <a:lnTo>
                  <a:pt x="705910" y="604913"/>
                </a:lnTo>
                <a:lnTo>
                  <a:pt x="764833" y="612724"/>
                </a:lnTo>
                <a:lnTo>
                  <a:pt x="825481" y="620001"/>
                </a:lnTo>
                <a:lnTo>
                  <a:pt x="887778" y="626728"/>
                </a:lnTo>
                <a:lnTo>
                  <a:pt x="951647" y="632890"/>
                </a:lnTo>
                <a:lnTo>
                  <a:pt x="1017012" y="638470"/>
                </a:lnTo>
                <a:lnTo>
                  <a:pt x="1083798" y="643454"/>
                </a:lnTo>
                <a:lnTo>
                  <a:pt x="1151929" y="647824"/>
                </a:lnTo>
                <a:lnTo>
                  <a:pt x="1221327" y="651566"/>
                </a:lnTo>
                <a:lnTo>
                  <a:pt x="1291918" y="654662"/>
                </a:lnTo>
                <a:lnTo>
                  <a:pt x="1436371" y="658858"/>
                </a:lnTo>
                <a:lnTo>
                  <a:pt x="1584680" y="660285"/>
                </a:lnTo>
                <a:lnTo>
                  <a:pt x="1659278" y="659926"/>
                </a:lnTo>
                <a:lnTo>
                  <a:pt x="1732989" y="658858"/>
                </a:lnTo>
                <a:lnTo>
                  <a:pt x="1805736" y="657099"/>
                </a:lnTo>
                <a:lnTo>
                  <a:pt x="1877443" y="654662"/>
                </a:lnTo>
                <a:lnTo>
                  <a:pt x="1948034" y="651566"/>
                </a:lnTo>
                <a:lnTo>
                  <a:pt x="2017432" y="647824"/>
                </a:lnTo>
                <a:lnTo>
                  <a:pt x="2085563" y="643454"/>
                </a:lnTo>
                <a:lnTo>
                  <a:pt x="2152350" y="638470"/>
                </a:lnTo>
                <a:lnTo>
                  <a:pt x="2217716" y="632890"/>
                </a:lnTo>
                <a:lnTo>
                  <a:pt x="2281585" y="626728"/>
                </a:lnTo>
                <a:lnTo>
                  <a:pt x="2343882" y="620001"/>
                </a:lnTo>
                <a:lnTo>
                  <a:pt x="2404530" y="612724"/>
                </a:lnTo>
                <a:lnTo>
                  <a:pt x="2463454" y="604913"/>
                </a:lnTo>
                <a:lnTo>
                  <a:pt x="2520576" y="596585"/>
                </a:lnTo>
                <a:lnTo>
                  <a:pt x="2575822" y="587754"/>
                </a:lnTo>
                <a:lnTo>
                  <a:pt x="2629115" y="578438"/>
                </a:lnTo>
                <a:lnTo>
                  <a:pt x="2680378" y="568651"/>
                </a:lnTo>
                <a:lnTo>
                  <a:pt x="2729536" y="558409"/>
                </a:lnTo>
                <a:lnTo>
                  <a:pt x="2776513" y="547729"/>
                </a:lnTo>
                <a:lnTo>
                  <a:pt x="2821232" y="536626"/>
                </a:lnTo>
                <a:lnTo>
                  <a:pt x="2863618" y="525117"/>
                </a:lnTo>
                <a:lnTo>
                  <a:pt x="2903594" y="513216"/>
                </a:lnTo>
                <a:lnTo>
                  <a:pt x="2941084" y="500940"/>
                </a:lnTo>
                <a:lnTo>
                  <a:pt x="3008302" y="475326"/>
                </a:lnTo>
                <a:lnTo>
                  <a:pt x="3064664" y="448402"/>
                </a:lnTo>
                <a:lnTo>
                  <a:pt x="3109561" y="420294"/>
                </a:lnTo>
                <a:close/>
              </a:path>
              <a:path w="3169920" h="660400">
                <a:moveTo>
                  <a:pt x="3169373" y="330136"/>
                </a:moveTo>
                <a:lnTo>
                  <a:pt x="0" y="330136"/>
                </a:lnTo>
                <a:lnTo>
                  <a:pt x="1724" y="345677"/>
                </a:lnTo>
                <a:lnTo>
                  <a:pt x="3167649" y="345677"/>
                </a:lnTo>
                <a:lnTo>
                  <a:pt x="3169373" y="330136"/>
                </a:lnTo>
                <a:close/>
              </a:path>
              <a:path w="3169920" h="660400">
                <a:moveTo>
                  <a:pt x="3162525" y="299240"/>
                </a:moveTo>
                <a:lnTo>
                  <a:pt x="6848" y="299240"/>
                </a:lnTo>
                <a:lnTo>
                  <a:pt x="1724" y="314596"/>
                </a:lnTo>
                <a:lnTo>
                  <a:pt x="3167649" y="314596"/>
                </a:lnTo>
                <a:lnTo>
                  <a:pt x="3162525" y="299240"/>
                </a:lnTo>
                <a:close/>
              </a:path>
              <a:path w="3169920" h="660400">
                <a:moveTo>
                  <a:pt x="1584680" y="0"/>
                </a:moveTo>
                <a:lnTo>
                  <a:pt x="1510082" y="359"/>
                </a:lnTo>
                <a:lnTo>
                  <a:pt x="1436371" y="1426"/>
                </a:lnTo>
                <a:lnTo>
                  <a:pt x="1363625" y="3186"/>
                </a:lnTo>
                <a:lnTo>
                  <a:pt x="1291918" y="5622"/>
                </a:lnTo>
                <a:lnTo>
                  <a:pt x="1221327" y="8719"/>
                </a:lnTo>
                <a:lnTo>
                  <a:pt x="1151929" y="12461"/>
                </a:lnTo>
                <a:lnTo>
                  <a:pt x="1083798" y="16831"/>
                </a:lnTo>
                <a:lnTo>
                  <a:pt x="1017012" y="21814"/>
                </a:lnTo>
                <a:lnTo>
                  <a:pt x="951647" y="27395"/>
                </a:lnTo>
                <a:lnTo>
                  <a:pt x="887778" y="33556"/>
                </a:lnTo>
                <a:lnTo>
                  <a:pt x="825481" y="40284"/>
                </a:lnTo>
                <a:lnTo>
                  <a:pt x="764833" y="47560"/>
                </a:lnTo>
                <a:lnTo>
                  <a:pt x="705910" y="55371"/>
                </a:lnTo>
                <a:lnTo>
                  <a:pt x="648788" y="63699"/>
                </a:lnTo>
                <a:lnTo>
                  <a:pt x="593543" y="72529"/>
                </a:lnTo>
                <a:lnTo>
                  <a:pt x="540251" y="81846"/>
                </a:lnTo>
                <a:lnTo>
                  <a:pt x="488988" y="91633"/>
                </a:lnTo>
                <a:lnTo>
                  <a:pt x="439831" y="101874"/>
                </a:lnTo>
                <a:lnTo>
                  <a:pt x="392855" y="112553"/>
                </a:lnTo>
                <a:lnTo>
                  <a:pt x="348136" y="123656"/>
                </a:lnTo>
                <a:lnTo>
                  <a:pt x="305751" y="135165"/>
                </a:lnTo>
                <a:lnTo>
                  <a:pt x="265775" y="147066"/>
                </a:lnTo>
                <a:lnTo>
                  <a:pt x="228286" y="159341"/>
                </a:lnTo>
                <a:lnTo>
                  <a:pt x="161068" y="184954"/>
                </a:lnTo>
                <a:lnTo>
                  <a:pt x="104707" y="211877"/>
                </a:lnTo>
                <a:lnTo>
                  <a:pt x="59811" y="239984"/>
                </a:lnTo>
                <a:lnTo>
                  <a:pt x="26988" y="269147"/>
                </a:lnTo>
                <a:lnTo>
                  <a:pt x="15295" y="284085"/>
                </a:lnTo>
                <a:lnTo>
                  <a:pt x="3154078" y="284085"/>
                </a:lnTo>
                <a:lnTo>
                  <a:pt x="3127520" y="254441"/>
                </a:lnTo>
                <a:lnTo>
                  <a:pt x="3088584" y="225790"/>
                </a:lnTo>
                <a:lnTo>
                  <a:pt x="3037878" y="198260"/>
                </a:lnTo>
                <a:lnTo>
                  <a:pt x="2976012" y="171976"/>
                </a:lnTo>
                <a:lnTo>
                  <a:pt x="2903594" y="147066"/>
                </a:lnTo>
                <a:lnTo>
                  <a:pt x="2863618" y="135165"/>
                </a:lnTo>
                <a:lnTo>
                  <a:pt x="2821232" y="123656"/>
                </a:lnTo>
                <a:lnTo>
                  <a:pt x="2776513" y="112553"/>
                </a:lnTo>
                <a:lnTo>
                  <a:pt x="2729536" y="101874"/>
                </a:lnTo>
                <a:lnTo>
                  <a:pt x="2680378" y="91633"/>
                </a:lnTo>
                <a:lnTo>
                  <a:pt x="2629115" y="81846"/>
                </a:lnTo>
                <a:lnTo>
                  <a:pt x="2575822" y="72529"/>
                </a:lnTo>
                <a:lnTo>
                  <a:pt x="2520576" y="63699"/>
                </a:lnTo>
                <a:lnTo>
                  <a:pt x="2463454" y="55371"/>
                </a:lnTo>
                <a:lnTo>
                  <a:pt x="2404530" y="47560"/>
                </a:lnTo>
                <a:lnTo>
                  <a:pt x="2343882" y="40284"/>
                </a:lnTo>
                <a:lnTo>
                  <a:pt x="2281585" y="33556"/>
                </a:lnTo>
                <a:lnTo>
                  <a:pt x="2217716" y="27395"/>
                </a:lnTo>
                <a:lnTo>
                  <a:pt x="2152350" y="21814"/>
                </a:lnTo>
                <a:lnTo>
                  <a:pt x="2085563" y="16831"/>
                </a:lnTo>
                <a:lnTo>
                  <a:pt x="2017432" y="12461"/>
                </a:lnTo>
                <a:lnTo>
                  <a:pt x="1948034" y="8719"/>
                </a:lnTo>
                <a:lnTo>
                  <a:pt x="1877443" y="5622"/>
                </a:lnTo>
                <a:lnTo>
                  <a:pt x="1805736" y="3186"/>
                </a:lnTo>
                <a:lnTo>
                  <a:pt x="1732989" y="1426"/>
                </a:lnTo>
                <a:lnTo>
                  <a:pt x="1659278" y="359"/>
                </a:lnTo>
                <a:lnTo>
                  <a:pt x="1584680" y="0"/>
                </a:lnTo>
                <a:close/>
              </a:path>
            </a:pathLst>
          </a:custGeom>
          <a:solidFill>
            <a:srgbClr val="FFFFFF"/>
          </a:solidFill>
        </p:spPr>
        <p:txBody>
          <a:bodyPr wrap="square" lIns="0" tIns="0" rIns="0" bIns="0" rtlCol="0"/>
          <a:lstStyle/>
          <a:p>
            <a:endParaRPr sz="2400"/>
          </a:p>
        </p:txBody>
      </p:sp>
      <p:sp>
        <p:nvSpPr>
          <p:cNvPr id="10" name="object 10"/>
          <p:cNvSpPr/>
          <p:nvPr/>
        </p:nvSpPr>
        <p:spPr>
          <a:xfrm>
            <a:off x="2310639" y="5325851"/>
            <a:ext cx="3307045" cy="1379748"/>
          </a:xfrm>
          <a:custGeom>
            <a:avLst/>
            <a:gdLst/>
            <a:ahLst/>
            <a:cxnLst/>
            <a:rect l="l" t="t" r="r" b="b"/>
            <a:pathLst>
              <a:path w="3169920" h="660400">
                <a:moveTo>
                  <a:pt x="3169373" y="330136"/>
                </a:moveTo>
                <a:lnTo>
                  <a:pt x="3154078" y="284085"/>
                </a:lnTo>
                <a:lnTo>
                  <a:pt x="3127520" y="254441"/>
                </a:lnTo>
                <a:lnTo>
                  <a:pt x="3088584" y="225790"/>
                </a:lnTo>
                <a:lnTo>
                  <a:pt x="3037878" y="198260"/>
                </a:lnTo>
                <a:lnTo>
                  <a:pt x="2976012" y="171976"/>
                </a:lnTo>
                <a:lnTo>
                  <a:pt x="2903594" y="147066"/>
                </a:lnTo>
                <a:lnTo>
                  <a:pt x="2863618" y="135165"/>
                </a:lnTo>
                <a:lnTo>
                  <a:pt x="2821232" y="123656"/>
                </a:lnTo>
                <a:lnTo>
                  <a:pt x="2776513" y="112553"/>
                </a:lnTo>
                <a:lnTo>
                  <a:pt x="2729536" y="101874"/>
                </a:lnTo>
                <a:lnTo>
                  <a:pt x="2680378" y="91633"/>
                </a:lnTo>
                <a:lnTo>
                  <a:pt x="2629115" y="81846"/>
                </a:lnTo>
                <a:lnTo>
                  <a:pt x="2575822" y="72529"/>
                </a:lnTo>
                <a:lnTo>
                  <a:pt x="2520576" y="63699"/>
                </a:lnTo>
                <a:lnTo>
                  <a:pt x="2463454" y="55371"/>
                </a:lnTo>
                <a:lnTo>
                  <a:pt x="2404530" y="47560"/>
                </a:lnTo>
                <a:lnTo>
                  <a:pt x="2343882" y="40284"/>
                </a:lnTo>
                <a:lnTo>
                  <a:pt x="2281585" y="33556"/>
                </a:lnTo>
                <a:lnTo>
                  <a:pt x="2217716" y="27395"/>
                </a:lnTo>
                <a:lnTo>
                  <a:pt x="2152350" y="21814"/>
                </a:lnTo>
                <a:lnTo>
                  <a:pt x="2085563" y="16831"/>
                </a:lnTo>
                <a:lnTo>
                  <a:pt x="2017432" y="12461"/>
                </a:lnTo>
                <a:lnTo>
                  <a:pt x="1948034" y="8719"/>
                </a:lnTo>
                <a:lnTo>
                  <a:pt x="1877443" y="5622"/>
                </a:lnTo>
                <a:lnTo>
                  <a:pt x="1805736" y="3186"/>
                </a:lnTo>
                <a:lnTo>
                  <a:pt x="1732989" y="1426"/>
                </a:lnTo>
                <a:lnTo>
                  <a:pt x="1659278" y="359"/>
                </a:lnTo>
                <a:lnTo>
                  <a:pt x="1584680" y="0"/>
                </a:lnTo>
                <a:lnTo>
                  <a:pt x="1510082" y="359"/>
                </a:lnTo>
                <a:lnTo>
                  <a:pt x="1436371" y="1426"/>
                </a:lnTo>
                <a:lnTo>
                  <a:pt x="1363625" y="3186"/>
                </a:lnTo>
                <a:lnTo>
                  <a:pt x="1291918" y="5622"/>
                </a:lnTo>
                <a:lnTo>
                  <a:pt x="1221327" y="8719"/>
                </a:lnTo>
                <a:lnTo>
                  <a:pt x="1151929" y="12461"/>
                </a:lnTo>
                <a:lnTo>
                  <a:pt x="1083798" y="16831"/>
                </a:lnTo>
                <a:lnTo>
                  <a:pt x="1017012" y="21814"/>
                </a:lnTo>
                <a:lnTo>
                  <a:pt x="951647" y="27395"/>
                </a:lnTo>
                <a:lnTo>
                  <a:pt x="887778" y="33556"/>
                </a:lnTo>
                <a:lnTo>
                  <a:pt x="825481" y="40284"/>
                </a:lnTo>
                <a:lnTo>
                  <a:pt x="764833" y="47560"/>
                </a:lnTo>
                <a:lnTo>
                  <a:pt x="705910" y="55371"/>
                </a:lnTo>
                <a:lnTo>
                  <a:pt x="648788" y="63699"/>
                </a:lnTo>
                <a:lnTo>
                  <a:pt x="593543" y="72529"/>
                </a:lnTo>
                <a:lnTo>
                  <a:pt x="540251" y="81846"/>
                </a:lnTo>
                <a:lnTo>
                  <a:pt x="488988" y="91633"/>
                </a:lnTo>
                <a:lnTo>
                  <a:pt x="439831" y="101874"/>
                </a:lnTo>
                <a:lnTo>
                  <a:pt x="392855" y="112553"/>
                </a:lnTo>
                <a:lnTo>
                  <a:pt x="348136" y="123656"/>
                </a:lnTo>
                <a:lnTo>
                  <a:pt x="305751" y="135165"/>
                </a:lnTo>
                <a:lnTo>
                  <a:pt x="265775" y="147066"/>
                </a:lnTo>
                <a:lnTo>
                  <a:pt x="228286" y="159341"/>
                </a:lnTo>
                <a:lnTo>
                  <a:pt x="161068" y="184954"/>
                </a:lnTo>
                <a:lnTo>
                  <a:pt x="104707" y="211877"/>
                </a:lnTo>
                <a:lnTo>
                  <a:pt x="59811" y="239984"/>
                </a:lnTo>
                <a:lnTo>
                  <a:pt x="26988" y="269147"/>
                </a:lnTo>
                <a:lnTo>
                  <a:pt x="1724" y="314596"/>
                </a:lnTo>
                <a:lnTo>
                  <a:pt x="0" y="330136"/>
                </a:lnTo>
                <a:lnTo>
                  <a:pt x="1724" y="345677"/>
                </a:lnTo>
                <a:lnTo>
                  <a:pt x="26988" y="391129"/>
                </a:lnTo>
                <a:lnTo>
                  <a:pt x="59811" y="420294"/>
                </a:lnTo>
                <a:lnTo>
                  <a:pt x="104707" y="448402"/>
                </a:lnTo>
                <a:lnTo>
                  <a:pt x="161068" y="475326"/>
                </a:lnTo>
                <a:lnTo>
                  <a:pt x="228286" y="500940"/>
                </a:lnTo>
                <a:lnTo>
                  <a:pt x="265775" y="513216"/>
                </a:lnTo>
                <a:lnTo>
                  <a:pt x="305751" y="525117"/>
                </a:lnTo>
                <a:lnTo>
                  <a:pt x="348136" y="536626"/>
                </a:lnTo>
                <a:lnTo>
                  <a:pt x="392855" y="547729"/>
                </a:lnTo>
                <a:lnTo>
                  <a:pt x="439831" y="558409"/>
                </a:lnTo>
                <a:lnTo>
                  <a:pt x="488988" y="568651"/>
                </a:lnTo>
                <a:lnTo>
                  <a:pt x="540251" y="578438"/>
                </a:lnTo>
                <a:lnTo>
                  <a:pt x="593543" y="587754"/>
                </a:lnTo>
                <a:lnTo>
                  <a:pt x="648788" y="596585"/>
                </a:lnTo>
                <a:lnTo>
                  <a:pt x="705910" y="604913"/>
                </a:lnTo>
                <a:lnTo>
                  <a:pt x="764833" y="612724"/>
                </a:lnTo>
                <a:lnTo>
                  <a:pt x="825481" y="620001"/>
                </a:lnTo>
                <a:lnTo>
                  <a:pt x="887778" y="626728"/>
                </a:lnTo>
                <a:lnTo>
                  <a:pt x="951647" y="632890"/>
                </a:lnTo>
                <a:lnTo>
                  <a:pt x="1017012" y="638470"/>
                </a:lnTo>
                <a:lnTo>
                  <a:pt x="1083798" y="643454"/>
                </a:lnTo>
                <a:lnTo>
                  <a:pt x="1151929" y="647824"/>
                </a:lnTo>
                <a:lnTo>
                  <a:pt x="1221327" y="651566"/>
                </a:lnTo>
                <a:lnTo>
                  <a:pt x="1291918" y="654662"/>
                </a:lnTo>
                <a:lnTo>
                  <a:pt x="1363625" y="657099"/>
                </a:lnTo>
                <a:lnTo>
                  <a:pt x="1436371" y="658858"/>
                </a:lnTo>
                <a:lnTo>
                  <a:pt x="1510082" y="659926"/>
                </a:lnTo>
                <a:lnTo>
                  <a:pt x="1584680" y="660285"/>
                </a:lnTo>
                <a:lnTo>
                  <a:pt x="1659278" y="659926"/>
                </a:lnTo>
                <a:lnTo>
                  <a:pt x="1732989" y="658858"/>
                </a:lnTo>
                <a:lnTo>
                  <a:pt x="1805736" y="657099"/>
                </a:lnTo>
                <a:lnTo>
                  <a:pt x="1877443" y="654662"/>
                </a:lnTo>
                <a:lnTo>
                  <a:pt x="1948034" y="651566"/>
                </a:lnTo>
                <a:lnTo>
                  <a:pt x="2017432" y="647824"/>
                </a:lnTo>
                <a:lnTo>
                  <a:pt x="2085563" y="643454"/>
                </a:lnTo>
                <a:lnTo>
                  <a:pt x="2152350" y="638470"/>
                </a:lnTo>
                <a:lnTo>
                  <a:pt x="2217716" y="632890"/>
                </a:lnTo>
                <a:lnTo>
                  <a:pt x="2281585" y="626728"/>
                </a:lnTo>
                <a:lnTo>
                  <a:pt x="2343882" y="620001"/>
                </a:lnTo>
                <a:lnTo>
                  <a:pt x="2404530" y="612724"/>
                </a:lnTo>
                <a:lnTo>
                  <a:pt x="2463454" y="604913"/>
                </a:lnTo>
                <a:lnTo>
                  <a:pt x="2520576" y="596585"/>
                </a:lnTo>
                <a:lnTo>
                  <a:pt x="2575822" y="587754"/>
                </a:lnTo>
                <a:lnTo>
                  <a:pt x="2629115" y="578438"/>
                </a:lnTo>
                <a:lnTo>
                  <a:pt x="2680378" y="568651"/>
                </a:lnTo>
                <a:lnTo>
                  <a:pt x="2729536" y="558409"/>
                </a:lnTo>
                <a:lnTo>
                  <a:pt x="2776513" y="547729"/>
                </a:lnTo>
                <a:lnTo>
                  <a:pt x="2821232" y="536626"/>
                </a:lnTo>
                <a:lnTo>
                  <a:pt x="2863618" y="525117"/>
                </a:lnTo>
                <a:lnTo>
                  <a:pt x="2903594" y="513216"/>
                </a:lnTo>
                <a:lnTo>
                  <a:pt x="2941084" y="500940"/>
                </a:lnTo>
                <a:lnTo>
                  <a:pt x="3008302" y="475326"/>
                </a:lnTo>
                <a:lnTo>
                  <a:pt x="3064664" y="448402"/>
                </a:lnTo>
                <a:lnTo>
                  <a:pt x="3109561" y="420294"/>
                </a:lnTo>
                <a:lnTo>
                  <a:pt x="3142384" y="391129"/>
                </a:lnTo>
                <a:lnTo>
                  <a:pt x="3167649" y="345677"/>
                </a:lnTo>
                <a:lnTo>
                  <a:pt x="3169373" y="330136"/>
                </a:lnTo>
              </a:path>
            </a:pathLst>
          </a:custGeom>
          <a:ln w="11004">
            <a:solidFill>
              <a:srgbClr val="000000"/>
            </a:solidFill>
          </a:ln>
        </p:spPr>
        <p:txBody>
          <a:bodyPr wrap="square" lIns="0" tIns="0" rIns="0" bIns="0" rtlCol="0"/>
          <a:lstStyle/>
          <a:p>
            <a:endParaRPr sz="2400"/>
          </a:p>
        </p:txBody>
      </p:sp>
      <p:sp>
        <p:nvSpPr>
          <p:cNvPr id="11" name="object 11"/>
          <p:cNvSpPr/>
          <p:nvPr/>
        </p:nvSpPr>
        <p:spPr>
          <a:xfrm>
            <a:off x="2632096" y="4797036"/>
            <a:ext cx="0" cy="782742"/>
          </a:xfrm>
          <a:custGeom>
            <a:avLst/>
            <a:gdLst/>
            <a:ahLst/>
            <a:cxnLst/>
            <a:rect l="l" t="t" r="r" b="b"/>
            <a:pathLst>
              <a:path h="374650">
                <a:moveTo>
                  <a:pt x="0" y="0"/>
                </a:moveTo>
                <a:lnTo>
                  <a:pt x="0" y="374167"/>
                </a:lnTo>
              </a:path>
            </a:pathLst>
          </a:custGeom>
          <a:ln w="11004">
            <a:solidFill>
              <a:srgbClr val="000000"/>
            </a:solidFill>
          </a:ln>
        </p:spPr>
        <p:txBody>
          <a:bodyPr wrap="square" lIns="0" tIns="0" rIns="0" bIns="0" rtlCol="0"/>
          <a:lstStyle/>
          <a:p>
            <a:endParaRPr sz="2400"/>
          </a:p>
        </p:txBody>
      </p:sp>
      <p:sp>
        <p:nvSpPr>
          <p:cNvPr id="12" name="object 12"/>
          <p:cNvSpPr/>
          <p:nvPr/>
        </p:nvSpPr>
        <p:spPr>
          <a:xfrm>
            <a:off x="5387503" y="4544119"/>
            <a:ext cx="0" cy="1127678"/>
          </a:xfrm>
          <a:custGeom>
            <a:avLst/>
            <a:gdLst/>
            <a:ahLst/>
            <a:cxnLst/>
            <a:rect l="l" t="t" r="r" b="b"/>
            <a:pathLst>
              <a:path h="539750">
                <a:moveTo>
                  <a:pt x="0" y="0"/>
                </a:moveTo>
                <a:lnTo>
                  <a:pt x="0" y="539242"/>
                </a:lnTo>
              </a:path>
            </a:pathLst>
          </a:custGeom>
          <a:ln w="11004">
            <a:solidFill>
              <a:srgbClr val="000000"/>
            </a:solidFill>
          </a:ln>
        </p:spPr>
        <p:txBody>
          <a:bodyPr wrap="square" lIns="0" tIns="0" rIns="0" bIns="0" rtlCol="0"/>
          <a:lstStyle/>
          <a:p>
            <a:endParaRPr sz="2400"/>
          </a:p>
        </p:txBody>
      </p:sp>
      <p:sp>
        <p:nvSpPr>
          <p:cNvPr id="13" name="object 13"/>
          <p:cNvSpPr txBox="1"/>
          <p:nvPr/>
        </p:nvSpPr>
        <p:spPr>
          <a:xfrm>
            <a:off x="3349639" y="5772847"/>
            <a:ext cx="1793908" cy="369332"/>
          </a:xfrm>
          <a:prstGeom prst="rect">
            <a:avLst/>
          </a:prstGeom>
        </p:spPr>
        <p:txBody>
          <a:bodyPr vert="horz" wrap="square" lIns="0" tIns="0" rIns="0" bIns="0" rtlCol="0">
            <a:spAutoFit/>
          </a:bodyPr>
          <a:lstStyle/>
          <a:p>
            <a:pPr marL="12700">
              <a:lnSpc>
                <a:spcPct val="100000"/>
              </a:lnSpc>
            </a:pPr>
            <a:r>
              <a:rPr sz="2400" spc="20" dirty="0">
                <a:latin typeface="Courier New"/>
                <a:cs typeface="Courier New"/>
              </a:rPr>
              <a:t>NETWORK</a:t>
            </a:r>
            <a:endParaRPr sz="2400" dirty="0">
              <a:latin typeface="Courier New"/>
              <a:cs typeface="Courier New"/>
            </a:endParaRPr>
          </a:p>
        </p:txBody>
      </p:sp>
      <p:sp>
        <p:nvSpPr>
          <p:cNvPr id="14" name="object 14"/>
          <p:cNvSpPr/>
          <p:nvPr/>
        </p:nvSpPr>
        <p:spPr>
          <a:xfrm>
            <a:off x="2441569" y="2635794"/>
            <a:ext cx="218615" cy="551899"/>
          </a:xfrm>
          <a:custGeom>
            <a:avLst/>
            <a:gdLst/>
            <a:ahLst/>
            <a:cxnLst/>
            <a:rect l="l" t="t" r="r" b="b"/>
            <a:pathLst>
              <a:path w="209550" h="264160">
                <a:moveTo>
                  <a:pt x="0" y="0"/>
                </a:moveTo>
                <a:lnTo>
                  <a:pt x="209092" y="264121"/>
                </a:lnTo>
              </a:path>
            </a:pathLst>
          </a:custGeom>
          <a:ln w="11004">
            <a:solidFill>
              <a:srgbClr val="000000"/>
            </a:solidFill>
          </a:ln>
        </p:spPr>
        <p:txBody>
          <a:bodyPr wrap="square" lIns="0" tIns="0" rIns="0" bIns="0" rtlCol="0"/>
          <a:lstStyle/>
          <a:p>
            <a:endParaRPr sz="2400"/>
          </a:p>
        </p:txBody>
      </p:sp>
      <p:sp>
        <p:nvSpPr>
          <p:cNvPr id="15" name="object 15"/>
          <p:cNvSpPr/>
          <p:nvPr/>
        </p:nvSpPr>
        <p:spPr>
          <a:xfrm>
            <a:off x="2912293" y="2566832"/>
            <a:ext cx="92083" cy="598333"/>
          </a:xfrm>
          <a:custGeom>
            <a:avLst/>
            <a:gdLst/>
            <a:ahLst/>
            <a:cxnLst/>
            <a:rect l="l" t="t" r="r" b="b"/>
            <a:pathLst>
              <a:path w="88264" h="286385">
                <a:moveTo>
                  <a:pt x="88036" y="0"/>
                </a:moveTo>
                <a:lnTo>
                  <a:pt x="0" y="286118"/>
                </a:lnTo>
              </a:path>
            </a:pathLst>
          </a:custGeom>
          <a:ln w="11004">
            <a:solidFill>
              <a:srgbClr val="000000"/>
            </a:solidFill>
          </a:ln>
        </p:spPr>
        <p:txBody>
          <a:bodyPr wrap="square" lIns="0" tIns="0" rIns="0" bIns="0" rtlCol="0"/>
          <a:lstStyle/>
          <a:p>
            <a:endParaRPr sz="2400"/>
          </a:p>
        </p:txBody>
      </p:sp>
      <p:sp>
        <p:nvSpPr>
          <p:cNvPr id="16" name="object 16"/>
          <p:cNvSpPr/>
          <p:nvPr/>
        </p:nvSpPr>
        <p:spPr>
          <a:xfrm>
            <a:off x="3578181" y="2635794"/>
            <a:ext cx="92083" cy="529346"/>
          </a:xfrm>
          <a:custGeom>
            <a:avLst/>
            <a:gdLst/>
            <a:ahLst/>
            <a:cxnLst/>
            <a:rect l="l" t="t" r="r" b="b"/>
            <a:pathLst>
              <a:path w="88264" h="253364">
                <a:moveTo>
                  <a:pt x="0" y="0"/>
                </a:moveTo>
                <a:lnTo>
                  <a:pt x="88036" y="253111"/>
                </a:lnTo>
              </a:path>
            </a:pathLst>
          </a:custGeom>
          <a:ln w="11004">
            <a:solidFill>
              <a:srgbClr val="000000"/>
            </a:solidFill>
          </a:ln>
        </p:spPr>
        <p:txBody>
          <a:bodyPr wrap="square" lIns="0" tIns="0" rIns="0" bIns="0" rtlCol="0"/>
          <a:lstStyle/>
          <a:p>
            <a:endParaRPr sz="2400"/>
          </a:p>
        </p:txBody>
      </p:sp>
      <p:sp>
        <p:nvSpPr>
          <p:cNvPr id="17" name="object 17"/>
          <p:cNvSpPr/>
          <p:nvPr/>
        </p:nvSpPr>
        <p:spPr>
          <a:xfrm>
            <a:off x="6666531" y="2359897"/>
            <a:ext cx="115269" cy="667320"/>
          </a:xfrm>
          <a:custGeom>
            <a:avLst/>
            <a:gdLst/>
            <a:ahLst/>
            <a:cxnLst/>
            <a:rect l="l" t="t" r="r" b="b"/>
            <a:pathLst>
              <a:path w="110489" h="319405">
                <a:moveTo>
                  <a:pt x="110045" y="0"/>
                </a:moveTo>
                <a:lnTo>
                  <a:pt x="0" y="319138"/>
                </a:lnTo>
              </a:path>
            </a:pathLst>
          </a:custGeom>
          <a:ln w="11004">
            <a:solidFill>
              <a:srgbClr val="000000"/>
            </a:solidFill>
          </a:ln>
        </p:spPr>
        <p:txBody>
          <a:bodyPr wrap="square" lIns="0" tIns="0" rIns="0" bIns="0" rtlCol="0"/>
          <a:lstStyle/>
          <a:p>
            <a:endParaRPr sz="2400"/>
          </a:p>
        </p:txBody>
      </p:sp>
      <p:sp>
        <p:nvSpPr>
          <p:cNvPr id="18" name="object 18"/>
          <p:cNvSpPr/>
          <p:nvPr/>
        </p:nvSpPr>
        <p:spPr>
          <a:xfrm>
            <a:off x="5311782" y="2474867"/>
            <a:ext cx="103345" cy="506792"/>
          </a:xfrm>
          <a:custGeom>
            <a:avLst/>
            <a:gdLst/>
            <a:ahLst/>
            <a:cxnLst/>
            <a:rect l="l" t="t" r="r" b="b"/>
            <a:pathLst>
              <a:path w="99060" h="242569">
                <a:moveTo>
                  <a:pt x="0" y="0"/>
                </a:moveTo>
                <a:lnTo>
                  <a:pt x="99047" y="242100"/>
                </a:lnTo>
              </a:path>
            </a:pathLst>
          </a:custGeom>
          <a:ln w="11004">
            <a:solidFill>
              <a:srgbClr val="000000"/>
            </a:solidFill>
          </a:ln>
        </p:spPr>
        <p:txBody>
          <a:bodyPr wrap="square" lIns="0" tIns="0" rIns="0" bIns="0" rtlCol="0"/>
          <a:lstStyle/>
          <a:p>
            <a:endParaRPr sz="2400"/>
          </a:p>
        </p:txBody>
      </p:sp>
      <p:sp>
        <p:nvSpPr>
          <p:cNvPr id="19" name="object 19"/>
          <p:cNvSpPr/>
          <p:nvPr/>
        </p:nvSpPr>
        <p:spPr>
          <a:xfrm>
            <a:off x="5495472" y="2451862"/>
            <a:ext cx="103345" cy="551899"/>
          </a:xfrm>
          <a:custGeom>
            <a:avLst/>
            <a:gdLst/>
            <a:ahLst/>
            <a:cxnLst/>
            <a:rect l="l" t="t" r="r" b="b"/>
            <a:pathLst>
              <a:path w="99060" h="264160">
                <a:moveTo>
                  <a:pt x="99047" y="0"/>
                </a:moveTo>
                <a:lnTo>
                  <a:pt x="0" y="264109"/>
                </a:lnTo>
              </a:path>
            </a:pathLst>
          </a:custGeom>
          <a:ln w="11004">
            <a:solidFill>
              <a:srgbClr val="000000"/>
            </a:solidFill>
          </a:ln>
        </p:spPr>
        <p:txBody>
          <a:bodyPr wrap="square" lIns="0" tIns="0" rIns="0" bIns="0" rtlCol="0"/>
          <a:lstStyle/>
          <a:p>
            <a:endParaRPr sz="2400"/>
          </a:p>
        </p:txBody>
      </p:sp>
      <p:sp>
        <p:nvSpPr>
          <p:cNvPr id="20" name="object 20"/>
          <p:cNvSpPr txBox="1"/>
          <p:nvPr/>
        </p:nvSpPr>
        <p:spPr>
          <a:xfrm>
            <a:off x="5399838" y="1642256"/>
            <a:ext cx="2169870" cy="517065"/>
          </a:xfrm>
          <a:prstGeom prst="rect">
            <a:avLst/>
          </a:prstGeom>
        </p:spPr>
        <p:txBody>
          <a:bodyPr vert="horz" wrap="square" lIns="0" tIns="0" rIns="0" bIns="0" rtlCol="0">
            <a:spAutoFit/>
          </a:bodyPr>
          <a:lstStyle/>
          <a:p>
            <a:pPr marL="56515" marR="5080" indent="-44450">
              <a:lnSpc>
                <a:spcPct val="69500"/>
              </a:lnSpc>
            </a:pPr>
            <a:r>
              <a:rPr sz="2400" spc="20" dirty="0">
                <a:latin typeface="Courier New"/>
                <a:cs typeface="Courier New"/>
              </a:rPr>
              <a:t>Well−known  Extensions</a:t>
            </a:r>
            <a:endParaRPr sz="2400" dirty="0">
              <a:latin typeface="Courier New"/>
              <a:cs typeface="Courier New"/>
            </a:endParaRPr>
          </a:p>
        </p:txBody>
      </p:sp>
      <p:sp>
        <p:nvSpPr>
          <p:cNvPr id="21" name="object 21"/>
          <p:cNvSpPr/>
          <p:nvPr/>
        </p:nvSpPr>
        <p:spPr>
          <a:xfrm>
            <a:off x="6345061" y="2428859"/>
            <a:ext cx="92083" cy="529346"/>
          </a:xfrm>
          <a:custGeom>
            <a:avLst/>
            <a:gdLst/>
            <a:ahLst/>
            <a:cxnLst/>
            <a:rect l="l" t="t" r="r" b="b"/>
            <a:pathLst>
              <a:path w="88264" h="253364">
                <a:moveTo>
                  <a:pt x="0" y="0"/>
                </a:moveTo>
                <a:lnTo>
                  <a:pt x="88036" y="253123"/>
                </a:lnTo>
              </a:path>
            </a:pathLst>
          </a:custGeom>
          <a:ln w="11004">
            <a:solidFill>
              <a:srgbClr val="000000"/>
            </a:solidFill>
          </a:ln>
        </p:spPr>
        <p:txBody>
          <a:bodyPr wrap="square" lIns="0" tIns="0" rIns="0" bIns="0" rtlCol="0"/>
          <a:lstStyle/>
          <a:p>
            <a:endParaRPr sz="2400"/>
          </a:p>
        </p:txBody>
      </p:sp>
      <p:sp>
        <p:nvSpPr>
          <p:cNvPr id="22" name="object 22"/>
          <p:cNvSpPr/>
          <p:nvPr/>
        </p:nvSpPr>
        <p:spPr>
          <a:xfrm>
            <a:off x="3807793" y="2543829"/>
            <a:ext cx="115269" cy="667320"/>
          </a:xfrm>
          <a:custGeom>
            <a:avLst/>
            <a:gdLst/>
            <a:ahLst/>
            <a:cxnLst/>
            <a:rect l="l" t="t" r="r" b="b"/>
            <a:pathLst>
              <a:path w="110489" h="319405">
                <a:moveTo>
                  <a:pt x="110058" y="0"/>
                </a:moveTo>
                <a:lnTo>
                  <a:pt x="0" y="319138"/>
                </a:lnTo>
              </a:path>
            </a:pathLst>
          </a:custGeom>
          <a:ln w="11004">
            <a:solidFill>
              <a:srgbClr val="000000"/>
            </a:solidFill>
          </a:ln>
        </p:spPr>
        <p:txBody>
          <a:bodyPr wrap="square" lIns="0" tIns="0" rIns="0" bIns="0" rtlCol="0"/>
          <a:lstStyle/>
          <a:p>
            <a:endParaRPr sz="2400"/>
          </a:p>
        </p:txBody>
      </p:sp>
      <p:sp>
        <p:nvSpPr>
          <p:cNvPr id="23" name="object 23"/>
          <p:cNvSpPr txBox="1"/>
          <p:nvPr/>
        </p:nvSpPr>
        <p:spPr>
          <a:xfrm>
            <a:off x="1068449" y="1670796"/>
            <a:ext cx="2539517" cy="803297"/>
          </a:xfrm>
          <a:prstGeom prst="rect">
            <a:avLst/>
          </a:prstGeom>
        </p:spPr>
        <p:txBody>
          <a:bodyPr vert="horz" wrap="square" lIns="0" tIns="0" rIns="0" bIns="0" rtlCol="0">
            <a:spAutoFit/>
          </a:bodyPr>
          <a:lstStyle/>
          <a:p>
            <a:pPr marL="122555" marR="5080" indent="98425">
              <a:lnSpc>
                <a:spcPct val="69500"/>
              </a:lnSpc>
            </a:pPr>
            <a:r>
              <a:rPr sz="2400" spc="20" dirty="0">
                <a:latin typeface="Courier New"/>
                <a:cs typeface="Courier New"/>
              </a:rPr>
              <a:t>Local  </a:t>
            </a:r>
            <a:r>
              <a:rPr sz="2400" spc="20" dirty="0" smtClean="0">
                <a:latin typeface="Courier New"/>
                <a:cs typeface="Courier New"/>
              </a:rPr>
              <a:t>Extension</a:t>
            </a:r>
            <a:endParaRPr lang="en-US" sz="2400" spc="20" dirty="0" smtClean="0">
              <a:latin typeface="Courier New"/>
              <a:cs typeface="Courier New"/>
            </a:endParaRPr>
          </a:p>
          <a:p>
            <a:pPr marL="122555" marR="5080" indent="98425">
              <a:lnSpc>
                <a:spcPct val="69500"/>
              </a:lnSpc>
            </a:pPr>
            <a:r>
              <a:rPr sz="2400" spc="10" dirty="0" smtClean="0">
                <a:latin typeface="Courier New"/>
                <a:cs typeface="Courier New"/>
              </a:rPr>
              <a:t>socket</a:t>
            </a:r>
            <a:endParaRPr sz="2400" dirty="0">
              <a:latin typeface="Courier New"/>
              <a:cs typeface="Courier New"/>
            </a:endParaRPr>
          </a:p>
        </p:txBody>
      </p:sp>
      <p:sp>
        <p:nvSpPr>
          <p:cNvPr id="24" name="object 24"/>
          <p:cNvSpPr txBox="1"/>
          <p:nvPr/>
        </p:nvSpPr>
        <p:spPr>
          <a:xfrm>
            <a:off x="3837940" y="8284391"/>
            <a:ext cx="189230" cy="164465"/>
          </a:xfrm>
          <a:prstGeom prst="rect">
            <a:avLst/>
          </a:prstGeom>
        </p:spPr>
        <p:txBody>
          <a:bodyPr vert="horz" wrap="square" lIns="0" tIns="6985" rIns="0" bIns="0" rtlCol="0">
            <a:spAutoFit/>
          </a:bodyPr>
          <a:lstStyle/>
          <a:p>
            <a:pPr marL="25400">
              <a:lnSpc>
                <a:spcPts val="1235"/>
              </a:lnSpc>
              <a:spcBef>
                <a:spcPts val="55"/>
              </a:spcBef>
            </a:pPr>
            <a:r>
              <a:rPr sz="1050" spc="-5" dirty="0">
                <a:latin typeface="Times New Roman"/>
                <a:cs typeface="Times New Roman"/>
              </a:rPr>
              <a:t>11</a:t>
            </a:r>
            <a:endParaRPr sz="1050">
              <a:latin typeface="Times New Roman"/>
              <a:cs typeface="Times New Roman"/>
            </a:endParaRPr>
          </a:p>
        </p:txBody>
      </p:sp>
      <p:sp>
        <p:nvSpPr>
          <p:cNvPr id="26" name="object 4"/>
          <p:cNvSpPr txBox="1"/>
          <p:nvPr/>
        </p:nvSpPr>
        <p:spPr>
          <a:xfrm>
            <a:off x="762001" y="7678398"/>
            <a:ext cx="6553200" cy="861774"/>
          </a:xfrm>
          <a:prstGeom prst="rect">
            <a:avLst/>
          </a:prstGeom>
        </p:spPr>
        <p:txBody>
          <a:bodyPr vert="horz" wrap="square" lIns="0" tIns="0" rIns="0" bIns="0" rtlCol="0">
            <a:spAutoFit/>
          </a:bodyPr>
          <a:lstStyle/>
          <a:p>
            <a:pPr marL="9814">
              <a:buClr>
                <a:srgbClr val="333399"/>
              </a:buClr>
              <a:buSzPct val="50000"/>
              <a:tabLst>
                <a:tab pos="294399" algn="l"/>
              </a:tabLst>
            </a:pPr>
            <a:r>
              <a:rPr lang="en-US" sz="2800" spc="4" dirty="0" smtClean="0">
                <a:solidFill>
                  <a:srgbClr val="00B050"/>
                </a:solidFill>
                <a:latin typeface="Arial"/>
                <a:cs typeface="Arial"/>
              </a:rPr>
              <a:t>Q</a:t>
            </a:r>
            <a:r>
              <a:rPr lang="en-US" sz="2800" spc="4" dirty="0" smtClean="0">
                <a:solidFill>
                  <a:srgbClr val="232323"/>
                </a:solidFill>
                <a:latin typeface="Arial"/>
                <a:cs typeface="Arial"/>
              </a:rPr>
              <a:t>: Are there other IPC abstractions  </a:t>
            </a:r>
          </a:p>
          <a:p>
            <a:pPr marL="9814">
              <a:buClr>
                <a:srgbClr val="333399"/>
              </a:buClr>
              <a:buSzPct val="50000"/>
              <a:tabLst>
                <a:tab pos="294399" algn="l"/>
              </a:tabLst>
            </a:pPr>
            <a:r>
              <a:rPr lang="en-US" sz="2800" spc="4" dirty="0" smtClean="0">
                <a:solidFill>
                  <a:srgbClr val="00B050"/>
                </a:solidFill>
                <a:latin typeface="Arial"/>
                <a:cs typeface="Arial"/>
              </a:rPr>
              <a:t>A</a:t>
            </a:r>
            <a:r>
              <a:rPr lang="en-US" sz="2800" spc="4" dirty="0" smtClean="0">
                <a:solidFill>
                  <a:srgbClr val="232323"/>
                </a:solidFill>
                <a:latin typeface="Arial"/>
                <a:cs typeface="Arial"/>
              </a:rPr>
              <a:t>: Yes, say RPC (Lecture 17)</a:t>
            </a:r>
            <a:endParaRPr sz="28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60792" y="356103"/>
            <a:ext cx="6100775" cy="430887"/>
          </a:xfrm>
          <a:prstGeom prst="rect">
            <a:avLst/>
          </a:prstGeom>
        </p:spPr>
        <p:txBody>
          <a:bodyPr vert="horz" wrap="square" lIns="0" tIns="0" rIns="0" bIns="0" rtlCol="0">
            <a:spAutoFit/>
          </a:bodyPr>
          <a:lstStyle/>
          <a:p>
            <a:pPr marL="12700">
              <a:lnSpc>
                <a:spcPct val="100000"/>
              </a:lnSpc>
            </a:pPr>
            <a:r>
              <a:rPr sz="2800" i="1" spc="10" dirty="0">
                <a:solidFill>
                  <a:srgbClr val="0070C0"/>
                </a:solidFill>
                <a:latin typeface="Arial"/>
                <a:cs typeface="Arial"/>
              </a:rPr>
              <a:t>TRANSPORT </a:t>
            </a:r>
            <a:r>
              <a:rPr sz="2800" i="1" spc="5" dirty="0">
                <a:solidFill>
                  <a:srgbClr val="0070C0"/>
                </a:solidFill>
                <a:latin typeface="Arial"/>
                <a:cs typeface="Arial"/>
              </a:rPr>
              <a:t>(TCP)</a:t>
            </a:r>
            <a:r>
              <a:rPr sz="2800" i="1" spc="-25" dirty="0">
                <a:solidFill>
                  <a:srgbClr val="0070C0"/>
                </a:solidFill>
                <a:latin typeface="Arial"/>
                <a:cs typeface="Arial"/>
              </a:rPr>
              <a:t> </a:t>
            </a:r>
            <a:r>
              <a:rPr sz="2800" i="1" spc="10" dirty="0">
                <a:solidFill>
                  <a:srgbClr val="0070C0"/>
                </a:solidFill>
                <a:latin typeface="Arial"/>
                <a:cs typeface="Arial"/>
              </a:rPr>
              <a:t>CONNECTIONS</a:t>
            </a:r>
            <a:endParaRPr sz="2800" dirty="0">
              <a:solidFill>
                <a:srgbClr val="0070C0"/>
              </a:solidFill>
              <a:latin typeface="Arial"/>
              <a:cs typeface="Arial"/>
            </a:endParaRPr>
          </a:p>
        </p:txBody>
      </p:sp>
      <p:sp>
        <p:nvSpPr>
          <p:cNvPr id="3" name="object 3"/>
          <p:cNvSpPr/>
          <p:nvPr/>
        </p:nvSpPr>
        <p:spPr>
          <a:xfrm>
            <a:off x="2510040" y="1997722"/>
            <a:ext cx="3002280" cy="712470"/>
          </a:xfrm>
          <a:custGeom>
            <a:avLst/>
            <a:gdLst/>
            <a:ahLst/>
            <a:cxnLst/>
            <a:rect l="l" t="t" r="r" b="b"/>
            <a:pathLst>
              <a:path w="3002279" h="712469">
                <a:moveTo>
                  <a:pt x="0" y="0"/>
                </a:moveTo>
                <a:lnTo>
                  <a:pt x="3001873" y="711911"/>
                </a:lnTo>
              </a:path>
            </a:pathLst>
          </a:custGeom>
          <a:ln w="11865">
            <a:solidFill>
              <a:srgbClr val="000000"/>
            </a:solidFill>
          </a:ln>
        </p:spPr>
        <p:txBody>
          <a:bodyPr wrap="square" lIns="0" tIns="0" rIns="0" bIns="0" rtlCol="0"/>
          <a:lstStyle/>
          <a:p>
            <a:endParaRPr sz="2400"/>
          </a:p>
        </p:txBody>
      </p:sp>
      <p:sp>
        <p:nvSpPr>
          <p:cNvPr id="4" name="object 4"/>
          <p:cNvSpPr/>
          <p:nvPr/>
        </p:nvSpPr>
        <p:spPr>
          <a:xfrm>
            <a:off x="5389638" y="2653398"/>
            <a:ext cx="122555" cy="57785"/>
          </a:xfrm>
          <a:custGeom>
            <a:avLst/>
            <a:gdLst/>
            <a:ahLst/>
            <a:cxnLst/>
            <a:rect l="l" t="t" r="r" b="b"/>
            <a:pathLst>
              <a:path w="122554" h="57785">
                <a:moveTo>
                  <a:pt x="13677" y="0"/>
                </a:moveTo>
                <a:lnTo>
                  <a:pt x="122288" y="56222"/>
                </a:lnTo>
                <a:lnTo>
                  <a:pt x="0" y="57708"/>
                </a:lnTo>
              </a:path>
            </a:pathLst>
          </a:custGeom>
          <a:ln w="11865">
            <a:solidFill>
              <a:srgbClr val="000000"/>
            </a:solidFill>
          </a:ln>
        </p:spPr>
        <p:txBody>
          <a:bodyPr wrap="square" lIns="0" tIns="0" rIns="0" bIns="0" rtlCol="0"/>
          <a:lstStyle/>
          <a:p>
            <a:endParaRPr sz="2400"/>
          </a:p>
        </p:txBody>
      </p:sp>
      <p:sp>
        <p:nvSpPr>
          <p:cNvPr id="6" name="object 6"/>
          <p:cNvSpPr/>
          <p:nvPr/>
        </p:nvSpPr>
        <p:spPr>
          <a:xfrm>
            <a:off x="2379535" y="3184626"/>
            <a:ext cx="121920" cy="59055"/>
          </a:xfrm>
          <a:custGeom>
            <a:avLst/>
            <a:gdLst/>
            <a:ahLst/>
            <a:cxnLst/>
            <a:rect l="l" t="t" r="r" b="b"/>
            <a:pathLst>
              <a:path w="121919" h="59055">
                <a:moveTo>
                  <a:pt x="121742" y="58661"/>
                </a:moveTo>
                <a:lnTo>
                  <a:pt x="0" y="47066"/>
                </a:lnTo>
                <a:lnTo>
                  <a:pt x="112890" y="0"/>
                </a:lnTo>
              </a:path>
            </a:pathLst>
          </a:custGeom>
          <a:ln w="11865">
            <a:solidFill>
              <a:srgbClr val="000000"/>
            </a:solidFill>
          </a:ln>
        </p:spPr>
        <p:txBody>
          <a:bodyPr wrap="square" lIns="0" tIns="0" rIns="0" bIns="0" rtlCol="0"/>
          <a:lstStyle/>
          <a:p>
            <a:endParaRPr sz="2400"/>
          </a:p>
        </p:txBody>
      </p:sp>
      <p:sp>
        <p:nvSpPr>
          <p:cNvPr id="7" name="object 7"/>
          <p:cNvSpPr/>
          <p:nvPr/>
        </p:nvSpPr>
        <p:spPr>
          <a:xfrm>
            <a:off x="2403259" y="3326612"/>
            <a:ext cx="2978150" cy="320675"/>
          </a:xfrm>
          <a:custGeom>
            <a:avLst/>
            <a:gdLst/>
            <a:ahLst/>
            <a:cxnLst/>
            <a:rect l="l" t="t" r="r" b="b"/>
            <a:pathLst>
              <a:path w="2978150" h="320675">
                <a:moveTo>
                  <a:pt x="0" y="0"/>
                </a:moveTo>
                <a:lnTo>
                  <a:pt x="2978137" y="320357"/>
                </a:lnTo>
              </a:path>
            </a:pathLst>
          </a:custGeom>
          <a:ln w="11865">
            <a:solidFill>
              <a:srgbClr val="000000"/>
            </a:solidFill>
          </a:ln>
        </p:spPr>
        <p:txBody>
          <a:bodyPr wrap="square" lIns="0" tIns="0" rIns="0" bIns="0" rtlCol="0"/>
          <a:lstStyle/>
          <a:p>
            <a:endParaRPr sz="2400"/>
          </a:p>
        </p:txBody>
      </p:sp>
      <p:sp>
        <p:nvSpPr>
          <p:cNvPr id="8" name="object 8"/>
          <p:cNvSpPr/>
          <p:nvPr/>
        </p:nvSpPr>
        <p:spPr>
          <a:xfrm>
            <a:off x="5260276" y="3604793"/>
            <a:ext cx="121285" cy="59055"/>
          </a:xfrm>
          <a:custGeom>
            <a:avLst/>
            <a:gdLst/>
            <a:ahLst/>
            <a:cxnLst/>
            <a:rect l="l" t="t" r="r" b="b"/>
            <a:pathLst>
              <a:path w="121285" h="59054">
                <a:moveTo>
                  <a:pt x="6337" y="0"/>
                </a:moveTo>
                <a:lnTo>
                  <a:pt x="121132" y="42176"/>
                </a:lnTo>
                <a:lnTo>
                  <a:pt x="0" y="58978"/>
                </a:lnTo>
              </a:path>
            </a:pathLst>
          </a:custGeom>
          <a:ln w="11865">
            <a:solidFill>
              <a:srgbClr val="000000"/>
            </a:solidFill>
          </a:ln>
        </p:spPr>
        <p:txBody>
          <a:bodyPr wrap="square" lIns="0" tIns="0" rIns="0" bIns="0" rtlCol="0"/>
          <a:lstStyle/>
          <a:p>
            <a:endParaRPr sz="2400"/>
          </a:p>
        </p:txBody>
      </p:sp>
      <p:sp>
        <p:nvSpPr>
          <p:cNvPr id="9" name="object 9"/>
          <p:cNvSpPr/>
          <p:nvPr/>
        </p:nvSpPr>
        <p:spPr>
          <a:xfrm>
            <a:off x="2391397" y="3646970"/>
            <a:ext cx="2990215" cy="237490"/>
          </a:xfrm>
          <a:custGeom>
            <a:avLst/>
            <a:gdLst/>
            <a:ahLst/>
            <a:cxnLst/>
            <a:rect l="l" t="t" r="r" b="b"/>
            <a:pathLst>
              <a:path w="2990215" h="237489">
                <a:moveTo>
                  <a:pt x="2989999" y="0"/>
                </a:moveTo>
                <a:lnTo>
                  <a:pt x="0" y="237299"/>
                </a:lnTo>
              </a:path>
            </a:pathLst>
          </a:custGeom>
          <a:ln w="11865">
            <a:solidFill>
              <a:srgbClr val="000000"/>
            </a:solidFill>
          </a:ln>
        </p:spPr>
        <p:txBody>
          <a:bodyPr wrap="square" lIns="0" tIns="0" rIns="0" bIns="0" rtlCol="0"/>
          <a:lstStyle/>
          <a:p>
            <a:endParaRPr sz="2400"/>
          </a:p>
        </p:txBody>
      </p:sp>
      <p:sp>
        <p:nvSpPr>
          <p:cNvPr id="10" name="object 10"/>
          <p:cNvSpPr/>
          <p:nvPr/>
        </p:nvSpPr>
        <p:spPr>
          <a:xfrm>
            <a:off x="2391397" y="3845318"/>
            <a:ext cx="120650" cy="59690"/>
          </a:xfrm>
          <a:custGeom>
            <a:avLst/>
            <a:gdLst/>
            <a:ahLst/>
            <a:cxnLst/>
            <a:rect l="l" t="t" r="r" b="b"/>
            <a:pathLst>
              <a:path w="120650" h="59689">
                <a:moveTo>
                  <a:pt x="120624" y="59131"/>
                </a:moveTo>
                <a:lnTo>
                  <a:pt x="0" y="38950"/>
                </a:lnTo>
                <a:lnTo>
                  <a:pt x="115925" y="0"/>
                </a:lnTo>
              </a:path>
            </a:pathLst>
          </a:custGeom>
          <a:ln w="11865">
            <a:solidFill>
              <a:srgbClr val="000000"/>
            </a:solidFill>
          </a:ln>
        </p:spPr>
        <p:txBody>
          <a:bodyPr wrap="square" lIns="0" tIns="0" rIns="0" bIns="0" rtlCol="0"/>
          <a:lstStyle/>
          <a:p>
            <a:endParaRPr sz="2400"/>
          </a:p>
        </p:txBody>
      </p:sp>
      <p:sp>
        <p:nvSpPr>
          <p:cNvPr id="11" name="object 11"/>
          <p:cNvSpPr/>
          <p:nvPr/>
        </p:nvSpPr>
        <p:spPr>
          <a:xfrm>
            <a:off x="2415133" y="4465662"/>
            <a:ext cx="2871470" cy="379730"/>
          </a:xfrm>
          <a:custGeom>
            <a:avLst/>
            <a:gdLst/>
            <a:ahLst/>
            <a:cxnLst/>
            <a:rect l="l" t="t" r="r" b="b"/>
            <a:pathLst>
              <a:path w="2871470" h="379729">
                <a:moveTo>
                  <a:pt x="0" y="0"/>
                </a:moveTo>
                <a:lnTo>
                  <a:pt x="2871355" y="379679"/>
                </a:lnTo>
              </a:path>
            </a:pathLst>
          </a:custGeom>
          <a:ln w="11865">
            <a:solidFill>
              <a:srgbClr val="000000"/>
            </a:solidFill>
          </a:ln>
        </p:spPr>
        <p:txBody>
          <a:bodyPr wrap="square" lIns="0" tIns="0" rIns="0" bIns="0" rtlCol="0"/>
          <a:lstStyle/>
          <a:p>
            <a:endParaRPr sz="2400"/>
          </a:p>
        </p:txBody>
      </p:sp>
      <p:sp>
        <p:nvSpPr>
          <p:cNvPr id="12" name="object 12"/>
          <p:cNvSpPr/>
          <p:nvPr/>
        </p:nvSpPr>
        <p:spPr>
          <a:xfrm>
            <a:off x="5164975" y="4800396"/>
            <a:ext cx="121920" cy="59055"/>
          </a:xfrm>
          <a:custGeom>
            <a:avLst/>
            <a:gdLst/>
            <a:ahLst/>
            <a:cxnLst/>
            <a:rect l="l" t="t" r="r" b="b"/>
            <a:pathLst>
              <a:path w="121920" h="59054">
                <a:moveTo>
                  <a:pt x="7772" y="0"/>
                </a:moveTo>
                <a:lnTo>
                  <a:pt x="121513" y="44945"/>
                </a:lnTo>
                <a:lnTo>
                  <a:pt x="0" y="58801"/>
                </a:lnTo>
              </a:path>
            </a:pathLst>
          </a:custGeom>
          <a:ln w="11865">
            <a:solidFill>
              <a:srgbClr val="000000"/>
            </a:solidFill>
          </a:ln>
        </p:spPr>
        <p:txBody>
          <a:bodyPr wrap="square" lIns="0" tIns="0" rIns="0" bIns="0" rtlCol="0"/>
          <a:lstStyle/>
          <a:p>
            <a:endParaRPr sz="2400"/>
          </a:p>
        </p:txBody>
      </p:sp>
      <p:sp>
        <p:nvSpPr>
          <p:cNvPr id="13" name="object 13"/>
          <p:cNvSpPr/>
          <p:nvPr/>
        </p:nvSpPr>
        <p:spPr>
          <a:xfrm>
            <a:off x="2426995" y="4857216"/>
            <a:ext cx="2895600" cy="285115"/>
          </a:xfrm>
          <a:custGeom>
            <a:avLst/>
            <a:gdLst/>
            <a:ahLst/>
            <a:cxnLst/>
            <a:rect l="l" t="t" r="r" b="b"/>
            <a:pathLst>
              <a:path w="2895600" h="285114">
                <a:moveTo>
                  <a:pt x="2895079" y="0"/>
                </a:moveTo>
                <a:lnTo>
                  <a:pt x="0" y="284759"/>
                </a:lnTo>
              </a:path>
            </a:pathLst>
          </a:custGeom>
          <a:ln w="11865">
            <a:solidFill>
              <a:srgbClr val="000000"/>
            </a:solidFill>
          </a:ln>
        </p:spPr>
        <p:txBody>
          <a:bodyPr wrap="square" lIns="0" tIns="0" rIns="0" bIns="0" rtlCol="0"/>
          <a:lstStyle/>
          <a:p>
            <a:endParaRPr sz="2400"/>
          </a:p>
        </p:txBody>
      </p:sp>
      <p:sp>
        <p:nvSpPr>
          <p:cNvPr id="14" name="object 14"/>
          <p:cNvSpPr/>
          <p:nvPr/>
        </p:nvSpPr>
        <p:spPr>
          <a:xfrm>
            <a:off x="2426995" y="5100840"/>
            <a:ext cx="121285" cy="59055"/>
          </a:xfrm>
          <a:custGeom>
            <a:avLst/>
            <a:gdLst/>
            <a:ahLst/>
            <a:cxnLst/>
            <a:rect l="l" t="t" r="r" b="b"/>
            <a:pathLst>
              <a:path w="121285" h="59054">
                <a:moveTo>
                  <a:pt x="120980" y="59029"/>
                </a:moveTo>
                <a:lnTo>
                  <a:pt x="0" y="41135"/>
                </a:lnTo>
                <a:lnTo>
                  <a:pt x="115176" y="0"/>
                </a:lnTo>
              </a:path>
            </a:pathLst>
          </a:custGeom>
          <a:ln w="11865">
            <a:solidFill>
              <a:srgbClr val="000000"/>
            </a:solidFill>
          </a:ln>
        </p:spPr>
        <p:txBody>
          <a:bodyPr wrap="square" lIns="0" tIns="0" rIns="0" bIns="0" rtlCol="0"/>
          <a:lstStyle/>
          <a:p>
            <a:endParaRPr sz="2400"/>
          </a:p>
        </p:txBody>
      </p:sp>
      <p:sp>
        <p:nvSpPr>
          <p:cNvPr id="15" name="object 15"/>
          <p:cNvSpPr/>
          <p:nvPr/>
        </p:nvSpPr>
        <p:spPr>
          <a:xfrm>
            <a:off x="2332075" y="4097845"/>
            <a:ext cx="24130" cy="71755"/>
          </a:xfrm>
          <a:custGeom>
            <a:avLst/>
            <a:gdLst/>
            <a:ahLst/>
            <a:cxnLst/>
            <a:rect l="l" t="t" r="r" b="b"/>
            <a:pathLst>
              <a:path w="24130" h="71754">
                <a:moveTo>
                  <a:pt x="11861" y="0"/>
                </a:moveTo>
                <a:lnTo>
                  <a:pt x="7243" y="2797"/>
                </a:lnTo>
                <a:lnTo>
                  <a:pt x="3473" y="10426"/>
                </a:lnTo>
                <a:lnTo>
                  <a:pt x="931" y="21742"/>
                </a:lnTo>
                <a:lnTo>
                  <a:pt x="0" y="35598"/>
                </a:lnTo>
                <a:lnTo>
                  <a:pt x="931" y="49446"/>
                </a:lnTo>
                <a:lnTo>
                  <a:pt x="3473" y="60758"/>
                </a:lnTo>
                <a:lnTo>
                  <a:pt x="7243" y="68386"/>
                </a:lnTo>
                <a:lnTo>
                  <a:pt x="11861" y="71183"/>
                </a:lnTo>
                <a:lnTo>
                  <a:pt x="16479" y="68386"/>
                </a:lnTo>
                <a:lnTo>
                  <a:pt x="20250" y="60758"/>
                </a:lnTo>
                <a:lnTo>
                  <a:pt x="22791" y="49446"/>
                </a:lnTo>
                <a:lnTo>
                  <a:pt x="23723" y="35598"/>
                </a:lnTo>
                <a:lnTo>
                  <a:pt x="22791" y="21742"/>
                </a:lnTo>
                <a:lnTo>
                  <a:pt x="20250" y="10426"/>
                </a:lnTo>
                <a:lnTo>
                  <a:pt x="16479" y="2797"/>
                </a:lnTo>
                <a:lnTo>
                  <a:pt x="11861" y="0"/>
                </a:lnTo>
                <a:close/>
              </a:path>
            </a:pathLst>
          </a:custGeom>
          <a:solidFill>
            <a:srgbClr val="000000"/>
          </a:solidFill>
        </p:spPr>
        <p:txBody>
          <a:bodyPr wrap="square" lIns="0" tIns="0" rIns="0" bIns="0" rtlCol="0"/>
          <a:lstStyle/>
          <a:p>
            <a:endParaRPr sz="2400"/>
          </a:p>
        </p:txBody>
      </p:sp>
      <p:sp>
        <p:nvSpPr>
          <p:cNvPr id="16" name="object 16"/>
          <p:cNvSpPr/>
          <p:nvPr/>
        </p:nvSpPr>
        <p:spPr>
          <a:xfrm>
            <a:off x="2332075" y="4097845"/>
            <a:ext cx="24130" cy="71755"/>
          </a:xfrm>
          <a:custGeom>
            <a:avLst/>
            <a:gdLst/>
            <a:ahLst/>
            <a:cxnLst/>
            <a:rect l="l" t="t" r="r" b="b"/>
            <a:pathLst>
              <a:path w="24130" h="71754">
                <a:moveTo>
                  <a:pt x="23723" y="35598"/>
                </a:moveTo>
                <a:lnTo>
                  <a:pt x="22791" y="21742"/>
                </a:lnTo>
                <a:lnTo>
                  <a:pt x="20250" y="10426"/>
                </a:lnTo>
                <a:lnTo>
                  <a:pt x="16479" y="2797"/>
                </a:lnTo>
                <a:lnTo>
                  <a:pt x="11861" y="0"/>
                </a:lnTo>
                <a:lnTo>
                  <a:pt x="7243" y="2797"/>
                </a:lnTo>
                <a:lnTo>
                  <a:pt x="3473" y="10426"/>
                </a:lnTo>
                <a:lnTo>
                  <a:pt x="931" y="21742"/>
                </a:lnTo>
                <a:lnTo>
                  <a:pt x="0" y="35598"/>
                </a:lnTo>
                <a:lnTo>
                  <a:pt x="931" y="49446"/>
                </a:lnTo>
                <a:lnTo>
                  <a:pt x="3473" y="60758"/>
                </a:lnTo>
                <a:lnTo>
                  <a:pt x="7243" y="68386"/>
                </a:lnTo>
                <a:lnTo>
                  <a:pt x="11861" y="71183"/>
                </a:lnTo>
                <a:lnTo>
                  <a:pt x="16479" y="68386"/>
                </a:lnTo>
                <a:lnTo>
                  <a:pt x="20250" y="60758"/>
                </a:lnTo>
                <a:lnTo>
                  <a:pt x="22791" y="49446"/>
                </a:lnTo>
                <a:lnTo>
                  <a:pt x="23723" y="35598"/>
                </a:lnTo>
              </a:path>
            </a:pathLst>
          </a:custGeom>
          <a:ln w="11865">
            <a:solidFill>
              <a:srgbClr val="000000"/>
            </a:solidFill>
          </a:ln>
        </p:spPr>
        <p:txBody>
          <a:bodyPr wrap="square" lIns="0" tIns="0" rIns="0" bIns="0" rtlCol="0"/>
          <a:lstStyle/>
          <a:p>
            <a:endParaRPr sz="2400"/>
          </a:p>
        </p:txBody>
      </p:sp>
      <p:sp>
        <p:nvSpPr>
          <p:cNvPr id="17" name="object 17"/>
          <p:cNvSpPr/>
          <p:nvPr/>
        </p:nvSpPr>
        <p:spPr>
          <a:xfrm>
            <a:off x="5227167" y="4109707"/>
            <a:ext cx="24130" cy="71755"/>
          </a:xfrm>
          <a:custGeom>
            <a:avLst/>
            <a:gdLst/>
            <a:ahLst/>
            <a:cxnLst/>
            <a:rect l="l" t="t" r="r" b="b"/>
            <a:pathLst>
              <a:path w="24129" h="71754">
                <a:moveTo>
                  <a:pt x="20237" y="60769"/>
                </a:moveTo>
                <a:lnTo>
                  <a:pt x="3471" y="60769"/>
                </a:lnTo>
                <a:lnTo>
                  <a:pt x="7238" y="68398"/>
                </a:lnTo>
                <a:lnTo>
                  <a:pt x="11849" y="71196"/>
                </a:lnTo>
                <a:lnTo>
                  <a:pt x="16467" y="68398"/>
                </a:lnTo>
                <a:lnTo>
                  <a:pt x="20237" y="60769"/>
                </a:lnTo>
                <a:close/>
              </a:path>
              <a:path w="24129" h="71754">
                <a:moveTo>
                  <a:pt x="11849" y="0"/>
                </a:moveTo>
                <a:lnTo>
                  <a:pt x="7238" y="2797"/>
                </a:lnTo>
                <a:lnTo>
                  <a:pt x="3471" y="10426"/>
                </a:lnTo>
                <a:lnTo>
                  <a:pt x="931" y="21742"/>
                </a:lnTo>
                <a:lnTo>
                  <a:pt x="0" y="35598"/>
                </a:lnTo>
                <a:lnTo>
                  <a:pt x="931" y="49454"/>
                </a:lnTo>
                <a:lnTo>
                  <a:pt x="22779" y="49454"/>
                </a:lnTo>
                <a:lnTo>
                  <a:pt x="23710" y="35598"/>
                </a:lnTo>
                <a:lnTo>
                  <a:pt x="22779" y="21742"/>
                </a:lnTo>
                <a:lnTo>
                  <a:pt x="20237" y="10426"/>
                </a:lnTo>
                <a:lnTo>
                  <a:pt x="16467" y="2797"/>
                </a:lnTo>
                <a:lnTo>
                  <a:pt x="11849" y="0"/>
                </a:lnTo>
                <a:close/>
              </a:path>
            </a:pathLst>
          </a:custGeom>
          <a:solidFill>
            <a:srgbClr val="000000"/>
          </a:solidFill>
        </p:spPr>
        <p:txBody>
          <a:bodyPr wrap="square" lIns="0" tIns="0" rIns="0" bIns="0" rtlCol="0"/>
          <a:lstStyle/>
          <a:p>
            <a:endParaRPr sz="2400"/>
          </a:p>
        </p:txBody>
      </p:sp>
      <p:sp>
        <p:nvSpPr>
          <p:cNvPr id="18" name="object 18"/>
          <p:cNvSpPr/>
          <p:nvPr/>
        </p:nvSpPr>
        <p:spPr>
          <a:xfrm>
            <a:off x="5227167" y="4109707"/>
            <a:ext cx="24130" cy="71755"/>
          </a:xfrm>
          <a:custGeom>
            <a:avLst/>
            <a:gdLst/>
            <a:ahLst/>
            <a:cxnLst/>
            <a:rect l="l" t="t" r="r" b="b"/>
            <a:pathLst>
              <a:path w="24129" h="71754">
                <a:moveTo>
                  <a:pt x="23710" y="35598"/>
                </a:moveTo>
                <a:lnTo>
                  <a:pt x="22779" y="21742"/>
                </a:lnTo>
                <a:lnTo>
                  <a:pt x="20237" y="10426"/>
                </a:lnTo>
                <a:lnTo>
                  <a:pt x="16467" y="2797"/>
                </a:lnTo>
                <a:lnTo>
                  <a:pt x="11849" y="0"/>
                </a:lnTo>
                <a:lnTo>
                  <a:pt x="7238" y="2797"/>
                </a:lnTo>
                <a:lnTo>
                  <a:pt x="3471" y="10426"/>
                </a:lnTo>
                <a:lnTo>
                  <a:pt x="931" y="21742"/>
                </a:lnTo>
                <a:lnTo>
                  <a:pt x="0" y="35598"/>
                </a:lnTo>
                <a:lnTo>
                  <a:pt x="931" y="49454"/>
                </a:lnTo>
                <a:lnTo>
                  <a:pt x="3471" y="60769"/>
                </a:lnTo>
                <a:lnTo>
                  <a:pt x="7238" y="68398"/>
                </a:lnTo>
                <a:lnTo>
                  <a:pt x="11849" y="71196"/>
                </a:lnTo>
                <a:lnTo>
                  <a:pt x="16467" y="68398"/>
                </a:lnTo>
                <a:lnTo>
                  <a:pt x="20237" y="60769"/>
                </a:lnTo>
                <a:lnTo>
                  <a:pt x="22779" y="49454"/>
                </a:lnTo>
                <a:lnTo>
                  <a:pt x="23710" y="35598"/>
                </a:lnTo>
              </a:path>
            </a:pathLst>
          </a:custGeom>
          <a:ln w="11865">
            <a:solidFill>
              <a:srgbClr val="000000"/>
            </a:solidFill>
          </a:ln>
        </p:spPr>
        <p:txBody>
          <a:bodyPr wrap="square" lIns="0" tIns="0" rIns="0" bIns="0" rtlCol="0"/>
          <a:lstStyle/>
          <a:p>
            <a:endParaRPr sz="2400"/>
          </a:p>
        </p:txBody>
      </p:sp>
      <p:sp>
        <p:nvSpPr>
          <p:cNvPr id="19" name="object 19"/>
          <p:cNvSpPr/>
          <p:nvPr/>
        </p:nvSpPr>
        <p:spPr>
          <a:xfrm>
            <a:off x="5239029" y="4311421"/>
            <a:ext cx="24130" cy="71755"/>
          </a:xfrm>
          <a:custGeom>
            <a:avLst/>
            <a:gdLst/>
            <a:ahLst/>
            <a:cxnLst/>
            <a:rect l="l" t="t" r="r" b="b"/>
            <a:pathLst>
              <a:path w="24129" h="71754">
                <a:moveTo>
                  <a:pt x="11861" y="0"/>
                </a:moveTo>
                <a:lnTo>
                  <a:pt x="7243" y="2797"/>
                </a:lnTo>
                <a:lnTo>
                  <a:pt x="3473" y="10425"/>
                </a:lnTo>
                <a:lnTo>
                  <a:pt x="931" y="21736"/>
                </a:lnTo>
                <a:lnTo>
                  <a:pt x="0" y="35585"/>
                </a:lnTo>
                <a:lnTo>
                  <a:pt x="931" y="49441"/>
                </a:lnTo>
                <a:lnTo>
                  <a:pt x="3473" y="60756"/>
                </a:lnTo>
                <a:lnTo>
                  <a:pt x="7243" y="68385"/>
                </a:lnTo>
                <a:lnTo>
                  <a:pt x="11861" y="71183"/>
                </a:lnTo>
                <a:lnTo>
                  <a:pt x="16474" y="68385"/>
                </a:lnTo>
                <a:lnTo>
                  <a:pt x="20245" y="60756"/>
                </a:lnTo>
                <a:lnTo>
                  <a:pt x="22789" y="49441"/>
                </a:lnTo>
                <a:lnTo>
                  <a:pt x="23723" y="35585"/>
                </a:lnTo>
                <a:lnTo>
                  <a:pt x="22789" y="21736"/>
                </a:lnTo>
                <a:lnTo>
                  <a:pt x="20245" y="10425"/>
                </a:lnTo>
                <a:lnTo>
                  <a:pt x="16474" y="2797"/>
                </a:lnTo>
                <a:lnTo>
                  <a:pt x="11861" y="0"/>
                </a:lnTo>
                <a:close/>
              </a:path>
            </a:pathLst>
          </a:custGeom>
          <a:solidFill>
            <a:srgbClr val="000000"/>
          </a:solidFill>
        </p:spPr>
        <p:txBody>
          <a:bodyPr wrap="square" lIns="0" tIns="0" rIns="0" bIns="0" rtlCol="0"/>
          <a:lstStyle/>
          <a:p>
            <a:endParaRPr sz="2400"/>
          </a:p>
        </p:txBody>
      </p:sp>
      <p:sp>
        <p:nvSpPr>
          <p:cNvPr id="20" name="object 20"/>
          <p:cNvSpPr/>
          <p:nvPr/>
        </p:nvSpPr>
        <p:spPr>
          <a:xfrm>
            <a:off x="5239029" y="4311421"/>
            <a:ext cx="24130" cy="71755"/>
          </a:xfrm>
          <a:custGeom>
            <a:avLst/>
            <a:gdLst/>
            <a:ahLst/>
            <a:cxnLst/>
            <a:rect l="l" t="t" r="r" b="b"/>
            <a:pathLst>
              <a:path w="24129" h="71754">
                <a:moveTo>
                  <a:pt x="23723" y="35585"/>
                </a:moveTo>
                <a:lnTo>
                  <a:pt x="22789" y="21736"/>
                </a:lnTo>
                <a:lnTo>
                  <a:pt x="20245" y="10425"/>
                </a:lnTo>
                <a:lnTo>
                  <a:pt x="16474" y="2797"/>
                </a:lnTo>
                <a:lnTo>
                  <a:pt x="11861" y="0"/>
                </a:lnTo>
                <a:lnTo>
                  <a:pt x="7243" y="2797"/>
                </a:lnTo>
                <a:lnTo>
                  <a:pt x="3473" y="10425"/>
                </a:lnTo>
                <a:lnTo>
                  <a:pt x="931" y="21736"/>
                </a:lnTo>
                <a:lnTo>
                  <a:pt x="0" y="35585"/>
                </a:lnTo>
                <a:lnTo>
                  <a:pt x="931" y="49441"/>
                </a:lnTo>
                <a:lnTo>
                  <a:pt x="3473" y="60756"/>
                </a:lnTo>
                <a:lnTo>
                  <a:pt x="7243" y="68385"/>
                </a:lnTo>
                <a:lnTo>
                  <a:pt x="11861" y="71183"/>
                </a:lnTo>
                <a:lnTo>
                  <a:pt x="16474" y="68385"/>
                </a:lnTo>
                <a:lnTo>
                  <a:pt x="20245" y="60756"/>
                </a:lnTo>
                <a:lnTo>
                  <a:pt x="22789" y="49441"/>
                </a:lnTo>
                <a:lnTo>
                  <a:pt x="23723" y="35585"/>
                </a:lnTo>
              </a:path>
            </a:pathLst>
          </a:custGeom>
          <a:ln w="11865">
            <a:solidFill>
              <a:srgbClr val="000000"/>
            </a:solidFill>
          </a:ln>
        </p:spPr>
        <p:txBody>
          <a:bodyPr wrap="square" lIns="0" tIns="0" rIns="0" bIns="0" rtlCol="0"/>
          <a:lstStyle/>
          <a:p>
            <a:endParaRPr sz="2400"/>
          </a:p>
        </p:txBody>
      </p:sp>
      <p:sp>
        <p:nvSpPr>
          <p:cNvPr id="21" name="object 21"/>
          <p:cNvSpPr/>
          <p:nvPr/>
        </p:nvSpPr>
        <p:spPr>
          <a:xfrm>
            <a:off x="2343937" y="4263961"/>
            <a:ext cx="24130" cy="71755"/>
          </a:xfrm>
          <a:custGeom>
            <a:avLst/>
            <a:gdLst/>
            <a:ahLst/>
            <a:cxnLst/>
            <a:rect l="l" t="t" r="r" b="b"/>
            <a:pathLst>
              <a:path w="24130" h="71754">
                <a:moveTo>
                  <a:pt x="16479" y="68385"/>
                </a:moveTo>
                <a:lnTo>
                  <a:pt x="7243" y="68385"/>
                </a:lnTo>
                <a:lnTo>
                  <a:pt x="11861" y="71183"/>
                </a:lnTo>
                <a:lnTo>
                  <a:pt x="16479" y="68385"/>
                </a:lnTo>
                <a:close/>
              </a:path>
              <a:path w="24130" h="71754">
                <a:moveTo>
                  <a:pt x="11861" y="0"/>
                </a:moveTo>
                <a:lnTo>
                  <a:pt x="7243" y="2797"/>
                </a:lnTo>
                <a:lnTo>
                  <a:pt x="3473" y="10425"/>
                </a:lnTo>
                <a:lnTo>
                  <a:pt x="931" y="21736"/>
                </a:lnTo>
                <a:lnTo>
                  <a:pt x="0" y="35585"/>
                </a:lnTo>
                <a:lnTo>
                  <a:pt x="931" y="49441"/>
                </a:lnTo>
                <a:lnTo>
                  <a:pt x="22791" y="49441"/>
                </a:lnTo>
                <a:lnTo>
                  <a:pt x="23723" y="35585"/>
                </a:lnTo>
                <a:lnTo>
                  <a:pt x="22791" y="21736"/>
                </a:lnTo>
                <a:lnTo>
                  <a:pt x="20250" y="10425"/>
                </a:lnTo>
                <a:lnTo>
                  <a:pt x="16479" y="2797"/>
                </a:lnTo>
                <a:lnTo>
                  <a:pt x="11861" y="0"/>
                </a:lnTo>
                <a:close/>
              </a:path>
            </a:pathLst>
          </a:custGeom>
          <a:solidFill>
            <a:srgbClr val="000000"/>
          </a:solidFill>
        </p:spPr>
        <p:txBody>
          <a:bodyPr wrap="square" lIns="0" tIns="0" rIns="0" bIns="0" rtlCol="0"/>
          <a:lstStyle/>
          <a:p>
            <a:endParaRPr sz="2400"/>
          </a:p>
        </p:txBody>
      </p:sp>
      <p:sp>
        <p:nvSpPr>
          <p:cNvPr id="22" name="object 22"/>
          <p:cNvSpPr/>
          <p:nvPr/>
        </p:nvSpPr>
        <p:spPr>
          <a:xfrm>
            <a:off x="2343937" y="4263961"/>
            <a:ext cx="24130" cy="71755"/>
          </a:xfrm>
          <a:custGeom>
            <a:avLst/>
            <a:gdLst/>
            <a:ahLst/>
            <a:cxnLst/>
            <a:rect l="l" t="t" r="r" b="b"/>
            <a:pathLst>
              <a:path w="24130" h="71754">
                <a:moveTo>
                  <a:pt x="23723" y="35585"/>
                </a:moveTo>
                <a:lnTo>
                  <a:pt x="22791" y="21736"/>
                </a:lnTo>
                <a:lnTo>
                  <a:pt x="20250" y="10425"/>
                </a:lnTo>
                <a:lnTo>
                  <a:pt x="16479" y="2797"/>
                </a:lnTo>
                <a:lnTo>
                  <a:pt x="11861" y="0"/>
                </a:lnTo>
                <a:lnTo>
                  <a:pt x="7243" y="2797"/>
                </a:lnTo>
                <a:lnTo>
                  <a:pt x="3473" y="10425"/>
                </a:lnTo>
                <a:lnTo>
                  <a:pt x="931" y="21736"/>
                </a:lnTo>
                <a:lnTo>
                  <a:pt x="0" y="35585"/>
                </a:lnTo>
                <a:lnTo>
                  <a:pt x="931" y="49441"/>
                </a:lnTo>
                <a:lnTo>
                  <a:pt x="3473" y="60756"/>
                </a:lnTo>
                <a:lnTo>
                  <a:pt x="7243" y="68385"/>
                </a:lnTo>
                <a:lnTo>
                  <a:pt x="11861" y="71183"/>
                </a:lnTo>
                <a:lnTo>
                  <a:pt x="16479" y="68385"/>
                </a:lnTo>
                <a:lnTo>
                  <a:pt x="20250" y="60756"/>
                </a:lnTo>
                <a:lnTo>
                  <a:pt x="22791" y="49441"/>
                </a:lnTo>
                <a:lnTo>
                  <a:pt x="23723" y="35585"/>
                </a:lnTo>
              </a:path>
            </a:pathLst>
          </a:custGeom>
          <a:ln w="11865">
            <a:solidFill>
              <a:srgbClr val="000000"/>
            </a:solidFill>
          </a:ln>
        </p:spPr>
        <p:txBody>
          <a:bodyPr wrap="square" lIns="0" tIns="0" rIns="0" bIns="0" rtlCol="0"/>
          <a:lstStyle/>
          <a:p>
            <a:endParaRPr sz="2400"/>
          </a:p>
        </p:txBody>
      </p:sp>
      <p:sp>
        <p:nvSpPr>
          <p:cNvPr id="23" name="object 23"/>
          <p:cNvSpPr/>
          <p:nvPr/>
        </p:nvSpPr>
        <p:spPr>
          <a:xfrm>
            <a:off x="5262753" y="4548720"/>
            <a:ext cx="24130" cy="71755"/>
          </a:xfrm>
          <a:custGeom>
            <a:avLst/>
            <a:gdLst/>
            <a:ahLst/>
            <a:cxnLst/>
            <a:rect l="l" t="t" r="r" b="b"/>
            <a:pathLst>
              <a:path w="24129" h="71754">
                <a:moveTo>
                  <a:pt x="23723" y="35598"/>
                </a:moveTo>
                <a:lnTo>
                  <a:pt x="0" y="35598"/>
                </a:lnTo>
                <a:lnTo>
                  <a:pt x="933" y="49446"/>
                </a:lnTo>
                <a:lnTo>
                  <a:pt x="3478" y="60758"/>
                </a:lnTo>
                <a:lnTo>
                  <a:pt x="7249" y="68386"/>
                </a:lnTo>
                <a:lnTo>
                  <a:pt x="11861" y="71183"/>
                </a:lnTo>
                <a:lnTo>
                  <a:pt x="16479" y="68386"/>
                </a:lnTo>
                <a:lnTo>
                  <a:pt x="20250" y="60758"/>
                </a:lnTo>
                <a:lnTo>
                  <a:pt x="22791" y="49446"/>
                </a:lnTo>
                <a:lnTo>
                  <a:pt x="23723" y="35598"/>
                </a:lnTo>
                <a:close/>
              </a:path>
              <a:path w="24129" h="71754">
                <a:moveTo>
                  <a:pt x="20250" y="10426"/>
                </a:moveTo>
                <a:lnTo>
                  <a:pt x="3478" y="10426"/>
                </a:lnTo>
                <a:lnTo>
                  <a:pt x="933" y="21742"/>
                </a:lnTo>
                <a:lnTo>
                  <a:pt x="22791" y="21742"/>
                </a:lnTo>
                <a:lnTo>
                  <a:pt x="20250" y="10426"/>
                </a:lnTo>
                <a:close/>
              </a:path>
              <a:path w="24129" h="71754">
                <a:moveTo>
                  <a:pt x="11861" y="0"/>
                </a:moveTo>
                <a:lnTo>
                  <a:pt x="7249" y="2797"/>
                </a:lnTo>
                <a:lnTo>
                  <a:pt x="16479" y="2797"/>
                </a:lnTo>
                <a:lnTo>
                  <a:pt x="11861" y="0"/>
                </a:lnTo>
                <a:close/>
              </a:path>
            </a:pathLst>
          </a:custGeom>
          <a:solidFill>
            <a:srgbClr val="000000"/>
          </a:solidFill>
        </p:spPr>
        <p:txBody>
          <a:bodyPr wrap="square" lIns="0" tIns="0" rIns="0" bIns="0" rtlCol="0"/>
          <a:lstStyle/>
          <a:p>
            <a:endParaRPr sz="2400"/>
          </a:p>
        </p:txBody>
      </p:sp>
      <p:sp>
        <p:nvSpPr>
          <p:cNvPr id="24" name="object 24"/>
          <p:cNvSpPr/>
          <p:nvPr/>
        </p:nvSpPr>
        <p:spPr>
          <a:xfrm>
            <a:off x="5262753" y="4548720"/>
            <a:ext cx="24130" cy="71755"/>
          </a:xfrm>
          <a:custGeom>
            <a:avLst/>
            <a:gdLst/>
            <a:ahLst/>
            <a:cxnLst/>
            <a:rect l="l" t="t" r="r" b="b"/>
            <a:pathLst>
              <a:path w="24129" h="71754">
                <a:moveTo>
                  <a:pt x="23723" y="35598"/>
                </a:moveTo>
                <a:lnTo>
                  <a:pt x="22791" y="21742"/>
                </a:lnTo>
                <a:lnTo>
                  <a:pt x="20250" y="10426"/>
                </a:lnTo>
                <a:lnTo>
                  <a:pt x="16479" y="2797"/>
                </a:lnTo>
                <a:lnTo>
                  <a:pt x="11861" y="0"/>
                </a:lnTo>
                <a:lnTo>
                  <a:pt x="7249" y="2797"/>
                </a:lnTo>
                <a:lnTo>
                  <a:pt x="3478" y="10426"/>
                </a:lnTo>
                <a:lnTo>
                  <a:pt x="933" y="21742"/>
                </a:lnTo>
                <a:lnTo>
                  <a:pt x="0" y="35598"/>
                </a:lnTo>
                <a:lnTo>
                  <a:pt x="933" y="49446"/>
                </a:lnTo>
                <a:lnTo>
                  <a:pt x="3478" y="60758"/>
                </a:lnTo>
                <a:lnTo>
                  <a:pt x="7249" y="68386"/>
                </a:lnTo>
                <a:lnTo>
                  <a:pt x="11861" y="71183"/>
                </a:lnTo>
                <a:lnTo>
                  <a:pt x="16479" y="68386"/>
                </a:lnTo>
                <a:lnTo>
                  <a:pt x="20250" y="60758"/>
                </a:lnTo>
                <a:lnTo>
                  <a:pt x="22791" y="49446"/>
                </a:lnTo>
                <a:lnTo>
                  <a:pt x="23723" y="35598"/>
                </a:lnTo>
              </a:path>
            </a:pathLst>
          </a:custGeom>
          <a:ln w="11865">
            <a:solidFill>
              <a:srgbClr val="000000"/>
            </a:solidFill>
          </a:ln>
        </p:spPr>
        <p:txBody>
          <a:bodyPr wrap="square" lIns="0" tIns="0" rIns="0" bIns="0" rtlCol="0"/>
          <a:lstStyle/>
          <a:p>
            <a:endParaRPr sz="2400"/>
          </a:p>
        </p:txBody>
      </p:sp>
      <p:sp>
        <p:nvSpPr>
          <p:cNvPr id="25" name="object 25"/>
          <p:cNvSpPr/>
          <p:nvPr/>
        </p:nvSpPr>
        <p:spPr>
          <a:xfrm>
            <a:off x="2320213" y="3931729"/>
            <a:ext cx="24130" cy="71755"/>
          </a:xfrm>
          <a:custGeom>
            <a:avLst/>
            <a:gdLst/>
            <a:ahLst/>
            <a:cxnLst/>
            <a:rect l="l" t="t" r="r" b="b"/>
            <a:pathLst>
              <a:path w="24130" h="71754">
                <a:moveTo>
                  <a:pt x="23723" y="35598"/>
                </a:moveTo>
                <a:lnTo>
                  <a:pt x="0" y="35598"/>
                </a:lnTo>
                <a:lnTo>
                  <a:pt x="931" y="49454"/>
                </a:lnTo>
                <a:lnTo>
                  <a:pt x="3473" y="60769"/>
                </a:lnTo>
                <a:lnTo>
                  <a:pt x="7243" y="68398"/>
                </a:lnTo>
                <a:lnTo>
                  <a:pt x="11861" y="71196"/>
                </a:lnTo>
                <a:lnTo>
                  <a:pt x="16474" y="68398"/>
                </a:lnTo>
                <a:lnTo>
                  <a:pt x="20245" y="60769"/>
                </a:lnTo>
                <a:lnTo>
                  <a:pt x="22789" y="49454"/>
                </a:lnTo>
                <a:lnTo>
                  <a:pt x="23723" y="35598"/>
                </a:lnTo>
                <a:close/>
              </a:path>
              <a:path w="24130" h="71754">
                <a:moveTo>
                  <a:pt x="11861" y="0"/>
                </a:moveTo>
                <a:lnTo>
                  <a:pt x="7243" y="2797"/>
                </a:lnTo>
                <a:lnTo>
                  <a:pt x="3473" y="10426"/>
                </a:lnTo>
                <a:lnTo>
                  <a:pt x="20245" y="10426"/>
                </a:lnTo>
                <a:lnTo>
                  <a:pt x="16474" y="2797"/>
                </a:lnTo>
                <a:lnTo>
                  <a:pt x="11861" y="0"/>
                </a:lnTo>
                <a:close/>
              </a:path>
            </a:pathLst>
          </a:custGeom>
          <a:solidFill>
            <a:srgbClr val="000000"/>
          </a:solidFill>
        </p:spPr>
        <p:txBody>
          <a:bodyPr wrap="square" lIns="0" tIns="0" rIns="0" bIns="0" rtlCol="0"/>
          <a:lstStyle/>
          <a:p>
            <a:endParaRPr sz="2400"/>
          </a:p>
        </p:txBody>
      </p:sp>
      <p:sp>
        <p:nvSpPr>
          <p:cNvPr id="26" name="object 26"/>
          <p:cNvSpPr/>
          <p:nvPr/>
        </p:nvSpPr>
        <p:spPr>
          <a:xfrm>
            <a:off x="2320213" y="3931729"/>
            <a:ext cx="24130" cy="71755"/>
          </a:xfrm>
          <a:custGeom>
            <a:avLst/>
            <a:gdLst/>
            <a:ahLst/>
            <a:cxnLst/>
            <a:rect l="l" t="t" r="r" b="b"/>
            <a:pathLst>
              <a:path w="24130" h="71754">
                <a:moveTo>
                  <a:pt x="23723" y="35598"/>
                </a:moveTo>
                <a:lnTo>
                  <a:pt x="22789" y="21742"/>
                </a:lnTo>
                <a:lnTo>
                  <a:pt x="20245" y="10426"/>
                </a:lnTo>
                <a:lnTo>
                  <a:pt x="16474" y="2797"/>
                </a:lnTo>
                <a:lnTo>
                  <a:pt x="11861" y="0"/>
                </a:lnTo>
                <a:lnTo>
                  <a:pt x="7243" y="2797"/>
                </a:lnTo>
                <a:lnTo>
                  <a:pt x="3473" y="10426"/>
                </a:lnTo>
                <a:lnTo>
                  <a:pt x="931" y="21742"/>
                </a:lnTo>
                <a:lnTo>
                  <a:pt x="0" y="35598"/>
                </a:lnTo>
                <a:lnTo>
                  <a:pt x="931" y="49454"/>
                </a:lnTo>
                <a:lnTo>
                  <a:pt x="3473" y="60769"/>
                </a:lnTo>
                <a:lnTo>
                  <a:pt x="7243" y="68398"/>
                </a:lnTo>
                <a:lnTo>
                  <a:pt x="11861" y="71196"/>
                </a:lnTo>
                <a:lnTo>
                  <a:pt x="16474" y="68398"/>
                </a:lnTo>
                <a:lnTo>
                  <a:pt x="20245" y="60769"/>
                </a:lnTo>
                <a:lnTo>
                  <a:pt x="22789" y="49454"/>
                </a:lnTo>
                <a:lnTo>
                  <a:pt x="23723" y="35598"/>
                </a:lnTo>
              </a:path>
            </a:pathLst>
          </a:custGeom>
          <a:ln w="11865">
            <a:solidFill>
              <a:srgbClr val="000000"/>
            </a:solidFill>
          </a:ln>
        </p:spPr>
        <p:txBody>
          <a:bodyPr wrap="square" lIns="0" tIns="0" rIns="0" bIns="0" rtlCol="0"/>
          <a:lstStyle/>
          <a:p>
            <a:endParaRPr sz="2400"/>
          </a:p>
        </p:txBody>
      </p:sp>
      <p:sp>
        <p:nvSpPr>
          <p:cNvPr id="27" name="object 27"/>
          <p:cNvSpPr txBox="1"/>
          <p:nvPr/>
        </p:nvSpPr>
        <p:spPr>
          <a:xfrm>
            <a:off x="679191" y="2267723"/>
            <a:ext cx="2967698" cy="369332"/>
          </a:xfrm>
          <a:prstGeom prst="rect">
            <a:avLst/>
          </a:prstGeom>
        </p:spPr>
        <p:txBody>
          <a:bodyPr vert="horz" wrap="square" lIns="0" tIns="0" rIns="0" bIns="0" rtlCol="0">
            <a:spAutoFit/>
          </a:bodyPr>
          <a:lstStyle/>
          <a:p>
            <a:pPr marL="12700">
              <a:lnSpc>
                <a:spcPct val="100000"/>
              </a:lnSpc>
            </a:pPr>
            <a:r>
              <a:rPr sz="2400" spc="-5" dirty="0">
                <a:latin typeface="Courier New"/>
                <a:cs typeface="Courier New"/>
              </a:rPr>
              <a:t>Mail Extension</a:t>
            </a:r>
            <a:r>
              <a:rPr sz="2400" spc="-80" dirty="0">
                <a:latin typeface="Courier New"/>
                <a:cs typeface="Courier New"/>
              </a:rPr>
              <a:t> </a:t>
            </a:r>
            <a:r>
              <a:rPr sz="2400" spc="-5" dirty="0">
                <a:latin typeface="Courier New"/>
                <a:cs typeface="Courier New"/>
              </a:rPr>
              <a:t>?</a:t>
            </a:r>
            <a:endParaRPr sz="2400" dirty="0">
              <a:latin typeface="Courier New"/>
              <a:cs typeface="Courier New"/>
            </a:endParaRPr>
          </a:p>
        </p:txBody>
      </p:sp>
      <p:sp>
        <p:nvSpPr>
          <p:cNvPr id="32" name="object 32"/>
          <p:cNvSpPr txBox="1"/>
          <p:nvPr/>
        </p:nvSpPr>
        <p:spPr>
          <a:xfrm>
            <a:off x="3837940" y="8284391"/>
            <a:ext cx="189230" cy="164465"/>
          </a:xfrm>
          <a:prstGeom prst="rect">
            <a:avLst/>
          </a:prstGeom>
        </p:spPr>
        <p:txBody>
          <a:bodyPr vert="horz" wrap="square" lIns="0" tIns="6985" rIns="0" bIns="0" rtlCol="0">
            <a:spAutoFit/>
          </a:bodyPr>
          <a:lstStyle/>
          <a:p>
            <a:pPr marL="25400">
              <a:lnSpc>
                <a:spcPts val="1235"/>
              </a:lnSpc>
              <a:spcBef>
                <a:spcPts val="55"/>
              </a:spcBef>
            </a:pPr>
            <a:r>
              <a:rPr sz="1050" spc="-5" dirty="0">
                <a:latin typeface="Times New Roman"/>
                <a:cs typeface="Times New Roman"/>
              </a:rPr>
              <a:t>12</a:t>
            </a:r>
            <a:endParaRPr sz="1050">
              <a:latin typeface="Times New Roman"/>
              <a:cs typeface="Times New Roman"/>
            </a:endParaRPr>
          </a:p>
        </p:txBody>
      </p:sp>
      <p:sp>
        <p:nvSpPr>
          <p:cNvPr id="28" name="object 28"/>
          <p:cNvSpPr txBox="1"/>
          <p:nvPr/>
        </p:nvSpPr>
        <p:spPr>
          <a:xfrm>
            <a:off x="1211210" y="1338026"/>
            <a:ext cx="2241730" cy="461665"/>
          </a:xfrm>
          <a:prstGeom prst="rect">
            <a:avLst/>
          </a:prstGeom>
        </p:spPr>
        <p:txBody>
          <a:bodyPr vert="horz" wrap="square" lIns="0" tIns="0" rIns="0" bIns="0" rtlCol="0">
            <a:spAutoFit/>
          </a:bodyPr>
          <a:lstStyle/>
          <a:p>
            <a:pPr marL="238125">
              <a:lnSpc>
                <a:spcPts val="1789"/>
              </a:lnSpc>
            </a:pPr>
            <a:r>
              <a:rPr sz="2400" b="1" spc="-5" dirty="0">
                <a:latin typeface="Courier New"/>
                <a:cs typeface="Courier New"/>
              </a:rPr>
              <a:t>ASKEW</a:t>
            </a:r>
            <a:endParaRPr sz="2400" dirty="0">
              <a:latin typeface="Courier New"/>
              <a:cs typeface="Courier New"/>
            </a:endParaRPr>
          </a:p>
          <a:p>
            <a:pPr marL="12700">
              <a:lnSpc>
                <a:spcPts val="1789"/>
              </a:lnSpc>
            </a:pPr>
            <a:r>
              <a:rPr sz="2400" b="1" spc="-5" dirty="0">
                <a:latin typeface="Courier New"/>
                <a:cs typeface="Courier New"/>
              </a:rPr>
              <a:t>TCP</a:t>
            </a:r>
            <a:r>
              <a:rPr sz="2400" b="1" spc="-90" dirty="0">
                <a:latin typeface="Courier New"/>
                <a:cs typeface="Courier New"/>
              </a:rPr>
              <a:t> </a:t>
            </a:r>
            <a:r>
              <a:rPr sz="2400" b="1" spc="-5" dirty="0">
                <a:latin typeface="Courier New"/>
                <a:cs typeface="Courier New"/>
              </a:rPr>
              <a:t>PROGRAM</a:t>
            </a:r>
            <a:endParaRPr sz="2400" dirty="0">
              <a:latin typeface="Courier New"/>
              <a:cs typeface="Courier New"/>
            </a:endParaRPr>
          </a:p>
        </p:txBody>
      </p:sp>
      <p:sp>
        <p:nvSpPr>
          <p:cNvPr id="29" name="object 29"/>
          <p:cNvSpPr txBox="1"/>
          <p:nvPr/>
        </p:nvSpPr>
        <p:spPr>
          <a:xfrm>
            <a:off x="5082632" y="1364412"/>
            <a:ext cx="2384967" cy="751488"/>
          </a:xfrm>
          <a:prstGeom prst="rect">
            <a:avLst/>
          </a:prstGeom>
        </p:spPr>
        <p:txBody>
          <a:bodyPr vert="horz" wrap="square" lIns="0" tIns="0" rIns="0" bIns="0" rtlCol="0">
            <a:spAutoFit/>
          </a:bodyPr>
          <a:lstStyle/>
          <a:p>
            <a:pPr marL="239395">
              <a:lnSpc>
                <a:spcPct val="100000"/>
              </a:lnSpc>
            </a:pPr>
            <a:r>
              <a:rPr sz="2400" b="1" spc="-5" dirty="0">
                <a:latin typeface="Courier New"/>
                <a:cs typeface="Courier New"/>
              </a:rPr>
              <a:t>MARIA</a:t>
            </a:r>
            <a:endParaRPr sz="2400">
              <a:latin typeface="Courier New"/>
              <a:cs typeface="Courier New"/>
            </a:endParaRPr>
          </a:p>
          <a:p>
            <a:pPr marL="12700">
              <a:lnSpc>
                <a:spcPct val="100000"/>
              </a:lnSpc>
              <a:spcBef>
                <a:spcPts val="65"/>
              </a:spcBef>
            </a:pPr>
            <a:r>
              <a:rPr sz="2400" b="1" spc="-5" dirty="0">
                <a:latin typeface="Courier New"/>
                <a:cs typeface="Courier New"/>
              </a:rPr>
              <a:t>TCP</a:t>
            </a:r>
            <a:r>
              <a:rPr sz="2400" b="1" spc="-90" dirty="0">
                <a:latin typeface="Courier New"/>
                <a:cs typeface="Courier New"/>
              </a:rPr>
              <a:t> </a:t>
            </a:r>
            <a:r>
              <a:rPr sz="2400" b="1" spc="-5" dirty="0">
                <a:latin typeface="Courier New"/>
                <a:cs typeface="Courier New"/>
              </a:rPr>
              <a:t>PROGRAM</a:t>
            </a:r>
            <a:endParaRPr sz="2400">
              <a:latin typeface="Courier New"/>
              <a:cs typeface="Courier New"/>
            </a:endParaRPr>
          </a:p>
        </p:txBody>
      </p:sp>
      <p:sp>
        <p:nvSpPr>
          <p:cNvPr id="30" name="object 30"/>
          <p:cNvSpPr txBox="1"/>
          <p:nvPr/>
        </p:nvSpPr>
        <p:spPr>
          <a:xfrm>
            <a:off x="554761" y="1882177"/>
            <a:ext cx="3216558" cy="369332"/>
          </a:xfrm>
          <a:prstGeom prst="rect">
            <a:avLst/>
          </a:prstGeom>
        </p:spPr>
        <p:txBody>
          <a:bodyPr vert="horz" wrap="square" lIns="0" tIns="0" rIns="0" bIns="0" rtlCol="0">
            <a:spAutoFit/>
          </a:bodyPr>
          <a:lstStyle/>
          <a:p>
            <a:pPr marL="12700">
              <a:lnSpc>
                <a:spcPct val="100000"/>
              </a:lnSpc>
            </a:pPr>
            <a:r>
              <a:rPr sz="2400" spc="-5" dirty="0">
                <a:latin typeface="Courier New"/>
                <a:cs typeface="Courier New"/>
              </a:rPr>
              <a:t>Local Extension</a:t>
            </a:r>
            <a:r>
              <a:rPr sz="2400" spc="-80" dirty="0">
                <a:latin typeface="Courier New"/>
                <a:cs typeface="Courier New"/>
              </a:rPr>
              <a:t> </a:t>
            </a:r>
            <a:r>
              <a:rPr sz="2400" spc="-5" dirty="0">
                <a:latin typeface="Courier New"/>
                <a:cs typeface="Courier New"/>
              </a:rPr>
              <a:t>x</a:t>
            </a:r>
            <a:endParaRPr sz="2400" dirty="0">
              <a:latin typeface="Courier New"/>
              <a:cs typeface="Courier New"/>
            </a:endParaRPr>
          </a:p>
        </p:txBody>
      </p:sp>
      <p:sp>
        <p:nvSpPr>
          <p:cNvPr id="31" name="object 31"/>
          <p:cNvSpPr txBox="1"/>
          <p:nvPr/>
        </p:nvSpPr>
        <p:spPr>
          <a:xfrm>
            <a:off x="1654923" y="2882379"/>
            <a:ext cx="5812675" cy="2562240"/>
          </a:xfrm>
          <a:prstGeom prst="rect">
            <a:avLst/>
          </a:prstGeom>
        </p:spPr>
        <p:txBody>
          <a:bodyPr vert="horz" wrap="square" lIns="0" tIns="0" rIns="0" bIns="0" rtlCol="0">
            <a:spAutoFit/>
          </a:bodyPr>
          <a:lstStyle/>
          <a:p>
            <a:pPr marL="2456815">
              <a:lnSpc>
                <a:spcPct val="100000"/>
              </a:lnSpc>
            </a:pPr>
            <a:r>
              <a:rPr sz="2400" spc="-5" dirty="0" smtClean="0">
                <a:latin typeface="Courier New"/>
                <a:cs typeface="Courier New"/>
              </a:rPr>
              <a:t>Connected</a:t>
            </a:r>
            <a:r>
              <a:rPr lang="en-US" sz="2400" spc="-5" dirty="0" smtClean="0">
                <a:latin typeface="Courier New"/>
                <a:cs typeface="Courier New"/>
              </a:rPr>
              <a:t> </a:t>
            </a:r>
            <a:r>
              <a:rPr sz="2400" spc="-5" dirty="0" err="1" smtClean="0">
                <a:latin typeface="Courier New"/>
                <a:cs typeface="Courier New"/>
              </a:rPr>
              <a:t>ME,x</a:t>
            </a:r>
            <a:endParaRPr sz="2400" dirty="0">
              <a:latin typeface="Courier New"/>
              <a:cs typeface="Courier New"/>
            </a:endParaRPr>
          </a:p>
          <a:p>
            <a:pPr marL="12700">
              <a:lnSpc>
                <a:spcPct val="100000"/>
              </a:lnSpc>
            </a:pPr>
            <a:r>
              <a:rPr sz="2400" spc="-5" dirty="0" err="1" smtClean="0">
                <a:latin typeface="Courier New"/>
                <a:cs typeface="Courier New"/>
              </a:rPr>
              <a:t>ME,x,Data,Seq</a:t>
            </a:r>
            <a:r>
              <a:rPr sz="2400" spc="-80" dirty="0" smtClean="0">
                <a:latin typeface="Courier New"/>
                <a:cs typeface="Courier New"/>
              </a:rPr>
              <a:t> </a:t>
            </a:r>
            <a:r>
              <a:rPr sz="2400" spc="-5" dirty="0">
                <a:latin typeface="Courier New"/>
                <a:cs typeface="Courier New"/>
              </a:rPr>
              <a:t>1</a:t>
            </a:r>
            <a:endParaRPr sz="2400" dirty="0">
              <a:latin typeface="Courier New"/>
              <a:cs typeface="Courier New"/>
            </a:endParaRPr>
          </a:p>
          <a:p>
            <a:pPr marL="2515870">
              <a:lnSpc>
                <a:spcPct val="100000"/>
              </a:lnSpc>
              <a:spcBef>
                <a:spcPts val="1465"/>
              </a:spcBef>
            </a:pPr>
            <a:r>
              <a:rPr sz="2400" spc="-5" dirty="0">
                <a:latin typeface="Courier New"/>
                <a:cs typeface="Courier New"/>
              </a:rPr>
              <a:t>ME,x,Ack,Seq</a:t>
            </a:r>
            <a:r>
              <a:rPr sz="2400" spc="-85" dirty="0">
                <a:latin typeface="Courier New"/>
                <a:cs typeface="Courier New"/>
              </a:rPr>
              <a:t> </a:t>
            </a:r>
            <a:r>
              <a:rPr sz="2400" spc="-5" dirty="0">
                <a:latin typeface="Courier New"/>
                <a:cs typeface="Courier New"/>
              </a:rPr>
              <a:t>1</a:t>
            </a:r>
            <a:endParaRPr sz="2400" dirty="0">
              <a:latin typeface="Courier New"/>
              <a:cs typeface="Courier New"/>
            </a:endParaRPr>
          </a:p>
          <a:p>
            <a:pPr marL="1353185">
              <a:lnSpc>
                <a:spcPct val="100000"/>
              </a:lnSpc>
              <a:spcBef>
                <a:spcPts val="1190"/>
              </a:spcBef>
            </a:pPr>
            <a:r>
              <a:rPr sz="2400" spc="-5" dirty="0" smtClean="0">
                <a:latin typeface="Courier New"/>
                <a:cs typeface="Courier New"/>
              </a:rPr>
              <a:t>Shut </a:t>
            </a:r>
            <a:r>
              <a:rPr sz="2400" spc="-5" dirty="0">
                <a:latin typeface="Courier New"/>
                <a:cs typeface="Courier New"/>
              </a:rPr>
              <a:t>Down</a:t>
            </a:r>
            <a:r>
              <a:rPr sz="2400" spc="-85" dirty="0">
                <a:latin typeface="Courier New"/>
                <a:cs typeface="Courier New"/>
              </a:rPr>
              <a:t> </a:t>
            </a:r>
            <a:r>
              <a:rPr sz="2400" spc="-5" dirty="0">
                <a:latin typeface="Courier New"/>
                <a:cs typeface="Courier New"/>
              </a:rPr>
              <a:t>ME,x</a:t>
            </a:r>
            <a:endParaRPr sz="2400" dirty="0">
              <a:latin typeface="Courier New"/>
              <a:cs typeface="Courier New"/>
            </a:endParaRPr>
          </a:p>
          <a:p>
            <a:pPr>
              <a:lnSpc>
                <a:spcPct val="100000"/>
              </a:lnSpc>
            </a:pPr>
            <a:endParaRPr sz="2400" dirty="0">
              <a:latin typeface="Times New Roman"/>
              <a:cs typeface="Times New Roman"/>
            </a:endParaRPr>
          </a:p>
          <a:p>
            <a:pPr marR="160655" algn="ctr">
              <a:lnSpc>
                <a:spcPct val="100000"/>
              </a:lnSpc>
              <a:spcBef>
                <a:spcPts val="5"/>
              </a:spcBef>
            </a:pPr>
            <a:r>
              <a:rPr sz="2400" spc="-5" dirty="0" smtClean="0">
                <a:latin typeface="Courier New"/>
                <a:cs typeface="Courier New"/>
              </a:rPr>
              <a:t>OK</a:t>
            </a:r>
            <a:endParaRPr sz="2400" dirty="0">
              <a:latin typeface="Courier New"/>
              <a:cs typeface="Courier New"/>
            </a:endParaRPr>
          </a:p>
        </p:txBody>
      </p:sp>
      <p:sp>
        <p:nvSpPr>
          <p:cNvPr id="33" name="object 5"/>
          <p:cNvSpPr/>
          <p:nvPr/>
        </p:nvSpPr>
        <p:spPr>
          <a:xfrm>
            <a:off x="2379522" y="2768955"/>
            <a:ext cx="3061335" cy="462915"/>
          </a:xfrm>
          <a:custGeom>
            <a:avLst/>
            <a:gdLst/>
            <a:ahLst/>
            <a:cxnLst/>
            <a:rect l="l" t="t" r="r" b="b"/>
            <a:pathLst>
              <a:path w="3061335" h="462914">
                <a:moveTo>
                  <a:pt x="3061208" y="0"/>
                </a:moveTo>
                <a:lnTo>
                  <a:pt x="0" y="462737"/>
                </a:lnTo>
              </a:path>
            </a:pathLst>
          </a:custGeom>
          <a:ln w="11865">
            <a:solidFill>
              <a:srgbClr val="000000"/>
            </a:solidFill>
          </a:ln>
        </p:spPr>
        <p:txBody>
          <a:bodyPr wrap="square" lIns="0" tIns="0" rIns="0" bIns="0" rtlCol="0"/>
          <a:lstStyle/>
          <a:p>
            <a:endParaRPr sz="2400"/>
          </a:p>
        </p:txBody>
      </p:sp>
      <p:sp>
        <p:nvSpPr>
          <p:cNvPr id="35" name="object 4"/>
          <p:cNvSpPr txBox="1"/>
          <p:nvPr/>
        </p:nvSpPr>
        <p:spPr>
          <a:xfrm>
            <a:off x="574268" y="6854193"/>
            <a:ext cx="6553200" cy="861774"/>
          </a:xfrm>
          <a:prstGeom prst="rect">
            <a:avLst/>
          </a:prstGeom>
        </p:spPr>
        <p:txBody>
          <a:bodyPr vert="horz" wrap="square" lIns="0" tIns="0" rIns="0" bIns="0" rtlCol="0">
            <a:spAutoFit/>
          </a:bodyPr>
          <a:lstStyle/>
          <a:p>
            <a:pPr marL="9814">
              <a:buClr>
                <a:srgbClr val="333399"/>
              </a:buClr>
              <a:buSzPct val="50000"/>
              <a:tabLst>
                <a:tab pos="294399" algn="l"/>
              </a:tabLst>
            </a:pPr>
            <a:r>
              <a:rPr lang="en-US" sz="2800" spc="4" dirty="0" smtClean="0">
                <a:solidFill>
                  <a:srgbClr val="00B050"/>
                </a:solidFill>
                <a:latin typeface="Arial"/>
                <a:cs typeface="Arial"/>
              </a:rPr>
              <a:t>Q</a:t>
            </a:r>
            <a:r>
              <a:rPr lang="en-US" sz="2800" spc="4" dirty="0" smtClean="0">
                <a:solidFill>
                  <a:srgbClr val="232323"/>
                </a:solidFill>
                <a:latin typeface="Arial"/>
                <a:cs typeface="Arial"/>
              </a:rPr>
              <a:t>: Why a 3 way handshake to start?  </a:t>
            </a:r>
          </a:p>
          <a:p>
            <a:pPr marL="9814">
              <a:buClr>
                <a:srgbClr val="333399"/>
              </a:buClr>
              <a:buSzPct val="50000"/>
              <a:tabLst>
                <a:tab pos="294399" algn="l"/>
              </a:tabLst>
            </a:pPr>
            <a:r>
              <a:rPr lang="en-US" sz="2800" spc="4" dirty="0" smtClean="0">
                <a:solidFill>
                  <a:srgbClr val="00B050"/>
                </a:solidFill>
                <a:latin typeface="Arial"/>
                <a:cs typeface="Arial"/>
              </a:rPr>
              <a:t>A</a:t>
            </a:r>
            <a:r>
              <a:rPr lang="en-US" sz="2800" spc="4" dirty="0" smtClean="0">
                <a:solidFill>
                  <a:srgbClr val="232323"/>
                </a:solidFill>
                <a:latin typeface="Arial"/>
                <a:cs typeface="Arial"/>
              </a:rPr>
              <a:t>: Delayed Duplicates (Lecture 18)</a:t>
            </a:r>
            <a:endParaRPr sz="28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400" y="402964"/>
            <a:ext cx="7239000" cy="430887"/>
          </a:xfrm>
          <a:prstGeom prst="rect">
            <a:avLst/>
          </a:prstGeom>
        </p:spPr>
        <p:txBody>
          <a:bodyPr vert="horz" wrap="square" lIns="0" tIns="0" rIns="0" bIns="0" rtlCol="0">
            <a:spAutoFit/>
          </a:bodyPr>
          <a:lstStyle/>
          <a:p>
            <a:pPr marL="12700">
              <a:lnSpc>
                <a:spcPct val="100000"/>
              </a:lnSpc>
            </a:pPr>
            <a:r>
              <a:rPr lang="en-US" sz="2800" i="1" dirty="0">
                <a:latin typeface="Arial"/>
                <a:cs typeface="Arial"/>
              </a:rPr>
              <a:t> </a:t>
            </a:r>
            <a:r>
              <a:rPr lang="en-US" sz="2800" i="1" dirty="0" smtClean="0">
                <a:latin typeface="Arial"/>
                <a:cs typeface="Arial"/>
              </a:rPr>
              <a:t> </a:t>
            </a:r>
            <a:r>
              <a:rPr lang="en-US" sz="2800" i="1" dirty="0" smtClean="0">
                <a:solidFill>
                  <a:srgbClr val="0070C0"/>
                </a:solidFill>
                <a:latin typeface="Arial"/>
                <a:cs typeface="Arial"/>
              </a:rPr>
              <a:t>MAIL PROTOCOL IN ACTION</a:t>
            </a:r>
            <a:endParaRPr sz="2800" dirty="0">
              <a:solidFill>
                <a:srgbClr val="0070C0"/>
              </a:solidFill>
              <a:latin typeface="Arial"/>
              <a:cs typeface="Arial"/>
            </a:endParaRPr>
          </a:p>
        </p:txBody>
      </p:sp>
      <p:sp>
        <p:nvSpPr>
          <p:cNvPr id="3" name="object 3"/>
          <p:cNvSpPr/>
          <p:nvPr/>
        </p:nvSpPr>
        <p:spPr>
          <a:xfrm>
            <a:off x="432349" y="2094098"/>
            <a:ext cx="5084290" cy="677663"/>
          </a:xfrm>
          <a:custGeom>
            <a:avLst/>
            <a:gdLst/>
            <a:ahLst/>
            <a:cxnLst/>
            <a:rect l="l" t="t" r="r" b="b"/>
            <a:pathLst>
              <a:path w="2982595" h="707389">
                <a:moveTo>
                  <a:pt x="0" y="0"/>
                </a:moveTo>
                <a:lnTo>
                  <a:pt x="2982442" y="707301"/>
                </a:lnTo>
              </a:path>
            </a:pathLst>
          </a:custGeom>
          <a:ln w="11788">
            <a:solidFill>
              <a:srgbClr val="000000"/>
            </a:solidFill>
          </a:ln>
        </p:spPr>
        <p:txBody>
          <a:bodyPr wrap="square" lIns="0" tIns="0" rIns="0" bIns="0" rtlCol="0"/>
          <a:lstStyle/>
          <a:p>
            <a:endParaRPr sz="2400"/>
          </a:p>
        </p:txBody>
      </p:sp>
      <p:sp>
        <p:nvSpPr>
          <p:cNvPr id="4" name="object 4"/>
          <p:cNvSpPr/>
          <p:nvPr/>
        </p:nvSpPr>
        <p:spPr>
          <a:xfrm>
            <a:off x="5309087" y="2718221"/>
            <a:ext cx="207831" cy="55357"/>
          </a:xfrm>
          <a:custGeom>
            <a:avLst/>
            <a:gdLst/>
            <a:ahLst/>
            <a:cxnLst/>
            <a:rect l="l" t="t" r="r" b="b"/>
            <a:pathLst>
              <a:path w="121920" h="57785">
                <a:moveTo>
                  <a:pt x="13589" y="0"/>
                </a:moveTo>
                <a:lnTo>
                  <a:pt x="121500" y="55880"/>
                </a:lnTo>
                <a:lnTo>
                  <a:pt x="0" y="57353"/>
                </a:lnTo>
              </a:path>
            </a:pathLst>
          </a:custGeom>
          <a:ln w="11788">
            <a:solidFill>
              <a:srgbClr val="000000"/>
            </a:solidFill>
          </a:ln>
        </p:spPr>
        <p:txBody>
          <a:bodyPr wrap="square" lIns="0" tIns="0" rIns="0" bIns="0" rtlCol="0"/>
          <a:lstStyle/>
          <a:p>
            <a:endParaRPr sz="2400"/>
          </a:p>
        </p:txBody>
      </p:sp>
      <p:sp>
        <p:nvSpPr>
          <p:cNvPr id="5" name="object 5"/>
          <p:cNvSpPr/>
          <p:nvPr/>
        </p:nvSpPr>
        <p:spPr>
          <a:xfrm>
            <a:off x="261068" y="2849960"/>
            <a:ext cx="5184958" cy="441029"/>
          </a:xfrm>
          <a:custGeom>
            <a:avLst/>
            <a:gdLst/>
            <a:ahLst/>
            <a:cxnLst/>
            <a:rect l="l" t="t" r="r" b="b"/>
            <a:pathLst>
              <a:path w="3041650" h="460375">
                <a:moveTo>
                  <a:pt x="3041383" y="0"/>
                </a:moveTo>
                <a:lnTo>
                  <a:pt x="0" y="459752"/>
                </a:lnTo>
              </a:path>
            </a:pathLst>
          </a:custGeom>
          <a:ln w="11788">
            <a:solidFill>
              <a:srgbClr val="000000"/>
            </a:solidFill>
          </a:ln>
        </p:spPr>
        <p:txBody>
          <a:bodyPr wrap="square" lIns="0" tIns="0" rIns="0" bIns="0" rtlCol="0"/>
          <a:lstStyle/>
          <a:p>
            <a:endParaRPr sz="2400"/>
          </a:p>
        </p:txBody>
      </p:sp>
      <p:sp>
        <p:nvSpPr>
          <p:cNvPr id="6" name="object 6"/>
          <p:cNvSpPr/>
          <p:nvPr/>
        </p:nvSpPr>
        <p:spPr>
          <a:xfrm>
            <a:off x="2318912" y="3246060"/>
            <a:ext cx="206749" cy="55964"/>
          </a:xfrm>
          <a:custGeom>
            <a:avLst/>
            <a:gdLst/>
            <a:ahLst/>
            <a:cxnLst/>
            <a:rect l="l" t="t" r="r" b="b"/>
            <a:pathLst>
              <a:path w="121285" h="58420">
                <a:moveTo>
                  <a:pt x="120954" y="58267"/>
                </a:moveTo>
                <a:lnTo>
                  <a:pt x="0" y="46748"/>
                </a:lnTo>
                <a:lnTo>
                  <a:pt x="112153" y="0"/>
                </a:lnTo>
              </a:path>
            </a:pathLst>
          </a:custGeom>
          <a:ln w="11788">
            <a:solidFill>
              <a:srgbClr val="000000"/>
            </a:solidFill>
          </a:ln>
        </p:spPr>
        <p:txBody>
          <a:bodyPr wrap="square" lIns="0" tIns="0" rIns="0" bIns="0" rtlCol="0"/>
          <a:lstStyle/>
          <a:p>
            <a:endParaRPr sz="2400"/>
          </a:p>
        </p:txBody>
      </p:sp>
      <p:sp>
        <p:nvSpPr>
          <p:cNvPr id="7" name="object 7"/>
          <p:cNvSpPr/>
          <p:nvPr/>
        </p:nvSpPr>
        <p:spPr>
          <a:xfrm>
            <a:off x="342808" y="3398060"/>
            <a:ext cx="5044239" cy="305374"/>
          </a:xfrm>
          <a:custGeom>
            <a:avLst/>
            <a:gdLst/>
            <a:ahLst/>
            <a:cxnLst/>
            <a:rect l="l" t="t" r="r" b="b"/>
            <a:pathLst>
              <a:path w="2959100" h="318770">
                <a:moveTo>
                  <a:pt x="0" y="0"/>
                </a:moveTo>
                <a:lnTo>
                  <a:pt x="2958871" y="318287"/>
                </a:lnTo>
              </a:path>
            </a:pathLst>
          </a:custGeom>
          <a:ln w="11788">
            <a:solidFill>
              <a:srgbClr val="000000"/>
            </a:solidFill>
          </a:ln>
        </p:spPr>
        <p:txBody>
          <a:bodyPr wrap="square" lIns="0" tIns="0" rIns="0" bIns="0" rtlCol="0"/>
          <a:lstStyle/>
          <a:p>
            <a:endParaRPr sz="2400"/>
          </a:p>
        </p:txBody>
      </p:sp>
      <p:sp>
        <p:nvSpPr>
          <p:cNvPr id="8" name="object 8"/>
          <p:cNvSpPr/>
          <p:nvPr/>
        </p:nvSpPr>
        <p:spPr>
          <a:xfrm>
            <a:off x="5181445" y="3663523"/>
            <a:ext cx="205666" cy="56573"/>
          </a:xfrm>
          <a:custGeom>
            <a:avLst/>
            <a:gdLst/>
            <a:ahLst/>
            <a:cxnLst/>
            <a:rect l="l" t="t" r="r" b="b"/>
            <a:pathLst>
              <a:path w="120650" h="59054">
                <a:moveTo>
                  <a:pt x="6311" y="0"/>
                </a:moveTo>
                <a:lnTo>
                  <a:pt x="120357" y="41910"/>
                </a:lnTo>
                <a:lnTo>
                  <a:pt x="0" y="58597"/>
                </a:lnTo>
              </a:path>
            </a:pathLst>
          </a:custGeom>
          <a:ln w="11788">
            <a:solidFill>
              <a:srgbClr val="000000"/>
            </a:solidFill>
          </a:ln>
        </p:spPr>
        <p:txBody>
          <a:bodyPr wrap="square" lIns="0" tIns="0" rIns="0" bIns="0" rtlCol="0"/>
          <a:lstStyle/>
          <a:p>
            <a:endParaRPr sz="2400"/>
          </a:p>
        </p:txBody>
      </p:sp>
      <p:sp>
        <p:nvSpPr>
          <p:cNvPr id="9" name="object 9"/>
          <p:cNvSpPr/>
          <p:nvPr/>
        </p:nvSpPr>
        <p:spPr>
          <a:xfrm>
            <a:off x="322522" y="3712877"/>
            <a:ext cx="5064806" cy="226293"/>
          </a:xfrm>
          <a:custGeom>
            <a:avLst/>
            <a:gdLst/>
            <a:ahLst/>
            <a:cxnLst/>
            <a:rect l="l" t="t" r="r" b="b"/>
            <a:pathLst>
              <a:path w="2971165" h="236220">
                <a:moveTo>
                  <a:pt x="2970657" y="0"/>
                </a:moveTo>
                <a:lnTo>
                  <a:pt x="0" y="235775"/>
                </a:lnTo>
              </a:path>
            </a:pathLst>
          </a:custGeom>
          <a:ln w="11788">
            <a:solidFill>
              <a:srgbClr val="000000"/>
            </a:solidFill>
          </a:ln>
        </p:spPr>
        <p:txBody>
          <a:bodyPr wrap="square" lIns="0" tIns="0" rIns="0" bIns="0" rtlCol="0"/>
          <a:lstStyle/>
          <a:p>
            <a:endParaRPr sz="2400"/>
          </a:p>
        </p:txBody>
      </p:sp>
      <p:sp>
        <p:nvSpPr>
          <p:cNvPr id="10" name="object 10"/>
          <p:cNvSpPr/>
          <p:nvPr/>
        </p:nvSpPr>
        <p:spPr>
          <a:xfrm>
            <a:off x="2331594" y="3902499"/>
            <a:ext cx="204582" cy="56573"/>
          </a:xfrm>
          <a:custGeom>
            <a:avLst/>
            <a:gdLst/>
            <a:ahLst/>
            <a:cxnLst/>
            <a:rect l="l" t="t" r="r" b="b"/>
            <a:pathLst>
              <a:path w="120014" h="59054">
                <a:moveTo>
                  <a:pt x="119837" y="58750"/>
                </a:moveTo>
                <a:lnTo>
                  <a:pt x="0" y="38696"/>
                </a:lnTo>
                <a:lnTo>
                  <a:pt x="115189" y="0"/>
                </a:lnTo>
              </a:path>
            </a:pathLst>
          </a:custGeom>
          <a:ln w="11788">
            <a:solidFill>
              <a:srgbClr val="000000"/>
            </a:solidFill>
          </a:ln>
        </p:spPr>
        <p:txBody>
          <a:bodyPr wrap="square" lIns="0" tIns="0" rIns="0" bIns="0" rtlCol="0"/>
          <a:lstStyle/>
          <a:p>
            <a:endParaRPr sz="2400"/>
          </a:p>
        </p:txBody>
      </p:sp>
      <p:sp>
        <p:nvSpPr>
          <p:cNvPr id="11" name="object 11"/>
          <p:cNvSpPr/>
          <p:nvPr/>
        </p:nvSpPr>
        <p:spPr>
          <a:xfrm>
            <a:off x="417533" y="4131426"/>
            <a:ext cx="4863469" cy="361948"/>
          </a:xfrm>
          <a:custGeom>
            <a:avLst/>
            <a:gdLst/>
            <a:ahLst/>
            <a:cxnLst/>
            <a:rect l="l" t="t" r="r" b="b"/>
            <a:pathLst>
              <a:path w="2853054" h="377825">
                <a:moveTo>
                  <a:pt x="0" y="0"/>
                </a:moveTo>
                <a:lnTo>
                  <a:pt x="2852775" y="377215"/>
                </a:lnTo>
              </a:path>
            </a:pathLst>
          </a:custGeom>
          <a:ln w="11788">
            <a:solidFill>
              <a:srgbClr val="000000"/>
            </a:solidFill>
          </a:ln>
        </p:spPr>
        <p:txBody>
          <a:bodyPr wrap="square" lIns="0" tIns="0" rIns="0" bIns="0" rtlCol="0"/>
          <a:lstStyle/>
          <a:p>
            <a:endParaRPr sz="2400"/>
          </a:p>
        </p:txBody>
      </p:sp>
      <p:sp>
        <p:nvSpPr>
          <p:cNvPr id="12" name="object 12"/>
          <p:cNvSpPr/>
          <p:nvPr/>
        </p:nvSpPr>
        <p:spPr>
          <a:xfrm>
            <a:off x="5074533" y="4450580"/>
            <a:ext cx="206749" cy="56573"/>
          </a:xfrm>
          <a:custGeom>
            <a:avLst/>
            <a:gdLst/>
            <a:ahLst/>
            <a:cxnLst/>
            <a:rect l="l" t="t" r="r" b="b"/>
            <a:pathLst>
              <a:path w="121285" h="59054">
                <a:moveTo>
                  <a:pt x="7721" y="0"/>
                </a:moveTo>
                <a:lnTo>
                  <a:pt x="120726" y="44665"/>
                </a:lnTo>
                <a:lnTo>
                  <a:pt x="0" y="58432"/>
                </a:lnTo>
              </a:path>
            </a:pathLst>
          </a:custGeom>
          <a:ln w="11788">
            <a:solidFill>
              <a:srgbClr val="000000"/>
            </a:solidFill>
          </a:ln>
        </p:spPr>
        <p:txBody>
          <a:bodyPr wrap="square" lIns="0" tIns="0" rIns="0" bIns="0" rtlCol="0"/>
          <a:lstStyle/>
          <a:p>
            <a:endParaRPr sz="2400"/>
          </a:p>
        </p:txBody>
      </p:sp>
      <p:sp>
        <p:nvSpPr>
          <p:cNvPr id="13" name="object 13"/>
          <p:cNvSpPr/>
          <p:nvPr/>
        </p:nvSpPr>
        <p:spPr>
          <a:xfrm>
            <a:off x="377406" y="4516450"/>
            <a:ext cx="4903520" cy="271309"/>
          </a:xfrm>
          <a:custGeom>
            <a:avLst/>
            <a:gdLst/>
            <a:ahLst/>
            <a:cxnLst/>
            <a:rect l="l" t="t" r="r" b="b"/>
            <a:pathLst>
              <a:path w="2876550" h="283210">
                <a:moveTo>
                  <a:pt x="2876346" y="0"/>
                </a:moveTo>
                <a:lnTo>
                  <a:pt x="0" y="282930"/>
                </a:lnTo>
              </a:path>
            </a:pathLst>
          </a:custGeom>
          <a:ln w="11788">
            <a:solidFill>
              <a:srgbClr val="000000"/>
            </a:solidFill>
          </a:ln>
        </p:spPr>
        <p:txBody>
          <a:bodyPr wrap="square" lIns="0" tIns="0" rIns="0" bIns="0" rtlCol="0"/>
          <a:lstStyle/>
          <a:p>
            <a:endParaRPr sz="2400"/>
          </a:p>
        </p:txBody>
      </p:sp>
      <p:sp>
        <p:nvSpPr>
          <p:cNvPr id="14" name="object 14"/>
          <p:cNvSpPr/>
          <p:nvPr/>
        </p:nvSpPr>
        <p:spPr>
          <a:xfrm>
            <a:off x="2319360" y="4749081"/>
            <a:ext cx="205666" cy="56573"/>
          </a:xfrm>
          <a:custGeom>
            <a:avLst/>
            <a:gdLst/>
            <a:ahLst/>
            <a:cxnLst/>
            <a:rect l="l" t="t" r="r" b="b"/>
            <a:pathLst>
              <a:path w="120650" h="59054">
                <a:moveTo>
                  <a:pt x="120205" y="58661"/>
                </a:moveTo>
                <a:lnTo>
                  <a:pt x="0" y="40868"/>
                </a:lnTo>
                <a:lnTo>
                  <a:pt x="114439" y="0"/>
                </a:lnTo>
              </a:path>
            </a:pathLst>
          </a:custGeom>
          <a:ln w="11788">
            <a:solidFill>
              <a:srgbClr val="000000"/>
            </a:solidFill>
          </a:ln>
        </p:spPr>
        <p:txBody>
          <a:bodyPr wrap="square" lIns="0" tIns="0" rIns="0" bIns="0" rtlCol="0"/>
          <a:lstStyle/>
          <a:p>
            <a:endParaRPr sz="2400"/>
          </a:p>
        </p:txBody>
      </p:sp>
      <p:sp>
        <p:nvSpPr>
          <p:cNvPr id="15" name="object 15"/>
          <p:cNvSpPr txBox="1"/>
          <p:nvPr/>
        </p:nvSpPr>
        <p:spPr>
          <a:xfrm>
            <a:off x="685800" y="1371600"/>
            <a:ext cx="2358669" cy="827278"/>
          </a:xfrm>
          <a:prstGeom prst="rect">
            <a:avLst/>
          </a:prstGeom>
        </p:spPr>
        <p:txBody>
          <a:bodyPr vert="horz" wrap="square" lIns="0" tIns="0" rIns="0" bIns="0" rtlCol="0">
            <a:spAutoFit/>
          </a:bodyPr>
          <a:lstStyle/>
          <a:p>
            <a:pPr marL="12700" marR="5080" indent="318135">
              <a:lnSpc>
                <a:spcPct val="112000"/>
              </a:lnSpc>
            </a:pPr>
            <a:r>
              <a:rPr sz="2400" b="1" spc="20" dirty="0">
                <a:latin typeface="Courier New"/>
                <a:cs typeface="Courier New"/>
              </a:rPr>
              <a:t>ASKEW  MAIL</a:t>
            </a:r>
            <a:r>
              <a:rPr sz="2400" b="1" spc="-70" dirty="0">
                <a:latin typeface="Courier New"/>
                <a:cs typeface="Courier New"/>
              </a:rPr>
              <a:t> </a:t>
            </a:r>
            <a:r>
              <a:rPr sz="2400" b="1" spc="20" dirty="0">
                <a:latin typeface="Courier New"/>
                <a:cs typeface="Courier New"/>
              </a:rPr>
              <a:t>PROGRAM</a:t>
            </a:r>
            <a:endParaRPr sz="2400">
              <a:latin typeface="Courier New"/>
              <a:cs typeface="Courier New"/>
            </a:endParaRPr>
          </a:p>
        </p:txBody>
      </p:sp>
      <p:sp>
        <p:nvSpPr>
          <p:cNvPr id="16" name="object 16"/>
          <p:cNvSpPr txBox="1"/>
          <p:nvPr/>
        </p:nvSpPr>
        <p:spPr>
          <a:xfrm>
            <a:off x="3962946" y="1357405"/>
            <a:ext cx="2358669" cy="790345"/>
          </a:xfrm>
          <a:prstGeom prst="rect">
            <a:avLst/>
          </a:prstGeom>
        </p:spPr>
        <p:txBody>
          <a:bodyPr vert="horz" wrap="square" lIns="0" tIns="0" rIns="0" bIns="0" rtlCol="0">
            <a:spAutoFit/>
          </a:bodyPr>
          <a:lstStyle/>
          <a:p>
            <a:pPr marL="12700" marR="5080" indent="424180">
              <a:lnSpc>
                <a:spcPct val="106700"/>
              </a:lnSpc>
            </a:pPr>
            <a:r>
              <a:rPr sz="2400" b="1" spc="20" dirty="0">
                <a:latin typeface="Courier New"/>
                <a:cs typeface="Courier New"/>
              </a:rPr>
              <a:t>MARIA  MAIL</a:t>
            </a:r>
            <a:r>
              <a:rPr sz="2400" b="1" spc="-70" dirty="0">
                <a:latin typeface="Courier New"/>
                <a:cs typeface="Courier New"/>
              </a:rPr>
              <a:t> </a:t>
            </a:r>
            <a:r>
              <a:rPr sz="2400" b="1" spc="20" dirty="0">
                <a:latin typeface="Courier New"/>
                <a:cs typeface="Courier New"/>
              </a:rPr>
              <a:t>PROGRAM</a:t>
            </a:r>
            <a:endParaRPr sz="2400">
              <a:latin typeface="Courier New"/>
              <a:cs typeface="Courier New"/>
            </a:endParaRPr>
          </a:p>
        </p:txBody>
      </p:sp>
      <p:sp>
        <p:nvSpPr>
          <p:cNvPr id="17" name="object 17"/>
          <p:cNvSpPr/>
          <p:nvPr/>
        </p:nvSpPr>
        <p:spPr>
          <a:xfrm>
            <a:off x="405748" y="4944810"/>
            <a:ext cx="4863469" cy="361948"/>
          </a:xfrm>
          <a:custGeom>
            <a:avLst/>
            <a:gdLst/>
            <a:ahLst/>
            <a:cxnLst/>
            <a:rect l="l" t="t" r="r" b="b"/>
            <a:pathLst>
              <a:path w="2853054" h="377825">
                <a:moveTo>
                  <a:pt x="0" y="0"/>
                </a:moveTo>
                <a:lnTo>
                  <a:pt x="2852775" y="377228"/>
                </a:lnTo>
              </a:path>
            </a:pathLst>
          </a:custGeom>
          <a:ln w="11788">
            <a:solidFill>
              <a:srgbClr val="000000"/>
            </a:solidFill>
          </a:ln>
        </p:spPr>
        <p:txBody>
          <a:bodyPr wrap="square" lIns="0" tIns="0" rIns="0" bIns="0" rtlCol="0"/>
          <a:lstStyle/>
          <a:p>
            <a:endParaRPr sz="2400"/>
          </a:p>
        </p:txBody>
      </p:sp>
      <p:sp>
        <p:nvSpPr>
          <p:cNvPr id="18" name="object 18"/>
          <p:cNvSpPr/>
          <p:nvPr/>
        </p:nvSpPr>
        <p:spPr>
          <a:xfrm>
            <a:off x="5062747" y="5263950"/>
            <a:ext cx="206749" cy="55964"/>
          </a:xfrm>
          <a:custGeom>
            <a:avLst/>
            <a:gdLst/>
            <a:ahLst/>
            <a:cxnLst/>
            <a:rect l="l" t="t" r="r" b="b"/>
            <a:pathLst>
              <a:path w="121285" h="58420">
                <a:moveTo>
                  <a:pt x="7721" y="0"/>
                </a:moveTo>
                <a:lnTo>
                  <a:pt x="120726" y="44665"/>
                </a:lnTo>
                <a:lnTo>
                  <a:pt x="0" y="58420"/>
                </a:lnTo>
              </a:path>
            </a:pathLst>
          </a:custGeom>
          <a:ln w="11788">
            <a:solidFill>
              <a:srgbClr val="000000"/>
            </a:solidFill>
          </a:ln>
        </p:spPr>
        <p:txBody>
          <a:bodyPr wrap="square" lIns="0" tIns="0" rIns="0" bIns="0" rtlCol="0"/>
          <a:lstStyle/>
          <a:p>
            <a:endParaRPr sz="2400"/>
          </a:p>
        </p:txBody>
      </p:sp>
      <p:sp>
        <p:nvSpPr>
          <p:cNvPr id="19" name="object 19"/>
          <p:cNvSpPr/>
          <p:nvPr/>
        </p:nvSpPr>
        <p:spPr>
          <a:xfrm>
            <a:off x="459918" y="5412371"/>
            <a:ext cx="4903520" cy="271309"/>
          </a:xfrm>
          <a:custGeom>
            <a:avLst/>
            <a:gdLst/>
            <a:ahLst/>
            <a:cxnLst/>
            <a:rect l="l" t="t" r="r" b="b"/>
            <a:pathLst>
              <a:path w="2876550" h="283210">
                <a:moveTo>
                  <a:pt x="2876346" y="0"/>
                </a:moveTo>
                <a:lnTo>
                  <a:pt x="0" y="282917"/>
                </a:lnTo>
              </a:path>
            </a:pathLst>
          </a:custGeom>
          <a:ln w="11788">
            <a:solidFill>
              <a:srgbClr val="000000"/>
            </a:solidFill>
          </a:ln>
        </p:spPr>
        <p:txBody>
          <a:bodyPr wrap="square" lIns="0" tIns="0" rIns="0" bIns="0" rtlCol="0"/>
          <a:lstStyle/>
          <a:p>
            <a:endParaRPr sz="2400"/>
          </a:p>
        </p:txBody>
      </p:sp>
      <p:sp>
        <p:nvSpPr>
          <p:cNvPr id="20" name="object 20"/>
          <p:cNvSpPr/>
          <p:nvPr/>
        </p:nvSpPr>
        <p:spPr>
          <a:xfrm>
            <a:off x="2401872" y="5645003"/>
            <a:ext cx="205666" cy="56573"/>
          </a:xfrm>
          <a:custGeom>
            <a:avLst/>
            <a:gdLst/>
            <a:ahLst/>
            <a:cxnLst/>
            <a:rect l="l" t="t" r="r" b="b"/>
            <a:pathLst>
              <a:path w="120650" h="59054">
                <a:moveTo>
                  <a:pt x="120205" y="58661"/>
                </a:moveTo>
                <a:lnTo>
                  <a:pt x="0" y="40868"/>
                </a:lnTo>
                <a:lnTo>
                  <a:pt x="114439" y="0"/>
                </a:lnTo>
              </a:path>
            </a:pathLst>
          </a:custGeom>
          <a:ln w="11788">
            <a:solidFill>
              <a:srgbClr val="000000"/>
            </a:solidFill>
          </a:ln>
        </p:spPr>
        <p:txBody>
          <a:bodyPr wrap="square" lIns="0" tIns="0" rIns="0" bIns="0" rtlCol="0"/>
          <a:lstStyle/>
          <a:p>
            <a:endParaRPr sz="2400"/>
          </a:p>
        </p:txBody>
      </p:sp>
      <p:sp>
        <p:nvSpPr>
          <p:cNvPr id="21" name="object 21"/>
          <p:cNvSpPr txBox="1"/>
          <p:nvPr/>
        </p:nvSpPr>
        <p:spPr>
          <a:xfrm>
            <a:off x="1395000" y="2297440"/>
            <a:ext cx="4521414" cy="4101123"/>
          </a:xfrm>
          <a:prstGeom prst="rect">
            <a:avLst/>
          </a:prstGeom>
        </p:spPr>
        <p:txBody>
          <a:bodyPr vert="horz" wrap="square" lIns="0" tIns="0" rIns="0" bIns="0" rtlCol="0">
            <a:spAutoFit/>
          </a:bodyPr>
          <a:lstStyle/>
          <a:p>
            <a:pPr marL="201295">
              <a:lnSpc>
                <a:spcPct val="100000"/>
              </a:lnSpc>
            </a:pPr>
            <a:r>
              <a:rPr sz="2400" spc="20" dirty="0">
                <a:latin typeface="Courier New"/>
                <a:cs typeface="Courier New"/>
              </a:rPr>
              <a:t>Let’s</a:t>
            </a:r>
            <a:r>
              <a:rPr sz="2400" spc="-70" dirty="0">
                <a:latin typeface="Courier New"/>
                <a:cs typeface="Courier New"/>
              </a:rPr>
              <a:t> </a:t>
            </a:r>
            <a:r>
              <a:rPr sz="2400" spc="20" dirty="0">
                <a:latin typeface="Courier New"/>
                <a:cs typeface="Courier New"/>
              </a:rPr>
              <a:t>boogie</a:t>
            </a:r>
            <a:endParaRPr sz="2400" dirty="0">
              <a:latin typeface="Courier New"/>
              <a:cs typeface="Courier New"/>
            </a:endParaRPr>
          </a:p>
          <a:p>
            <a:pPr>
              <a:lnSpc>
                <a:spcPct val="100000"/>
              </a:lnSpc>
            </a:pPr>
            <a:endParaRPr sz="2400" dirty="0">
              <a:latin typeface="Times New Roman"/>
              <a:cs typeface="Times New Roman"/>
            </a:endParaRPr>
          </a:p>
          <a:p>
            <a:pPr marL="695960">
              <a:lnSpc>
                <a:spcPct val="100000"/>
              </a:lnSpc>
            </a:pPr>
            <a:r>
              <a:rPr sz="2400" spc="20" dirty="0" smtClean="0">
                <a:latin typeface="Courier New"/>
                <a:cs typeface="Courier New"/>
              </a:rPr>
              <a:t>OK</a:t>
            </a:r>
            <a:endParaRPr lang="en-US" sz="2400" dirty="0">
              <a:latin typeface="Courier New"/>
              <a:cs typeface="Courier New"/>
            </a:endParaRPr>
          </a:p>
          <a:p>
            <a:pPr marL="695960">
              <a:lnSpc>
                <a:spcPct val="100000"/>
              </a:lnSpc>
            </a:pPr>
            <a:r>
              <a:rPr sz="2400" spc="20" dirty="0" smtClean="0">
                <a:latin typeface="Courier New"/>
                <a:cs typeface="Courier New"/>
              </a:rPr>
              <a:t>Deliver </a:t>
            </a:r>
            <a:r>
              <a:rPr sz="2400" spc="20" dirty="0">
                <a:latin typeface="Courier New"/>
                <a:cs typeface="Courier New"/>
              </a:rPr>
              <a:t>to</a:t>
            </a:r>
            <a:r>
              <a:rPr sz="2400" spc="-65" dirty="0">
                <a:latin typeface="Courier New"/>
                <a:cs typeface="Courier New"/>
              </a:rPr>
              <a:t> </a:t>
            </a:r>
            <a:r>
              <a:rPr sz="2400" spc="20" dirty="0">
                <a:latin typeface="Courier New"/>
                <a:cs typeface="Courier New"/>
              </a:rPr>
              <a:t>"Chuck"  OK</a:t>
            </a:r>
            <a:endParaRPr sz="2400" dirty="0">
              <a:latin typeface="Courier New"/>
              <a:cs typeface="Courier New"/>
            </a:endParaRPr>
          </a:p>
          <a:p>
            <a:pPr marL="967105">
              <a:lnSpc>
                <a:spcPct val="100000"/>
              </a:lnSpc>
              <a:spcBef>
                <a:spcPts val="254"/>
              </a:spcBef>
            </a:pPr>
            <a:r>
              <a:rPr sz="2400" spc="20" dirty="0">
                <a:latin typeface="Courier New"/>
                <a:cs typeface="Courier New"/>
              </a:rPr>
              <a:t>Text is</a:t>
            </a:r>
            <a:r>
              <a:rPr sz="2400" spc="-70" dirty="0">
                <a:latin typeface="Courier New"/>
                <a:cs typeface="Courier New"/>
              </a:rPr>
              <a:t> </a:t>
            </a:r>
            <a:r>
              <a:rPr sz="2400" spc="20" dirty="0">
                <a:latin typeface="Courier New"/>
                <a:cs typeface="Courier New"/>
              </a:rPr>
              <a:t>"Hi"</a:t>
            </a:r>
            <a:endParaRPr sz="2400" dirty="0">
              <a:latin typeface="Courier New"/>
              <a:cs typeface="Courier New"/>
            </a:endParaRPr>
          </a:p>
          <a:p>
            <a:pPr marL="495934">
              <a:lnSpc>
                <a:spcPct val="100000"/>
              </a:lnSpc>
            </a:pPr>
            <a:r>
              <a:rPr sz="2400" spc="20" dirty="0" smtClean="0">
                <a:latin typeface="Courier New"/>
                <a:cs typeface="Courier New"/>
              </a:rPr>
              <a:t>OK</a:t>
            </a:r>
            <a:endParaRPr sz="2400" dirty="0">
              <a:latin typeface="Courier New"/>
              <a:cs typeface="Courier New"/>
            </a:endParaRPr>
          </a:p>
          <a:p>
            <a:pPr>
              <a:lnSpc>
                <a:spcPct val="100000"/>
              </a:lnSpc>
              <a:spcBef>
                <a:spcPts val="25"/>
              </a:spcBef>
            </a:pPr>
            <a:endParaRPr sz="2400" dirty="0">
              <a:latin typeface="Times New Roman"/>
              <a:cs typeface="Times New Roman"/>
            </a:endParaRPr>
          </a:p>
          <a:p>
            <a:pPr marL="12700">
              <a:lnSpc>
                <a:spcPct val="100000"/>
              </a:lnSpc>
            </a:pPr>
            <a:r>
              <a:rPr sz="2400" spc="20" dirty="0">
                <a:latin typeface="Courier New"/>
                <a:cs typeface="Courier New"/>
              </a:rPr>
              <a:t>Gotta</a:t>
            </a:r>
            <a:r>
              <a:rPr sz="2400" spc="-75" dirty="0">
                <a:latin typeface="Courier New"/>
                <a:cs typeface="Courier New"/>
              </a:rPr>
              <a:t> </a:t>
            </a:r>
            <a:r>
              <a:rPr sz="2400" spc="20" dirty="0">
                <a:latin typeface="Courier New"/>
                <a:cs typeface="Courier New"/>
              </a:rPr>
              <a:t>run</a:t>
            </a:r>
            <a:endParaRPr sz="2400" dirty="0">
              <a:latin typeface="Courier New"/>
              <a:cs typeface="Courier New"/>
            </a:endParaRPr>
          </a:p>
          <a:p>
            <a:pPr>
              <a:lnSpc>
                <a:spcPct val="100000"/>
              </a:lnSpc>
              <a:spcBef>
                <a:spcPts val="40"/>
              </a:spcBef>
            </a:pPr>
            <a:endParaRPr sz="2400" dirty="0">
              <a:latin typeface="Times New Roman"/>
              <a:cs typeface="Times New Roman"/>
            </a:endParaRPr>
          </a:p>
          <a:p>
            <a:pPr marL="554355">
              <a:lnSpc>
                <a:spcPct val="100000"/>
              </a:lnSpc>
            </a:pPr>
            <a:r>
              <a:rPr sz="2400" spc="20" dirty="0">
                <a:latin typeface="Courier New"/>
                <a:cs typeface="Courier New"/>
              </a:rPr>
              <a:t>OK</a:t>
            </a:r>
            <a:endParaRPr sz="2400" dirty="0">
              <a:latin typeface="Courier New"/>
              <a:cs typeface="Courier New"/>
            </a:endParaRPr>
          </a:p>
        </p:txBody>
      </p:sp>
      <p:sp>
        <p:nvSpPr>
          <p:cNvPr id="22" name="object 22"/>
          <p:cNvSpPr txBox="1"/>
          <p:nvPr/>
        </p:nvSpPr>
        <p:spPr>
          <a:xfrm>
            <a:off x="3837940" y="8284391"/>
            <a:ext cx="189230" cy="164465"/>
          </a:xfrm>
          <a:prstGeom prst="rect">
            <a:avLst/>
          </a:prstGeom>
        </p:spPr>
        <p:txBody>
          <a:bodyPr vert="horz" wrap="square" lIns="0" tIns="6985" rIns="0" bIns="0" rtlCol="0">
            <a:spAutoFit/>
          </a:bodyPr>
          <a:lstStyle/>
          <a:p>
            <a:pPr marL="25400">
              <a:lnSpc>
                <a:spcPts val="1235"/>
              </a:lnSpc>
              <a:spcBef>
                <a:spcPts val="55"/>
              </a:spcBef>
            </a:pPr>
            <a:r>
              <a:rPr sz="1050" spc="-5" dirty="0">
                <a:latin typeface="Times New Roman"/>
                <a:cs typeface="Times New Roman"/>
              </a:rPr>
              <a:t>13</a:t>
            </a:r>
            <a:endParaRPr sz="1050">
              <a:latin typeface="Times New Roman"/>
              <a:cs typeface="Times New Roman"/>
            </a:endParaRPr>
          </a:p>
        </p:txBody>
      </p:sp>
      <p:sp>
        <p:nvSpPr>
          <p:cNvPr id="23" name="object 4"/>
          <p:cNvSpPr txBox="1"/>
          <p:nvPr/>
        </p:nvSpPr>
        <p:spPr>
          <a:xfrm>
            <a:off x="762001" y="7678398"/>
            <a:ext cx="6553200" cy="861774"/>
          </a:xfrm>
          <a:prstGeom prst="rect">
            <a:avLst/>
          </a:prstGeom>
        </p:spPr>
        <p:txBody>
          <a:bodyPr vert="horz" wrap="square" lIns="0" tIns="0" rIns="0" bIns="0" rtlCol="0">
            <a:spAutoFit/>
          </a:bodyPr>
          <a:lstStyle/>
          <a:p>
            <a:pPr marL="9814">
              <a:buClr>
                <a:srgbClr val="333399"/>
              </a:buClr>
              <a:buSzPct val="50000"/>
              <a:tabLst>
                <a:tab pos="294399" algn="l"/>
              </a:tabLst>
            </a:pPr>
            <a:r>
              <a:rPr lang="en-US" sz="2800" spc="4" dirty="0" smtClean="0">
                <a:solidFill>
                  <a:srgbClr val="00B050"/>
                </a:solidFill>
                <a:latin typeface="Arial"/>
                <a:cs typeface="Arial"/>
              </a:rPr>
              <a:t>Q</a:t>
            </a:r>
            <a:r>
              <a:rPr lang="en-US" sz="2800" spc="4" dirty="0" smtClean="0">
                <a:solidFill>
                  <a:srgbClr val="232323"/>
                </a:solidFill>
                <a:latin typeface="Arial"/>
                <a:cs typeface="Arial"/>
              </a:rPr>
              <a:t>: What happens if one end crashes  </a:t>
            </a:r>
          </a:p>
          <a:p>
            <a:pPr marL="9814">
              <a:buClr>
                <a:srgbClr val="333399"/>
              </a:buClr>
              <a:buSzPct val="50000"/>
              <a:tabLst>
                <a:tab pos="294399" algn="l"/>
              </a:tabLst>
            </a:pPr>
            <a:r>
              <a:rPr lang="en-US" sz="2800" spc="4" dirty="0" smtClean="0">
                <a:solidFill>
                  <a:srgbClr val="00B050"/>
                </a:solidFill>
                <a:latin typeface="Arial"/>
                <a:cs typeface="Arial"/>
              </a:rPr>
              <a:t>A</a:t>
            </a:r>
            <a:r>
              <a:rPr lang="en-US" sz="2800" spc="4" dirty="0" smtClean="0">
                <a:solidFill>
                  <a:srgbClr val="232323"/>
                </a:solidFill>
                <a:latin typeface="Arial"/>
                <a:cs typeface="Arial"/>
              </a:rPr>
              <a:t>: Need application state (not in course)</a:t>
            </a:r>
            <a:endParaRPr sz="28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219200"/>
            <a:ext cx="6298651" cy="3967753"/>
          </a:xfrm>
          <a:prstGeom prst="rect">
            <a:avLst/>
          </a:prstGeom>
        </p:spPr>
        <p:txBody>
          <a:bodyPr vert="horz" wrap="square" lIns="0" tIns="0" rIns="0" bIns="0" rtlCol="0">
            <a:spAutoFit/>
          </a:bodyPr>
          <a:lstStyle/>
          <a:p>
            <a:pPr marL="1681480">
              <a:lnSpc>
                <a:spcPct val="100000"/>
              </a:lnSpc>
            </a:pPr>
            <a:r>
              <a:rPr sz="3200" spc="250" dirty="0">
                <a:solidFill>
                  <a:srgbClr val="0070C0"/>
                </a:solidFill>
                <a:latin typeface="Times New Roman" panose="02020603050405020304" pitchFamily="18" charset="0"/>
                <a:cs typeface="Times New Roman" panose="02020603050405020304" pitchFamily="18" charset="0"/>
              </a:rPr>
              <a:t>Lecture</a:t>
            </a:r>
            <a:r>
              <a:rPr sz="3200" spc="200" dirty="0">
                <a:solidFill>
                  <a:srgbClr val="0070C0"/>
                </a:solidFill>
                <a:latin typeface="Times New Roman" panose="02020603050405020304" pitchFamily="18" charset="0"/>
                <a:cs typeface="Times New Roman" panose="02020603050405020304" pitchFamily="18" charset="0"/>
              </a:rPr>
              <a:t> </a:t>
            </a:r>
            <a:r>
              <a:rPr sz="3200" spc="245" dirty="0">
                <a:solidFill>
                  <a:srgbClr val="0070C0"/>
                </a:solidFill>
                <a:latin typeface="Times New Roman" panose="02020603050405020304" pitchFamily="18" charset="0"/>
                <a:cs typeface="Times New Roman" panose="02020603050405020304" pitchFamily="18" charset="0"/>
              </a:rPr>
              <a:t>Outline</a:t>
            </a:r>
            <a:endParaRPr sz="3200" dirty="0">
              <a:solidFill>
                <a:srgbClr val="0070C0"/>
              </a:solidFill>
              <a:latin typeface="Times New Roman" panose="02020603050405020304" pitchFamily="18" charset="0"/>
              <a:cs typeface="Times New Roman" panose="02020603050405020304" pitchFamily="18" charset="0"/>
            </a:endParaRPr>
          </a:p>
          <a:p>
            <a:pPr>
              <a:lnSpc>
                <a:spcPct val="100000"/>
              </a:lnSpc>
              <a:spcBef>
                <a:spcPts val="10"/>
              </a:spcBef>
            </a:pPr>
            <a:endParaRPr sz="1900" dirty="0">
              <a:latin typeface="Times New Roman"/>
              <a:cs typeface="Times New Roman"/>
            </a:endParaRPr>
          </a:p>
          <a:p>
            <a:pPr marL="212090" indent="-199390">
              <a:lnSpc>
                <a:spcPct val="100000"/>
              </a:lnSpc>
              <a:buFont typeface="Times New Roman"/>
              <a:buChar char="•"/>
              <a:tabLst>
                <a:tab pos="212725" algn="l"/>
              </a:tabLst>
            </a:pPr>
            <a:r>
              <a:rPr lang="en-US" sz="2800" spc="40" dirty="0" smtClean="0">
                <a:latin typeface="Garamond"/>
                <a:cs typeface="Garamond"/>
              </a:rPr>
              <a:t>Prize Question </a:t>
            </a:r>
            <a:r>
              <a:rPr lang="en-US" sz="2800" spc="40" dirty="0" smtClean="0">
                <a:latin typeface="Garamond"/>
                <a:cs typeface="Garamond"/>
              </a:rPr>
              <a:t>on Layering</a:t>
            </a:r>
            <a:endParaRPr lang="en-US" sz="2800" spc="40" dirty="0" smtClean="0">
              <a:latin typeface="Garamond"/>
              <a:cs typeface="Garamond"/>
            </a:endParaRPr>
          </a:p>
          <a:p>
            <a:pPr marL="12700">
              <a:lnSpc>
                <a:spcPct val="100000"/>
              </a:lnSpc>
              <a:tabLst>
                <a:tab pos="212725" algn="l"/>
              </a:tabLst>
            </a:pPr>
            <a:endParaRPr lang="en-US" sz="2800" spc="40" dirty="0" smtClean="0">
              <a:latin typeface="Garamond"/>
              <a:cs typeface="Garamond"/>
            </a:endParaRPr>
          </a:p>
          <a:p>
            <a:pPr marL="212090" indent="-199390">
              <a:lnSpc>
                <a:spcPct val="100000"/>
              </a:lnSpc>
              <a:buFont typeface="Times New Roman"/>
              <a:buChar char="•"/>
              <a:tabLst>
                <a:tab pos="212725" algn="l"/>
              </a:tabLst>
            </a:pPr>
            <a:r>
              <a:rPr lang="en-US" sz="2800" spc="40" dirty="0" smtClean="0">
                <a:latin typeface="Garamond"/>
                <a:cs typeface="Garamond"/>
              </a:rPr>
              <a:t>Hourglass </a:t>
            </a:r>
            <a:r>
              <a:rPr lang="en-US" sz="2800" spc="40" dirty="0" smtClean="0">
                <a:latin typeface="Garamond"/>
                <a:cs typeface="Garamond"/>
              </a:rPr>
              <a:t>model</a:t>
            </a:r>
          </a:p>
          <a:p>
            <a:pPr marL="12700">
              <a:lnSpc>
                <a:spcPct val="100000"/>
              </a:lnSpc>
              <a:tabLst>
                <a:tab pos="212725" algn="l"/>
              </a:tabLst>
            </a:pPr>
            <a:endParaRPr lang="en-US" sz="2800" spc="40" dirty="0" smtClean="0">
              <a:latin typeface="Garamond"/>
              <a:cs typeface="Garamond"/>
            </a:endParaRPr>
          </a:p>
          <a:p>
            <a:pPr marL="212090" indent="-199390">
              <a:lnSpc>
                <a:spcPct val="100000"/>
              </a:lnSpc>
              <a:buFont typeface="Times New Roman"/>
              <a:buChar char="•"/>
              <a:tabLst>
                <a:tab pos="212725" algn="l"/>
              </a:tabLst>
            </a:pPr>
            <a:r>
              <a:rPr lang="en-US" sz="2800" spc="40" dirty="0" smtClean="0">
                <a:latin typeface="Garamond"/>
                <a:cs typeface="Garamond"/>
              </a:rPr>
              <a:t>Overview of email transfer</a:t>
            </a:r>
          </a:p>
          <a:p>
            <a:pPr marL="212090" indent="-199390">
              <a:lnSpc>
                <a:spcPct val="100000"/>
              </a:lnSpc>
              <a:buFont typeface="Times New Roman"/>
              <a:buChar char="•"/>
              <a:tabLst>
                <a:tab pos="212725" algn="l"/>
              </a:tabLst>
            </a:pPr>
            <a:endParaRPr lang="en-US" sz="2800" dirty="0">
              <a:latin typeface="Garamond"/>
              <a:cs typeface="Garamond"/>
            </a:endParaRPr>
          </a:p>
          <a:p>
            <a:pPr marL="212090" indent="-199390">
              <a:lnSpc>
                <a:spcPct val="100000"/>
              </a:lnSpc>
              <a:spcBef>
                <a:spcPts val="1305"/>
              </a:spcBef>
              <a:buFont typeface="Times New Roman"/>
              <a:buChar char="•"/>
              <a:tabLst>
                <a:tab pos="212725" algn="l"/>
              </a:tabLst>
            </a:pPr>
            <a:r>
              <a:rPr lang="en-US" sz="2800" spc="-5" dirty="0" smtClean="0">
                <a:latin typeface="Garamond"/>
                <a:cs typeface="Garamond"/>
              </a:rPr>
              <a:t>Begin Physical Layer</a:t>
            </a:r>
            <a:endParaRPr sz="2800" dirty="0">
              <a:latin typeface="Garamond"/>
              <a:cs typeface="Garamond"/>
            </a:endParaRPr>
          </a:p>
        </p:txBody>
      </p:sp>
      <p:sp>
        <p:nvSpPr>
          <p:cNvPr id="3" name="object 3"/>
          <p:cNvSpPr txBox="1">
            <a:spLocks noGrp="1"/>
          </p:cNvSpPr>
          <p:nvPr>
            <p:ph type="sldNum" sz="quarter" idx="4294967295"/>
          </p:nvPr>
        </p:nvSpPr>
        <p:spPr>
          <a:prstGeom prst="rect">
            <a:avLst/>
          </a:prstGeom>
        </p:spPr>
        <p:txBody>
          <a:bodyPr vert="horz" wrap="square" lIns="0" tIns="6985" rIns="0" bIns="0" rtlCol="0">
            <a:spAutoFit/>
          </a:bodyPr>
          <a:lstStyle/>
          <a:p>
            <a:pPr marL="25400">
              <a:lnSpc>
                <a:spcPts val="1235"/>
              </a:lnSpc>
              <a:spcBef>
                <a:spcPts val="55"/>
              </a:spcBef>
            </a:pPr>
            <a:r>
              <a:rPr spc="-5" dirty="0"/>
              <a:t>1</a:t>
            </a:r>
          </a:p>
        </p:txBody>
      </p:sp>
    </p:spTree>
    <p:extLst>
      <p:ext uri="{BB962C8B-B14F-4D97-AF65-F5344CB8AC3E}">
        <p14:creationId xmlns:p14="http://schemas.microsoft.com/office/powerpoint/2010/main" val="1827473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p:cNvSpPr txBox="1"/>
          <p:nvPr/>
        </p:nvSpPr>
        <p:spPr>
          <a:xfrm>
            <a:off x="914400" y="609600"/>
            <a:ext cx="5867400" cy="430887"/>
          </a:xfrm>
          <a:prstGeom prst="rect">
            <a:avLst/>
          </a:prstGeom>
        </p:spPr>
        <p:txBody>
          <a:bodyPr vert="horz" wrap="square" lIns="0" tIns="0" rIns="0" bIns="0" rtlCol="0">
            <a:spAutoFit/>
          </a:bodyPr>
          <a:lstStyle/>
          <a:p>
            <a:pPr marL="12700">
              <a:lnSpc>
                <a:spcPct val="100000"/>
              </a:lnSpc>
            </a:pPr>
            <a:r>
              <a:rPr lang="en-US" sz="2800" i="1" spc="25" dirty="0" smtClean="0">
                <a:solidFill>
                  <a:srgbClr val="0070C0"/>
                </a:solidFill>
                <a:latin typeface="Arial"/>
                <a:cs typeface="Arial"/>
              </a:rPr>
              <a:t>PRIZE QUESTION </a:t>
            </a:r>
            <a:r>
              <a:rPr lang="en-US" sz="2800" i="1" spc="25" dirty="0" smtClean="0">
                <a:solidFill>
                  <a:srgbClr val="0070C0"/>
                </a:solidFill>
                <a:latin typeface="Arial"/>
                <a:cs typeface="Arial"/>
              </a:rPr>
              <a:t>1</a:t>
            </a:r>
            <a:endParaRPr sz="2800" dirty="0">
              <a:solidFill>
                <a:srgbClr val="0070C0"/>
              </a:solidFill>
              <a:latin typeface="Arial"/>
              <a:cs typeface="Arial"/>
            </a:endParaRPr>
          </a:p>
        </p:txBody>
      </p:sp>
      <p:pic>
        <p:nvPicPr>
          <p:cNvPr id="6" name="Picture 5"/>
          <p:cNvPicPr>
            <a:picLocks noChangeAspect="1"/>
          </p:cNvPicPr>
          <p:nvPr/>
        </p:nvPicPr>
        <p:blipFill>
          <a:blip r:embed="rId2"/>
          <a:stretch>
            <a:fillRect/>
          </a:stretch>
        </p:blipFill>
        <p:spPr>
          <a:xfrm>
            <a:off x="-130743" y="4191000"/>
            <a:ext cx="7674543" cy="1601418"/>
          </a:xfrm>
          <a:prstGeom prst="rect">
            <a:avLst/>
          </a:prstGeom>
        </p:spPr>
      </p:pic>
      <p:sp>
        <p:nvSpPr>
          <p:cNvPr id="8" name="TextBox 7"/>
          <p:cNvSpPr txBox="1"/>
          <p:nvPr/>
        </p:nvSpPr>
        <p:spPr>
          <a:xfrm>
            <a:off x="457200" y="6705600"/>
            <a:ext cx="7086600" cy="1200329"/>
          </a:xfrm>
          <a:prstGeom prst="rect">
            <a:avLst/>
          </a:prstGeom>
          <a:noFill/>
        </p:spPr>
        <p:txBody>
          <a:bodyPr wrap="square" rtlCol="0">
            <a:spAutoFit/>
          </a:bodyPr>
          <a:lstStyle/>
          <a:p>
            <a:r>
              <a:rPr lang="en-US" sz="2400" dirty="0" smtClean="0"/>
              <a:t>How can we detect congestion at network level and send it to TCP at the sender without </a:t>
            </a:r>
            <a:r>
              <a:rPr lang="en-US" sz="2400" dirty="0" smtClean="0">
                <a:solidFill>
                  <a:srgbClr val="FF0000"/>
                </a:solidFill>
              </a:rPr>
              <a:t>violating strict layering</a:t>
            </a:r>
            <a:endParaRPr lang="en-US" sz="2400" dirty="0">
              <a:solidFill>
                <a:srgbClr val="FF0000"/>
              </a:solidFill>
            </a:endParaRPr>
          </a:p>
        </p:txBody>
      </p:sp>
    </p:spTree>
    <p:extLst>
      <p:ext uri="{BB962C8B-B14F-4D97-AF65-F5344CB8AC3E}">
        <p14:creationId xmlns:p14="http://schemas.microsoft.com/office/powerpoint/2010/main" val="1475048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4835" y="1447800"/>
            <a:ext cx="6298651" cy="5370701"/>
          </a:xfrm>
          <a:prstGeom prst="rect">
            <a:avLst/>
          </a:prstGeom>
        </p:spPr>
        <p:txBody>
          <a:bodyPr vert="horz" wrap="square" lIns="0" tIns="0" rIns="0" bIns="0" rtlCol="0">
            <a:spAutoFit/>
          </a:bodyPr>
          <a:lstStyle/>
          <a:p>
            <a:pPr marL="1681480">
              <a:lnSpc>
                <a:spcPct val="100000"/>
              </a:lnSpc>
            </a:pPr>
            <a:endParaRPr sz="3200" dirty="0">
              <a:solidFill>
                <a:srgbClr val="0070C0"/>
              </a:solidFill>
              <a:latin typeface="Times New Roman" panose="02020603050405020304" pitchFamily="18" charset="0"/>
              <a:cs typeface="Times New Roman" panose="02020603050405020304" pitchFamily="18" charset="0"/>
            </a:endParaRPr>
          </a:p>
          <a:p>
            <a:pPr>
              <a:lnSpc>
                <a:spcPct val="100000"/>
              </a:lnSpc>
              <a:spcBef>
                <a:spcPts val="10"/>
              </a:spcBef>
            </a:pPr>
            <a:endParaRPr sz="1900" dirty="0">
              <a:latin typeface="Times New Roman"/>
              <a:cs typeface="Times New Roman"/>
            </a:endParaRPr>
          </a:p>
          <a:p>
            <a:pPr marL="212090" indent="-199390">
              <a:lnSpc>
                <a:spcPct val="100000"/>
              </a:lnSpc>
              <a:buFont typeface="Times New Roman"/>
              <a:buChar char="•"/>
              <a:tabLst>
                <a:tab pos="212725" algn="l"/>
              </a:tabLst>
            </a:pPr>
            <a:r>
              <a:rPr lang="en-US" sz="2800" spc="40" dirty="0" smtClean="0">
                <a:latin typeface="Times New Roman" panose="02020603050405020304" pitchFamily="18" charset="0"/>
                <a:cs typeface="Times New Roman" panose="02020603050405020304" pitchFamily="18" charset="0"/>
              </a:rPr>
              <a:t>Communications </a:t>
            </a:r>
            <a:r>
              <a:rPr lang="en-US" sz="2800" spc="40" dirty="0">
                <a:latin typeface="Times New Roman" panose="02020603050405020304" pitchFamily="18" charset="0"/>
                <a:cs typeface="Times New Roman" panose="02020603050405020304" pitchFamily="18" charset="0"/>
              </a:rPr>
              <a:t>is complicated</a:t>
            </a:r>
          </a:p>
          <a:p>
            <a:pPr lvl="1"/>
            <a:r>
              <a:rPr lang="en-US" sz="2800" spc="40" dirty="0">
                <a:latin typeface="Times New Roman" panose="02020603050405020304" pitchFamily="18" charset="0"/>
                <a:cs typeface="Times New Roman" panose="02020603050405020304" pitchFamily="18" charset="0"/>
              </a:rPr>
              <a:t>Modulation and encoding bits</a:t>
            </a:r>
          </a:p>
          <a:p>
            <a:pPr lvl="1"/>
            <a:r>
              <a:rPr lang="en-US" sz="2800" spc="40" dirty="0">
                <a:latin typeface="Times New Roman" panose="02020603050405020304" pitchFamily="18" charset="0"/>
                <a:cs typeface="Times New Roman" panose="02020603050405020304" pitchFamily="18" charset="0"/>
              </a:rPr>
              <a:t>Splitting sequences of bits into packets</a:t>
            </a:r>
          </a:p>
          <a:p>
            <a:pPr lvl="1"/>
            <a:r>
              <a:rPr lang="en-US" sz="2800" spc="40" dirty="0" smtClean="0">
                <a:latin typeface="Times New Roman" panose="02020603050405020304" pitchFamily="18" charset="0"/>
                <a:cs typeface="Times New Roman" panose="02020603050405020304" pitchFamily="18" charset="0"/>
              </a:rPr>
              <a:t>Routing</a:t>
            </a:r>
            <a:endParaRPr lang="en-US" sz="2800" spc="40" dirty="0">
              <a:latin typeface="Times New Roman" panose="02020603050405020304" pitchFamily="18" charset="0"/>
              <a:cs typeface="Times New Roman" panose="02020603050405020304" pitchFamily="18" charset="0"/>
            </a:endParaRPr>
          </a:p>
          <a:p>
            <a:pPr lvl="1"/>
            <a:r>
              <a:rPr lang="en-US" sz="2800" spc="40" dirty="0">
                <a:latin typeface="Times New Roman" panose="02020603050405020304" pitchFamily="18" charset="0"/>
                <a:cs typeface="Times New Roman" panose="02020603050405020304" pitchFamily="18" charset="0"/>
              </a:rPr>
              <a:t>Recovering from lost </a:t>
            </a:r>
            <a:r>
              <a:rPr lang="en-US" sz="2800" spc="40" dirty="0" smtClean="0">
                <a:latin typeface="Times New Roman" panose="02020603050405020304" pitchFamily="18" charset="0"/>
                <a:cs typeface="Times New Roman" panose="02020603050405020304" pitchFamily="18" charset="0"/>
              </a:rPr>
              <a:t>messages etc….</a:t>
            </a:r>
          </a:p>
          <a:p>
            <a:pPr marL="457200" indent="-457200">
              <a:buFont typeface="Arial" panose="020B0604020202020204" pitchFamily="34" charset="0"/>
              <a:buChar char="•"/>
            </a:pPr>
            <a:r>
              <a:rPr lang="en-US" sz="2800" spc="40" dirty="0" smtClean="0">
                <a:latin typeface="Times New Roman" panose="02020603050405020304" pitchFamily="18" charset="0"/>
                <a:cs typeface="Times New Roman" panose="02020603050405020304" pitchFamily="18" charset="0"/>
              </a:rPr>
              <a:t>Really </a:t>
            </a:r>
            <a:r>
              <a:rPr lang="en-US" sz="2800" spc="40" dirty="0">
                <a:latin typeface="Times New Roman" panose="02020603050405020304" pitchFamily="18" charset="0"/>
                <a:cs typeface="Times New Roman" panose="02020603050405020304" pitchFamily="18" charset="0"/>
              </a:rPr>
              <a:t>hard to think about all of this and get it right</a:t>
            </a:r>
          </a:p>
          <a:p>
            <a:pPr marL="457200" indent="-457200">
              <a:buFont typeface="Arial" panose="020B0604020202020204" pitchFamily="34" charset="0"/>
              <a:buChar char="•"/>
            </a:pPr>
            <a:r>
              <a:rPr lang="en-US" sz="2800" spc="40" dirty="0">
                <a:latin typeface="Times New Roman" panose="02020603050405020304" pitchFamily="18" charset="0"/>
                <a:cs typeface="Times New Roman" panose="02020603050405020304" pitchFamily="18" charset="0"/>
              </a:rPr>
              <a:t>Not all applications need all of it</a:t>
            </a:r>
          </a:p>
          <a:p>
            <a:pPr marL="457200" indent="-457200">
              <a:buFont typeface="Arial" panose="020B0604020202020204" pitchFamily="34" charset="0"/>
              <a:buChar char="•"/>
            </a:pPr>
            <a:r>
              <a:rPr lang="en-US" sz="2800" spc="40" dirty="0">
                <a:latin typeface="Times New Roman" panose="02020603050405020304" pitchFamily="18" charset="0"/>
                <a:cs typeface="Times New Roman" panose="02020603050405020304" pitchFamily="18" charset="0"/>
              </a:rPr>
              <a:t>How to achieve interoperability?</a:t>
            </a:r>
          </a:p>
          <a:p>
            <a:endParaRPr lang="en-US" dirty="0">
              <a:latin typeface="Times New Roman" panose="02020603050405020304" pitchFamily="18" charset="0"/>
              <a:cs typeface="Times New Roman" panose="02020603050405020304" pitchFamily="18" charset="0"/>
            </a:endParaRPr>
          </a:p>
          <a:p>
            <a:pPr marL="12700">
              <a:lnSpc>
                <a:spcPct val="100000"/>
              </a:lnSpc>
              <a:tabLst>
                <a:tab pos="212725" algn="l"/>
              </a:tabLst>
            </a:pPr>
            <a:endParaRPr lang="en-US" sz="2800" spc="40" dirty="0" smtClean="0">
              <a:latin typeface="Garamond"/>
              <a:cs typeface="Garamond"/>
            </a:endParaRPr>
          </a:p>
        </p:txBody>
      </p:sp>
      <p:sp>
        <p:nvSpPr>
          <p:cNvPr id="3" name="object 3"/>
          <p:cNvSpPr txBox="1">
            <a:spLocks noGrp="1"/>
          </p:cNvSpPr>
          <p:nvPr>
            <p:ph type="sldNum" sz="quarter" idx="4294967295"/>
          </p:nvPr>
        </p:nvSpPr>
        <p:spPr>
          <a:prstGeom prst="rect">
            <a:avLst/>
          </a:prstGeom>
        </p:spPr>
        <p:txBody>
          <a:bodyPr vert="horz" wrap="square" lIns="0" tIns="6985" rIns="0" bIns="0" rtlCol="0">
            <a:spAutoFit/>
          </a:bodyPr>
          <a:lstStyle/>
          <a:p>
            <a:pPr marL="25400">
              <a:lnSpc>
                <a:spcPts val="1235"/>
              </a:lnSpc>
              <a:spcBef>
                <a:spcPts val="55"/>
              </a:spcBef>
            </a:pPr>
            <a:r>
              <a:rPr spc="-5" dirty="0"/>
              <a:t>1</a:t>
            </a:r>
          </a:p>
        </p:txBody>
      </p:sp>
      <p:sp>
        <p:nvSpPr>
          <p:cNvPr id="4" name="object 3"/>
          <p:cNvSpPr txBox="1"/>
          <p:nvPr/>
        </p:nvSpPr>
        <p:spPr>
          <a:xfrm>
            <a:off x="1074738" y="776121"/>
            <a:ext cx="5678846" cy="430887"/>
          </a:xfrm>
          <a:prstGeom prst="rect">
            <a:avLst/>
          </a:prstGeom>
        </p:spPr>
        <p:txBody>
          <a:bodyPr vert="horz" wrap="square" lIns="0" tIns="0" rIns="0" bIns="0" rtlCol="0">
            <a:spAutoFit/>
          </a:bodyPr>
          <a:lstStyle/>
          <a:p>
            <a:pPr marL="12700">
              <a:lnSpc>
                <a:spcPct val="100000"/>
              </a:lnSpc>
            </a:pPr>
            <a:r>
              <a:rPr lang="en-US" sz="2800" i="1" spc="25" dirty="0" smtClean="0">
                <a:solidFill>
                  <a:srgbClr val="0070C0"/>
                </a:solidFill>
                <a:latin typeface="Arial"/>
                <a:cs typeface="Arial"/>
              </a:rPr>
              <a:t>PROBLEM BEING SOLVED</a:t>
            </a:r>
          </a:p>
        </p:txBody>
      </p:sp>
    </p:spTree>
    <p:extLst>
      <p:ext uri="{BB962C8B-B14F-4D97-AF65-F5344CB8AC3E}">
        <p14:creationId xmlns:p14="http://schemas.microsoft.com/office/powerpoint/2010/main" val="13276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259080" y="2819401"/>
            <a:ext cx="7310162" cy="4653582"/>
          </a:xfrm>
        </p:spPr>
        <p:txBody>
          <a:bodyPr/>
          <a:lstStyle/>
          <a:p>
            <a:pPr eaLnBrk="1" hangingPunct="1">
              <a:lnSpc>
                <a:spcPct val="90000"/>
              </a:lnSpc>
            </a:pPr>
            <a:r>
              <a:rPr lang="en-US" sz="2800" dirty="0">
                <a:latin typeface="Times New Roman" panose="02020603050405020304" pitchFamily="18" charset="0"/>
                <a:cs typeface="Times New Roman" panose="02020603050405020304" pitchFamily="18" charset="0"/>
              </a:rPr>
              <a:t>Sub-divide the problem</a:t>
            </a:r>
          </a:p>
          <a:p>
            <a:pPr lvl="1" eaLnBrk="1" hangingPunct="1">
              <a:lnSpc>
                <a:spcPct val="90000"/>
              </a:lnSpc>
            </a:pPr>
            <a:r>
              <a:rPr lang="en-US" sz="2800" dirty="0">
                <a:latin typeface="Times New Roman" panose="02020603050405020304" pitchFamily="18" charset="0"/>
                <a:cs typeface="Times New Roman" panose="02020603050405020304" pitchFamily="18" charset="0"/>
              </a:rPr>
              <a:t>Each layer relies on services from layer below </a:t>
            </a:r>
          </a:p>
          <a:p>
            <a:pPr lvl="1" eaLnBrk="1" hangingPunct="1">
              <a:lnSpc>
                <a:spcPct val="90000"/>
              </a:lnSpc>
            </a:pPr>
            <a:r>
              <a:rPr lang="en-US" sz="2800" dirty="0">
                <a:latin typeface="Times New Roman" panose="02020603050405020304" pitchFamily="18" charset="0"/>
                <a:cs typeface="Times New Roman" panose="02020603050405020304" pitchFamily="18" charset="0"/>
              </a:rPr>
              <a:t>Each layer exports services to layer </a:t>
            </a:r>
            <a:r>
              <a:rPr lang="en-US" sz="2800" dirty="0" smtClean="0">
                <a:latin typeface="Times New Roman" panose="02020603050405020304" pitchFamily="18" charset="0"/>
                <a:cs typeface="Times New Roman" panose="02020603050405020304" pitchFamily="18" charset="0"/>
              </a:rPr>
              <a:t>above</a:t>
            </a:r>
          </a:p>
          <a:p>
            <a:pPr lvl="1" eaLnBrk="1" hangingPunct="1">
              <a:lnSpc>
                <a:spcPct val="90000"/>
              </a:lnSpc>
            </a:pPr>
            <a:endParaRPr lang="en-US" sz="2800" dirty="0" smtClean="0">
              <a:latin typeface="Times New Roman" panose="02020603050405020304" pitchFamily="18" charset="0"/>
              <a:cs typeface="Times New Roman" panose="02020603050405020304" pitchFamily="18" charset="0"/>
            </a:endParaRPr>
          </a:p>
          <a:p>
            <a:pPr eaLnBrk="1" hangingPunct="1">
              <a:lnSpc>
                <a:spcPct val="90000"/>
              </a:lnSpc>
            </a:pPr>
            <a:r>
              <a:rPr lang="en-US" sz="2800" dirty="0">
                <a:latin typeface="Times New Roman" panose="02020603050405020304" pitchFamily="18" charset="0"/>
                <a:cs typeface="Times New Roman" panose="02020603050405020304" pitchFamily="18" charset="0"/>
              </a:rPr>
              <a:t>Interface between layers defines interaction</a:t>
            </a:r>
          </a:p>
          <a:p>
            <a:pPr lvl="1" eaLnBrk="1" hangingPunct="1">
              <a:lnSpc>
                <a:spcPct val="90000"/>
              </a:lnSpc>
            </a:pPr>
            <a:r>
              <a:rPr lang="en-US" sz="2800" dirty="0">
                <a:latin typeface="Times New Roman" panose="02020603050405020304" pitchFamily="18" charset="0"/>
                <a:cs typeface="Times New Roman" panose="02020603050405020304" pitchFamily="18" charset="0"/>
              </a:rPr>
              <a:t>Hides implementation </a:t>
            </a:r>
            <a:r>
              <a:rPr lang="en-US" sz="2800" dirty="0" smtClean="0">
                <a:latin typeface="Times New Roman" panose="02020603050405020304" pitchFamily="18" charset="0"/>
                <a:cs typeface="Times New Roman" panose="02020603050405020304" pitchFamily="18" charset="0"/>
              </a:rPr>
              <a:t>details (encapsulation)</a:t>
            </a:r>
            <a:endParaRPr lang="en-US" sz="2800" dirty="0">
              <a:latin typeface="Times New Roman" panose="02020603050405020304" pitchFamily="18" charset="0"/>
              <a:cs typeface="Times New Roman" panose="02020603050405020304" pitchFamily="18" charset="0"/>
            </a:endParaRPr>
          </a:p>
          <a:p>
            <a:pPr lvl="1" eaLnBrk="1" hangingPunct="1">
              <a:lnSpc>
                <a:spcPct val="90000"/>
              </a:lnSpc>
            </a:pPr>
            <a:r>
              <a:rPr lang="en-US" sz="2800" dirty="0">
                <a:latin typeface="Times New Roman" panose="02020603050405020304" pitchFamily="18" charset="0"/>
                <a:cs typeface="Times New Roman" panose="02020603050405020304" pitchFamily="18" charset="0"/>
              </a:rPr>
              <a:t>Layers can change without disturbing other </a:t>
            </a:r>
            <a:r>
              <a:rPr lang="en-US" sz="2800" dirty="0" smtClean="0">
                <a:latin typeface="Times New Roman" panose="02020603050405020304" pitchFamily="18" charset="0"/>
                <a:cs typeface="Times New Roman" panose="02020603050405020304" pitchFamily="18" charset="0"/>
              </a:rPr>
              <a:t>layers (modularity)</a:t>
            </a:r>
          </a:p>
          <a:p>
            <a:pPr lvl="1" eaLnBrk="1" hangingPunct="1">
              <a:lnSpc>
                <a:spcPct val="90000"/>
              </a:lnSpc>
            </a:pPr>
            <a:endParaRPr lang="en-US" sz="2800" dirty="0" smtClean="0">
              <a:latin typeface="Times New Roman" panose="02020603050405020304" pitchFamily="18" charset="0"/>
              <a:cs typeface="Times New Roman" panose="02020603050405020304" pitchFamily="18" charset="0"/>
            </a:endParaRPr>
          </a:p>
          <a:p>
            <a:pPr eaLnBrk="1" hangingPunct="1">
              <a:lnSpc>
                <a:spcPct val="90000"/>
              </a:lnSpc>
            </a:pPr>
            <a:r>
              <a:rPr lang="en-US" sz="2800" dirty="0" smtClean="0">
                <a:latin typeface="Times New Roman" panose="02020603050405020304" pitchFamily="18" charset="0"/>
                <a:cs typeface="Times New Roman" panose="02020603050405020304" pitchFamily="18" charset="0"/>
              </a:rPr>
              <a:t>Interface among peers in a layer is a </a:t>
            </a:r>
            <a:r>
              <a:rPr lang="en-US" sz="2800" dirty="0" smtClean="0">
                <a:solidFill>
                  <a:srgbClr val="0000FF"/>
                </a:solidFill>
                <a:latin typeface="Times New Roman" panose="02020603050405020304" pitchFamily="18" charset="0"/>
                <a:cs typeface="Times New Roman" panose="02020603050405020304" pitchFamily="18" charset="0"/>
              </a:rPr>
              <a:t>protocol</a:t>
            </a:r>
          </a:p>
          <a:p>
            <a:pPr lvl="1" eaLnBrk="1" hangingPunct="1">
              <a:lnSpc>
                <a:spcPct val="90000"/>
              </a:lnSpc>
            </a:pPr>
            <a:r>
              <a:rPr lang="en-US" sz="2800" dirty="0" smtClean="0">
                <a:latin typeface="Times New Roman" panose="02020603050405020304" pitchFamily="18" charset="0"/>
                <a:cs typeface="Times New Roman" panose="02020603050405020304" pitchFamily="18" charset="0"/>
              </a:rPr>
              <a:t>If peers speak same protocol, they can interoperate</a:t>
            </a:r>
            <a:endParaRPr lang="en-US" dirty="0">
              <a:latin typeface="Times New Roman" panose="02020603050405020304" pitchFamily="18" charset="0"/>
              <a:cs typeface="Times New Roman" panose="02020603050405020304" pitchFamily="18" charset="0"/>
            </a:endParaRPr>
          </a:p>
        </p:txBody>
      </p:sp>
      <p:sp>
        <p:nvSpPr>
          <p:cNvPr id="10" name="Slide Number Placeholder 4"/>
          <p:cNvSpPr>
            <a:spLocks noGrp="1"/>
          </p:cNvSpPr>
          <p:nvPr>
            <p:ph type="sldNum" sz="quarter" idx="4294967295"/>
          </p:nvPr>
        </p:nvSpPr>
        <p:spPr>
          <a:xfrm>
            <a:off x="6995160" y="7425690"/>
            <a:ext cx="518160" cy="388620"/>
          </a:xfrm>
        </p:spPr>
        <p:txBody>
          <a:bodyPr/>
          <a:lstStyle/>
          <a:p>
            <a:fld id="{603FE706-B21F-114E-8808-5DBE0296B0E8}" type="slidenum">
              <a:rPr lang="en-US" smtClean="0"/>
              <a:pPr/>
              <a:t>5</a:t>
            </a:fld>
            <a:endParaRPr lang="en-US" sz="850" b="1"/>
          </a:p>
        </p:txBody>
      </p:sp>
      <p:sp>
        <p:nvSpPr>
          <p:cNvPr id="9" name="object 3"/>
          <p:cNvSpPr txBox="1"/>
          <p:nvPr/>
        </p:nvSpPr>
        <p:spPr>
          <a:xfrm>
            <a:off x="1074738" y="776121"/>
            <a:ext cx="5678846" cy="430887"/>
          </a:xfrm>
          <a:prstGeom prst="rect">
            <a:avLst/>
          </a:prstGeom>
        </p:spPr>
        <p:txBody>
          <a:bodyPr vert="horz" wrap="square" lIns="0" tIns="0" rIns="0" bIns="0" rtlCol="0">
            <a:spAutoFit/>
          </a:bodyPr>
          <a:lstStyle/>
          <a:p>
            <a:pPr marL="12700">
              <a:lnSpc>
                <a:spcPct val="100000"/>
              </a:lnSpc>
            </a:pPr>
            <a:r>
              <a:rPr lang="en-US" sz="2800" i="1" spc="25" dirty="0" smtClean="0">
                <a:solidFill>
                  <a:srgbClr val="0070C0"/>
                </a:solidFill>
                <a:latin typeface="Arial"/>
                <a:cs typeface="Arial"/>
              </a:rPr>
              <a:t>LAYERING IS MODULAR DESIGN</a:t>
            </a:r>
          </a:p>
        </p:txBody>
      </p:sp>
    </p:spTree>
    <p:extLst>
      <p:ext uri="{BB962C8B-B14F-4D97-AF65-F5344CB8AC3E}">
        <p14:creationId xmlns:p14="http://schemas.microsoft.com/office/powerpoint/2010/main" val="2096395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5" name="Rectangle 3"/>
          <p:cNvSpPr>
            <a:spLocks noGrp="1" noChangeArrowheads="1"/>
          </p:cNvSpPr>
          <p:nvPr>
            <p:ph type="body" idx="1"/>
            <p:custDataLst>
              <p:tags r:id="rId1"/>
            </p:custDataLst>
          </p:nvPr>
        </p:nvSpPr>
        <p:spPr>
          <a:xfrm>
            <a:off x="259080" y="2423886"/>
            <a:ext cx="7319010" cy="4894545"/>
          </a:xfrm>
        </p:spPr>
        <p:txBody>
          <a:bodyPr/>
          <a:lstStyle/>
          <a:p>
            <a:pPr>
              <a:lnSpc>
                <a:spcPct val="90000"/>
              </a:lnSpc>
            </a:pPr>
            <a:r>
              <a:rPr lang="en-US" sz="2400" dirty="0">
                <a:latin typeface="Times New Roman" panose="02020603050405020304" pitchFamily="18" charset="0"/>
                <a:cs typeface="Times New Roman" panose="02020603050405020304" pitchFamily="18" charset="0"/>
              </a:rPr>
              <a:t>How do you divide functionality across the layers?</a:t>
            </a:r>
          </a:p>
          <a:p>
            <a:pPr>
              <a:lnSpc>
                <a:spcPct val="90000"/>
              </a:lnSpc>
            </a:pPr>
            <a:endParaRPr lang="en-US" sz="2400" dirty="0">
              <a:latin typeface="Times New Roman" panose="02020603050405020304" pitchFamily="18" charset="0"/>
              <a:cs typeface="Times New Roman" panose="02020603050405020304" pitchFamily="18" charset="0"/>
            </a:endParaRPr>
          </a:p>
          <a:p>
            <a:pPr>
              <a:lnSpc>
                <a:spcPct val="90000"/>
              </a:lnSpc>
            </a:pPr>
            <a:r>
              <a:rPr lang="en-US" sz="2400" b="1" dirty="0">
                <a:latin typeface="Times New Roman" panose="02020603050405020304" pitchFamily="18" charset="0"/>
                <a:cs typeface="Times New Roman" panose="02020603050405020304" pitchFamily="18" charset="0"/>
              </a:rPr>
              <a:t>End-to-end argument [Saltzer84]</a:t>
            </a:r>
          </a:p>
          <a:p>
            <a:pPr lvl="1">
              <a:lnSpc>
                <a:spcPct val="90000"/>
              </a:lnSpc>
            </a:pPr>
            <a:r>
              <a:rPr lang="en-US" sz="2400" dirty="0">
                <a:latin typeface="Times New Roman" panose="02020603050405020304" pitchFamily="18" charset="0"/>
                <a:cs typeface="Times New Roman" panose="02020603050405020304" pitchFamily="18" charset="0"/>
              </a:rPr>
              <a:t>Functionality should be implemented at a lower layer </a:t>
            </a:r>
            <a:r>
              <a:rPr lang="en-US" sz="2400" dirty="0" err="1">
                <a:latin typeface="Times New Roman" panose="02020603050405020304" pitchFamily="18" charset="0"/>
                <a:cs typeface="Times New Roman" panose="02020603050405020304" pitchFamily="18" charset="0"/>
              </a:rPr>
              <a:t>iff</a:t>
            </a:r>
            <a:r>
              <a:rPr lang="en-US" sz="2400" dirty="0">
                <a:latin typeface="Times New Roman" panose="02020603050405020304" pitchFamily="18" charset="0"/>
                <a:cs typeface="Times New Roman" panose="02020603050405020304" pitchFamily="18" charset="0"/>
              </a:rPr>
              <a:t> it can be </a:t>
            </a:r>
            <a:r>
              <a:rPr lang="en-US" sz="2400" b="1" dirty="0">
                <a:latin typeface="Times New Roman" panose="02020603050405020304" pitchFamily="18" charset="0"/>
                <a:cs typeface="Times New Roman" panose="02020603050405020304" pitchFamily="18" charset="0"/>
              </a:rPr>
              <a:t>correctly</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completely</a:t>
            </a:r>
            <a:r>
              <a:rPr lang="en-US" sz="2400" dirty="0">
                <a:latin typeface="Times New Roman" panose="02020603050405020304" pitchFamily="18" charset="0"/>
                <a:cs typeface="Times New Roman" panose="02020603050405020304" pitchFamily="18" charset="0"/>
              </a:rPr>
              <a:t> implemented </a:t>
            </a:r>
            <a:r>
              <a:rPr lang="en-US" sz="2400" dirty="0" smtClean="0">
                <a:latin typeface="Times New Roman" panose="02020603050405020304" pitchFamily="18" charset="0"/>
                <a:cs typeface="Times New Roman" panose="02020603050405020304" pitchFamily="18" charset="0"/>
              </a:rPr>
              <a:t>there. Incomplete </a:t>
            </a:r>
            <a:r>
              <a:rPr lang="en-US" sz="2400" dirty="0">
                <a:latin typeface="Times New Roman" panose="02020603050405020304" pitchFamily="18" charset="0"/>
                <a:cs typeface="Times New Roman" panose="02020603050405020304" pitchFamily="18" charset="0"/>
              </a:rPr>
              <a:t>versions of a function can be used as a performance enhancement, but not for correctness</a:t>
            </a:r>
          </a:p>
          <a:p>
            <a:pPr>
              <a:lnSpc>
                <a:spcPct val="90000"/>
              </a:lnSpc>
            </a:pPr>
            <a:r>
              <a:rPr lang="en-US" sz="2400" b="1" dirty="0">
                <a:latin typeface="Times New Roman" panose="02020603050405020304" pitchFamily="18" charset="0"/>
                <a:cs typeface="Times New Roman" panose="02020603050405020304" pitchFamily="18" charset="0"/>
              </a:rPr>
              <a:t>Early, and still relevant, example</a:t>
            </a:r>
          </a:p>
          <a:p>
            <a:pPr lvl="1">
              <a:lnSpc>
                <a:spcPct val="90000"/>
              </a:lnSpc>
            </a:pPr>
            <a:r>
              <a:rPr lang="en-US" sz="2400" dirty="0" err="1">
                <a:latin typeface="Times New Roman" panose="02020603050405020304" pitchFamily="18" charset="0"/>
                <a:cs typeface="Times New Roman" panose="02020603050405020304" pitchFamily="18" charset="0"/>
              </a:rPr>
              <a:t>ARPAnet</a:t>
            </a:r>
            <a:r>
              <a:rPr lang="en-US" sz="2400" dirty="0">
                <a:latin typeface="Times New Roman" panose="02020603050405020304" pitchFamily="18" charset="0"/>
                <a:cs typeface="Times New Roman" panose="02020603050405020304" pitchFamily="18" charset="0"/>
              </a:rPr>
              <a:t> provided reliable link transfers </a:t>
            </a:r>
          </a:p>
          <a:p>
            <a:pPr lvl="1">
              <a:lnSpc>
                <a:spcPct val="90000"/>
              </a:lnSpc>
            </a:pPr>
            <a:r>
              <a:rPr lang="en-US" sz="2400" dirty="0">
                <a:latin typeface="Times New Roman" panose="02020603050405020304" pitchFamily="18" charset="0"/>
                <a:cs typeface="Times New Roman" panose="02020603050405020304" pitchFamily="18" charset="0"/>
              </a:rPr>
              <a:t>Was this enough </a:t>
            </a:r>
            <a:r>
              <a:rPr lang="en-US" sz="2400" dirty="0" smtClean="0">
                <a:latin typeface="Times New Roman" panose="02020603050405020304" pitchFamily="18" charset="0"/>
                <a:cs typeface="Times New Roman" panose="02020603050405020304" pitchFamily="18" charset="0"/>
              </a:rPr>
              <a:t>for reliable communication</a:t>
            </a:r>
            <a:r>
              <a:rPr lang="en-US" sz="2400" dirty="0">
                <a:latin typeface="Times New Roman" panose="02020603050405020304" pitchFamily="18" charset="0"/>
                <a:cs typeface="Times New Roman" panose="02020603050405020304" pitchFamily="18" charset="0"/>
              </a:rPr>
              <a:t>?</a:t>
            </a:r>
          </a:p>
          <a:p>
            <a:pPr lvl="1">
              <a:lnSpc>
                <a:spcPct val="90000"/>
              </a:lnSpc>
            </a:pPr>
            <a:r>
              <a:rPr lang="en-US" sz="2400" dirty="0">
                <a:latin typeface="Times New Roman" panose="02020603050405020304" pitchFamily="18" charset="0"/>
                <a:cs typeface="Times New Roman" panose="02020603050405020304" pitchFamily="18" charset="0"/>
              </a:rPr>
              <a:t>No, packets could still get corrupted on host-switch link, or inside of the switches</a:t>
            </a:r>
          </a:p>
          <a:p>
            <a:pPr lvl="1">
              <a:lnSpc>
                <a:spcPct val="90000"/>
              </a:lnSpc>
            </a:pPr>
            <a:r>
              <a:rPr lang="en-US" sz="2400" dirty="0">
                <a:latin typeface="Times New Roman" panose="02020603050405020304" pitchFamily="18" charset="0"/>
                <a:cs typeface="Times New Roman" panose="02020603050405020304" pitchFamily="18" charset="0"/>
              </a:rPr>
              <a:t>Hence, still need reliability at higher </a:t>
            </a:r>
            <a:r>
              <a:rPr lang="en-US" sz="2400" dirty="0" smtClean="0">
                <a:latin typeface="Times New Roman" panose="02020603050405020304" pitchFamily="18" charset="0"/>
                <a:cs typeface="Times New Roman" panose="02020603050405020304" pitchFamily="18" charset="0"/>
              </a:rPr>
              <a:t>layers (TCP</a:t>
            </a:r>
            <a:r>
              <a:rPr lang="en-US" sz="2400" dirty="0" smtClean="0"/>
              <a:t>)</a:t>
            </a:r>
            <a:endParaRPr lang="en-US" sz="2400" dirty="0"/>
          </a:p>
          <a:p>
            <a:pPr>
              <a:lnSpc>
                <a:spcPct val="90000"/>
              </a:lnSpc>
            </a:pPr>
            <a:endParaRPr lang="en-US" sz="2040" dirty="0"/>
          </a:p>
          <a:p>
            <a:pPr lvl="1">
              <a:lnSpc>
                <a:spcPct val="90000"/>
              </a:lnSpc>
            </a:pPr>
            <a:endParaRPr lang="en-US" sz="1700" dirty="0"/>
          </a:p>
        </p:txBody>
      </p:sp>
      <p:sp>
        <p:nvSpPr>
          <p:cNvPr id="2" name="Slide Number Placeholder 1"/>
          <p:cNvSpPr>
            <a:spLocks noGrp="1"/>
          </p:cNvSpPr>
          <p:nvPr>
            <p:ph type="sldNum" sz="quarter" idx="4294967295"/>
          </p:nvPr>
        </p:nvSpPr>
        <p:spPr/>
        <p:txBody>
          <a:bodyPr/>
          <a:lstStyle/>
          <a:p>
            <a:fld id="{603FE706-B21F-114E-8808-5DBE0296B0E8}" type="slidenum">
              <a:rPr lang="en-US" smtClean="0"/>
              <a:pPr/>
              <a:t>6</a:t>
            </a:fld>
            <a:endParaRPr lang="en-US" sz="850" b="1"/>
          </a:p>
        </p:txBody>
      </p:sp>
      <p:sp>
        <p:nvSpPr>
          <p:cNvPr id="6" name="Footer Placeholder 3"/>
          <p:cNvSpPr>
            <a:spLocks noGrp="1"/>
          </p:cNvSpPr>
          <p:nvPr>
            <p:ph type="ftr" sz="quarter" idx="4294967295"/>
          </p:nvPr>
        </p:nvSpPr>
        <p:spPr>
          <a:xfrm>
            <a:off x="259080" y="7425690"/>
            <a:ext cx="4532551" cy="388620"/>
          </a:xfrm>
        </p:spPr>
        <p:txBody>
          <a:bodyPr/>
          <a:lstStyle/>
          <a:p>
            <a:endParaRPr lang="en-US" dirty="0">
              <a:solidFill>
                <a:schemeClr val="tx1"/>
              </a:solidFill>
            </a:endParaRPr>
          </a:p>
        </p:txBody>
      </p:sp>
      <p:sp>
        <p:nvSpPr>
          <p:cNvPr id="8" name="object 3"/>
          <p:cNvSpPr txBox="1"/>
          <p:nvPr/>
        </p:nvSpPr>
        <p:spPr>
          <a:xfrm>
            <a:off x="1483954" y="814542"/>
            <a:ext cx="5374045" cy="430887"/>
          </a:xfrm>
          <a:prstGeom prst="rect">
            <a:avLst/>
          </a:prstGeom>
        </p:spPr>
        <p:txBody>
          <a:bodyPr vert="horz" wrap="square" lIns="0" tIns="0" rIns="0" bIns="0" rtlCol="0">
            <a:spAutoFit/>
          </a:bodyPr>
          <a:lstStyle/>
          <a:p>
            <a:pPr marL="12700">
              <a:lnSpc>
                <a:spcPct val="100000"/>
              </a:lnSpc>
            </a:pPr>
            <a:r>
              <a:rPr lang="en-US" sz="2800" i="1" spc="25" dirty="0" smtClean="0">
                <a:solidFill>
                  <a:srgbClr val="0070C0"/>
                </a:solidFill>
                <a:latin typeface="Arial"/>
                <a:cs typeface="Arial"/>
              </a:rPr>
              <a:t>KEY DESIGN DECISION IN IP</a:t>
            </a:r>
            <a:endParaRPr sz="2800" dirty="0">
              <a:solidFill>
                <a:srgbClr val="0070C0"/>
              </a:solidFill>
              <a:latin typeface="Arial"/>
              <a:cs typeface="Arial"/>
            </a:endParaRPr>
          </a:p>
        </p:txBody>
      </p:sp>
    </p:spTree>
    <p:extLst>
      <p:ext uri="{BB962C8B-B14F-4D97-AF65-F5344CB8AC3E}">
        <p14:creationId xmlns:p14="http://schemas.microsoft.com/office/powerpoint/2010/main" val="300952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339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833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69560" y="5658866"/>
            <a:ext cx="988446" cy="367024"/>
          </a:xfrm>
          <a:prstGeom prst="rect">
            <a:avLst/>
          </a:prstGeom>
          <a:noFill/>
        </p:spPr>
        <p:txBody>
          <a:bodyPr wrap="square" rtlCol="0">
            <a:spAutoFit/>
          </a:bodyPr>
          <a:lstStyle/>
          <a:p>
            <a:r>
              <a:rPr lang="en-US" sz="1785" dirty="0">
                <a:solidFill>
                  <a:srgbClr val="0070C0"/>
                </a:solidFill>
              </a:rPr>
              <a:t>Network</a:t>
            </a:r>
          </a:p>
        </p:txBody>
      </p:sp>
      <p:sp>
        <p:nvSpPr>
          <p:cNvPr id="4" name="TextBox 3"/>
          <p:cNvSpPr txBox="1"/>
          <p:nvPr/>
        </p:nvSpPr>
        <p:spPr>
          <a:xfrm>
            <a:off x="3886823" y="6084559"/>
            <a:ext cx="2484926" cy="406265"/>
          </a:xfrm>
          <a:prstGeom prst="rect">
            <a:avLst/>
          </a:prstGeom>
          <a:noFill/>
        </p:spPr>
        <p:txBody>
          <a:bodyPr wrap="square" rtlCol="0">
            <a:spAutoFit/>
          </a:bodyPr>
          <a:lstStyle/>
          <a:p>
            <a:r>
              <a:rPr lang="en-US" sz="2040" dirty="0">
                <a:solidFill>
                  <a:srgbClr val="FF0000"/>
                </a:solidFill>
              </a:rPr>
              <a:t>Innovation? Science?</a:t>
            </a:r>
          </a:p>
        </p:txBody>
      </p:sp>
      <p:sp>
        <p:nvSpPr>
          <p:cNvPr id="7" name="Rectangle 2"/>
          <p:cNvSpPr>
            <a:spLocks noChangeArrowheads="1"/>
          </p:cNvSpPr>
          <p:nvPr/>
        </p:nvSpPr>
        <p:spPr bwMode="auto">
          <a:xfrm>
            <a:off x="1219200" y="3886201"/>
            <a:ext cx="5465513" cy="2663248"/>
          </a:xfrm>
          <a:prstGeom prst="rect">
            <a:avLst/>
          </a:prstGeom>
          <a:solidFill>
            <a:srgbClr val="CCFFFF"/>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sz="1148">
              <a:latin typeface="Courier New" pitchFamily="-105" charset="0"/>
            </a:endParaRPr>
          </a:p>
        </p:txBody>
      </p:sp>
      <p:sp>
        <p:nvSpPr>
          <p:cNvPr id="8" name="Line 4"/>
          <p:cNvSpPr>
            <a:spLocks noChangeShapeType="1"/>
          </p:cNvSpPr>
          <p:nvPr/>
        </p:nvSpPr>
        <p:spPr bwMode="auto">
          <a:xfrm>
            <a:off x="2979420" y="5340071"/>
            <a:ext cx="1797368" cy="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sz="1148"/>
          </a:p>
        </p:txBody>
      </p:sp>
      <p:sp>
        <p:nvSpPr>
          <p:cNvPr id="9" name="Arc 5"/>
          <p:cNvSpPr>
            <a:spLocks/>
          </p:cNvSpPr>
          <p:nvPr/>
        </p:nvSpPr>
        <p:spPr bwMode="auto">
          <a:xfrm>
            <a:off x="5262563" y="5312746"/>
            <a:ext cx="752951" cy="858203"/>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solidFill>
            <a:srgbClr val="FF6600"/>
          </a:solidFill>
          <a:ln w="76200" cap="rnd">
            <a:solidFill>
              <a:schemeClr val="accent1"/>
            </a:solidFill>
            <a:round/>
            <a:headEnd/>
            <a:tailEnd/>
          </a:ln>
        </p:spPr>
        <p:txBody>
          <a:bodyPr wrap="none" anchor="ctr">
            <a:prstTxWarp prst="textNoShape">
              <a:avLst/>
            </a:prstTxWarp>
          </a:bodyPr>
          <a:lstStyle/>
          <a:p>
            <a:endParaRPr lang="en-US" sz="1148"/>
          </a:p>
        </p:txBody>
      </p:sp>
      <p:sp>
        <p:nvSpPr>
          <p:cNvPr id="10" name="Arc 6"/>
          <p:cNvSpPr>
            <a:spLocks/>
          </p:cNvSpPr>
          <p:nvPr/>
        </p:nvSpPr>
        <p:spPr bwMode="auto">
          <a:xfrm>
            <a:off x="4510624" y="5312746"/>
            <a:ext cx="752951" cy="858203"/>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681"/>
                  <a:pt x="9652" y="16"/>
                  <a:pt x="21571" y="0"/>
                </a:cubicBezTo>
              </a:path>
              <a:path w="21600" h="21600" stroke="0" extrusionOk="0">
                <a:moveTo>
                  <a:pt x="-1" y="21599"/>
                </a:moveTo>
                <a:cubicBezTo>
                  <a:pt x="-1" y="9681"/>
                  <a:pt x="9652" y="16"/>
                  <a:pt x="21571" y="0"/>
                </a:cubicBezTo>
                <a:lnTo>
                  <a:pt x="21600" y="21600"/>
                </a:lnTo>
                <a:close/>
              </a:path>
            </a:pathLst>
          </a:custGeom>
          <a:solidFill>
            <a:srgbClr val="FF6600"/>
          </a:solidFill>
          <a:ln w="76200" cap="rnd">
            <a:solidFill>
              <a:schemeClr val="accent1"/>
            </a:solidFill>
            <a:round/>
            <a:headEnd/>
            <a:tailEnd/>
          </a:ln>
        </p:spPr>
        <p:txBody>
          <a:bodyPr wrap="none" anchor="ctr">
            <a:prstTxWarp prst="textNoShape">
              <a:avLst/>
            </a:prstTxWarp>
          </a:bodyPr>
          <a:lstStyle/>
          <a:p>
            <a:endParaRPr lang="en-US" sz="1148"/>
          </a:p>
        </p:txBody>
      </p:sp>
      <p:sp>
        <p:nvSpPr>
          <p:cNvPr id="11" name="Arc 7"/>
          <p:cNvSpPr>
            <a:spLocks/>
          </p:cNvSpPr>
          <p:nvPr/>
        </p:nvSpPr>
        <p:spPr bwMode="auto">
          <a:xfrm rot="10800000">
            <a:off x="5256490" y="4174211"/>
            <a:ext cx="784325" cy="1069717"/>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681"/>
                  <a:pt x="9652" y="16"/>
                  <a:pt x="21571" y="0"/>
                </a:cubicBezTo>
              </a:path>
              <a:path w="21600" h="21600" stroke="0" extrusionOk="0">
                <a:moveTo>
                  <a:pt x="-1" y="21599"/>
                </a:moveTo>
                <a:cubicBezTo>
                  <a:pt x="-1" y="9681"/>
                  <a:pt x="9652" y="16"/>
                  <a:pt x="21571" y="0"/>
                </a:cubicBezTo>
                <a:lnTo>
                  <a:pt x="21600" y="21600"/>
                </a:lnTo>
                <a:close/>
              </a:path>
            </a:pathLst>
          </a:custGeom>
          <a:solidFill>
            <a:srgbClr val="FF6600"/>
          </a:solidFill>
          <a:ln w="76200" cap="rnd">
            <a:solidFill>
              <a:schemeClr val="accent1"/>
            </a:solidFill>
            <a:round/>
            <a:headEnd/>
            <a:tailEnd/>
          </a:ln>
        </p:spPr>
        <p:txBody>
          <a:bodyPr wrap="none" anchor="ctr">
            <a:prstTxWarp prst="textNoShape">
              <a:avLst/>
            </a:prstTxWarp>
          </a:bodyPr>
          <a:lstStyle/>
          <a:p>
            <a:endParaRPr lang="en-US" sz="1148"/>
          </a:p>
        </p:txBody>
      </p:sp>
      <p:sp>
        <p:nvSpPr>
          <p:cNvPr id="12" name="Arc 8"/>
          <p:cNvSpPr>
            <a:spLocks/>
          </p:cNvSpPr>
          <p:nvPr/>
        </p:nvSpPr>
        <p:spPr bwMode="auto">
          <a:xfrm rot="10800000">
            <a:off x="4485323" y="4174211"/>
            <a:ext cx="771168" cy="1069717"/>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solidFill>
            <a:srgbClr val="FF6600"/>
          </a:solidFill>
          <a:ln w="76200" cap="rnd">
            <a:solidFill>
              <a:schemeClr val="accent1"/>
            </a:solidFill>
            <a:round/>
            <a:headEnd/>
            <a:tailEnd/>
          </a:ln>
        </p:spPr>
        <p:txBody>
          <a:bodyPr wrap="none" anchor="ctr">
            <a:prstTxWarp prst="textNoShape">
              <a:avLst/>
            </a:prstTxWarp>
          </a:bodyPr>
          <a:lstStyle/>
          <a:p>
            <a:endParaRPr lang="en-US" sz="1148"/>
          </a:p>
        </p:txBody>
      </p:sp>
      <p:sp>
        <p:nvSpPr>
          <p:cNvPr id="13" name="Line 9"/>
          <p:cNvSpPr>
            <a:spLocks noChangeShapeType="1"/>
          </p:cNvSpPr>
          <p:nvPr/>
        </p:nvSpPr>
        <p:spPr bwMode="auto">
          <a:xfrm flipV="1">
            <a:off x="3360956" y="6162852"/>
            <a:ext cx="1552456" cy="0"/>
          </a:xfrm>
          <a:prstGeom prst="line">
            <a:avLst/>
          </a:prstGeom>
          <a:noFill/>
          <a:ln w="76200">
            <a:solidFill>
              <a:schemeClr val="accent1"/>
            </a:solidFill>
            <a:round/>
            <a:headEnd/>
            <a:tailEnd/>
          </a:ln>
        </p:spPr>
        <p:txBody>
          <a:bodyPr wrap="none" anchor="ctr">
            <a:prstTxWarp prst="textNoShape">
              <a:avLst/>
            </a:prstTxWarp>
          </a:bodyPr>
          <a:lstStyle/>
          <a:p>
            <a:endParaRPr lang="en-US" sz="1148"/>
          </a:p>
        </p:txBody>
      </p:sp>
      <p:sp>
        <p:nvSpPr>
          <p:cNvPr id="14" name="Line 10"/>
          <p:cNvSpPr>
            <a:spLocks noChangeShapeType="1"/>
          </p:cNvSpPr>
          <p:nvPr/>
        </p:nvSpPr>
        <p:spPr bwMode="auto">
          <a:xfrm flipV="1">
            <a:off x="4480263" y="6162852"/>
            <a:ext cx="1503878" cy="0"/>
          </a:xfrm>
          <a:prstGeom prst="line">
            <a:avLst/>
          </a:prstGeom>
          <a:noFill/>
          <a:ln w="76200">
            <a:solidFill>
              <a:schemeClr val="accent1"/>
            </a:solidFill>
            <a:round/>
            <a:headEnd/>
            <a:tailEnd/>
          </a:ln>
        </p:spPr>
        <p:txBody>
          <a:bodyPr wrap="none" anchor="ctr">
            <a:prstTxWarp prst="textNoShape">
              <a:avLst/>
            </a:prstTxWarp>
          </a:bodyPr>
          <a:lstStyle/>
          <a:p>
            <a:endParaRPr lang="en-US" sz="1148"/>
          </a:p>
        </p:txBody>
      </p:sp>
      <p:sp>
        <p:nvSpPr>
          <p:cNvPr id="15" name="Rectangle 11"/>
          <p:cNvSpPr>
            <a:spLocks noChangeArrowheads="1"/>
          </p:cNvSpPr>
          <p:nvPr/>
        </p:nvSpPr>
        <p:spPr bwMode="auto">
          <a:xfrm>
            <a:off x="5165408" y="5196362"/>
            <a:ext cx="194310" cy="138649"/>
          </a:xfrm>
          <a:prstGeom prst="rect">
            <a:avLst/>
          </a:prstGeom>
          <a:solidFill>
            <a:schemeClr val="accent1"/>
          </a:solidFill>
          <a:ln w="12700">
            <a:noFill/>
            <a:miter lim="800000"/>
            <a:headEnd/>
            <a:tailEnd/>
          </a:ln>
        </p:spPr>
        <p:txBody>
          <a:bodyPr wrap="none" anchor="ctr">
            <a:prstTxWarp prst="textNoShape">
              <a:avLst/>
            </a:prstTxWarp>
          </a:bodyPr>
          <a:lstStyle/>
          <a:p>
            <a:endParaRPr lang="en-US" sz="1148"/>
          </a:p>
        </p:txBody>
      </p:sp>
      <p:sp>
        <p:nvSpPr>
          <p:cNvPr id="16" name="Rectangle 15"/>
          <p:cNvSpPr>
            <a:spLocks noChangeArrowheads="1"/>
          </p:cNvSpPr>
          <p:nvPr/>
        </p:nvSpPr>
        <p:spPr bwMode="auto">
          <a:xfrm>
            <a:off x="4881027" y="5553610"/>
            <a:ext cx="738417" cy="233859"/>
          </a:xfrm>
          <a:prstGeom prst="rect">
            <a:avLst/>
          </a:prstGeom>
          <a:noFill/>
          <a:ln w="12700">
            <a:noFill/>
            <a:miter lim="800000"/>
            <a:headEnd/>
            <a:tailEnd/>
          </a:ln>
        </p:spPr>
        <p:txBody>
          <a:bodyPr wrap="none" lIns="57663" tIns="28327" rIns="57663" bIns="28327">
            <a:prstTxWarp prst="textNoShape">
              <a:avLst/>
            </a:prstTxWarp>
            <a:spAutoFit/>
          </a:bodyPr>
          <a:lstStyle/>
          <a:p>
            <a:pPr algn="l" eaLnBrk="0" hangingPunct="0"/>
            <a:r>
              <a:rPr lang="en-US" sz="1148">
                <a:latin typeface="Arial" charset="0"/>
              </a:rPr>
              <a:t>Data Link</a:t>
            </a:r>
          </a:p>
        </p:txBody>
      </p:sp>
      <p:sp>
        <p:nvSpPr>
          <p:cNvPr id="17" name="Rectangle 16"/>
          <p:cNvSpPr>
            <a:spLocks noChangeArrowheads="1"/>
          </p:cNvSpPr>
          <p:nvPr/>
        </p:nvSpPr>
        <p:spPr bwMode="auto">
          <a:xfrm>
            <a:off x="4913412" y="5830906"/>
            <a:ext cx="663077" cy="233859"/>
          </a:xfrm>
          <a:prstGeom prst="rect">
            <a:avLst/>
          </a:prstGeom>
          <a:noFill/>
          <a:ln w="12700">
            <a:noFill/>
            <a:miter lim="800000"/>
            <a:headEnd/>
            <a:tailEnd/>
          </a:ln>
        </p:spPr>
        <p:txBody>
          <a:bodyPr wrap="none" lIns="57663" tIns="28327" rIns="57663" bIns="28327">
            <a:prstTxWarp prst="textNoShape">
              <a:avLst/>
            </a:prstTxWarp>
            <a:spAutoFit/>
          </a:bodyPr>
          <a:lstStyle/>
          <a:p>
            <a:pPr algn="l" eaLnBrk="0" hangingPunct="0"/>
            <a:r>
              <a:rPr lang="en-US" sz="1148">
                <a:latin typeface="Arial" charset="0"/>
              </a:rPr>
              <a:t>Physical</a:t>
            </a:r>
          </a:p>
        </p:txBody>
      </p:sp>
      <p:sp>
        <p:nvSpPr>
          <p:cNvPr id="18" name="Rectangle 17"/>
          <p:cNvSpPr>
            <a:spLocks noChangeArrowheads="1"/>
          </p:cNvSpPr>
          <p:nvPr/>
        </p:nvSpPr>
        <p:spPr bwMode="auto">
          <a:xfrm>
            <a:off x="4771728" y="4302739"/>
            <a:ext cx="908336" cy="233859"/>
          </a:xfrm>
          <a:prstGeom prst="rect">
            <a:avLst/>
          </a:prstGeom>
          <a:noFill/>
          <a:ln w="12700">
            <a:noFill/>
            <a:miter lim="800000"/>
            <a:headEnd/>
            <a:tailEnd/>
          </a:ln>
        </p:spPr>
        <p:txBody>
          <a:bodyPr wrap="none" lIns="57663" tIns="28327" rIns="57663" bIns="28327">
            <a:prstTxWarp prst="textNoShape">
              <a:avLst/>
            </a:prstTxWarp>
            <a:spAutoFit/>
          </a:bodyPr>
          <a:lstStyle/>
          <a:p>
            <a:pPr algn="l" eaLnBrk="0" hangingPunct="0"/>
            <a:r>
              <a:rPr lang="en-US" sz="1148" dirty="0">
                <a:latin typeface="Arial" charset="0"/>
              </a:rPr>
              <a:t>Applications</a:t>
            </a:r>
          </a:p>
        </p:txBody>
      </p:sp>
      <p:sp>
        <p:nvSpPr>
          <p:cNvPr id="19" name="Text Box 18"/>
          <p:cNvSpPr txBox="1">
            <a:spLocks noChangeArrowheads="1"/>
          </p:cNvSpPr>
          <p:nvPr/>
        </p:nvSpPr>
        <p:spPr bwMode="auto">
          <a:xfrm>
            <a:off x="4327446" y="6164876"/>
            <a:ext cx="1980192" cy="294197"/>
          </a:xfrm>
          <a:prstGeom prst="rect">
            <a:avLst/>
          </a:prstGeom>
          <a:noFill/>
          <a:ln w="50800">
            <a:noFill/>
            <a:miter lim="800000"/>
            <a:headEnd/>
            <a:tailEnd/>
          </a:ln>
        </p:spPr>
        <p:txBody>
          <a:bodyPr wrap="none" lIns="58183" tIns="29090" rIns="58183" bIns="29090">
            <a:prstTxWarp prst="textNoShape">
              <a:avLst/>
            </a:prstTxWarp>
            <a:spAutoFit/>
          </a:bodyPr>
          <a:lstStyle/>
          <a:p>
            <a:pPr defTabSz="581918" eaLnBrk="0" hangingPunct="0"/>
            <a:r>
              <a:rPr lang="en-US" sz="1530">
                <a:latin typeface="Arial" charset="0"/>
              </a:rPr>
              <a:t>The Hourglass Model</a:t>
            </a:r>
          </a:p>
        </p:txBody>
      </p:sp>
      <p:sp>
        <p:nvSpPr>
          <p:cNvPr id="20" name="Text Box 19"/>
          <p:cNvSpPr txBox="1">
            <a:spLocks noChangeArrowheads="1"/>
          </p:cNvSpPr>
          <p:nvPr/>
        </p:nvSpPr>
        <p:spPr bwMode="auto">
          <a:xfrm>
            <a:off x="3411837" y="5048606"/>
            <a:ext cx="1018103" cy="254956"/>
          </a:xfrm>
          <a:prstGeom prst="rect">
            <a:avLst/>
          </a:prstGeom>
          <a:noFill/>
          <a:ln w="50800">
            <a:noFill/>
            <a:miter lim="800000"/>
            <a:headEnd/>
            <a:tailEnd/>
          </a:ln>
        </p:spPr>
        <p:txBody>
          <a:bodyPr lIns="58183" tIns="29090" rIns="58183" bIns="29090">
            <a:prstTxWarp prst="textNoShape">
              <a:avLst/>
            </a:prstTxWarp>
            <a:spAutoFit/>
          </a:bodyPr>
          <a:lstStyle/>
          <a:p>
            <a:pPr defTabSz="581918" eaLnBrk="0" hangingPunct="0">
              <a:spcBef>
                <a:spcPct val="50000"/>
              </a:spcBef>
            </a:pPr>
            <a:r>
              <a:rPr lang="en-US" sz="1275" dirty="0">
                <a:latin typeface="Arial" charset="0"/>
              </a:rPr>
              <a:t>“Thin Waist”</a:t>
            </a:r>
          </a:p>
        </p:txBody>
      </p:sp>
      <p:sp>
        <p:nvSpPr>
          <p:cNvPr id="21" name="Rectangle 21"/>
          <p:cNvSpPr>
            <a:spLocks noChangeArrowheads="1"/>
          </p:cNvSpPr>
          <p:nvPr/>
        </p:nvSpPr>
        <p:spPr bwMode="auto">
          <a:xfrm>
            <a:off x="1667827" y="4319943"/>
            <a:ext cx="437198" cy="242888"/>
          </a:xfrm>
          <a:prstGeom prst="rect">
            <a:avLst/>
          </a:prstGeom>
          <a:solidFill>
            <a:srgbClr val="00CC66"/>
          </a:solidFill>
          <a:ln w="9525">
            <a:solidFill>
              <a:schemeClr val="tx1"/>
            </a:solidFill>
            <a:miter lim="800000"/>
            <a:headEnd/>
            <a:tailEnd/>
          </a:ln>
        </p:spPr>
        <p:txBody>
          <a:bodyPr wrap="none" lIns="58280" tIns="29141" rIns="58280" bIns="29141" anchor="ctr">
            <a:prstTxWarp prst="textNoShape">
              <a:avLst/>
            </a:prstTxWarp>
          </a:bodyPr>
          <a:lstStyle/>
          <a:p>
            <a:r>
              <a:rPr lang="en-US" sz="1148" dirty="0">
                <a:solidFill>
                  <a:schemeClr val="bg1"/>
                </a:solidFill>
                <a:latin typeface="Arial" charset="0"/>
              </a:rPr>
              <a:t>FTP</a:t>
            </a:r>
          </a:p>
        </p:txBody>
      </p:sp>
      <p:sp>
        <p:nvSpPr>
          <p:cNvPr id="22" name="Rectangle 22"/>
          <p:cNvSpPr>
            <a:spLocks noChangeArrowheads="1"/>
          </p:cNvSpPr>
          <p:nvPr/>
        </p:nvSpPr>
        <p:spPr bwMode="auto">
          <a:xfrm>
            <a:off x="2202180" y="4319943"/>
            <a:ext cx="437198" cy="242888"/>
          </a:xfrm>
          <a:prstGeom prst="rect">
            <a:avLst/>
          </a:prstGeom>
          <a:solidFill>
            <a:srgbClr val="FFFFFF"/>
          </a:solidFill>
          <a:ln w="9525">
            <a:solidFill>
              <a:schemeClr val="tx1"/>
            </a:solidFill>
            <a:miter lim="800000"/>
            <a:headEnd/>
            <a:tailEnd/>
          </a:ln>
        </p:spPr>
        <p:txBody>
          <a:bodyPr wrap="none" lIns="58280" tIns="29141" rIns="58280" bIns="29141" anchor="ctr">
            <a:prstTxWarp prst="textNoShape">
              <a:avLst/>
            </a:prstTxWarp>
          </a:bodyPr>
          <a:lstStyle/>
          <a:p>
            <a:r>
              <a:rPr lang="en-US" sz="1148">
                <a:solidFill>
                  <a:srgbClr val="000000"/>
                </a:solidFill>
                <a:latin typeface="Arial" charset="0"/>
              </a:rPr>
              <a:t>HTTP</a:t>
            </a:r>
          </a:p>
        </p:txBody>
      </p:sp>
      <p:sp>
        <p:nvSpPr>
          <p:cNvPr id="24" name="Rectangle 24"/>
          <p:cNvSpPr>
            <a:spLocks noChangeArrowheads="1"/>
          </p:cNvSpPr>
          <p:nvPr/>
        </p:nvSpPr>
        <p:spPr bwMode="auto">
          <a:xfrm>
            <a:off x="2760821" y="4295654"/>
            <a:ext cx="534353" cy="242888"/>
          </a:xfrm>
          <a:prstGeom prst="rect">
            <a:avLst/>
          </a:prstGeom>
          <a:solidFill>
            <a:srgbClr val="FFFFFF"/>
          </a:solidFill>
          <a:ln w="9525">
            <a:solidFill>
              <a:schemeClr val="tx1"/>
            </a:solidFill>
            <a:miter lim="800000"/>
            <a:headEnd/>
            <a:tailEnd/>
          </a:ln>
        </p:spPr>
        <p:txBody>
          <a:bodyPr wrap="none" lIns="58280" tIns="29141" rIns="58280" bIns="29141" anchor="ctr">
            <a:prstTxWarp prst="textNoShape">
              <a:avLst/>
            </a:prstTxWarp>
          </a:bodyPr>
          <a:lstStyle/>
          <a:p>
            <a:r>
              <a:rPr lang="en-US" sz="1148" dirty="0">
                <a:solidFill>
                  <a:srgbClr val="000000"/>
                </a:solidFill>
                <a:latin typeface="Arial" charset="0"/>
              </a:rPr>
              <a:t>Video</a:t>
            </a:r>
          </a:p>
        </p:txBody>
      </p:sp>
      <p:sp>
        <p:nvSpPr>
          <p:cNvPr id="25" name="Rectangle 25"/>
          <p:cNvSpPr>
            <a:spLocks noChangeArrowheads="1"/>
          </p:cNvSpPr>
          <p:nvPr/>
        </p:nvSpPr>
        <p:spPr bwMode="auto">
          <a:xfrm>
            <a:off x="1910715" y="4757140"/>
            <a:ext cx="437198" cy="242888"/>
          </a:xfrm>
          <a:prstGeom prst="rect">
            <a:avLst/>
          </a:prstGeom>
          <a:solidFill>
            <a:schemeClr val="accent2"/>
          </a:solidFill>
          <a:ln w="9525">
            <a:solidFill>
              <a:schemeClr val="tx1"/>
            </a:solidFill>
            <a:miter lim="800000"/>
            <a:headEnd/>
            <a:tailEnd/>
          </a:ln>
        </p:spPr>
        <p:txBody>
          <a:bodyPr wrap="none" lIns="58280" tIns="29141" rIns="58280" bIns="29141" anchor="ctr">
            <a:prstTxWarp prst="textNoShape">
              <a:avLst/>
            </a:prstTxWarp>
          </a:bodyPr>
          <a:lstStyle/>
          <a:p>
            <a:r>
              <a:rPr lang="en-US" sz="1148">
                <a:solidFill>
                  <a:schemeClr val="bg1"/>
                </a:solidFill>
                <a:latin typeface="Arial" charset="0"/>
              </a:rPr>
              <a:t>TCP</a:t>
            </a:r>
          </a:p>
        </p:txBody>
      </p:sp>
      <p:sp>
        <p:nvSpPr>
          <p:cNvPr id="26" name="Rectangle 26"/>
          <p:cNvSpPr>
            <a:spLocks noChangeArrowheads="1"/>
          </p:cNvSpPr>
          <p:nvPr/>
        </p:nvSpPr>
        <p:spPr bwMode="auto">
          <a:xfrm>
            <a:off x="3027997" y="4757140"/>
            <a:ext cx="437198" cy="242888"/>
          </a:xfrm>
          <a:prstGeom prst="rect">
            <a:avLst/>
          </a:prstGeom>
          <a:solidFill>
            <a:srgbClr val="FFFFFF"/>
          </a:solidFill>
          <a:ln w="9525">
            <a:solidFill>
              <a:schemeClr val="tx1"/>
            </a:solidFill>
            <a:miter lim="800000"/>
            <a:headEnd/>
            <a:tailEnd/>
          </a:ln>
        </p:spPr>
        <p:txBody>
          <a:bodyPr wrap="none" lIns="58280" tIns="29141" rIns="58280" bIns="29141" anchor="ctr">
            <a:prstTxWarp prst="textNoShape">
              <a:avLst/>
            </a:prstTxWarp>
          </a:bodyPr>
          <a:lstStyle/>
          <a:p>
            <a:r>
              <a:rPr lang="en-US" sz="1148">
                <a:solidFill>
                  <a:srgbClr val="000000"/>
                </a:solidFill>
                <a:latin typeface="Arial" charset="0"/>
              </a:rPr>
              <a:t>UDP</a:t>
            </a:r>
          </a:p>
        </p:txBody>
      </p:sp>
      <p:sp>
        <p:nvSpPr>
          <p:cNvPr id="27" name="Rectangle 27"/>
          <p:cNvSpPr>
            <a:spLocks noChangeArrowheads="1"/>
          </p:cNvSpPr>
          <p:nvPr/>
        </p:nvSpPr>
        <p:spPr bwMode="auto">
          <a:xfrm>
            <a:off x="2493645" y="5242915"/>
            <a:ext cx="437198" cy="242888"/>
          </a:xfrm>
          <a:prstGeom prst="rect">
            <a:avLst/>
          </a:prstGeom>
          <a:solidFill>
            <a:schemeClr val="accent1"/>
          </a:solidFill>
          <a:ln w="9525">
            <a:solidFill>
              <a:schemeClr val="tx1"/>
            </a:solidFill>
            <a:miter lim="800000"/>
            <a:headEnd/>
            <a:tailEnd/>
          </a:ln>
        </p:spPr>
        <p:txBody>
          <a:bodyPr wrap="none" lIns="58280" tIns="29141" rIns="58280" bIns="29141" anchor="ctr">
            <a:prstTxWarp prst="textNoShape">
              <a:avLst/>
            </a:prstTxWarp>
          </a:bodyPr>
          <a:lstStyle/>
          <a:p>
            <a:pPr algn="ctr"/>
            <a:r>
              <a:rPr lang="en-US" sz="1148" dirty="0">
                <a:latin typeface="Arial" charset="0"/>
              </a:rPr>
              <a:t>IP</a:t>
            </a:r>
          </a:p>
        </p:txBody>
      </p:sp>
      <p:sp>
        <p:nvSpPr>
          <p:cNvPr id="28" name="Rectangle 28"/>
          <p:cNvSpPr>
            <a:spLocks noChangeArrowheads="1"/>
          </p:cNvSpPr>
          <p:nvPr/>
        </p:nvSpPr>
        <p:spPr bwMode="auto">
          <a:xfrm>
            <a:off x="1619250" y="5728690"/>
            <a:ext cx="437198" cy="242888"/>
          </a:xfrm>
          <a:prstGeom prst="rect">
            <a:avLst/>
          </a:prstGeom>
          <a:solidFill>
            <a:schemeClr val="folHlink"/>
          </a:solidFill>
          <a:ln w="9525">
            <a:solidFill>
              <a:schemeClr val="tx1"/>
            </a:solidFill>
            <a:miter lim="800000"/>
            <a:headEnd/>
            <a:tailEnd/>
          </a:ln>
        </p:spPr>
        <p:txBody>
          <a:bodyPr wrap="none" lIns="58280" tIns="29141" rIns="58280" bIns="29141" anchor="ctr">
            <a:prstTxWarp prst="textNoShape">
              <a:avLst/>
            </a:prstTxWarp>
          </a:bodyPr>
          <a:lstStyle/>
          <a:p>
            <a:r>
              <a:rPr lang="en-US" sz="1148" dirty="0">
                <a:solidFill>
                  <a:schemeClr val="bg1"/>
                </a:solidFill>
                <a:latin typeface="Arial" charset="0"/>
              </a:rPr>
              <a:t>Fiber</a:t>
            </a:r>
            <a:endParaRPr lang="en-US" sz="1148" baseline="-25000" dirty="0">
              <a:solidFill>
                <a:schemeClr val="bg1"/>
              </a:solidFill>
              <a:latin typeface="Arial" charset="0"/>
            </a:endParaRPr>
          </a:p>
        </p:txBody>
      </p:sp>
      <p:sp>
        <p:nvSpPr>
          <p:cNvPr id="29" name="Rectangle 29"/>
          <p:cNvSpPr>
            <a:spLocks noChangeArrowheads="1"/>
          </p:cNvSpPr>
          <p:nvPr/>
        </p:nvSpPr>
        <p:spPr bwMode="auto">
          <a:xfrm>
            <a:off x="2153602" y="5771944"/>
            <a:ext cx="722591" cy="228748"/>
          </a:xfrm>
          <a:prstGeom prst="rect">
            <a:avLst/>
          </a:prstGeom>
          <a:solidFill>
            <a:srgbClr val="FFFFFF"/>
          </a:solidFill>
          <a:ln w="9525">
            <a:solidFill>
              <a:schemeClr val="tx1"/>
            </a:solidFill>
            <a:miter lim="800000"/>
            <a:headEnd/>
            <a:tailEnd/>
          </a:ln>
        </p:spPr>
        <p:txBody>
          <a:bodyPr wrap="none" lIns="58280" tIns="29141" rIns="58280" bIns="29141" anchor="ctr">
            <a:prstTxWarp prst="textNoShape">
              <a:avLst/>
            </a:prstTxWarp>
          </a:bodyPr>
          <a:lstStyle/>
          <a:p>
            <a:r>
              <a:rPr lang="en-US" sz="1148" dirty="0">
                <a:solidFill>
                  <a:srgbClr val="000000"/>
                </a:solidFill>
                <a:latin typeface="Arial" charset="0"/>
              </a:rPr>
              <a:t>Wireless</a:t>
            </a:r>
            <a:endParaRPr lang="en-US" sz="1148" baseline="-25000" dirty="0">
              <a:solidFill>
                <a:srgbClr val="000000"/>
              </a:solidFill>
              <a:latin typeface="Arial" charset="0"/>
            </a:endParaRPr>
          </a:p>
        </p:txBody>
      </p:sp>
      <p:sp>
        <p:nvSpPr>
          <p:cNvPr id="30" name="Rectangle 30"/>
          <p:cNvSpPr>
            <a:spLocks noChangeArrowheads="1"/>
          </p:cNvSpPr>
          <p:nvPr/>
        </p:nvSpPr>
        <p:spPr bwMode="auto">
          <a:xfrm>
            <a:off x="3368040" y="5728690"/>
            <a:ext cx="437198" cy="242888"/>
          </a:xfrm>
          <a:prstGeom prst="rect">
            <a:avLst/>
          </a:prstGeom>
          <a:solidFill>
            <a:srgbClr val="FFFFFF"/>
          </a:solidFill>
          <a:ln w="9525">
            <a:solidFill>
              <a:schemeClr val="tx1"/>
            </a:solidFill>
            <a:miter lim="800000"/>
            <a:headEnd/>
            <a:tailEnd/>
          </a:ln>
        </p:spPr>
        <p:txBody>
          <a:bodyPr wrap="none" lIns="58280" tIns="29141" rIns="58280" bIns="29141" anchor="ctr">
            <a:prstTxWarp prst="textNoShape">
              <a:avLst/>
            </a:prstTxWarp>
          </a:bodyPr>
          <a:lstStyle/>
          <a:p>
            <a:r>
              <a:rPr lang="en-US" sz="1148" dirty="0">
                <a:solidFill>
                  <a:srgbClr val="000000"/>
                </a:solidFill>
                <a:latin typeface="Arial" charset="0"/>
              </a:rPr>
              <a:t>Cable</a:t>
            </a:r>
            <a:endParaRPr lang="en-US" sz="1148" baseline="-25000" dirty="0">
              <a:solidFill>
                <a:srgbClr val="000000"/>
              </a:solidFill>
              <a:latin typeface="Arial" charset="0"/>
            </a:endParaRPr>
          </a:p>
        </p:txBody>
      </p:sp>
      <p:cxnSp>
        <p:nvCxnSpPr>
          <p:cNvPr id="32" name="AutoShape 32"/>
          <p:cNvCxnSpPr>
            <a:cxnSpLocks noChangeShapeType="1"/>
            <a:stCxn id="21" idx="2"/>
            <a:endCxn id="25" idx="0"/>
          </p:cNvCxnSpPr>
          <p:nvPr/>
        </p:nvCxnSpPr>
        <p:spPr bwMode="auto">
          <a:xfrm>
            <a:off x="1886426" y="4562831"/>
            <a:ext cx="242888" cy="194310"/>
          </a:xfrm>
          <a:prstGeom prst="straightConnector1">
            <a:avLst/>
          </a:prstGeom>
          <a:noFill/>
          <a:ln w="9525">
            <a:solidFill>
              <a:srgbClr val="000000"/>
            </a:solidFill>
            <a:round/>
            <a:headEnd/>
            <a:tailEnd/>
          </a:ln>
        </p:spPr>
      </p:cxnSp>
      <p:cxnSp>
        <p:nvCxnSpPr>
          <p:cNvPr id="33" name="AutoShape 33"/>
          <p:cNvCxnSpPr>
            <a:cxnSpLocks noChangeShapeType="1"/>
            <a:endCxn id="25" idx="0"/>
          </p:cNvCxnSpPr>
          <p:nvPr/>
        </p:nvCxnSpPr>
        <p:spPr bwMode="auto">
          <a:xfrm flipH="1">
            <a:off x="2129314" y="4562831"/>
            <a:ext cx="267176" cy="194310"/>
          </a:xfrm>
          <a:prstGeom prst="straightConnector1">
            <a:avLst/>
          </a:prstGeom>
          <a:noFill/>
          <a:ln w="9525">
            <a:solidFill>
              <a:srgbClr val="000000"/>
            </a:solidFill>
            <a:round/>
            <a:headEnd/>
            <a:tailEnd/>
          </a:ln>
        </p:spPr>
      </p:cxnSp>
      <p:cxnSp>
        <p:nvCxnSpPr>
          <p:cNvPr id="34" name="AutoShape 34"/>
          <p:cNvCxnSpPr>
            <a:cxnSpLocks noChangeShapeType="1"/>
            <a:stCxn id="24" idx="2"/>
          </p:cNvCxnSpPr>
          <p:nvPr/>
        </p:nvCxnSpPr>
        <p:spPr bwMode="auto">
          <a:xfrm>
            <a:off x="3027997" y="4538542"/>
            <a:ext cx="218599" cy="194310"/>
          </a:xfrm>
          <a:prstGeom prst="straightConnector1">
            <a:avLst/>
          </a:prstGeom>
          <a:noFill/>
          <a:ln w="9525">
            <a:solidFill>
              <a:srgbClr val="000000"/>
            </a:solidFill>
            <a:round/>
            <a:headEnd/>
            <a:tailEnd/>
          </a:ln>
        </p:spPr>
      </p:cxnSp>
      <p:cxnSp>
        <p:nvCxnSpPr>
          <p:cNvPr id="36" name="AutoShape 36"/>
          <p:cNvCxnSpPr>
            <a:cxnSpLocks noChangeShapeType="1"/>
            <a:stCxn id="25" idx="2"/>
            <a:endCxn id="27" idx="0"/>
          </p:cNvCxnSpPr>
          <p:nvPr/>
        </p:nvCxnSpPr>
        <p:spPr bwMode="auto">
          <a:xfrm>
            <a:off x="2129314" y="5000028"/>
            <a:ext cx="582930" cy="242888"/>
          </a:xfrm>
          <a:prstGeom prst="straightConnector1">
            <a:avLst/>
          </a:prstGeom>
          <a:noFill/>
          <a:ln w="9525">
            <a:solidFill>
              <a:srgbClr val="000000"/>
            </a:solidFill>
            <a:round/>
            <a:headEnd/>
            <a:tailEnd/>
          </a:ln>
        </p:spPr>
      </p:cxnSp>
      <p:cxnSp>
        <p:nvCxnSpPr>
          <p:cNvPr id="37" name="AutoShape 37"/>
          <p:cNvCxnSpPr>
            <a:cxnSpLocks noChangeShapeType="1"/>
            <a:stCxn id="26" idx="2"/>
            <a:endCxn id="27" idx="0"/>
          </p:cNvCxnSpPr>
          <p:nvPr/>
        </p:nvCxnSpPr>
        <p:spPr bwMode="auto">
          <a:xfrm flipH="1">
            <a:off x="2712244" y="5000028"/>
            <a:ext cx="534353" cy="242888"/>
          </a:xfrm>
          <a:prstGeom prst="straightConnector1">
            <a:avLst/>
          </a:prstGeom>
          <a:noFill/>
          <a:ln w="9525">
            <a:solidFill>
              <a:srgbClr val="000000"/>
            </a:solidFill>
            <a:round/>
            <a:headEnd/>
            <a:tailEnd/>
          </a:ln>
        </p:spPr>
      </p:cxnSp>
      <p:cxnSp>
        <p:nvCxnSpPr>
          <p:cNvPr id="38" name="AutoShape 38"/>
          <p:cNvCxnSpPr>
            <a:cxnSpLocks noChangeShapeType="1"/>
            <a:stCxn id="27" idx="2"/>
            <a:endCxn id="30" idx="0"/>
          </p:cNvCxnSpPr>
          <p:nvPr/>
        </p:nvCxnSpPr>
        <p:spPr bwMode="auto">
          <a:xfrm>
            <a:off x="2712244" y="5485803"/>
            <a:ext cx="874395" cy="242888"/>
          </a:xfrm>
          <a:prstGeom prst="straightConnector1">
            <a:avLst/>
          </a:prstGeom>
          <a:noFill/>
          <a:ln w="9525">
            <a:solidFill>
              <a:srgbClr val="000000"/>
            </a:solidFill>
            <a:round/>
            <a:headEnd/>
            <a:tailEnd/>
          </a:ln>
        </p:spPr>
      </p:cxnSp>
      <p:cxnSp>
        <p:nvCxnSpPr>
          <p:cNvPr id="39" name="AutoShape 39"/>
          <p:cNvCxnSpPr>
            <a:cxnSpLocks noChangeShapeType="1"/>
            <a:stCxn id="27" idx="2"/>
            <a:endCxn id="28" idx="0"/>
          </p:cNvCxnSpPr>
          <p:nvPr/>
        </p:nvCxnSpPr>
        <p:spPr bwMode="auto">
          <a:xfrm flipH="1">
            <a:off x="1837849" y="5485803"/>
            <a:ext cx="874395" cy="242888"/>
          </a:xfrm>
          <a:prstGeom prst="straightConnector1">
            <a:avLst/>
          </a:prstGeom>
          <a:noFill/>
          <a:ln w="9525">
            <a:solidFill>
              <a:srgbClr val="000000"/>
            </a:solidFill>
            <a:round/>
            <a:headEnd/>
            <a:tailEnd/>
          </a:ln>
        </p:spPr>
      </p:cxnSp>
      <p:cxnSp>
        <p:nvCxnSpPr>
          <p:cNvPr id="40" name="AutoShape 40"/>
          <p:cNvCxnSpPr>
            <a:cxnSpLocks noChangeShapeType="1"/>
            <a:stCxn id="27" idx="2"/>
            <a:endCxn id="29" idx="0"/>
          </p:cNvCxnSpPr>
          <p:nvPr/>
        </p:nvCxnSpPr>
        <p:spPr bwMode="auto">
          <a:xfrm flipH="1">
            <a:off x="2514898" y="5485803"/>
            <a:ext cx="197346" cy="286141"/>
          </a:xfrm>
          <a:prstGeom prst="straightConnector1">
            <a:avLst/>
          </a:prstGeom>
          <a:noFill/>
          <a:ln w="9525">
            <a:solidFill>
              <a:srgbClr val="000000"/>
            </a:solidFill>
            <a:round/>
            <a:headEnd/>
            <a:tailEnd/>
          </a:ln>
        </p:spPr>
      </p:cxnSp>
      <p:sp>
        <p:nvSpPr>
          <p:cNvPr id="41" name="Rectangle 17"/>
          <p:cNvSpPr>
            <a:spLocks noChangeArrowheads="1"/>
          </p:cNvSpPr>
          <p:nvPr/>
        </p:nvSpPr>
        <p:spPr bwMode="auto">
          <a:xfrm>
            <a:off x="4905691" y="4705197"/>
            <a:ext cx="748035" cy="233859"/>
          </a:xfrm>
          <a:prstGeom prst="rect">
            <a:avLst/>
          </a:prstGeom>
          <a:noFill/>
          <a:ln w="12700">
            <a:noFill/>
            <a:miter lim="800000"/>
            <a:headEnd/>
            <a:tailEnd/>
          </a:ln>
        </p:spPr>
        <p:txBody>
          <a:bodyPr wrap="none" lIns="57663" tIns="28327" rIns="57663" bIns="28327">
            <a:prstTxWarp prst="textNoShape">
              <a:avLst/>
            </a:prstTxWarp>
            <a:spAutoFit/>
          </a:bodyPr>
          <a:lstStyle/>
          <a:p>
            <a:pPr algn="ctr" eaLnBrk="0" hangingPunct="0"/>
            <a:r>
              <a:rPr lang="en-US" sz="1148" dirty="0">
                <a:latin typeface="Arial" charset="0"/>
              </a:rPr>
              <a:t>Transport</a:t>
            </a:r>
          </a:p>
        </p:txBody>
      </p:sp>
      <p:sp>
        <p:nvSpPr>
          <p:cNvPr id="44" name="object 4"/>
          <p:cNvSpPr txBox="1"/>
          <p:nvPr/>
        </p:nvSpPr>
        <p:spPr>
          <a:xfrm>
            <a:off x="762001" y="7678398"/>
            <a:ext cx="6553200" cy="1292662"/>
          </a:xfrm>
          <a:prstGeom prst="rect">
            <a:avLst/>
          </a:prstGeom>
        </p:spPr>
        <p:txBody>
          <a:bodyPr vert="horz" wrap="square" lIns="0" tIns="0" rIns="0" bIns="0" rtlCol="0">
            <a:spAutoFit/>
          </a:bodyPr>
          <a:lstStyle/>
          <a:p>
            <a:pPr marL="9814">
              <a:buClr>
                <a:srgbClr val="333399"/>
              </a:buClr>
              <a:buSzPct val="50000"/>
              <a:tabLst>
                <a:tab pos="294399" algn="l"/>
              </a:tabLst>
            </a:pPr>
            <a:r>
              <a:rPr lang="en-US" sz="2800" spc="4" dirty="0" smtClean="0">
                <a:solidFill>
                  <a:srgbClr val="00B050"/>
                </a:solidFill>
                <a:latin typeface="Arial"/>
                <a:cs typeface="Arial"/>
              </a:rPr>
              <a:t>Q</a:t>
            </a:r>
            <a:r>
              <a:rPr lang="en-US" sz="2800" spc="4" dirty="0" smtClean="0">
                <a:solidFill>
                  <a:srgbClr val="232323"/>
                </a:solidFill>
                <a:latin typeface="Arial"/>
                <a:cs typeface="Arial"/>
              </a:rPr>
              <a:t>: Why was TCP/IP successful?  </a:t>
            </a:r>
          </a:p>
          <a:p>
            <a:pPr marL="9814">
              <a:buClr>
                <a:srgbClr val="333399"/>
              </a:buClr>
              <a:buSzPct val="50000"/>
              <a:tabLst>
                <a:tab pos="294399" algn="l"/>
              </a:tabLst>
            </a:pPr>
            <a:r>
              <a:rPr lang="en-US" sz="2800" spc="4" dirty="0" smtClean="0">
                <a:solidFill>
                  <a:srgbClr val="00B050"/>
                </a:solidFill>
                <a:latin typeface="Arial"/>
                <a:cs typeface="Arial"/>
              </a:rPr>
              <a:t>A</a:t>
            </a:r>
            <a:r>
              <a:rPr lang="en-US" sz="2800" spc="4" dirty="0" smtClean="0">
                <a:solidFill>
                  <a:srgbClr val="232323"/>
                </a:solidFill>
                <a:latin typeface="Arial"/>
                <a:cs typeface="Arial"/>
              </a:rPr>
              <a:t>: IP addressing (Lecture 12)</a:t>
            </a:r>
          </a:p>
          <a:p>
            <a:pPr marL="9814">
              <a:buClr>
                <a:srgbClr val="333399"/>
              </a:buClr>
              <a:buSzPct val="50000"/>
              <a:tabLst>
                <a:tab pos="294399" algn="l"/>
              </a:tabLst>
            </a:pPr>
            <a:r>
              <a:rPr lang="en-US" sz="2800" spc="4" dirty="0">
                <a:solidFill>
                  <a:srgbClr val="232323"/>
                </a:solidFill>
                <a:latin typeface="Arial"/>
                <a:cs typeface="Arial"/>
              </a:rPr>
              <a:t> </a:t>
            </a:r>
            <a:r>
              <a:rPr lang="en-US" sz="2800" spc="4" dirty="0" smtClean="0">
                <a:solidFill>
                  <a:srgbClr val="232323"/>
                </a:solidFill>
                <a:latin typeface="Arial"/>
                <a:cs typeface="Arial"/>
              </a:rPr>
              <a:t>    Socket interface (Lecture 17)</a:t>
            </a:r>
            <a:endParaRPr sz="2800" dirty="0">
              <a:latin typeface="Arial"/>
              <a:cs typeface="Arial"/>
            </a:endParaRPr>
          </a:p>
        </p:txBody>
      </p:sp>
      <p:sp>
        <p:nvSpPr>
          <p:cNvPr id="43" name="object 3"/>
          <p:cNvSpPr txBox="1"/>
          <p:nvPr/>
        </p:nvSpPr>
        <p:spPr>
          <a:xfrm>
            <a:off x="1483954" y="814542"/>
            <a:ext cx="5374045" cy="430887"/>
          </a:xfrm>
          <a:prstGeom prst="rect">
            <a:avLst/>
          </a:prstGeom>
        </p:spPr>
        <p:txBody>
          <a:bodyPr vert="horz" wrap="square" lIns="0" tIns="0" rIns="0" bIns="0" rtlCol="0">
            <a:spAutoFit/>
          </a:bodyPr>
          <a:lstStyle/>
          <a:p>
            <a:pPr marL="12700">
              <a:lnSpc>
                <a:spcPct val="100000"/>
              </a:lnSpc>
            </a:pPr>
            <a:r>
              <a:rPr lang="en-US" sz="2800" i="1" spc="25" dirty="0" smtClean="0">
                <a:solidFill>
                  <a:srgbClr val="0070C0"/>
                </a:solidFill>
                <a:latin typeface="Arial"/>
                <a:cs typeface="Arial"/>
              </a:rPr>
              <a:t>TCP SUCCESSFUL &gt; 40 years</a:t>
            </a:r>
            <a:endParaRPr sz="2800" dirty="0">
              <a:solidFill>
                <a:srgbClr val="0070C0"/>
              </a:solidFill>
              <a:latin typeface="Arial"/>
              <a:cs typeface="Arial"/>
            </a:endParaRPr>
          </a:p>
        </p:txBody>
      </p:sp>
    </p:spTree>
    <p:extLst>
      <p:ext uri="{BB962C8B-B14F-4D97-AF65-F5344CB8AC3E}">
        <p14:creationId xmlns:p14="http://schemas.microsoft.com/office/powerpoint/2010/main" val="131013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ppt_x"/>
                                          </p:val>
                                        </p:tav>
                                        <p:tav tm="100000">
                                          <p:val>
                                            <p:strVal val="#ppt_x"/>
                                          </p:val>
                                        </p:tav>
                                      </p:tavLst>
                                    </p:anim>
                                    <p:anim calcmode="lin" valueType="num">
                                      <p:cBhvr additive="base">
                                        <p:cTn id="1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947589" y="5292677"/>
            <a:ext cx="1416600" cy="1453141"/>
          </a:xfrm>
          <a:custGeom>
            <a:avLst/>
            <a:gdLst/>
            <a:ahLst/>
            <a:cxnLst/>
            <a:rect l="l" t="t" r="r" b="b"/>
            <a:pathLst>
              <a:path w="539114" h="564514">
                <a:moveTo>
                  <a:pt x="538683" y="282168"/>
                </a:moveTo>
                <a:lnTo>
                  <a:pt x="534343" y="231450"/>
                </a:lnTo>
                <a:lnTo>
                  <a:pt x="521832" y="183714"/>
                </a:lnTo>
                <a:lnTo>
                  <a:pt x="501910" y="139756"/>
                </a:lnTo>
                <a:lnTo>
                  <a:pt x="475338" y="100374"/>
                </a:lnTo>
                <a:lnTo>
                  <a:pt x="442875" y="66365"/>
                </a:lnTo>
                <a:lnTo>
                  <a:pt x="405284" y="38526"/>
                </a:lnTo>
                <a:lnTo>
                  <a:pt x="363324" y="17654"/>
                </a:lnTo>
                <a:lnTo>
                  <a:pt x="317756" y="4546"/>
                </a:lnTo>
                <a:lnTo>
                  <a:pt x="269341" y="0"/>
                </a:lnTo>
                <a:lnTo>
                  <a:pt x="220926" y="4546"/>
                </a:lnTo>
                <a:lnTo>
                  <a:pt x="175358" y="17654"/>
                </a:lnTo>
                <a:lnTo>
                  <a:pt x="133398" y="38526"/>
                </a:lnTo>
                <a:lnTo>
                  <a:pt x="95807" y="66365"/>
                </a:lnTo>
                <a:lnTo>
                  <a:pt x="63345" y="100374"/>
                </a:lnTo>
                <a:lnTo>
                  <a:pt x="36772" y="139756"/>
                </a:lnTo>
                <a:lnTo>
                  <a:pt x="16850" y="183714"/>
                </a:lnTo>
                <a:lnTo>
                  <a:pt x="4339" y="231450"/>
                </a:lnTo>
                <a:lnTo>
                  <a:pt x="0" y="282168"/>
                </a:lnTo>
                <a:lnTo>
                  <a:pt x="4339" y="332886"/>
                </a:lnTo>
                <a:lnTo>
                  <a:pt x="16850" y="380622"/>
                </a:lnTo>
                <a:lnTo>
                  <a:pt x="36772" y="424580"/>
                </a:lnTo>
                <a:lnTo>
                  <a:pt x="63345" y="463962"/>
                </a:lnTo>
                <a:lnTo>
                  <a:pt x="95807" y="497971"/>
                </a:lnTo>
                <a:lnTo>
                  <a:pt x="133398" y="525811"/>
                </a:lnTo>
                <a:lnTo>
                  <a:pt x="175358" y="546683"/>
                </a:lnTo>
                <a:lnTo>
                  <a:pt x="220926" y="559790"/>
                </a:lnTo>
                <a:lnTo>
                  <a:pt x="269341" y="564337"/>
                </a:lnTo>
                <a:lnTo>
                  <a:pt x="317756" y="559790"/>
                </a:lnTo>
                <a:lnTo>
                  <a:pt x="363324" y="546683"/>
                </a:lnTo>
                <a:lnTo>
                  <a:pt x="405284" y="525811"/>
                </a:lnTo>
                <a:lnTo>
                  <a:pt x="442875" y="497971"/>
                </a:lnTo>
                <a:lnTo>
                  <a:pt x="475338" y="463962"/>
                </a:lnTo>
                <a:lnTo>
                  <a:pt x="501910" y="424580"/>
                </a:lnTo>
                <a:lnTo>
                  <a:pt x="521832" y="380622"/>
                </a:lnTo>
                <a:lnTo>
                  <a:pt x="534343" y="332886"/>
                </a:lnTo>
                <a:lnTo>
                  <a:pt x="538683" y="282168"/>
                </a:lnTo>
              </a:path>
            </a:pathLst>
          </a:custGeom>
          <a:ln w="12825">
            <a:solidFill>
              <a:srgbClr val="00B050"/>
            </a:solidFill>
          </a:ln>
        </p:spPr>
        <p:txBody>
          <a:bodyPr wrap="square" lIns="0" tIns="0" rIns="0" bIns="0" rtlCol="0"/>
          <a:lstStyle/>
          <a:p>
            <a:endParaRPr/>
          </a:p>
        </p:txBody>
      </p:sp>
      <p:sp>
        <p:nvSpPr>
          <p:cNvPr id="4" name="object 4"/>
          <p:cNvSpPr/>
          <p:nvPr/>
        </p:nvSpPr>
        <p:spPr>
          <a:xfrm flipH="1">
            <a:off x="1797316" y="3831020"/>
            <a:ext cx="127926" cy="773130"/>
          </a:xfrm>
          <a:custGeom>
            <a:avLst/>
            <a:gdLst/>
            <a:ahLst/>
            <a:cxnLst/>
            <a:rect l="l" t="t" r="r" b="b"/>
            <a:pathLst>
              <a:path h="462279">
                <a:moveTo>
                  <a:pt x="0" y="0"/>
                </a:moveTo>
                <a:lnTo>
                  <a:pt x="0" y="461746"/>
                </a:lnTo>
              </a:path>
            </a:pathLst>
          </a:custGeom>
          <a:ln w="12825">
            <a:solidFill>
              <a:srgbClr val="000000"/>
            </a:solidFill>
          </a:ln>
        </p:spPr>
        <p:txBody>
          <a:bodyPr wrap="square" lIns="0" tIns="0" rIns="0" bIns="0" rtlCol="0"/>
          <a:lstStyle/>
          <a:p>
            <a:endParaRPr/>
          </a:p>
        </p:txBody>
      </p:sp>
      <p:sp>
        <p:nvSpPr>
          <p:cNvPr id="6" name="object 6"/>
          <p:cNvSpPr/>
          <p:nvPr/>
        </p:nvSpPr>
        <p:spPr>
          <a:xfrm>
            <a:off x="5595261" y="3677074"/>
            <a:ext cx="0" cy="954101"/>
          </a:xfrm>
          <a:custGeom>
            <a:avLst/>
            <a:gdLst/>
            <a:ahLst/>
            <a:cxnLst/>
            <a:rect l="l" t="t" r="r" b="b"/>
            <a:pathLst>
              <a:path h="462279">
                <a:moveTo>
                  <a:pt x="0" y="0"/>
                </a:moveTo>
                <a:lnTo>
                  <a:pt x="0" y="461733"/>
                </a:lnTo>
              </a:path>
            </a:pathLst>
          </a:custGeom>
          <a:ln w="12825">
            <a:solidFill>
              <a:srgbClr val="000000"/>
            </a:solidFill>
          </a:ln>
        </p:spPr>
        <p:txBody>
          <a:bodyPr wrap="square" lIns="0" tIns="0" rIns="0" bIns="0" rtlCol="0"/>
          <a:lstStyle/>
          <a:p>
            <a:endParaRPr/>
          </a:p>
        </p:txBody>
      </p:sp>
      <p:sp>
        <p:nvSpPr>
          <p:cNvPr id="7" name="object 7"/>
          <p:cNvSpPr/>
          <p:nvPr/>
        </p:nvSpPr>
        <p:spPr>
          <a:xfrm>
            <a:off x="914400" y="4698880"/>
            <a:ext cx="2452373" cy="0"/>
          </a:xfrm>
          <a:custGeom>
            <a:avLst/>
            <a:gdLst/>
            <a:ahLst/>
            <a:cxnLst/>
            <a:rect l="l" t="t" r="r" b="b"/>
            <a:pathLst>
              <a:path w="1954529">
                <a:moveTo>
                  <a:pt x="0" y="0"/>
                </a:moveTo>
                <a:lnTo>
                  <a:pt x="1954364" y="0"/>
                </a:lnTo>
              </a:path>
            </a:pathLst>
          </a:custGeom>
          <a:ln w="38478">
            <a:solidFill>
              <a:srgbClr val="000000"/>
            </a:solidFill>
          </a:ln>
        </p:spPr>
        <p:txBody>
          <a:bodyPr wrap="square" lIns="0" tIns="0" rIns="0" bIns="0" rtlCol="0"/>
          <a:lstStyle/>
          <a:p>
            <a:endParaRPr/>
          </a:p>
        </p:txBody>
      </p:sp>
      <p:sp>
        <p:nvSpPr>
          <p:cNvPr id="8" name="object 8"/>
          <p:cNvSpPr/>
          <p:nvPr/>
        </p:nvSpPr>
        <p:spPr>
          <a:xfrm>
            <a:off x="3100852" y="4709470"/>
            <a:ext cx="370485" cy="635631"/>
          </a:xfrm>
          <a:custGeom>
            <a:avLst/>
            <a:gdLst/>
            <a:ahLst/>
            <a:cxnLst/>
            <a:rect l="l" t="t" r="r" b="b"/>
            <a:pathLst>
              <a:path w="295275" h="307975">
                <a:moveTo>
                  <a:pt x="0" y="0"/>
                </a:moveTo>
                <a:lnTo>
                  <a:pt x="294995" y="307822"/>
                </a:lnTo>
              </a:path>
            </a:pathLst>
          </a:custGeom>
          <a:ln w="12825">
            <a:solidFill>
              <a:srgbClr val="000000"/>
            </a:solidFill>
          </a:ln>
        </p:spPr>
        <p:txBody>
          <a:bodyPr wrap="square" lIns="0" tIns="0" rIns="0" bIns="0" rtlCol="0"/>
          <a:lstStyle/>
          <a:p>
            <a:endParaRPr/>
          </a:p>
        </p:txBody>
      </p:sp>
      <p:sp>
        <p:nvSpPr>
          <p:cNvPr id="9" name="object 9"/>
          <p:cNvSpPr/>
          <p:nvPr/>
        </p:nvSpPr>
        <p:spPr>
          <a:xfrm>
            <a:off x="3937686" y="4709470"/>
            <a:ext cx="305949" cy="583207"/>
          </a:xfrm>
          <a:custGeom>
            <a:avLst/>
            <a:gdLst/>
            <a:ahLst/>
            <a:cxnLst/>
            <a:rect l="l" t="t" r="r" b="b"/>
            <a:pathLst>
              <a:path w="243839" h="282575">
                <a:moveTo>
                  <a:pt x="243687" y="0"/>
                </a:moveTo>
                <a:lnTo>
                  <a:pt x="0" y="282168"/>
                </a:lnTo>
              </a:path>
            </a:pathLst>
          </a:custGeom>
          <a:ln w="12825">
            <a:solidFill>
              <a:srgbClr val="000000"/>
            </a:solidFill>
          </a:ln>
        </p:spPr>
        <p:txBody>
          <a:bodyPr wrap="square" lIns="0" tIns="0" rIns="0" bIns="0" rtlCol="0"/>
          <a:lstStyle/>
          <a:p>
            <a:endParaRPr/>
          </a:p>
        </p:txBody>
      </p:sp>
      <p:sp>
        <p:nvSpPr>
          <p:cNvPr id="13" name="object 13"/>
          <p:cNvSpPr/>
          <p:nvPr/>
        </p:nvSpPr>
        <p:spPr>
          <a:xfrm>
            <a:off x="4100827" y="4698880"/>
            <a:ext cx="2452373" cy="0"/>
          </a:xfrm>
          <a:custGeom>
            <a:avLst/>
            <a:gdLst/>
            <a:ahLst/>
            <a:cxnLst/>
            <a:rect l="l" t="t" r="r" b="b"/>
            <a:pathLst>
              <a:path w="1954529">
                <a:moveTo>
                  <a:pt x="0" y="0"/>
                </a:moveTo>
                <a:lnTo>
                  <a:pt x="1954364" y="0"/>
                </a:lnTo>
              </a:path>
            </a:pathLst>
          </a:custGeom>
          <a:ln w="38478">
            <a:solidFill>
              <a:srgbClr val="000000"/>
            </a:solidFill>
          </a:ln>
        </p:spPr>
        <p:txBody>
          <a:bodyPr wrap="square" lIns="0" tIns="0" rIns="0" bIns="0" rtlCol="0"/>
          <a:lstStyle/>
          <a:p>
            <a:endParaRPr/>
          </a:p>
        </p:txBody>
      </p:sp>
      <p:sp>
        <p:nvSpPr>
          <p:cNvPr id="14" name="object 14"/>
          <p:cNvSpPr txBox="1"/>
          <p:nvPr/>
        </p:nvSpPr>
        <p:spPr>
          <a:xfrm>
            <a:off x="889910" y="648037"/>
            <a:ext cx="5963100" cy="1084912"/>
          </a:xfrm>
          <a:prstGeom prst="rect">
            <a:avLst/>
          </a:prstGeom>
        </p:spPr>
        <p:txBody>
          <a:bodyPr vert="horz" wrap="square" lIns="0" tIns="0" rIns="0" bIns="0" rtlCol="0">
            <a:spAutoFit/>
          </a:bodyPr>
          <a:lstStyle/>
          <a:p>
            <a:pPr algn="ctr">
              <a:lnSpc>
                <a:spcPct val="100000"/>
              </a:lnSpc>
            </a:pPr>
            <a:r>
              <a:rPr sz="2800" i="1" spc="10" dirty="0">
                <a:solidFill>
                  <a:srgbClr val="0070C0"/>
                </a:solidFill>
                <a:latin typeface="Arial"/>
                <a:cs typeface="Arial"/>
              </a:rPr>
              <a:t>MAIL FROM ASKEW TO</a:t>
            </a:r>
            <a:r>
              <a:rPr sz="2800" i="1" spc="-45" dirty="0">
                <a:solidFill>
                  <a:srgbClr val="0070C0"/>
                </a:solidFill>
                <a:latin typeface="Arial"/>
                <a:cs typeface="Arial"/>
              </a:rPr>
              <a:t> </a:t>
            </a:r>
            <a:r>
              <a:rPr sz="2800" i="1" spc="10" dirty="0">
                <a:solidFill>
                  <a:srgbClr val="0070C0"/>
                </a:solidFill>
                <a:latin typeface="Arial"/>
                <a:cs typeface="Arial"/>
              </a:rPr>
              <a:t>MARIA</a:t>
            </a:r>
            <a:endParaRPr sz="2800" dirty="0">
              <a:solidFill>
                <a:srgbClr val="0070C0"/>
              </a:solidFill>
              <a:latin typeface="Arial"/>
              <a:cs typeface="Arial"/>
            </a:endParaRPr>
          </a:p>
          <a:p>
            <a:pPr marR="47625" algn="ctr">
              <a:lnSpc>
                <a:spcPts val="2310"/>
              </a:lnSpc>
              <a:spcBef>
                <a:spcPts val="525"/>
              </a:spcBef>
            </a:pPr>
            <a:r>
              <a:rPr sz="2800" i="1" spc="5" dirty="0">
                <a:latin typeface="Arial"/>
                <a:cs typeface="Arial"/>
              </a:rPr>
              <a:t>mail</a:t>
            </a:r>
            <a:r>
              <a:rPr sz="2800" i="1" spc="-70" dirty="0">
                <a:latin typeface="Arial"/>
                <a:cs typeface="Arial"/>
              </a:rPr>
              <a:t> </a:t>
            </a:r>
            <a:r>
              <a:rPr sz="2800" i="1" spc="10" dirty="0">
                <a:latin typeface="Arial"/>
                <a:cs typeface="Arial"/>
              </a:rPr>
              <a:t>chuck@maria</a:t>
            </a:r>
            <a:endParaRPr sz="2800" dirty="0">
              <a:latin typeface="Arial"/>
              <a:cs typeface="Arial"/>
            </a:endParaRPr>
          </a:p>
          <a:p>
            <a:pPr marR="360045" algn="ctr">
              <a:lnSpc>
                <a:spcPts val="2310"/>
              </a:lnSpc>
            </a:pPr>
            <a:r>
              <a:rPr sz="2800" i="1" spc="5" dirty="0">
                <a:latin typeface="Arial"/>
                <a:cs typeface="Arial"/>
              </a:rPr>
              <a:t>Hi!</a:t>
            </a:r>
            <a:endParaRPr sz="2800" dirty="0">
              <a:latin typeface="Arial"/>
              <a:cs typeface="Arial"/>
            </a:endParaRPr>
          </a:p>
        </p:txBody>
      </p:sp>
      <p:sp>
        <p:nvSpPr>
          <p:cNvPr id="15" name="object 15"/>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7</a:t>
            </a:r>
          </a:p>
        </p:txBody>
      </p:sp>
      <p:sp>
        <p:nvSpPr>
          <p:cNvPr id="17" name="object 2"/>
          <p:cNvSpPr/>
          <p:nvPr/>
        </p:nvSpPr>
        <p:spPr>
          <a:xfrm>
            <a:off x="1330801" y="2538805"/>
            <a:ext cx="1188883" cy="1244139"/>
          </a:xfrm>
          <a:custGeom>
            <a:avLst/>
            <a:gdLst/>
            <a:ahLst/>
            <a:cxnLst/>
            <a:rect l="l" t="t" r="r" b="b"/>
            <a:pathLst>
              <a:path w="500380" h="590550">
                <a:moveTo>
                  <a:pt x="0" y="589993"/>
                </a:moveTo>
                <a:lnTo>
                  <a:pt x="500216" y="589993"/>
                </a:lnTo>
                <a:lnTo>
                  <a:pt x="500216" y="0"/>
                </a:lnTo>
                <a:lnTo>
                  <a:pt x="0" y="0"/>
                </a:lnTo>
                <a:lnTo>
                  <a:pt x="0" y="589993"/>
                </a:lnTo>
                <a:close/>
              </a:path>
            </a:pathLst>
          </a:custGeom>
          <a:ln w="12825">
            <a:solidFill>
              <a:srgbClr val="000000"/>
            </a:solidFill>
          </a:ln>
        </p:spPr>
        <p:txBody>
          <a:bodyPr wrap="square" lIns="0" tIns="0" rIns="0" bIns="0" rtlCol="0"/>
          <a:lstStyle/>
          <a:p>
            <a:endParaRPr/>
          </a:p>
        </p:txBody>
      </p:sp>
      <p:sp>
        <p:nvSpPr>
          <p:cNvPr id="18" name="object 10"/>
          <p:cNvSpPr txBox="1"/>
          <p:nvPr/>
        </p:nvSpPr>
        <p:spPr>
          <a:xfrm>
            <a:off x="1411248" y="2719776"/>
            <a:ext cx="1103351" cy="430887"/>
          </a:xfrm>
          <a:prstGeom prst="rect">
            <a:avLst/>
          </a:prstGeom>
        </p:spPr>
        <p:txBody>
          <a:bodyPr vert="horz" wrap="square" lIns="0" tIns="0" rIns="0" bIns="0" rtlCol="0">
            <a:spAutoFit/>
          </a:bodyPr>
          <a:lstStyle/>
          <a:p>
            <a:pPr marL="12700">
              <a:lnSpc>
                <a:spcPct val="100000"/>
              </a:lnSpc>
            </a:pPr>
            <a:r>
              <a:rPr sz="2800" b="1" spc="5" dirty="0">
                <a:latin typeface="Courier New"/>
                <a:cs typeface="Courier New"/>
              </a:rPr>
              <a:t>ASKEW</a:t>
            </a:r>
            <a:endParaRPr sz="2800" dirty="0">
              <a:latin typeface="Courier New"/>
              <a:cs typeface="Courier New"/>
            </a:endParaRPr>
          </a:p>
        </p:txBody>
      </p:sp>
      <p:sp>
        <p:nvSpPr>
          <p:cNvPr id="19" name="object 2"/>
          <p:cNvSpPr/>
          <p:nvPr/>
        </p:nvSpPr>
        <p:spPr>
          <a:xfrm>
            <a:off x="5000819" y="2365230"/>
            <a:ext cx="1188883" cy="1244139"/>
          </a:xfrm>
          <a:custGeom>
            <a:avLst/>
            <a:gdLst/>
            <a:ahLst/>
            <a:cxnLst/>
            <a:rect l="l" t="t" r="r" b="b"/>
            <a:pathLst>
              <a:path w="500380" h="590550">
                <a:moveTo>
                  <a:pt x="0" y="589993"/>
                </a:moveTo>
                <a:lnTo>
                  <a:pt x="500216" y="589993"/>
                </a:lnTo>
                <a:lnTo>
                  <a:pt x="500216" y="0"/>
                </a:lnTo>
                <a:lnTo>
                  <a:pt x="0" y="0"/>
                </a:lnTo>
                <a:lnTo>
                  <a:pt x="0" y="589993"/>
                </a:lnTo>
                <a:close/>
              </a:path>
            </a:pathLst>
          </a:custGeom>
          <a:ln w="12825">
            <a:solidFill>
              <a:srgbClr val="000000"/>
            </a:solidFill>
          </a:ln>
        </p:spPr>
        <p:txBody>
          <a:bodyPr wrap="square" lIns="0" tIns="0" rIns="0" bIns="0" rtlCol="0"/>
          <a:lstStyle/>
          <a:p>
            <a:endParaRPr/>
          </a:p>
        </p:txBody>
      </p:sp>
      <p:sp>
        <p:nvSpPr>
          <p:cNvPr id="21" name="object 10"/>
          <p:cNvSpPr txBox="1"/>
          <p:nvPr/>
        </p:nvSpPr>
        <p:spPr>
          <a:xfrm>
            <a:off x="5081266" y="2546201"/>
            <a:ext cx="1103351" cy="430887"/>
          </a:xfrm>
          <a:prstGeom prst="rect">
            <a:avLst/>
          </a:prstGeom>
        </p:spPr>
        <p:txBody>
          <a:bodyPr vert="horz" wrap="square" lIns="0" tIns="0" rIns="0" bIns="0" rtlCol="0">
            <a:spAutoFit/>
          </a:bodyPr>
          <a:lstStyle/>
          <a:p>
            <a:pPr marL="12700">
              <a:lnSpc>
                <a:spcPct val="100000"/>
              </a:lnSpc>
            </a:pPr>
            <a:r>
              <a:rPr lang="en-US" sz="2800" b="1" spc="5" dirty="0" smtClean="0">
                <a:latin typeface="Courier New"/>
                <a:cs typeface="Courier New"/>
              </a:rPr>
              <a:t>MARIA</a:t>
            </a:r>
            <a:endParaRPr sz="2800" dirty="0">
              <a:latin typeface="Courier New"/>
              <a:cs typeface="Courier New"/>
            </a:endParaRPr>
          </a:p>
        </p:txBody>
      </p:sp>
      <p:sp>
        <p:nvSpPr>
          <p:cNvPr id="22" name="object 10"/>
          <p:cNvSpPr txBox="1"/>
          <p:nvPr/>
        </p:nvSpPr>
        <p:spPr>
          <a:xfrm>
            <a:off x="3011823" y="5631075"/>
            <a:ext cx="1839924" cy="861774"/>
          </a:xfrm>
          <a:prstGeom prst="rect">
            <a:avLst/>
          </a:prstGeom>
        </p:spPr>
        <p:txBody>
          <a:bodyPr vert="horz" wrap="square" lIns="0" tIns="0" rIns="0" bIns="0" rtlCol="0">
            <a:spAutoFit/>
          </a:bodyPr>
          <a:lstStyle/>
          <a:p>
            <a:pPr marL="12700">
              <a:lnSpc>
                <a:spcPct val="100000"/>
              </a:lnSpc>
            </a:pPr>
            <a:r>
              <a:rPr lang="en-US" sz="2800" b="1" spc="5" dirty="0" smtClean="0">
                <a:latin typeface="Courier New"/>
                <a:cs typeface="Courier New"/>
              </a:rPr>
              <a:t>  IP</a:t>
            </a:r>
          </a:p>
          <a:p>
            <a:pPr marL="12700">
              <a:lnSpc>
                <a:spcPct val="100000"/>
              </a:lnSpc>
            </a:pPr>
            <a:r>
              <a:rPr lang="en-US" sz="2800" b="1" spc="5" dirty="0" smtClean="0">
                <a:latin typeface="Courier New"/>
                <a:cs typeface="Courier New"/>
              </a:rPr>
              <a:t>ROUTER</a:t>
            </a:r>
            <a:endParaRPr sz="2800" dirty="0">
              <a:latin typeface="Courier New"/>
              <a:cs typeface="Courier New"/>
            </a:endParaRPr>
          </a:p>
        </p:txBody>
      </p:sp>
      <p:sp>
        <p:nvSpPr>
          <p:cNvPr id="23" name="object 4"/>
          <p:cNvSpPr txBox="1"/>
          <p:nvPr/>
        </p:nvSpPr>
        <p:spPr>
          <a:xfrm>
            <a:off x="563110" y="7459958"/>
            <a:ext cx="6857999" cy="430887"/>
          </a:xfrm>
          <a:prstGeom prst="rect">
            <a:avLst/>
          </a:prstGeom>
        </p:spPr>
        <p:txBody>
          <a:bodyPr vert="horz" wrap="square" lIns="0" tIns="0" rIns="0" bIns="0" rtlCol="0">
            <a:spAutoFit/>
          </a:bodyPr>
          <a:lstStyle/>
          <a:p>
            <a:pPr marL="9814">
              <a:buClr>
                <a:srgbClr val="333399"/>
              </a:buClr>
              <a:buSzPct val="50000"/>
              <a:tabLst>
                <a:tab pos="294399" algn="l"/>
              </a:tabLst>
            </a:pPr>
            <a:r>
              <a:rPr lang="en-US" sz="2800" spc="4" dirty="0" smtClean="0">
                <a:solidFill>
                  <a:srgbClr val="00B050"/>
                </a:solidFill>
                <a:latin typeface="Arial"/>
                <a:cs typeface="Arial"/>
              </a:rPr>
              <a:t>The setting and the characters in the play</a:t>
            </a:r>
            <a:endParaRPr lang="en-US" sz="2800" spc="4" dirty="0" smtClean="0">
              <a:solidFill>
                <a:srgbClr val="232323"/>
              </a:solidFill>
              <a:latin typeface="Arial"/>
              <a:cs typeface="Arial"/>
            </a:endParaRPr>
          </a:p>
        </p:txBody>
      </p:sp>
    </p:spTree>
    <p:extLst>
      <p:ext uri="{BB962C8B-B14F-4D97-AF65-F5344CB8AC3E}">
        <p14:creationId xmlns:p14="http://schemas.microsoft.com/office/powerpoint/2010/main" val="148445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923482" y="533400"/>
            <a:ext cx="2943918" cy="558936"/>
          </a:xfrm>
          <a:prstGeom prst="rect">
            <a:avLst/>
          </a:prstGeom>
        </p:spPr>
        <p:txBody>
          <a:bodyPr vert="horz" wrap="square" lIns="0" tIns="0" rIns="0" bIns="0" rtlCol="0">
            <a:spAutoFit/>
          </a:bodyPr>
          <a:lstStyle/>
          <a:p>
            <a:pPr marL="9813"/>
            <a:r>
              <a:rPr sz="3632" spc="-27" dirty="0" smtClean="0">
                <a:solidFill>
                  <a:srgbClr val="333399"/>
                </a:solidFill>
                <a:latin typeface="Arial"/>
                <a:cs typeface="Arial"/>
              </a:rPr>
              <a:t>S</a:t>
            </a:r>
            <a:r>
              <a:rPr lang="en-US" sz="3632" spc="-12" dirty="0" smtClean="0">
                <a:solidFill>
                  <a:srgbClr val="333399"/>
                </a:solidFill>
                <a:latin typeface="Arial"/>
                <a:cs typeface="Arial"/>
              </a:rPr>
              <a:t>ending Bits</a:t>
            </a:r>
            <a:endParaRPr sz="3632" dirty="0">
              <a:latin typeface="Arial"/>
              <a:cs typeface="Arial"/>
            </a:endParaRPr>
          </a:p>
        </p:txBody>
      </p:sp>
      <p:sp>
        <p:nvSpPr>
          <p:cNvPr id="5" name="object 5"/>
          <p:cNvSpPr/>
          <p:nvPr/>
        </p:nvSpPr>
        <p:spPr>
          <a:xfrm>
            <a:off x="152400" y="3429000"/>
            <a:ext cx="6167582" cy="3739573"/>
          </a:xfrm>
          <a:prstGeom prst="rect">
            <a:avLst/>
          </a:prstGeom>
          <a:blipFill>
            <a:blip r:embed="rId2" cstate="print"/>
            <a:stretch>
              <a:fillRect/>
            </a:stretch>
          </a:blipFill>
        </p:spPr>
        <p:txBody>
          <a:bodyPr wrap="square" lIns="0" tIns="0" rIns="0" bIns="0" rtlCol="0"/>
          <a:lstStyle/>
          <a:p>
            <a:endParaRPr sz="1391"/>
          </a:p>
        </p:txBody>
      </p:sp>
      <p:sp>
        <p:nvSpPr>
          <p:cNvPr id="6" name="object 4"/>
          <p:cNvSpPr txBox="1"/>
          <p:nvPr/>
        </p:nvSpPr>
        <p:spPr>
          <a:xfrm>
            <a:off x="0" y="2057400"/>
            <a:ext cx="7911565" cy="861774"/>
          </a:xfrm>
          <a:prstGeom prst="rect">
            <a:avLst/>
          </a:prstGeom>
        </p:spPr>
        <p:txBody>
          <a:bodyPr vert="horz" wrap="square" lIns="0" tIns="0" rIns="0" bIns="0" rtlCol="0">
            <a:spAutoFit/>
          </a:bodyPr>
          <a:lstStyle/>
          <a:p>
            <a:pPr marL="294399" indent="-284585">
              <a:buClr>
                <a:srgbClr val="333399"/>
              </a:buClr>
              <a:buSzPct val="50000"/>
              <a:buChar char="●"/>
              <a:tabLst>
                <a:tab pos="294399" algn="l"/>
              </a:tabLst>
            </a:pPr>
            <a:r>
              <a:rPr lang="en-US" sz="2800" spc="4" dirty="0" smtClean="0">
                <a:solidFill>
                  <a:srgbClr val="232323"/>
                </a:solidFill>
                <a:latin typeface="Arial"/>
                <a:cs typeface="Arial"/>
              </a:rPr>
              <a:t>We can send bits as energy at the sender and we recover bits by sampling at receiver</a:t>
            </a:r>
            <a:endParaRPr sz="2800" dirty="0">
              <a:latin typeface="Arial"/>
              <a:cs typeface="Arial"/>
            </a:endParaRPr>
          </a:p>
        </p:txBody>
      </p:sp>
      <p:sp>
        <p:nvSpPr>
          <p:cNvPr id="11" name="object 4"/>
          <p:cNvSpPr txBox="1"/>
          <p:nvPr/>
        </p:nvSpPr>
        <p:spPr>
          <a:xfrm>
            <a:off x="762001" y="7678398"/>
            <a:ext cx="6553200" cy="861774"/>
          </a:xfrm>
          <a:prstGeom prst="rect">
            <a:avLst/>
          </a:prstGeom>
        </p:spPr>
        <p:txBody>
          <a:bodyPr vert="horz" wrap="square" lIns="0" tIns="0" rIns="0" bIns="0" rtlCol="0">
            <a:spAutoFit/>
          </a:bodyPr>
          <a:lstStyle/>
          <a:p>
            <a:pPr marL="9814">
              <a:buClr>
                <a:srgbClr val="333399"/>
              </a:buClr>
              <a:buSzPct val="50000"/>
              <a:tabLst>
                <a:tab pos="294399" algn="l"/>
              </a:tabLst>
            </a:pPr>
            <a:r>
              <a:rPr lang="en-US" sz="2800" spc="4" dirty="0" smtClean="0">
                <a:solidFill>
                  <a:srgbClr val="00B050"/>
                </a:solidFill>
                <a:latin typeface="Arial"/>
                <a:cs typeface="Arial"/>
              </a:rPr>
              <a:t>Q</a:t>
            </a:r>
            <a:r>
              <a:rPr lang="en-US" sz="2800" spc="4" dirty="0" smtClean="0">
                <a:solidFill>
                  <a:srgbClr val="232323"/>
                </a:solidFill>
                <a:latin typeface="Arial"/>
                <a:cs typeface="Arial"/>
              </a:rPr>
              <a:t>: How do we where to sample?  </a:t>
            </a:r>
          </a:p>
          <a:p>
            <a:pPr marL="9814">
              <a:buClr>
                <a:srgbClr val="333399"/>
              </a:buClr>
              <a:buSzPct val="50000"/>
              <a:tabLst>
                <a:tab pos="294399" algn="l"/>
              </a:tabLst>
            </a:pPr>
            <a:r>
              <a:rPr lang="en-US" sz="2800" spc="4" dirty="0" smtClean="0">
                <a:solidFill>
                  <a:srgbClr val="00B050"/>
                </a:solidFill>
                <a:latin typeface="Arial"/>
                <a:cs typeface="Arial"/>
              </a:rPr>
              <a:t>A</a:t>
            </a:r>
            <a:r>
              <a:rPr lang="en-US" sz="2800" spc="4" dirty="0" smtClean="0">
                <a:solidFill>
                  <a:srgbClr val="232323"/>
                </a:solidFill>
                <a:latin typeface="Arial"/>
                <a:cs typeface="Arial"/>
              </a:rPr>
              <a:t>: Clock recovery (Lecture 4)</a:t>
            </a:r>
            <a:endParaRPr sz="2800" dirty="0">
              <a:latin typeface="Arial"/>
              <a:cs typeface="Arial"/>
            </a:endParaRPr>
          </a:p>
        </p:txBody>
      </p:sp>
    </p:spTree>
    <p:extLst>
      <p:ext uri="{BB962C8B-B14F-4D97-AF65-F5344CB8AC3E}">
        <p14:creationId xmlns:p14="http://schemas.microsoft.com/office/powerpoint/2010/main" val="324423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TotalTime>
  <Words>746</Words>
  <Application>Microsoft Office PowerPoint</Application>
  <PresentationFormat>Custom</PresentationFormat>
  <Paragraphs>191</Paragraphs>
  <Slides>16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Garamond</vt:lpstr>
      <vt:lpstr>Script MT 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varghese</cp:lastModifiedBy>
  <cp:revision>32</cp:revision>
  <dcterms:created xsi:type="dcterms:W3CDTF">2017-10-02T12:27:06Z</dcterms:created>
  <dcterms:modified xsi:type="dcterms:W3CDTF">2019-10-01T16:26:30Z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2007-09-26T00:00:00Z</vt:filetime>
  </property>
  <property fmtid="{D5CDD505-2E9C-101B-9397-08002B2CF9AE}" pid="3" name="LastSaved">
    <vt:filetime>2017-10-02T00:00:00Z</vt:filetime>
  </property>
</Properties>
</file>