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13" r:id="rId3"/>
    <p:sldId id="318" r:id="rId4"/>
    <p:sldId id="257" r:id="rId5"/>
    <p:sldId id="258" r:id="rId6"/>
    <p:sldId id="315" r:id="rId7"/>
    <p:sldId id="316" r:id="rId8"/>
    <p:sldId id="317" r:id="rId9"/>
    <p:sldId id="31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23" r:id="rId18"/>
    <p:sldId id="322" r:id="rId19"/>
    <p:sldId id="267" r:id="rId20"/>
    <p:sldId id="268" r:id="rId21"/>
    <p:sldId id="325" r:id="rId22"/>
    <p:sldId id="326" r:id="rId23"/>
    <p:sldId id="327" r:id="rId24"/>
    <p:sldId id="328" r:id="rId25"/>
    <p:sldId id="330" r:id="rId26"/>
    <p:sldId id="332" r:id="rId27"/>
    <p:sldId id="324" r:id="rId28"/>
    <p:sldId id="272" r:id="rId29"/>
    <p:sldId id="331" r:id="rId30"/>
    <p:sldId id="312" r:id="rId31"/>
    <p:sldId id="273" r:id="rId32"/>
    <p:sldId id="274" r:id="rId33"/>
    <p:sldId id="275" r:id="rId34"/>
    <p:sldId id="333" r:id="rId35"/>
    <p:sldId id="276" r:id="rId36"/>
    <p:sldId id="320" r:id="rId37"/>
    <p:sldId id="281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34" r:id="rId46"/>
    <p:sldId id="297" r:id="rId47"/>
    <p:sldId id="298" r:id="rId48"/>
    <p:sldId id="300" r:id="rId49"/>
    <p:sldId id="284" r:id="rId5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75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BD982-D64E-455B-B1EF-EE6D70EBE93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60DF6-79F7-4A86-8D33-A3A928F2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0DF6-79F7-4A86-8D33-A3A928F28A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2E83B-1A9A-2049-A3C2-138677F579A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811" y="2346960"/>
            <a:ext cx="3303270" cy="1778949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621" y="2346960"/>
            <a:ext cx="3303270" cy="1778949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3263A3-5650-294C-B16F-9F1347A2D84B}" type="slidenum">
              <a:rPr lang="en-US"/>
              <a:pPr/>
              <a:t>‹#›</a:t>
            </a:fld>
            <a:endParaRPr lang="en-US" sz="85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9080" y="9164320"/>
            <a:ext cx="4532551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CSE 123 – Lecture 16: QoS and 802.11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37940" y="8284391"/>
            <a:ext cx="189229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485" y="3095497"/>
            <a:ext cx="5646420" cy="1885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240790" algn="l"/>
              </a:tabLst>
            </a:pPr>
            <a:r>
              <a:rPr sz="2450" b="1" spc="265" dirty="0" smtClean="0">
                <a:solidFill>
                  <a:srgbClr val="FF0000"/>
                </a:solidFill>
                <a:latin typeface="PMingLiU"/>
                <a:cs typeface="PMingLiU"/>
              </a:rPr>
              <a:t>CS</a:t>
            </a:r>
            <a:r>
              <a:rPr lang="en-US" sz="2450" b="1" spc="265" dirty="0" smtClean="0">
                <a:solidFill>
                  <a:srgbClr val="FF0000"/>
                </a:solidFill>
                <a:latin typeface="PMingLiU"/>
                <a:cs typeface="PMingLiU"/>
              </a:rPr>
              <a:t>118</a:t>
            </a:r>
            <a:r>
              <a:rPr sz="2450" b="1" spc="265" dirty="0" smtClean="0">
                <a:solidFill>
                  <a:srgbClr val="FF0000"/>
                </a:solidFill>
                <a:latin typeface="PMingLiU"/>
                <a:cs typeface="PMingLiU"/>
              </a:rPr>
              <a:t>:</a:t>
            </a:r>
            <a:r>
              <a:rPr sz="2450" b="1" spc="265" dirty="0">
                <a:solidFill>
                  <a:srgbClr val="FF0000"/>
                </a:solidFill>
                <a:latin typeface="PMingLiU"/>
                <a:cs typeface="PMingLiU"/>
              </a:rPr>
              <a:t>	</a:t>
            </a:r>
            <a:r>
              <a:rPr sz="2450" b="1" spc="295" dirty="0">
                <a:solidFill>
                  <a:srgbClr val="FF0000"/>
                </a:solidFill>
                <a:latin typeface="PMingLiU"/>
                <a:cs typeface="PMingLiU"/>
              </a:rPr>
              <a:t>Lectures </a:t>
            </a:r>
            <a:r>
              <a:rPr lang="en-US" sz="2450" b="1" spc="204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  <a:r>
              <a:rPr sz="2450" b="1" spc="204" dirty="0" smtClean="0">
                <a:solidFill>
                  <a:srgbClr val="FF0000"/>
                </a:solidFill>
                <a:latin typeface="PMingLiU"/>
                <a:cs typeface="PMingLiU"/>
              </a:rPr>
              <a:t>-</a:t>
            </a:r>
            <a:r>
              <a:rPr lang="en-US" sz="2450" b="1" spc="204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  <a:r>
              <a:rPr sz="2450" b="1" spc="204" dirty="0" smtClean="0">
                <a:solidFill>
                  <a:srgbClr val="FF0000"/>
                </a:solidFill>
                <a:latin typeface="PMingLiU"/>
                <a:cs typeface="PMingLiU"/>
              </a:rPr>
              <a:t>, </a:t>
            </a:r>
            <a:r>
              <a:rPr sz="2450" b="1" spc="285" dirty="0">
                <a:solidFill>
                  <a:srgbClr val="FF0000"/>
                </a:solidFill>
                <a:latin typeface="PMingLiU"/>
                <a:cs typeface="PMingLiU"/>
              </a:rPr>
              <a:t>Physical</a:t>
            </a:r>
            <a:r>
              <a:rPr sz="2450" b="1" spc="330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2450" b="1" spc="275" dirty="0">
                <a:solidFill>
                  <a:srgbClr val="FF0000"/>
                </a:solidFill>
                <a:latin typeface="PMingLiU"/>
                <a:cs typeface="PMingLiU"/>
              </a:rPr>
              <a:t>Layer</a:t>
            </a:r>
            <a:endParaRPr sz="2450" b="1" dirty="0">
              <a:solidFill>
                <a:srgbClr val="FF000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310" dirty="0">
                <a:solidFill>
                  <a:srgbClr val="0070C0"/>
                </a:solidFill>
                <a:latin typeface="PMingLiU"/>
                <a:cs typeface="PMingLiU"/>
              </a:rPr>
              <a:t>George</a:t>
            </a:r>
            <a:r>
              <a:rPr sz="2450" spc="204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50" spc="280" dirty="0">
                <a:solidFill>
                  <a:srgbClr val="0070C0"/>
                </a:solidFill>
                <a:latin typeface="PMingLiU"/>
                <a:cs typeface="PMingLiU"/>
              </a:rPr>
              <a:t>Varghese</a:t>
            </a:r>
            <a:endParaRPr sz="245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lang="en-US" sz="2400" spc="30" dirty="0" smtClean="0">
                <a:latin typeface="Garamond"/>
                <a:cs typeface="Garamond"/>
              </a:rPr>
              <a:t>Oct 2019</a:t>
            </a:r>
            <a:endParaRPr sz="24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493" y="1328544"/>
            <a:ext cx="7491891" cy="825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6760" marR="231775" indent="-1816735">
              <a:lnSpc>
                <a:spcPct val="78500"/>
              </a:lnSpc>
            </a:pPr>
            <a:endParaRPr sz="2050" dirty="0">
              <a:latin typeface="PMingLiU"/>
              <a:cs typeface="PMingLiU"/>
            </a:endParaRPr>
          </a:p>
          <a:p>
            <a:pPr marL="212090" marR="321310" indent="-199390">
              <a:lnSpc>
                <a:spcPct val="116500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35" dirty="0">
                <a:latin typeface="Garamond"/>
                <a:cs typeface="Garamond"/>
              </a:rPr>
              <a:t>The </a:t>
            </a:r>
            <a:r>
              <a:rPr sz="3200" spc="20" dirty="0">
                <a:latin typeface="Garamond"/>
                <a:cs typeface="Garamond"/>
              </a:rPr>
              <a:t>bottom </a:t>
            </a:r>
            <a:r>
              <a:rPr sz="3200" spc="35" dirty="0">
                <a:latin typeface="Garamond"/>
                <a:cs typeface="Garamond"/>
              </a:rPr>
              <a:t>sublayer </a:t>
            </a:r>
            <a:r>
              <a:rPr sz="3200" spc="20" dirty="0">
                <a:latin typeface="Garamond"/>
                <a:cs typeface="Garamond"/>
              </a:rPr>
              <a:t>is </a:t>
            </a:r>
            <a:r>
              <a:rPr sz="3200" spc="65" dirty="0">
                <a:latin typeface="Garamond"/>
                <a:cs typeface="Garamond"/>
              </a:rPr>
              <a:t>really </a:t>
            </a:r>
            <a:r>
              <a:rPr sz="3200" spc="15" dirty="0">
                <a:latin typeface="Garamond"/>
                <a:cs typeface="Garamond"/>
              </a:rPr>
              <a:t>describing </a:t>
            </a:r>
            <a:r>
              <a:rPr sz="3200" spc="40" dirty="0">
                <a:latin typeface="Garamond"/>
                <a:cs typeface="Garamond"/>
              </a:rPr>
              <a:t>the  </a:t>
            </a:r>
            <a:r>
              <a:rPr sz="3200" spc="25" dirty="0">
                <a:latin typeface="Garamond"/>
                <a:cs typeface="Garamond"/>
              </a:rPr>
              <a:t>essential </a:t>
            </a:r>
            <a:r>
              <a:rPr sz="3200" spc="20" dirty="0">
                <a:latin typeface="Garamond"/>
                <a:cs typeface="Garamond"/>
              </a:rPr>
              <a:t>properties </a:t>
            </a:r>
            <a:r>
              <a:rPr sz="3200" spc="-95" dirty="0">
                <a:latin typeface="Garamond"/>
                <a:cs typeface="Garamond"/>
              </a:rPr>
              <a:t>of </a:t>
            </a:r>
            <a:r>
              <a:rPr sz="3200" spc="40" dirty="0">
                <a:latin typeface="Garamond"/>
                <a:cs typeface="Garamond"/>
              </a:rPr>
              <a:t>the </a:t>
            </a:r>
            <a:r>
              <a:rPr sz="3200" spc="35" dirty="0">
                <a:latin typeface="Garamond"/>
                <a:cs typeface="Garamond"/>
              </a:rPr>
              <a:t>media </a:t>
            </a:r>
            <a:r>
              <a:rPr sz="3200" spc="20" dirty="0">
                <a:latin typeface="Garamond"/>
                <a:cs typeface="Garamond"/>
              </a:rPr>
              <a:t>(frequency  </a:t>
            </a:r>
            <a:r>
              <a:rPr sz="3200" dirty="0">
                <a:latin typeface="Garamond"/>
                <a:cs typeface="Garamond"/>
              </a:rPr>
              <a:t>response, </a:t>
            </a:r>
            <a:r>
              <a:rPr sz="3200" spc="60" dirty="0">
                <a:latin typeface="Garamond"/>
                <a:cs typeface="Garamond"/>
              </a:rPr>
              <a:t>bit </a:t>
            </a:r>
            <a:r>
              <a:rPr sz="3200" spc="5" dirty="0">
                <a:latin typeface="Garamond"/>
                <a:cs typeface="Garamond"/>
              </a:rPr>
              <a:t>error </a:t>
            </a:r>
            <a:r>
              <a:rPr sz="3200" spc="80" dirty="0">
                <a:latin typeface="Garamond"/>
                <a:cs typeface="Garamond"/>
              </a:rPr>
              <a:t>rate). </a:t>
            </a:r>
            <a:r>
              <a:rPr sz="3200" spc="15" dirty="0">
                <a:latin typeface="Garamond"/>
                <a:cs typeface="Garamond"/>
              </a:rPr>
              <a:t>These </a:t>
            </a:r>
            <a:r>
              <a:rPr sz="3200" spc="-5" dirty="0">
                <a:latin typeface="Garamond"/>
                <a:cs typeface="Garamond"/>
              </a:rPr>
              <a:t>influence </a:t>
            </a:r>
            <a:r>
              <a:rPr sz="3200" spc="95" dirty="0">
                <a:latin typeface="Garamond"/>
                <a:cs typeface="Garamond"/>
              </a:rPr>
              <a:t>data  </a:t>
            </a:r>
            <a:r>
              <a:rPr sz="3200" spc="25" dirty="0">
                <a:latin typeface="Garamond"/>
                <a:cs typeface="Garamond"/>
              </a:rPr>
              <a:t>transmission </a:t>
            </a:r>
            <a:r>
              <a:rPr sz="3200" spc="55" dirty="0">
                <a:latin typeface="Garamond"/>
                <a:cs typeface="Garamond"/>
              </a:rPr>
              <a:t>rates </a:t>
            </a:r>
            <a:r>
              <a:rPr sz="3200" spc="40" dirty="0">
                <a:latin typeface="Garamond"/>
                <a:cs typeface="Garamond"/>
              </a:rPr>
              <a:t>(Nyqvuist, </a:t>
            </a:r>
            <a:r>
              <a:rPr sz="3200" spc="15" dirty="0">
                <a:latin typeface="Garamond"/>
                <a:cs typeface="Garamond"/>
              </a:rPr>
              <a:t>Shannon </a:t>
            </a:r>
            <a:r>
              <a:rPr sz="3200" spc="60" dirty="0">
                <a:latin typeface="Garamond"/>
                <a:cs typeface="Garamond"/>
              </a:rPr>
              <a:t>limits).  </a:t>
            </a:r>
            <a:r>
              <a:rPr sz="3200" spc="40" dirty="0">
                <a:latin typeface="Garamond"/>
                <a:cs typeface="Garamond"/>
              </a:rPr>
              <a:t>This</a:t>
            </a:r>
            <a:r>
              <a:rPr sz="3200" spc="45" dirty="0">
                <a:latin typeface="Garamond"/>
                <a:cs typeface="Garamond"/>
              </a:rPr>
              <a:t> </a:t>
            </a:r>
            <a:r>
              <a:rPr sz="3200" spc="35" dirty="0">
                <a:latin typeface="Garamond"/>
                <a:cs typeface="Garamond"/>
              </a:rPr>
              <a:t>lecture.</a:t>
            </a:r>
            <a:endParaRPr sz="3200" dirty="0">
              <a:latin typeface="Garamond"/>
              <a:cs typeface="Garamond"/>
            </a:endParaRPr>
          </a:p>
          <a:p>
            <a:pPr marL="212090" marR="10604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35" dirty="0">
                <a:latin typeface="Garamond"/>
                <a:cs typeface="Garamond"/>
              </a:rPr>
              <a:t>The </a:t>
            </a:r>
            <a:r>
              <a:rPr sz="3200" spc="25" dirty="0">
                <a:latin typeface="Garamond"/>
                <a:cs typeface="Garamond"/>
              </a:rPr>
              <a:t>middle </a:t>
            </a:r>
            <a:r>
              <a:rPr sz="3200" spc="35" dirty="0">
                <a:latin typeface="Garamond"/>
                <a:cs typeface="Garamond"/>
              </a:rPr>
              <a:t>sublayer </a:t>
            </a:r>
            <a:r>
              <a:rPr sz="3200" spc="10" dirty="0">
                <a:latin typeface="Garamond"/>
                <a:cs typeface="Garamond"/>
              </a:rPr>
              <a:t>describes </a:t>
            </a:r>
            <a:r>
              <a:rPr sz="3200" spc="20" dirty="0">
                <a:latin typeface="Garamond"/>
                <a:cs typeface="Garamond"/>
              </a:rPr>
              <a:t>properties </a:t>
            </a:r>
            <a:r>
              <a:rPr sz="3200" spc="-95" dirty="0">
                <a:latin typeface="Garamond"/>
                <a:cs typeface="Garamond"/>
              </a:rPr>
              <a:t>of  </a:t>
            </a:r>
            <a:r>
              <a:rPr sz="3200" spc="60" dirty="0">
                <a:latin typeface="Garamond"/>
                <a:cs typeface="Garamond"/>
              </a:rPr>
              <a:t>particular </a:t>
            </a:r>
            <a:r>
              <a:rPr sz="3200" spc="35" dirty="0">
                <a:latin typeface="Garamond"/>
                <a:cs typeface="Garamond"/>
              </a:rPr>
              <a:t>media </a:t>
            </a:r>
            <a:r>
              <a:rPr sz="3200" spc="-160" dirty="0">
                <a:latin typeface="Garamond"/>
                <a:cs typeface="Garamond"/>
              </a:rPr>
              <a:t>— </a:t>
            </a:r>
            <a:r>
              <a:rPr sz="3200" spc="40" dirty="0">
                <a:latin typeface="Garamond"/>
                <a:cs typeface="Garamond"/>
              </a:rPr>
              <a:t>e.g.. </a:t>
            </a:r>
            <a:r>
              <a:rPr sz="3200" spc="50" dirty="0">
                <a:latin typeface="Garamond"/>
                <a:cs typeface="Garamond"/>
              </a:rPr>
              <a:t>satellites, </a:t>
            </a:r>
            <a:r>
              <a:rPr sz="3200" spc="35" dirty="0">
                <a:latin typeface="Garamond"/>
                <a:cs typeface="Garamond"/>
              </a:rPr>
              <a:t>coaxial cable,  </a:t>
            </a:r>
            <a:r>
              <a:rPr sz="3200" dirty="0">
                <a:latin typeface="Garamond"/>
                <a:cs typeface="Garamond"/>
              </a:rPr>
              <a:t>fibre.</a:t>
            </a:r>
          </a:p>
          <a:p>
            <a:pPr marL="212090" marR="74866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35" dirty="0">
                <a:latin typeface="Garamond"/>
                <a:cs typeface="Garamond"/>
              </a:rPr>
              <a:t>The </a:t>
            </a:r>
            <a:r>
              <a:rPr sz="3200" spc="15" dirty="0">
                <a:latin typeface="Garamond"/>
                <a:cs typeface="Garamond"/>
              </a:rPr>
              <a:t>top </a:t>
            </a:r>
            <a:r>
              <a:rPr sz="3200" spc="35" dirty="0">
                <a:latin typeface="Garamond"/>
                <a:cs typeface="Garamond"/>
              </a:rPr>
              <a:t>sublayer </a:t>
            </a:r>
            <a:r>
              <a:rPr sz="3200" spc="20" dirty="0">
                <a:latin typeface="Garamond"/>
                <a:cs typeface="Garamond"/>
              </a:rPr>
              <a:t>is </a:t>
            </a:r>
            <a:r>
              <a:rPr sz="3200" spc="50" dirty="0">
                <a:latin typeface="Garamond"/>
                <a:cs typeface="Garamond"/>
              </a:rPr>
              <a:t>about </a:t>
            </a:r>
            <a:r>
              <a:rPr sz="3200" spc="35" dirty="0">
                <a:latin typeface="Garamond"/>
                <a:cs typeface="Garamond"/>
              </a:rPr>
              <a:t>things </a:t>
            </a:r>
            <a:r>
              <a:rPr sz="3200" spc="15" dirty="0">
                <a:latin typeface="Garamond"/>
                <a:cs typeface="Garamond"/>
              </a:rPr>
              <a:t>like </a:t>
            </a:r>
            <a:r>
              <a:rPr sz="3200" spc="-10" dirty="0">
                <a:latin typeface="Garamond"/>
                <a:cs typeface="Garamond"/>
              </a:rPr>
              <a:t>clock  recovery, </a:t>
            </a:r>
            <a:r>
              <a:rPr sz="3200" spc="15" dirty="0">
                <a:latin typeface="Garamond"/>
                <a:cs typeface="Garamond"/>
              </a:rPr>
              <a:t>synchronization</a:t>
            </a:r>
            <a:r>
              <a:rPr sz="3200" spc="195" dirty="0">
                <a:latin typeface="Garamond"/>
                <a:cs typeface="Garamond"/>
              </a:rPr>
              <a:t> </a:t>
            </a:r>
            <a:r>
              <a:rPr sz="3200" spc="40" dirty="0">
                <a:latin typeface="Garamond"/>
                <a:cs typeface="Garamond"/>
              </a:rPr>
              <a:t>etc.</a:t>
            </a:r>
            <a:endParaRPr sz="3200" dirty="0">
              <a:latin typeface="Garamond"/>
              <a:cs typeface="Garamond"/>
            </a:endParaRPr>
          </a:p>
          <a:p>
            <a:pPr marL="212090" marR="5080">
              <a:lnSpc>
                <a:spcPct val="116100"/>
              </a:lnSpc>
              <a:spcBef>
                <a:spcPts val="455"/>
              </a:spcBef>
            </a:pPr>
            <a:r>
              <a:rPr sz="3200" spc="40" dirty="0">
                <a:latin typeface="Garamond"/>
                <a:cs typeface="Garamond"/>
              </a:rPr>
              <a:t>Sublayers </a:t>
            </a:r>
            <a:r>
              <a:rPr sz="3200" spc="35" dirty="0">
                <a:latin typeface="Garamond"/>
                <a:cs typeface="Garamond"/>
              </a:rPr>
              <a:t>can </a:t>
            </a:r>
            <a:r>
              <a:rPr sz="3200" spc="20" dirty="0">
                <a:latin typeface="Garamond"/>
                <a:cs typeface="Garamond"/>
              </a:rPr>
              <a:t>be </a:t>
            </a:r>
            <a:r>
              <a:rPr sz="3200" spc="35" dirty="0">
                <a:latin typeface="Garamond"/>
                <a:cs typeface="Garamond"/>
              </a:rPr>
              <a:t>studied </a:t>
            </a:r>
            <a:r>
              <a:rPr sz="3200" spc="20" dirty="0">
                <a:latin typeface="Garamond"/>
                <a:cs typeface="Garamond"/>
              </a:rPr>
              <a:t>independently. </a:t>
            </a:r>
            <a:r>
              <a:rPr sz="3200" spc="55" dirty="0">
                <a:latin typeface="Garamond"/>
                <a:cs typeface="Garamond"/>
              </a:rPr>
              <a:t>Separate  </a:t>
            </a:r>
            <a:r>
              <a:rPr sz="3200" spc="-5" dirty="0">
                <a:latin typeface="Garamond"/>
                <a:cs typeface="Garamond"/>
              </a:rPr>
              <a:t>concerns.  </a:t>
            </a:r>
            <a:r>
              <a:rPr sz="3200" dirty="0">
                <a:latin typeface="Garamond"/>
                <a:cs typeface="Garamond"/>
              </a:rPr>
              <a:t>Each </a:t>
            </a:r>
            <a:r>
              <a:rPr sz="3200" spc="35" dirty="0">
                <a:latin typeface="Garamond"/>
                <a:cs typeface="Garamond"/>
              </a:rPr>
              <a:t>sublayer </a:t>
            </a:r>
            <a:r>
              <a:rPr sz="3200" spc="40" dirty="0">
                <a:latin typeface="Garamond"/>
                <a:cs typeface="Garamond"/>
              </a:rPr>
              <a:t>exacts </a:t>
            </a:r>
            <a:r>
              <a:rPr sz="3200" spc="55" dirty="0">
                <a:latin typeface="Garamond"/>
                <a:cs typeface="Garamond"/>
              </a:rPr>
              <a:t>its</a:t>
            </a:r>
            <a:r>
              <a:rPr sz="3200" spc="190" dirty="0">
                <a:latin typeface="Garamond"/>
                <a:cs typeface="Garamond"/>
              </a:rPr>
              <a:t> </a:t>
            </a:r>
            <a:r>
              <a:rPr sz="3200" spc="20" dirty="0">
                <a:latin typeface="Garamond"/>
                <a:cs typeface="Garamond"/>
              </a:rPr>
              <a:t>price!</a:t>
            </a:r>
            <a:endParaRPr sz="3200" dirty="0">
              <a:latin typeface="Garamond"/>
              <a:cs typeface="Garamond"/>
            </a:endParaRPr>
          </a:p>
        </p:txBody>
      </p:sp>
      <p:sp>
        <p:nvSpPr>
          <p:cNvPr id="4" name="object 12"/>
          <p:cNvSpPr txBox="1"/>
          <p:nvPr/>
        </p:nvSpPr>
        <p:spPr>
          <a:xfrm>
            <a:off x="825725" y="536019"/>
            <a:ext cx="6332728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Wh</a:t>
            </a:r>
            <a:r>
              <a:rPr lang="en-US" sz="32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y understand the Physical Layer in Sublayers</a:t>
            </a:r>
            <a:r>
              <a:rPr sz="3200" b="1" spc="270" dirty="0" smtClean="0">
                <a:solidFill>
                  <a:srgbClr val="0070C0"/>
                </a:solidFill>
                <a:latin typeface="PMingLiU"/>
                <a:cs typeface="PMingLiU"/>
              </a:rPr>
              <a:t>?</a:t>
            </a:r>
            <a:endParaRPr sz="32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b="1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9274" y="3276600"/>
            <a:ext cx="7183126" cy="680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7714" marR="5080" indent="-2025650">
              <a:lnSpc>
                <a:spcPct val="78500"/>
              </a:lnSpc>
              <a:tabLst>
                <a:tab pos="2893695" algn="l"/>
              </a:tabLst>
            </a:pPr>
            <a:r>
              <a:rPr sz="2800" spc="185" dirty="0">
                <a:solidFill>
                  <a:srgbClr val="0070C0"/>
                </a:solidFill>
                <a:latin typeface="PMingLiU"/>
                <a:cs typeface="PMingLiU"/>
              </a:rPr>
              <a:t>1.0</a:t>
            </a:r>
            <a:r>
              <a:rPr sz="2800" spc="2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320" dirty="0">
                <a:solidFill>
                  <a:srgbClr val="0070C0"/>
                </a:solidFill>
                <a:latin typeface="PMingLiU"/>
                <a:cs typeface="PMingLiU"/>
              </a:rPr>
              <a:t>Bottom</a:t>
            </a:r>
            <a:r>
              <a:rPr sz="2800" b="1" spc="254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20" dirty="0">
                <a:solidFill>
                  <a:srgbClr val="0070C0"/>
                </a:solidFill>
                <a:latin typeface="PMingLiU"/>
                <a:cs typeface="PMingLiU"/>
              </a:rPr>
              <a:t>Sublayer:	</a:t>
            </a:r>
            <a:r>
              <a:rPr sz="2800" b="1" spc="204" dirty="0">
                <a:solidFill>
                  <a:srgbClr val="0070C0"/>
                </a:solidFill>
                <a:latin typeface="PMingLiU"/>
                <a:cs typeface="PMingLiU"/>
              </a:rPr>
              <a:t>Signal</a:t>
            </a:r>
            <a:r>
              <a:rPr sz="2800" b="1" spc="14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35" dirty="0">
                <a:solidFill>
                  <a:srgbClr val="0070C0"/>
                </a:solidFill>
                <a:latin typeface="PMingLiU"/>
                <a:cs typeface="PMingLiU"/>
              </a:rPr>
              <a:t>Transmission </a:t>
            </a:r>
            <a:r>
              <a:rPr sz="2800" b="1" spc="18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305" dirty="0">
                <a:solidFill>
                  <a:srgbClr val="0070C0"/>
                </a:solidFill>
                <a:latin typeface="PMingLiU"/>
                <a:cs typeface="PMingLiU"/>
              </a:rPr>
              <a:t>and</a:t>
            </a:r>
            <a:r>
              <a:rPr sz="2800" b="1" spc="17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29" dirty="0">
                <a:solidFill>
                  <a:srgbClr val="0070C0"/>
                </a:solidFill>
                <a:latin typeface="PMingLiU"/>
                <a:cs typeface="PMingLiU"/>
              </a:rPr>
              <a:t>Limits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239" y="58674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How fast can you send and what prevents you from sending faster?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0883" y="659130"/>
            <a:ext cx="5537200" cy="538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9020">
              <a:lnSpc>
                <a:spcPct val="100000"/>
              </a:lnSpc>
            </a:pPr>
            <a:r>
              <a:rPr sz="2800" b="1" spc="245" dirty="0">
                <a:solidFill>
                  <a:srgbClr val="0070C0"/>
                </a:solidFill>
                <a:latin typeface="PMingLiU"/>
                <a:cs typeface="PMingLiU"/>
              </a:rPr>
              <a:t>Sending </a:t>
            </a:r>
            <a:r>
              <a:rPr sz="2800" b="1" spc="240" dirty="0">
                <a:solidFill>
                  <a:srgbClr val="0070C0"/>
                </a:solidFill>
                <a:latin typeface="PMingLiU"/>
                <a:cs typeface="PMingLiU"/>
              </a:rPr>
              <a:t>bits </a:t>
            </a:r>
            <a:r>
              <a:rPr sz="2800" b="1" spc="280" dirty="0">
                <a:solidFill>
                  <a:srgbClr val="0070C0"/>
                </a:solidFill>
                <a:latin typeface="PMingLiU"/>
                <a:cs typeface="PMingLiU"/>
              </a:rPr>
              <a:t>to </a:t>
            </a:r>
            <a:r>
              <a:rPr sz="2800" b="1" spc="275" dirty="0">
                <a:solidFill>
                  <a:srgbClr val="0070C0"/>
                </a:solidFill>
                <a:latin typeface="PMingLiU"/>
                <a:cs typeface="PMingLiU"/>
              </a:rPr>
              <a:t>a</a:t>
            </a:r>
            <a:r>
              <a:rPr sz="2800" b="1" spc="12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10" dirty="0">
                <a:solidFill>
                  <a:srgbClr val="0070C0"/>
                </a:solidFill>
                <a:latin typeface="PMingLiU"/>
                <a:cs typeface="PMingLiU"/>
              </a:rPr>
              <a:t>receiver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95250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2050" b="1" spc="225" dirty="0">
                <a:solidFill>
                  <a:srgbClr val="00B050"/>
                </a:solidFill>
                <a:latin typeface="PMingLiU"/>
                <a:cs typeface="PMingLiU"/>
              </a:rPr>
              <a:t>Goal</a:t>
            </a:r>
            <a:r>
              <a:rPr sz="2050" spc="225" dirty="0">
                <a:latin typeface="PMingLiU"/>
                <a:cs typeface="PMingLiU"/>
              </a:rPr>
              <a:t>: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5" dirty="0">
                <a:latin typeface="Garamond"/>
                <a:cs typeface="Garamond"/>
              </a:rPr>
              <a:t>send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5" dirty="0">
                <a:latin typeface="Garamond"/>
                <a:cs typeface="Garamond"/>
              </a:rPr>
              <a:t>sequence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15" dirty="0">
                <a:latin typeface="Garamond"/>
                <a:cs typeface="Garamond"/>
              </a:rPr>
              <a:t>0’s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15" dirty="0">
                <a:latin typeface="Garamond"/>
                <a:cs typeface="Garamond"/>
              </a:rPr>
              <a:t>1’s </a:t>
            </a:r>
            <a:r>
              <a:rPr sz="2050" spc="-35" dirty="0">
                <a:latin typeface="Garamond"/>
                <a:cs typeface="Garamond"/>
              </a:rPr>
              <a:t>from </a:t>
            </a:r>
            <a:r>
              <a:rPr sz="2050" spc="114" dirty="0">
                <a:latin typeface="Garamond"/>
                <a:cs typeface="Garamond"/>
              </a:rPr>
              <a:t>a  </a:t>
            </a:r>
            <a:r>
              <a:rPr sz="2050" spc="5" dirty="0">
                <a:latin typeface="Garamond"/>
                <a:cs typeface="Garamond"/>
              </a:rPr>
              <a:t>sender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15" dirty="0">
                <a:latin typeface="Garamond"/>
                <a:cs typeface="Garamond"/>
              </a:rPr>
              <a:t>sending </a:t>
            </a:r>
            <a:r>
              <a:rPr sz="2050" spc="30" dirty="0">
                <a:latin typeface="Garamond"/>
                <a:cs typeface="Garamond"/>
              </a:rPr>
              <a:t>energy </a:t>
            </a:r>
            <a:r>
              <a:rPr sz="2050" spc="55" dirty="0">
                <a:latin typeface="Garamond"/>
                <a:cs typeface="Garamond"/>
              </a:rPr>
              <a:t>(e.g., </a:t>
            </a:r>
            <a:r>
              <a:rPr sz="2050" spc="45" dirty="0">
                <a:latin typeface="Garamond"/>
                <a:cs typeface="Garamond"/>
              </a:rPr>
              <a:t>light,  </a:t>
            </a:r>
            <a:r>
              <a:rPr sz="2050" spc="50" dirty="0">
                <a:latin typeface="Garamond"/>
                <a:cs typeface="Garamond"/>
              </a:rPr>
              <a:t>electricity) </a:t>
            </a:r>
            <a:r>
              <a:rPr sz="2050" spc="-35" dirty="0">
                <a:latin typeface="Garamond"/>
                <a:cs typeface="Garamond"/>
              </a:rPr>
              <a:t>over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5" dirty="0">
                <a:latin typeface="Garamond"/>
                <a:cs typeface="Garamond"/>
              </a:rPr>
              <a:t>channel </a:t>
            </a:r>
            <a:r>
              <a:rPr sz="2050" spc="55" dirty="0">
                <a:latin typeface="Garamond"/>
                <a:cs typeface="Garamond"/>
              </a:rPr>
              <a:t>(e.g., </a:t>
            </a:r>
            <a:r>
              <a:rPr sz="2050" spc="5" dirty="0">
                <a:latin typeface="Garamond"/>
                <a:cs typeface="Garamond"/>
              </a:rPr>
              <a:t>fiber, </a:t>
            </a:r>
            <a:r>
              <a:rPr sz="2050" spc="45" dirty="0">
                <a:latin typeface="Garamond"/>
                <a:cs typeface="Garamond"/>
              </a:rPr>
              <a:t>cable). </a:t>
            </a:r>
            <a:r>
              <a:rPr sz="2050" spc="-40" dirty="0">
                <a:latin typeface="Garamond"/>
                <a:cs typeface="Garamond"/>
              </a:rPr>
              <a:t>One  </a:t>
            </a:r>
            <a:r>
              <a:rPr sz="2050" spc="15" dirty="0">
                <a:latin typeface="Garamond"/>
                <a:cs typeface="Garamond"/>
              </a:rPr>
              <a:t>coding:  </a:t>
            </a:r>
            <a:r>
              <a:rPr sz="2050" spc="-15" dirty="0">
                <a:latin typeface="Garamond"/>
                <a:cs typeface="Garamond"/>
              </a:rPr>
              <a:t>0 </a:t>
            </a:r>
            <a:r>
              <a:rPr sz="2050" spc="120" dirty="0">
                <a:latin typeface="Garamond"/>
                <a:cs typeface="Garamond"/>
              </a:rPr>
              <a:t>= </a:t>
            </a:r>
            <a:r>
              <a:rPr sz="2050" spc="-45" dirty="0">
                <a:latin typeface="Garamond"/>
                <a:cs typeface="Garamond"/>
              </a:rPr>
              <a:t>no </a:t>
            </a:r>
            <a:r>
              <a:rPr sz="2050" spc="15" dirty="0">
                <a:latin typeface="Garamond"/>
                <a:cs typeface="Garamond"/>
              </a:rPr>
              <a:t>energy,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120" dirty="0">
                <a:latin typeface="Garamond"/>
                <a:cs typeface="Garamond"/>
              </a:rPr>
              <a:t>=</a:t>
            </a:r>
            <a:r>
              <a:rPr sz="2050" spc="310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energy.</a:t>
            </a:r>
            <a:endParaRPr sz="2050" dirty="0">
              <a:latin typeface="Garamond"/>
              <a:cs typeface="Garamond"/>
            </a:endParaRPr>
          </a:p>
          <a:p>
            <a:pPr marL="212090" marR="413384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b="1" spc="270" dirty="0">
                <a:solidFill>
                  <a:srgbClr val="FF0000"/>
                </a:solidFill>
                <a:latin typeface="PMingLiU"/>
                <a:cs typeface="PMingLiU"/>
              </a:rPr>
              <a:t>Problem:</a:t>
            </a:r>
            <a:r>
              <a:rPr sz="2050" spc="270" dirty="0">
                <a:latin typeface="PMingLiU"/>
                <a:cs typeface="PMingLiU"/>
              </a:rPr>
              <a:t> </a:t>
            </a:r>
            <a:r>
              <a:rPr sz="2050" spc="65" dirty="0">
                <a:latin typeface="Garamond"/>
                <a:cs typeface="Garamond"/>
              </a:rPr>
              <a:t>Real </a:t>
            </a:r>
            <a:r>
              <a:rPr sz="2050" spc="10" dirty="0">
                <a:latin typeface="Garamond"/>
                <a:cs typeface="Garamond"/>
              </a:rPr>
              <a:t>channels </a:t>
            </a:r>
            <a:r>
              <a:rPr sz="2050" spc="40" dirty="0">
                <a:latin typeface="Garamond"/>
                <a:cs typeface="Garamond"/>
              </a:rPr>
              <a:t>distort </a:t>
            </a:r>
            <a:r>
              <a:rPr sz="2050" spc="50" dirty="0">
                <a:latin typeface="Garamond"/>
                <a:cs typeface="Garamond"/>
              </a:rPr>
              <a:t>input </a:t>
            </a:r>
            <a:r>
              <a:rPr sz="2050" spc="30" dirty="0">
                <a:latin typeface="Garamond"/>
                <a:cs typeface="Garamond"/>
              </a:rPr>
              <a:t>energy  </a:t>
            </a:r>
            <a:r>
              <a:rPr sz="2050" spc="35" dirty="0">
                <a:latin typeface="Garamond"/>
                <a:cs typeface="Garamond"/>
              </a:rPr>
              <a:t>signals.  </a:t>
            </a:r>
            <a:r>
              <a:rPr sz="2050" spc="25" dirty="0">
                <a:latin typeface="Garamond"/>
                <a:cs typeface="Garamond"/>
              </a:rPr>
              <a:t>Leads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20" dirty="0">
                <a:latin typeface="Garamond"/>
                <a:cs typeface="Garamond"/>
              </a:rPr>
              <a:t>two</a:t>
            </a:r>
            <a:r>
              <a:rPr sz="2050" spc="-5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questions.</a:t>
            </a:r>
            <a:endParaRPr sz="2050" dirty="0">
              <a:latin typeface="Garamond"/>
              <a:cs typeface="Garamond"/>
            </a:endParaRPr>
          </a:p>
          <a:p>
            <a:pPr marL="516890" marR="5080" lvl="1" indent="-216535" algn="just">
              <a:lnSpc>
                <a:spcPct val="116599"/>
              </a:lnSpc>
              <a:spcBef>
                <a:spcPts val="1185"/>
              </a:spcBef>
              <a:buChar char="–"/>
              <a:tabLst>
                <a:tab pos="517525" algn="l"/>
              </a:tabLst>
            </a:pPr>
            <a:r>
              <a:rPr sz="2050" spc="215" dirty="0">
                <a:solidFill>
                  <a:srgbClr val="0070C0"/>
                </a:solidFill>
                <a:latin typeface="PMingLiU"/>
                <a:cs typeface="PMingLiU"/>
              </a:rPr>
              <a:t>Q1</a:t>
            </a:r>
            <a:r>
              <a:rPr sz="2050" spc="215" dirty="0">
                <a:latin typeface="PMingLiU"/>
                <a:cs typeface="PMingLiU"/>
              </a:rPr>
              <a:t>: </a:t>
            </a:r>
            <a:r>
              <a:rPr sz="2050" spc="-90" dirty="0">
                <a:latin typeface="Garamond"/>
                <a:cs typeface="Garamond"/>
              </a:rPr>
              <a:t>How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-30" dirty="0">
                <a:latin typeface="Garamond"/>
                <a:cs typeface="Garamond"/>
              </a:rPr>
              <a:t>we </a:t>
            </a:r>
            <a:r>
              <a:rPr sz="2050" spc="30" dirty="0">
                <a:latin typeface="Garamond"/>
                <a:cs typeface="Garamond"/>
              </a:rPr>
              <a:t>predict </a:t>
            </a:r>
            <a:r>
              <a:rPr sz="2050" spc="65" dirty="0">
                <a:latin typeface="Garamond"/>
                <a:cs typeface="Garamond"/>
              </a:rPr>
              <a:t>what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0" dirty="0">
                <a:latin typeface="Garamond"/>
                <a:cs typeface="Garamond"/>
              </a:rPr>
              <a:t>given </a:t>
            </a:r>
            <a:r>
              <a:rPr sz="2050" spc="15" dirty="0">
                <a:latin typeface="Garamond"/>
                <a:cs typeface="Garamond"/>
              </a:rPr>
              <a:t>channel  </a:t>
            </a:r>
            <a:r>
              <a:rPr sz="2050" spc="35" dirty="0">
                <a:latin typeface="Garamond"/>
                <a:cs typeface="Garamond"/>
              </a:rPr>
              <a:t>will </a:t>
            </a:r>
            <a:r>
              <a:rPr sz="2050" spc="-35" dirty="0">
                <a:latin typeface="Garamond"/>
                <a:cs typeface="Garamond"/>
              </a:rPr>
              <a:t>do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60" dirty="0">
                <a:latin typeface="Garamond"/>
                <a:cs typeface="Garamond"/>
              </a:rPr>
              <a:t>an </a:t>
            </a:r>
            <a:r>
              <a:rPr sz="2050" spc="50" dirty="0">
                <a:latin typeface="Garamond"/>
                <a:cs typeface="Garamond"/>
              </a:rPr>
              <a:t>input </a:t>
            </a:r>
            <a:r>
              <a:rPr sz="2050" spc="40" dirty="0">
                <a:latin typeface="Garamond"/>
                <a:cs typeface="Garamond"/>
              </a:rPr>
              <a:t>signal </a:t>
            </a:r>
            <a:r>
              <a:rPr sz="2050" spc="10" dirty="0">
                <a:latin typeface="Garamond"/>
                <a:cs typeface="Garamond"/>
              </a:rPr>
              <a:t>given </a:t>
            </a:r>
            <a:r>
              <a:rPr sz="2050" spc="-30" dirty="0">
                <a:latin typeface="Garamond"/>
                <a:cs typeface="Garamond"/>
              </a:rPr>
              <a:t>some </a:t>
            </a:r>
            <a:r>
              <a:rPr sz="2050" spc="20" dirty="0">
                <a:latin typeface="Garamond"/>
                <a:cs typeface="Garamond"/>
              </a:rPr>
              <a:t>properties 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0" dirty="0">
                <a:latin typeface="Garamond"/>
                <a:cs typeface="Garamond"/>
              </a:rPr>
              <a:t>channel.  </a:t>
            </a:r>
            <a:r>
              <a:rPr sz="2050" spc="240" dirty="0">
                <a:latin typeface="PMingLiU"/>
                <a:cs typeface="PMingLiU"/>
              </a:rPr>
              <a:t>Answer: </a:t>
            </a:r>
            <a:r>
              <a:rPr sz="2050" dirty="0">
                <a:latin typeface="Garamond"/>
                <a:cs typeface="Garamond"/>
              </a:rPr>
              <a:t>Fourier</a:t>
            </a:r>
            <a:r>
              <a:rPr sz="2050" spc="170" dirty="0">
                <a:latin typeface="Garamond"/>
                <a:cs typeface="Garamond"/>
              </a:rPr>
              <a:t> </a:t>
            </a:r>
            <a:r>
              <a:rPr sz="2050" spc="50" dirty="0">
                <a:latin typeface="Garamond"/>
                <a:cs typeface="Garamond"/>
              </a:rPr>
              <a:t>Analysis.</a:t>
            </a:r>
            <a:endParaRPr sz="2050" dirty="0">
              <a:latin typeface="Garamond"/>
              <a:cs typeface="Garamond"/>
            </a:endParaRPr>
          </a:p>
          <a:p>
            <a:pPr marL="516890" marR="206375" lvl="1" indent="-216535">
              <a:lnSpc>
                <a:spcPct val="116599"/>
              </a:lnSpc>
              <a:spcBef>
                <a:spcPts val="380"/>
              </a:spcBef>
              <a:buChar char="–"/>
              <a:tabLst>
                <a:tab pos="517525" algn="l"/>
              </a:tabLst>
            </a:pPr>
            <a:r>
              <a:rPr sz="2050" spc="215" dirty="0">
                <a:solidFill>
                  <a:srgbClr val="0070C0"/>
                </a:solidFill>
                <a:latin typeface="PMingLiU"/>
                <a:cs typeface="PMingLiU"/>
              </a:rPr>
              <a:t>Q2:</a:t>
            </a:r>
            <a:r>
              <a:rPr sz="2050" spc="215" dirty="0">
                <a:latin typeface="PMingLiU"/>
                <a:cs typeface="PMingLiU"/>
              </a:rPr>
              <a:t> </a:t>
            </a:r>
            <a:r>
              <a:rPr sz="2050" spc="-90" dirty="0">
                <a:latin typeface="Garamond"/>
                <a:cs typeface="Garamond"/>
              </a:rPr>
              <a:t>How </a:t>
            </a:r>
            <a:r>
              <a:rPr sz="2050" spc="-15" dirty="0">
                <a:latin typeface="Garamond"/>
                <a:cs typeface="Garamond"/>
              </a:rPr>
              <a:t>does </a:t>
            </a:r>
            <a:r>
              <a:rPr sz="2050" spc="25" dirty="0">
                <a:latin typeface="Garamond"/>
                <a:cs typeface="Garamond"/>
              </a:rPr>
              <a:t>distortion </a:t>
            </a:r>
            <a:r>
              <a:rPr sz="2050" spc="-5" dirty="0">
                <a:latin typeface="Garamond"/>
                <a:cs typeface="Garamond"/>
              </a:rPr>
              <a:t>affect </a:t>
            </a:r>
            <a:r>
              <a:rPr sz="2050" spc="35" dirty="0">
                <a:latin typeface="Garamond"/>
                <a:cs typeface="Garamond"/>
              </a:rPr>
              <a:t>maximum </a:t>
            </a:r>
            <a:r>
              <a:rPr sz="2050" spc="60" dirty="0">
                <a:latin typeface="Garamond"/>
                <a:cs typeface="Garamond"/>
              </a:rPr>
              <a:t>bit  </a:t>
            </a:r>
            <a:r>
              <a:rPr sz="2050" spc="85" dirty="0">
                <a:latin typeface="Garamond"/>
                <a:cs typeface="Garamond"/>
              </a:rPr>
              <a:t>rate? </a:t>
            </a:r>
            <a:r>
              <a:rPr sz="2050" spc="240" dirty="0">
                <a:latin typeface="PMingLiU"/>
                <a:cs typeface="PMingLiU"/>
              </a:rPr>
              <a:t>Answer: </a:t>
            </a:r>
            <a:r>
              <a:rPr sz="2050" spc="25" dirty="0">
                <a:latin typeface="Garamond"/>
                <a:cs typeface="Garamond"/>
              </a:rPr>
              <a:t>Nyqvuist </a:t>
            </a:r>
            <a:r>
              <a:rPr sz="2050" spc="30" dirty="0">
                <a:latin typeface="Garamond"/>
                <a:cs typeface="Garamond"/>
              </a:rPr>
              <a:t>(sluggishness) </a:t>
            </a:r>
            <a:r>
              <a:rPr sz="2050" spc="50" dirty="0">
                <a:latin typeface="Garamond"/>
                <a:cs typeface="Garamond"/>
              </a:rPr>
              <a:t>and  </a:t>
            </a:r>
            <a:r>
              <a:rPr sz="2050" spc="15" dirty="0">
                <a:latin typeface="Garamond"/>
                <a:cs typeface="Garamond"/>
              </a:rPr>
              <a:t>Shannon </a:t>
            </a:r>
            <a:r>
              <a:rPr sz="2050" spc="25" dirty="0">
                <a:latin typeface="Garamond"/>
                <a:cs typeface="Garamond"/>
              </a:rPr>
              <a:t>(noise)</a:t>
            </a:r>
            <a:r>
              <a:rPr sz="2050" spc="160" dirty="0">
                <a:latin typeface="Garamond"/>
                <a:cs typeface="Garamond"/>
              </a:rPr>
              <a:t> </a:t>
            </a:r>
            <a:r>
              <a:rPr sz="2050" spc="50" dirty="0">
                <a:latin typeface="Garamond"/>
                <a:cs typeface="Garamond"/>
              </a:rPr>
              <a:t>limits.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2365" y="1558416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7054" y="2472156"/>
            <a:ext cx="1654810" cy="0"/>
          </a:xfrm>
          <a:custGeom>
            <a:avLst/>
            <a:gdLst/>
            <a:ahLst/>
            <a:cxnLst/>
            <a:rect l="l" t="t" r="r" b="b"/>
            <a:pathLst>
              <a:path w="1654810">
                <a:moveTo>
                  <a:pt x="0" y="0"/>
                </a:moveTo>
                <a:lnTo>
                  <a:pt x="1654606" y="0"/>
                </a:lnTo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8191" y="2441282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0" y="0"/>
                </a:moveTo>
                <a:lnTo>
                  <a:pt x="123469" y="30861"/>
                </a:lnTo>
                <a:lnTo>
                  <a:pt x="0" y="61734"/>
                </a:lnTo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7054" y="1817725"/>
            <a:ext cx="926465" cy="303530"/>
          </a:xfrm>
          <a:custGeom>
            <a:avLst/>
            <a:gdLst/>
            <a:ahLst/>
            <a:cxnLst/>
            <a:rect l="l" t="t" r="r" b="b"/>
            <a:pathLst>
              <a:path w="926464" h="303530">
                <a:moveTo>
                  <a:pt x="0" y="0"/>
                </a:moveTo>
                <a:lnTo>
                  <a:pt x="578" y="417"/>
                </a:lnTo>
                <a:lnTo>
                  <a:pt x="4630" y="3343"/>
                </a:lnTo>
                <a:lnTo>
                  <a:pt x="15628" y="11283"/>
                </a:lnTo>
                <a:lnTo>
                  <a:pt x="63503" y="45895"/>
                </a:lnTo>
                <a:lnTo>
                  <a:pt x="97565" y="70773"/>
                </a:lnTo>
                <a:lnTo>
                  <a:pt x="137949" y="100687"/>
                </a:lnTo>
                <a:lnTo>
                  <a:pt x="183372" y="134946"/>
                </a:lnTo>
                <a:lnTo>
                  <a:pt x="232549" y="172859"/>
                </a:lnTo>
                <a:lnTo>
                  <a:pt x="269377" y="201535"/>
                </a:lnTo>
                <a:lnTo>
                  <a:pt x="307681" y="229885"/>
                </a:lnTo>
                <a:lnTo>
                  <a:pt x="347676" y="256075"/>
                </a:lnTo>
                <a:lnTo>
                  <a:pt x="389579" y="278268"/>
                </a:lnTo>
                <a:lnTo>
                  <a:pt x="433605" y="294629"/>
                </a:lnTo>
                <a:lnTo>
                  <a:pt x="479970" y="303322"/>
                </a:lnTo>
                <a:lnTo>
                  <a:pt x="528891" y="302514"/>
                </a:lnTo>
                <a:lnTo>
                  <a:pt x="573762" y="293057"/>
                </a:lnTo>
                <a:lnTo>
                  <a:pt x="619670" y="276631"/>
                </a:lnTo>
                <a:lnTo>
                  <a:pt x="665529" y="254947"/>
                </a:lnTo>
                <a:lnTo>
                  <a:pt x="710255" y="229717"/>
                </a:lnTo>
                <a:lnTo>
                  <a:pt x="752762" y="202654"/>
                </a:lnTo>
                <a:lnTo>
                  <a:pt x="791965" y="175469"/>
                </a:lnTo>
                <a:lnTo>
                  <a:pt x="826779" y="149875"/>
                </a:lnTo>
                <a:lnTo>
                  <a:pt x="896567" y="96651"/>
                </a:lnTo>
                <a:lnTo>
                  <a:pt x="917338" y="80767"/>
                </a:lnTo>
                <a:lnTo>
                  <a:pt x="924990" y="74915"/>
                </a:lnTo>
                <a:lnTo>
                  <a:pt x="926084" y="74079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0184" y="1879460"/>
            <a:ext cx="617855" cy="133985"/>
          </a:xfrm>
          <a:custGeom>
            <a:avLst/>
            <a:gdLst/>
            <a:ahLst/>
            <a:cxnLst/>
            <a:rect l="l" t="t" r="r" b="b"/>
            <a:pathLst>
              <a:path w="617854" h="133985">
                <a:moveTo>
                  <a:pt x="0" y="12344"/>
                </a:moveTo>
                <a:lnTo>
                  <a:pt x="964" y="12826"/>
                </a:lnTo>
                <a:lnTo>
                  <a:pt x="7716" y="16203"/>
                </a:lnTo>
                <a:lnTo>
                  <a:pt x="26044" y="25369"/>
                </a:lnTo>
                <a:lnTo>
                  <a:pt x="61734" y="43218"/>
                </a:lnTo>
                <a:lnTo>
                  <a:pt x="97370" y="60788"/>
                </a:lnTo>
                <a:lnTo>
                  <a:pt x="141008" y="80873"/>
                </a:lnTo>
                <a:lnTo>
                  <a:pt x="190361" y="100842"/>
                </a:lnTo>
                <a:lnTo>
                  <a:pt x="243145" y="118068"/>
                </a:lnTo>
                <a:lnTo>
                  <a:pt x="297073" y="129920"/>
                </a:lnTo>
                <a:lnTo>
                  <a:pt x="349859" y="133769"/>
                </a:lnTo>
                <a:lnTo>
                  <a:pt x="408958" y="125652"/>
                </a:lnTo>
                <a:lnTo>
                  <a:pt x="462134" y="106865"/>
                </a:lnTo>
                <a:lnTo>
                  <a:pt x="508398" y="82054"/>
                </a:lnTo>
                <a:lnTo>
                  <a:pt x="546758" y="55861"/>
                </a:lnTo>
                <a:lnTo>
                  <a:pt x="600020" y="13892"/>
                </a:lnTo>
                <a:lnTo>
                  <a:pt x="616741" y="514"/>
                </a:lnTo>
                <a:lnTo>
                  <a:pt x="617385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4263" y="1533728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382"/>
                </a:lnTo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4263" y="2459812"/>
            <a:ext cx="1654810" cy="0"/>
          </a:xfrm>
          <a:custGeom>
            <a:avLst/>
            <a:gdLst/>
            <a:ahLst/>
            <a:cxnLst/>
            <a:rect l="l" t="t" r="r" b="b"/>
            <a:pathLst>
              <a:path w="1654810">
                <a:moveTo>
                  <a:pt x="0" y="0"/>
                </a:moveTo>
                <a:lnTo>
                  <a:pt x="1654606" y="0"/>
                </a:lnTo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5388" y="2428938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0" y="0"/>
                </a:moveTo>
                <a:lnTo>
                  <a:pt x="123482" y="30861"/>
                </a:lnTo>
                <a:lnTo>
                  <a:pt x="0" y="61734"/>
                </a:lnTo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4263" y="158311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6869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88788" y="1583118"/>
            <a:ext cx="0" cy="654685"/>
          </a:xfrm>
          <a:custGeom>
            <a:avLst/>
            <a:gdLst/>
            <a:ahLst/>
            <a:cxnLst/>
            <a:rect l="l" t="t" r="r" b="b"/>
            <a:pathLst>
              <a:path h="654685">
                <a:moveTo>
                  <a:pt x="0" y="0"/>
                </a:moveTo>
                <a:lnTo>
                  <a:pt x="0" y="654431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1133" y="2212847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522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9655" y="1793023"/>
            <a:ext cx="0" cy="407670"/>
          </a:xfrm>
          <a:custGeom>
            <a:avLst/>
            <a:gdLst/>
            <a:ahLst/>
            <a:cxnLst/>
            <a:rect l="l" t="t" r="r" b="b"/>
            <a:pathLst>
              <a:path h="407669">
                <a:moveTo>
                  <a:pt x="0" y="407479"/>
                </a:moveTo>
                <a:lnTo>
                  <a:pt x="0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4344" y="1793023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2168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6513" y="1780679"/>
            <a:ext cx="0" cy="667385"/>
          </a:xfrm>
          <a:custGeom>
            <a:avLst/>
            <a:gdLst/>
            <a:ahLst/>
            <a:cxnLst/>
            <a:rect l="l" t="t" r="r" b="b"/>
            <a:pathLst>
              <a:path h="667385">
                <a:moveTo>
                  <a:pt x="0" y="0"/>
                </a:moveTo>
                <a:lnTo>
                  <a:pt x="0" y="666775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79232" y="659130"/>
            <a:ext cx="4645368" cy="977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015">
              <a:lnSpc>
                <a:spcPct val="100000"/>
              </a:lnSpc>
            </a:pPr>
            <a:r>
              <a:rPr sz="2800" b="1" spc="195" dirty="0">
                <a:solidFill>
                  <a:srgbClr val="0070C0"/>
                </a:solidFill>
                <a:latin typeface="PMingLiU"/>
                <a:cs typeface="PMingLiU"/>
              </a:rPr>
              <a:t>Signals, </a:t>
            </a:r>
            <a:r>
              <a:rPr sz="2800" b="1" spc="305" dirty="0">
                <a:solidFill>
                  <a:srgbClr val="0070C0"/>
                </a:solidFill>
                <a:latin typeface="PMingLiU"/>
                <a:cs typeface="PMingLiU"/>
              </a:rPr>
              <a:t>and</a:t>
            </a:r>
            <a:r>
              <a:rPr sz="2800" b="1" spc="20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29" dirty="0">
                <a:solidFill>
                  <a:srgbClr val="0070C0"/>
                </a:solidFill>
                <a:latin typeface="PMingLiU"/>
                <a:cs typeface="PMingLiU"/>
              </a:rPr>
              <a:t>channels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Amplitude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037826" y="1955079"/>
            <a:ext cx="236854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1V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2867" y="1535255"/>
            <a:ext cx="38163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1.5V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9317" y="1473517"/>
            <a:ext cx="236854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2V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7918" y="2507594"/>
            <a:ext cx="75057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2055"/>
              </a:lnSpc>
            </a:pPr>
            <a:r>
              <a:rPr sz="1750" dirty="0">
                <a:latin typeface="Arial"/>
                <a:cs typeface="Arial"/>
              </a:rPr>
              <a:t>Time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ts val="1814"/>
              </a:lnSpc>
            </a:pPr>
            <a:r>
              <a:rPr sz="1550" i="1" dirty="0">
                <a:latin typeface="Arial"/>
                <a:cs typeface="Arial"/>
              </a:rPr>
              <a:t>Discrete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7146" y="2495246"/>
            <a:ext cx="1024890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48133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Time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50" i="1" dirty="0">
                <a:latin typeface="Arial"/>
                <a:cs typeface="Arial"/>
              </a:rPr>
              <a:t>Continuous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24100" y="3373539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395"/>
                </a:lnTo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6526" y="3509365"/>
            <a:ext cx="370840" cy="518795"/>
          </a:xfrm>
          <a:custGeom>
            <a:avLst/>
            <a:gdLst/>
            <a:ahLst/>
            <a:cxnLst/>
            <a:rect l="l" t="t" r="r" b="b"/>
            <a:pathLst>
              <a:path w="370839" h="518795">
                <a:moveTo>
                  <a:pt x="0" y="518604"/>
                </a:moveTo>
                <a:lnTo>
                  <a:pt x="370433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6972" y="3521709"/>
            <a:ext cx="593090" cy="741045"/>
          </a:xfrm>
          <a:custGeom>
            <a:avLst/>
            <a:gdLst/>
            <a:ahLst/>
            <a:cxnLst/>
            <a:rect l="l" t="t" r="r" b="b"/>
            <a:pathLst>
              <a:path w="593089" h="741045">
                <a:moveTo>
                  <a:pt x="0" y="740867"/>
                </a:moveTo>
                <a:lnTo>
                  <a:pt x="592683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2013" y="3534054"/>
            <a:ext cx="0" cy="506730"/>
          </a:xfrm>
          <a:custGeom>
            <a:avLst/>
            <a:gdLst/>
            <a:ahLst/>
            <a:cxnLst/>
            <a:rect l="l" t="t" r="r" b="b"/>
            <a:pathLst>
              <a:path h="506729">
                <a:moveTo>
                  <a:pt x="0" y="0"/>
                </a:moveTo>
                <a:lnTo>
                  <a:pt x="0" y="50626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14357" y="4027970"/>
            <a:ext cx="407670" cy="0"/>
          </a:xfrm>
          <a:custGeom>
            <a:avLst/>
            <a:gdLst/>
            <a:ahLst/>
            <a:cxnLst/>
            <a:rect l="l" t="t" r="r" b="b"/>
            <a:pathLst>
              <a:path w="407670">
                <a:moveTo>
                  <a:pt x="0" y="0"/>
                </a:moveTo>
                <a:lnTo>
                  <a:pt x="407479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9304" y="350936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790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54005" y="3521709"/>
            <a:ext cx="593090" cy="741045"/>
          </a:xfrm>
          <a:custGeom>
            <a:avLst/>
            <a:gdLst/>
            <a:ahLst/>
            <a:cxnLst/>
            <a:rect l="l" t="t" r="r" b="b"/>
            <a:pathLst>
              <a:path w="593089" h="741045">
                <a:moveTo>
                  <a:pt x="0" y="740867"/>
                </a:moveTo>
                <a:lnTo>
                  <a:pt x="592696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9046" y="3534054"/>
            <a:ext cx="0" cy="506730"/>
          </a:xfrm>
          <a:custGeom>
            <a:avLst/>
            <a:gdLst/>
            <a:ahLst/>
            <a:cxnLst/>
            <a:rect l="l" t="t" r="r" b="b"/>
            <a:pathLst>
              <a:path h="506729">
                <a:moveTo>
                  <a:pt x="0" y="0"/>
                </a:moveTo>
                <a:lnTo>
                  <a:pt x="0" y="50626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1390" y="4027970"/>
            <a:ext cx="407670" cy="0"/>
          </a:xfrm>
          <a:custGeom>
            <a:avLst/>
            <a:gdLst/>
            <a:ahLst/>
            <a:cxnLst/>
            <a:rect l="l" t="t" r="r" b="b"/>
            <a:pathLst>
              <a:path w="407670">
                <a:moveTo>
                  <a:pt x="0" y="0"/>
                </a:moveTo>
                <a:lnTo>
                  <a:pt x="407479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6349" y="3509365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790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8870" y="3509365"/>
            <a:ext cx="370840" cy="518795"/>
          </a:xfrm>
          <a:custGeom>
            <a:avLst/>
            <a:gdLst/>
            <a:ahLst/>
            <a:cxnLst/>
            <a:rect l="l" t="t" r="r" b="b"/>
            <a:pathLst>
              <a:path w="370839" h="518795">
                <a:moveTo>
                  <a:pt x="0" y="518604"/>
                </a:moveTo>
                <a:lnTo>
                  <a:pt x="370433" y="0"/>
                </a:lnTo>
              </a:path>
            </a:pathLst>
          </a:custGeom>
          <a:ln w="24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1755" y="4250232"/>
            <a:ext cx="3840479" cy="0"/>
          </a:xfrm>
          <a:custGeom>
            <a:avLst/>
            <a:gdLst/>
            <a:ahLst/>
            <a:cxnLst/>
            <a:rect l="l" t="t" r="r" b="b"/>
            <a:pathLst>
              <a:path w="3840479">
                <a:moveTo>
                  <a:pt x="0" y="0"/>
                </a:moveTo>
                <a:lnTo>
                  <a:pt x="3840149" y="0"/>
                </a:lnTo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8436" y="4219359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29">
                <a:moveTo>
                  <a:pt x="0" y="0"/>
                </a:moveTo>
                <a:lnTo>
                  <a:pt x="123469" y="30873"/>
                </a:lnTo>
                <a:lnTo>
                  <a:pt x="0" y="61734"/>
                </a:lnTo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16959" y="3237712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2716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74005" y="3250056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2716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4005" y="3311791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199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54005" y="328093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29">
                <a:moveTo>
                  <a:pt x="123482" y="61734"/>
                </a:moveTo>
                <a:lnTo>
                  <a:pt x="0" y="30861"/>
                </a:lnTo>
                <a:lnTo>
                  <a:pt x="1234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50523" y="3280930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29">
                <a:moveTo>
                  <a:pt x="0" y="0"/>
                </a:moveTo>
                <a:lnTo>
                  <a:pt x="123482" y="30861"/>
                </a:lnTo>
                <a:lnTo>
                  <a:pt x="0" y="617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74705" y="3036913"/>
            <a:ext cx="73723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dirty="0">
                <a:latin typeface="Courier New"/>
                <a:cs typeface="Courier New"/>
              </a:rPr>
              <a:t>Period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7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30882" y="4298022"/>
            <a:ext cx="5488305" cy="327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Time</a:t>
            </a:r>
          </a:p>
          <a:p>
            <a:pPr marR="806450" algn="ctr">
              <a:lnSpc>
                <a:spcPct val="100000"/>
              </a:lnSpc>
              <a:spcBef>
                <a:spcPts val="685"/>
              </a:spcBef>
            </a:pPr>
            <a:r>
              <a:rPr sz="1550" i="1" dirty="0">
                <a:latin typeface="Arial"/>
                <a:cs typeface="Arial"/>
              </a:rPr>
              <a:t>Periodic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12090" marR="284480" indent="-199390">
              <a:lnSpc>
                <a:spcPct val="116300"/>
              </a:lnSpc>
              <a:buFont typeface="Arial"/>
              <a:buChar char="•"/>
              <a:tabLst>
                <a:tab pos="212725" algn="l"/>
              </a:tabLst>
            </a:pPr>
            <a:r>
              <a:rPr sz="2050" b="1" spc="190" dirty="0">
                <a:solidFill>
                  <a:srgbClr val="00B050"/>
                </a:solidFill>
                <a:latin typeface="PMingLiU"/>
                <a:cs typeface="PMingLiU"/>
              </a:rPr>
              <a:t>Signal:</a:t>
            </a:r>
            <a:r>
              <a:rPr sz="2050" spc="190" dirty="0">
                <a:latin typeface="PMingLiU"/>
                <a:cs typeface="PMingLiU"/>
              </a:rPr>
              <a:t> </a:t>
            </a:r>
            <a:r>
              <a:rPr sz="2050" spc="30" dirty="0">
                <a:latin typeface="Garamond"/>
                <a:cs typeface="Garamond"/>
              </a:rPr>
              <a:t>energy </a:t>
            </a:r>
            <a:r>
              <a:rPr sz="2050" spc="55" dirty="0">
                <a:latin typeface="Garamond"/>
                <a:cs typeface="Garamond"/>
              </a:rPr>
              <a:t>(e.g., </a:t>
            </a:r>
            <a:r>
              <a:rPr sz="2050" spc="30" dirty="0">
                <a:latin typeface="Garamond"/>
                <a:cs typeface="Garamond"/>
              </a:rPr>
              <a:t>voltage, </a:t>
            </a:r>
            <a:r>
              <a:rPr sz="2050" spc="55" dirty="0">
                <a:latin typeface="Garamond"/>
                <a:cs typeface="Garamond"/>
              </a:rPr>
              <a:t>light) </a:t>
            </a:r>
            <a:r>
              <a:rPr sz="2050" spc="95" dirty="0">
                <a:latin typeface="Garamond"/>
                <a:cs typeface="Garamond"/>
              </a:rPr>
              <a:t>that </a:t>
            </a:r>
            <a:r>
              <a:rPr sz="2050" spc="15" dirty="0">
                <a:latin typeface="Garamond"/>
                <a:cs typeface="Garamond"/>
              </a:rPr>
              <a:t>varies  </a:t>
            </a:r>
            <a:r>
              <a:rPr sz="2050" spc="50" dirty="0">
                <a:latin typeface="Garamond"/>
                <a:cs typeface="Garamond"/>
              </a:rPr>
              <a:t>with </a:t>
            </a:r>
            <a:r>
              <a:rPr sz="2050" spc="45" dirty="0">
                <a:latin typeface="Garamond"/>
                <a:cs typeface="Garamond"/>
              </a:rPr>
              <a:t>time. </a:t>
            </a:r>
            <a:r>
              <a:rPr sz="2050" spc="5" dirty="0">
                <a:latin typeface="Garamond"/>
                <a:cs typeface="Garamond"/>
              </a:rPr>
              <a:t>Continuous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10" dirty="0">
                <a:latin typeface="Garamond"/>
                <a:cs typeface="Garamond"/>
              </a:rPr>
              <a:t>Discrete. </a:t>
            </a:r>
            <a:r>
              <a:rPr sz="2050" spc="25" dirty="0">
                <a:latin typeface="Garamond"/>
                <a:cs typeface="Garamond"/>
              </a:rPr>
              <a:t>Periodic.  Period </a:t>
            </a:r>
            <a:r>
              <a:rPr sz="2050" spc="50" dirty="0">
                <a:latin typeface="Garamond"/>
                <a:cs typeface="Garamond"/>
              </a:rPr>
              <a:t>and</a:t>
            </a:r>
            <a:r>
              <a:rPr sz="2050" spc="105" dirty="0">
                <a:latin typeface="Garamond"/>
                <a:cs typeface="Garamond"/>
              </a:rPr>
              <a:t> </a:t>
            </a:r>
            <a:r>
              <a:rPr sz="2050" dirty="0">
                <a:latin typeface="Garamond"/>
                <a:cs typeface="Garamond"/>
              </a:rPr>
              <a:t>frequency.</a:t>
            </a:r>
          </a:p>
          <a:p>
            <a:pPr marL="212090" marR="5080" indent="-199390" algn="just">
              <a:lnSpc>
                <a:spcPct val="116300"/>
              </a:lnSpc>
              <a:spcBef>
                <a:spcPts val="900"/>
              </a:spcBef>
              <a:buFont typeface="Arial"/>
              <a:buChar char="•"/>
              <a:tabLst>
                <a:tab pos="212725" algn="l"/>
              </a:tabLst>
            </a:pPr>
            <a:r>
              <a:rPr sz="2050" b="1" spc="254" dirty="0">
                <a:solidFill>
                  <a:srgbClr val="00B050"/>
                </a:solidFill>
                <a:latin typeface="PMingLiU"/>
                <a:cs typeface="PMingLiU"/>
              </a:rPr>
              <a:t>Channel:</a:t>
            </a:r>
            <a:r>
              <a:rPr sz="2050" spc="254" dirty="0">
                <a:latin typeface="PMingLiU"/>
                <a:cs typeface="PMingLiU"/>
              </a:rPr>
              <a:t> </a:t>
            </a:r>
            <a:r>
              <a:rPr sz="2050" spc="35" dirty="0">
                <a:latin typeface="Garamond"/>
                <a:cs typeface="Garamond"/>
              </a:rPr>
              <a:t>physical </a:t>
            </a:r>
            <a:r>
              <a:rPr sz="2050" spc="20" dirty="0">
                <a:latin typeface="Garamond"/>
                <a:cs typeface="Garamond"/>
              </a:rPr>
              <a:t>medium </a:t>
            </a:r>
            <a:r>
              <a:rPr sz="2050" spc="95" dirty="0">
                <a:latin typeface="Garamond"/>
                <a:cs typeface="Garamond"/>
              </a:rPr>
              <a:t>that </a:t>
            </a:r>
            <a:r>
              <a:rPr sz="2050" spc="-10" dirty="0">
                <a:latin typeface="Garamond"/>
                <a:cs typeface="Garamond"/>
              </a:rPr>
              <a:t>conveys </a:t>
            </a:r>
            <a:r>
              <a:rPr sz="2050" spc="30" dirty="0">
                <a:latin typeface="Garamond"/>
                <a:cs typeface="Garamond"/>
              </a:rPr>
              <a:t>energy  </a:t>
            </a:r>
            <a:r>
              <a:rPr sz="2050" spc="-35" dirty="0">
                <a:latin typeface="Garamond"/>
                <a:cs typeface="Garamond"/>
              </a:rPr>
              <a:t>from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5" dirty="0">
                <a:latin typeface="Garamond"/>
                <a:cs typeface="Garamond"/>
              </a:rPr>
              <a:t>sender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55" dirty="0">
                <a:latin typeface="Garamond"/>
                <a:cs typeface="Garamond"/>
              </a:rPr>
              <a:t>(e.g.,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5" dirty="0">
                <a:latin typeface="Garamond"/>
                <a:cs typeface="Garamond"/>
              </a:rPr>
              <a:t>fiber </a:t>
            </a:r>
            <a:r>
              <a:rPr sz="2050" spc="50" dirty="0">
                <a:latin typeface="Garamond"/>
                <a:cs typeface="Garamond"/>
              </a:rPr>
              <a:t>link) with  </a:t>
            </a:r>
            <a:r>
              <a:rPr sz="2050" dirty="0">
                <a:latin typeface="Garamond"/>
                <a:cs typeface="Garamond"/>
              </a:rPr>
              <a:t>possible</a:t>
            </a:r>
            <a:r>
              <a:rPr sz="2050" spc="85" dirty="0">
                <a:latin typeface="Garamond"/>
                <a:cs typeface="Garamond"/>
              </a:rPr>
              <a:t> </a:t>
            </a:r>
            <a:r>
              <a:rPr sz="2050" spc="25" dirty="0">
                <a:latin typeface="Garamond"/>
                <a:cs typeface="Garamond"/>
              </a:rPr>
              <a:t>distortion.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2993" y="2998012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9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2296" y="2967850"/>
            <a:ext cx="120650" cy="60325"/>
          </a:xfrm>
          <a:custGeom>
            <a:avLst/>
            <a:gdLst/>
            <a:ahLst/>
            <a:cxnLst/>
            <a:rect l="l" t="t" r="r" b="b"/>
            <a:pathLst>
              <a:path w="120650" h="60325">
                <a:moveTo>
                  <a:pt x="0" y="0"/>
                </a:moveTo>
                <a:lnTo>
                  <a:pt x="0" y="60312"/>
                </a:lnTo>
                <a:lnTo>
                  <a:pt x="120611" y="30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82296" y="2967850"/>
            <a:ext cx="120650" cy="60325"/>
          </a:xfrm>
          <a:custGeom>
            <a:avLst/>
            <a:gdLst/>
            <a:ahLst/>
            <a:cxnLst/>
            <a:rect l="l" t="t" r="r" b="b"/>
            <a:pathLst>
              <a:path w="120650" h="60325">
                <a:moveTo>
                  <a:pt x="0" y="0"/>
                </a:moveTo>
                <a:lnTo>
                  <a:pt x="120611" y="30162"/>
                </a:lnTo>
                <a:lnTo>
                  <a:pt x="0" y="603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5756" y="2118372"/>
            <a:ext cx="1974850" cy="846455"/>
          </a:xfrm>
          <a:custGeom>
            <a:avLst/>
            <a:gdLst/>
            <a:ahLst/>
            <a:cxnLst/>
            <a:rect l="l" t="t" r="r" b="b"/>
            <a:pathLst>
              <a:path w="1974850" h="846455">
                <a:moveTo>
                  <a:pt x="0" y="846226"/>
                </a:moveTo>
                <a:lnTo>
                  <a:pt x="1106" y="844338"/>
                </a:lnTo>
                <a:lnTo>
                  <a:pt x="8853" y="831124"/>
                </a:lnTo>
                <a:lnTo>
                  <a:pt x="29880" y="795257"/>
                </a:lnTo>
                <a:lnTo>
                  <a:pt x="70827" y="725411"/>
                </a:lnTo>
                <a:lnTo>
                  <a:pt x="108374" y="661875"/>
                </a:lnTo>
                <a:lnTo>
                  <a:pt x="130607" y="625181"/>
                </a:lnTo>
                <a:lnTo>
                  <a:pt x="154980" y="586007"/>
                </a:lnTo>
                <a:lnTo>
                  <a:pt x="181366" y="544955"/>
                </a:lnTo>
                <a:lnTo>
                  <a:pt x="209641" y="502629"/>
                </a:lnTo>
                <a:lnTo>
                  <a:pt x="239680" y="459632"/>
                </a:lnTo>
                <a:lnTo>
                  <a:pt x="271357" y="416567"/>
                </a:lnTo>
                <a:lnTo>
                  <a:pt x="304548" y="374036"/>
                </a:lnTo>
                <a:lnTo>
                  <a:pt x="339126" y="332644"/>
                </a:lnTo>
                <a:lnTo>
                  <a:pt x="374967" y="292992"/>
                </a:lnTo>
                <a:lnTo>
                  <a:pt x="411945" y="255684"/>
                </a:lnTo>
                <a:lnTo>
                  <a:pt x="449935" y="221322"/>
                </a:lnTo>
                <a:lnTo>
                  <a:pt x="500559" y="181746"/>
                </a:lnTo>
                <a:lnTo>
                  <a:pt x="551957" y="147696"/>
                </a:lnTo>
                <a:lnTo>
                  <a:pt x="603405" y="118694"/>
                </a:lnTo>
                <a:lnTo>
                  <a:pt x="654178" y="94268"/>
                </a:lnTo>
                <a:lnTo>
                  <a:pt x="703551" y="73942"/>
                </a:lnTo>
                <a:lnTo>
                  <a:pt x="750798" y="57241"/>
                </a:lnTo>
                <a:lnTo>
                  <a:pt x="795196" y="43689"/>
                </a:lnTo>
                <a:lnTo>
                  <a:pt x="836018" y="32812"/>
                </a:lnTo>
                <a:lnTo>
                  <a:pt x="904036" y="17183"/>
                </a:lnTo>
                <a:lnTo>
                  <a:pt x="959563" y="5272"/>
                </a:lnTo>
                <a:lnTo>
                  <a:pt x="988922" y="0"/>
                </a:lnTo>
                <a:lnTo>
                  <a:pt x="1001875" y="195"/>
                </a:lnTo>
                <a:lnTo>
                  <a:pt x="1008189" y="4686"/>
                </a:lnTo>
                <a:lnTo>
                  <a:pt x="1015871" y="12171"/>
                </a:lnTo>
                <a:lnTo>
                  <a:pt x="1025899" y="20828"/>
                </a:lnTo>
                <a:lnTo>
                  <a:pt x="1037489" y="28703"/>
                </a:lnTo>
                <a:lnTo>
                  <a:pt x="1049858" y="33845"/>
                </a:lnTo>
                <a:lnTo>
                  <a:pt x="1062224" y="34886"/>
                </a:lnTo>
                <a:lnTo>
                  <a:pt x="1073810" y="32804"/>
                </a:lnTo>
                <a:lnTo>
                  <a:pt x="1083833" y="29159"/>
                </a:lnTo>
                <a:lnTo>
                  <a:pt x="1091514" y="25514"/>
                </a:lnTo>
                <a:lnTo>
                  <a:pt x="1097697" y="23496"/>
                </a:lnTo>
                <a:lnTo>
                  <a:pt x="1136625" y="31957"/>
                </a:lnTo>
                <a:lnTo>
                  <a:pt x="1187335" y="46342"/>
                </a:lnTo>
                <a:lnTo>
                  <a:pt x="1257342" y="67257"/>
                </a:lnTo>
                <a:lnTo>
                  <a:pt x="1299665" y="81522"/>
                </a:lnTo>
                <a:lnTo>
                  <a:pt x="1345589" y="98872"/>
                </a:lnTo>
                <a:lnTo>
                  <a:pt x="1394153" y="119721"/>
                </a:lnTo>
                <a:lnTo>
                  <a:pt x="1444397" y="144478"/>
                </a:lnTo>
                <a:lnTo>
                  <a:pt x="1495362" y="173555"/>
                </a:lnTo>
                <a:lnTo>
                  <a:pt x="1546088" y="207364"/>
                </a:lnTo>
                <a:lnTo>
                  <a:pt x="1595615" y="246316"/>
                </a:lnTo>
                <a:lnTo>
                  <a:pt x="1634636" y="282136"/>
                </a:lnTo>
                <a:lnTo>
                  <a:pt x="1672080" y="320923"/>
                </a:lnTo>
                <a:lnTo>
                  <a:pt x="1707815" y="361926"/>
                </a:lnTo>
                <a:lnTo>
                  <a:pt x="1741709" y="404395"/>
                </a:lnTo>
                <a:lnTo>
                  <a:pt x="1773633" y="447577"/>
                </a:lnTo>
                <a:lnTo>
                  <a:pt x="1803452" y="490722"/>
                </a:lnTo>
                <a:lnTo>
                  <a:pt x="1831038" y="533078"/>
                </a:lnTo>
                <a:lnTo>
                  <a:pt x="1856257" y="573894"/>
                </a:lnTo>
                <a:lnTo>
                  <a:pt x="1878979" y="612418"/>
                </a:lnTo>
                <a:lnTo>
                  <a:pt x="1899072" y="647901"/>
                </a:lnTo>
                <a:lnTo>
                  <a:pt x="1950119" y="744944"/>
                </a:lnTo>
                <a:lnTo>
                  <a:pt x="1967433" y="783740"/>
                </a:lnTo>
                <a:lnTo>
                  <a:pt x="1974723" y="812901"/>
                </a:lnTo>
                <a:lnTo>
                  <a:pt x="1974723" y="821232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1793" y="2983153"/>
            <a:ext cx="1974850" cy="846455"/>
          </a:xfrm>
          <a:custGeom>
            <a:avLst/>
            <a:gdLst/>
            <a:ahLst/>
            <a:cxnLst/>
            <a:rect l="l" t="t" r="r" b="b"/>
            <a:pathLst>
              <a:path w="1974850" h="846454">
                <a:moveTo>
                  <a:pt x="1974723" y="0"/>
                </a:moveTo>
                <a:lnTo>
                  <a:pt x="1973616" y="1887"/>
                </a:lnTo>
                <a:lnTo>
                  <a:pt x="1965871" y="15101"/>
                </a:lnTo>
                <a:lnTo>
                  <a:pt x="1944847" y="50968"/>
                </a:lnTo>
                <a:lnTo>
                  <a:pt x="1903907" y="120815"/>
                </a:lnTo>
                <a:lnTo>
                  <a:pt x="1866356" y="184350"/>
                </a:lnTo>
                <a:lnTo>
                  <a:pt x="1844122" y="221044"/>
                </a:lnTo>
                <a:lnTo>
                  <a:pt x="1819749" y="260218"/>
                </a:lnTo>
                <a:lnTo>
                  <a:pt x="1793362" y="301270"/>
                </a:lnTo>
                <a:lnTo>
                  <a:pt x="1765087" y="343596"/>
                </a:lnTo>
                <a:lnTo>
                  <a:pt x="1735048" y="386593"/>
                </a:lnTo>
                <a:lnTo>
                  <a:pt x="1703371" y="429658"/>
                </a:lnTo>
                <a:lnTo>
                  <a:pt x="1670180" y="472189"/>
                </a:lnTo>
                <a:lnTo>
                  <a:pt x="1635602" y="513582"/>
                </a:lnTo>
                <a:lnTo>
                  <a:pt x="1599760" y="553234"/>
                </a:lnTo>
                <a:lnTo>
                  <a:pt x="1562780" y="590542"/>
                </a:lnTo>
                <a:lnTo>
                  <a:pt x="1524787" y="624903"/>
                </a:lnTo>
                <a:lnTo>
                  <a:pt x="1474167" y="664479"/>
                </a:lnTo>
                <a:lnTo>
                  <a:pt x="1422771" y="698530"/>
                </a:lnTo>
                <a:lnTo>
                  <a:pt x="1371325" y="727531"/>
                </a:lnTo>
                <a:lnTo>
                  <a:pt x="1320553" y="751957"/>
                </a:lnTo>
                <a:lnTo>
                  <a:pt x="1271181" y="772283"/>
                </a:lnTo>
                <a:lnTo>
                  <a:pt x="1223933" y="788985"/>
                </a:lnTo>
                <a:lnTo>
                  <a:pt x="1179535" y="802536"/>
                </a:lnTo>
                <a:lnTo>
                  <a:pt x="1138711" y="813413"/>
                </a:lnTo>
                <a:lnTo>
                  <a:pt x="1070686" y="829043"/>
                </a:lnTo>
                <a:lnTo>
                  <a:pt x="1015159" y="840954"/>
                </a:lnTo>
                <a:lnTo>
                  <a:pt x="985801" y="846226"/>
                </a:lnTo>
                <a:lnTo>
                  <a:pt x="972847" y="846031"/>
                </a:lnTo>
                <a:lnTo>
                  <a:pt x="966533" y="841540"/>
                </a:lnTo>
                <a:lnTo>
                  <a:pt x="958853" y="834055"/>
                </a:lnTo>
                <a:lnTo>
                  <a:pt x="948829" y="825398"/>
                </a:lnTo>
                <a:lnTo>
                  <a:pt x="937244" y="817522"/>
                </a:lnTo>
                <a:lnTo>
                  <a:pt x="924877" y="812380"/>
                </a:lnTo>
                <a:lnTo>
                  <a:pt x="912503" y="811339"/>
                </a:lnTo>
                <a:lnTo>
                  <a:pt x="900914" y="813422"/>
                </a:lnTo>
                <a:lnTo>
                  <a:pt x="890889" y="817067"/>
                </a:lnTo>
                <a:lnTo>
                  <a:pt x="883208" y="820712"/>
                </a:lnTo>
                <a:lnTo>
                  <a:pt x="877025" y="822729"/>
                </a:lnTo>
                <a:lnTo>
                  <a:pt x="838097" y="814268"/>
                </a:lnTo>
                <a:lnTo>
                  <a:pt x="787387" y="799884"/>
                </a:lnTo>
                <a:lnTo>
                  <a:pt x="717385" y="778968"/>
                </a:lnTo>
                <a:lnTo>
                  <a:pt x="675063" y="764704"/>
                </a:lnTo>
                <a:lnTo>
                  <a:pt x="629139" y="747353"/>
                </a:lnTo>
                <a:lnTo>
                  <a:pt x="580575" y="726505"/>
                </a:lnTo>
                <a:lnTo>
                  <a:pt x="530331" y="701747"/>
                </a:lnTo>
                <a:lnTo>
                  <a:pt x="479367" y="672670"/>
                </a:lnTo>
                <a:lnTo>
                  <a:pt x="428643" y="638861"/>
                </a:lnTo>
                <a:lnTo>
                  <a:pt x="379120" y="599909"/>
                </a:lnTo>
                <a:lnTo>
                  <a:pt x="340096" y="564090"/>
                </a:lnTo>
                <a:lnTo>
                  <a:pt x="302649" y="525302"/>
                </a:lnTo>
                <a:lnTo>
                  <a:pt x="266912" y="484299"/>
                </a:lnTo>
                <a:lnTo>
                  <a:pt x="233016" y="441831"/>
                </a:lnTo>
                <a:lnTo>
                  <a:pt x="201093" y="398648"/>
                </a:lnTo>
                <a:lnTo>
                  <a:pt x="171273" y="355504"/>
                </a:lnTo>
                <a:lnTo>
                  <a:pt x="143688" y="313148"/>
                </a:lnTo>
                <a:lnTo>
                  <a:pt x="118470" y="272332"/>
                </a:lnTo>
                <a:lnTo>
                  <a:pt x="95750" y="233807"/>
                </a:lnTo>
                <a:lnTo>
                  <a:pt x="75660" y="198325"/>
                </a:lnTo>
                <a:lnTo>
                  <a:pt x="24608" y="101281"/>
                </a:lnTo>
                <a:lnTo>
                  <a:pt x="7291" y="62485"/>
                </a:lnTo>
                <a:lnTo>
                  <a:pt x="0" y="33324"/>
                </a:lnTo>
                <a:lnTo>
                  <a:pt x="0" y="24993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2694" y="1502371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7693"/>
                </a:lnTo>
              </a:path>
            </a:pathLst>
          </a:custGeom>
          <a:ln w="12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2531" y="1502371"/>
            <a:ext cx="60325" cy="120650"/>
          </a:xfrm>
          <a:custGeom>
            <a:avLst/>
            <a:gdLst/>
            <a:ahLst/>
            <a:cxnLst/>
            <a:rect l="l" t="t" r="r" b="b"/>
            <a:pathLst>
              <a:path w="60325" h="120650">
                <a:moveTo>
                  <a:pt x="0" y="120624"/>
                </a:moveTo>
                <a:lnTo>
                  <a:pt x="30162" y="0"/>
                </a:lnTo>
                <a:lnTo>
                  <a:pt x="60312" y="120624"/>
                </a:lnTo>
              </a:path>
            </a:pathLst>
          </a:custGeom>
          <a:ln w="12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6811" y="2129573"/>
            <a:ext cx="1202055" cy="0"/>
          </a:xfrm>
          <a:custGeom>
            <a:avLst/>
            <a:gdLst/>
            <a:ahLst/>
            <a:cxnLst/>
            <a:rect l="l" t="t" r="r" b="b"/>
            <a:pathLst>
              <a:path w="1202055">
                <a:moveTo>
                  <a:pt x="0" y="0"/>
                </a:moveTo>
                <a:lnTo>
                  <a:pt x="12019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57615" y="659130"/>
            <a:ext cx="452255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5590">
              <a:lnSpc>
                <a:spcPct val="100000"/>
              </a:lnSpc>
            </a:pPr>
            <a:r>
              <a:rPr sz="2800" b="1" spc="215" dirty="0">
                <a:solidFill>
                  <a:srgbClr val="0070C0"/>
                </a:solidFill>
                <a:latin typeface="PMingLiU"/>
                <a:cs typeface="PMingLiU"/>
              </a:rPr>
              <a:t>Sine</a:t>
            </a:r>
            <a:r>
              <a:rPr sz="2800" b="1" spc="1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29" dirty="0">
                <a:solidFill>
                  <a:srgbClr val="0070C0"/>
                </a:solidFill>
                <a:latin typeface="PMingLiU"/>
                <a:cs typeface="PMingLiU"/>
              </a:rPr>
              <a:t>Waves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300" spc="15" dirty="0">
                <a:latin typeface="Courier New"/>
                <a:cs typeface="Courier New"/>
              </a:rPr>
              <a:t>Amplitude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2165" y="3130689"/>
            <a:ext cx="1942464" cy="0"/>
          </a:xfrm>
          <a:custGeom>
            <a:avLst/>
            <a:gdLst/>
            <a:ahLst/>
            <a:cxnLst/>
            <a:rect l="l" t="t" r="r" b="b"/>
            <a:pathLst>
              <a:path w="1942464">
                <a:moveTo>
                  <a:pt x="0" y="0"/>
                </a:moveTo>
                <a:lnTo>
                  <a:pt x="19419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2165" y="3100527"/>
            <a:ext cx="120650" cy="60325"/>
          </a:xfrm>
          <a:custGeom>
            <a:avLst/>
            <a:gdLst/>
            <a:ahLst/>
            <a:cxnLst/>
            <a:rect l="l" t="t" r="r" b="b"/>
            <a:pathLst>
              <a:path w="120650" h="60325">
                <a:moveTo>
                  <a:pt x="120611" y="60312"/>
                </a:moveTo>
                <a:lnTo>
                  <a:pt x="0" y="30162"/>
                </a:lnTo>
                <a:lnTo>
                  <a:pt x="1206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3459" y="3100527"/>
            <a:ext cx="120650" cy="60325"/>
          </a:xfrm>
          <a:custGeom>
            <a:avLst/>
            <a:gdLst/>
            <a:ahLst/>
            <a:cxnLst/>
            <a:rect l="l" t="t" r="r" b="b"/>
            <a:pathLst>
              <a:path w="120650" h="60325">
                <a:moveTo>
                  <a:pt x="0" y="0"/>
                </a:moveTo>
                <a:lnTo>
                  <a:pt x="120624" y="30162"/>
                </a:lnTo>
                <a:lnTo>
                  <a:pt x="0" y="603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26055" y="2641892"/>
            <a:ext cx="3157220" cy="7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300" spc="15" dirty="0">
                <a:latin typeface="Courier New"/>
                <a:cs typeface="Courier New"/>
              </a:rPr>
              <a:t>Time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spc="10" dirty="0">
                <a:latin typeface="Courier New"/>
                <a:cs typeface="Courier New"/>
              </a:rPr>
              <a:t>1</a:t>
            </a:r>
            <a:r>
              <a:rPr sz="1500" b="1" spc="-85" dirty="0">
                <a:latin typeface="Courier New"/>
                <a:cs typeface="Courier New"/>
              </a:rPr>
              <a:t> </a:t>
            </a:r>
            <a:r>
              <a:rPr sz="1500" b="1" spc="10" dirty="0">
                <a:latin typeface="Courier New"/>
                <a:cs typeface="Courier New"/>
              </a:rPr>
              <a:t>msec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72968" y="1900415"/>
            <a:ext cx="0" cy="1085850"/>
          </a:xfrm>
          <a:custGeom>
            <a:avLst/>
            <a:gdLst/>
            <a:ahLst/>
            <a:cxnLst/>
            <a:rect l="l" t="t" r="r" b="b"/>
            <a:pathLst>
              <a:path h="1085850">
                <a:moveTo>
                  <a:pt x="0" y="0"/>
                </a:moveTo>
                <a:lnTo>
                  <a:pt x="0" y="10855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8201" y="1852155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80">
                <a:moveTo>
                  <a:pt x="0" y="11096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5647" y="1476870"/>
            <a:ext cx="59245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0" dirty="0">
                <a:latin typeface="Courier New"/>
                <a:cs typeface="Courier New"/>
              </a:rPr>
              <a:t>0</a:t>
            </a:r>
            <a:endParaRPr sz="150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295"/>
              </a:spcBef>
            </a:pPr>
            <a:r>
              <a:rPr sz="1300" spc="15" dirty="0">
                <a:latin typeface="Courier New"/>
                <a:cs typeface="Courier New"/>
              </a:rPr>
              <a:t>1.5</a:t>
            </a:r>
            <a:r>
              <a:rPr sz="1300" spc="-7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V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5833" y="1488930"/>
            <a:ext cx="25717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0" dirty="0">
                <a:latin typeface="Courier New"/>
                <a:cs typeface="Courier New"/>
              </a:rPr>
              <a:t>90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2820" y="1476870"/>
            <a:ext cx="37338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0" dirty="0">
                <a:latin typeface="Courier New"/>
                <a:cs typeface="Courier New"/>
              </a:rPr>
              <a:t>180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6791" y="1440684"/>
            <a:ext cx="37338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0" dirty="0">
                <a:latin typeface="Courier New"/>
                <a:cs typeface="Courier New"/>
              </a:rPr>
              <a:t>360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52172" y="1900402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80">
                <a:moveTo>
                  <a:pt x="0" y="11096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30877" y="4211528"/>
            <a:ext cx="5503545" cy="280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220979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050" spc="25" dirty="0">
                <a:latin typeface="Garamond"/>
                <a:cs typeface="Garamond"/>
              </a:rPr>
              <a:t>Sine </a:t>
            </a:r>
            <a:r>
              <a:rPr sz="2050" spc="-5" dirty="0">
                <a:latin typeface="Garamond"/>
                <a:cs typeface="Garamond"/>
              </a:rPr>
              <a:t>waves </a:t>
            </a:r>
            <a:r>
              <a:rPr sz="2050" spc="45" dirty="0">
                <a:latin typeface="Garamond"/>
                <a:cs typeface="Garamond"/>
              </a:rPr>
              <a:t>are </a:t>
            </a:r>
            <a:r>
              <a:rPr sz="2050" spc="30" dirty="0">
                <a:latin typeface="Garamond"/>
                <a:cs typeface="Garamond"/>
              </a:rPr>
              <a:t>special </a:t>
            </a:r>
            <a:r>
              <a:rPr sz="2050" spc="20" dirty="0">
                <a:latin typeface="Garamond"/>
                <a:cs typeface="Garamond"/>
              </a:rPr>
              <a:t>because </a:t>
            </a:r>
            <a:r>
              <a:rPr sz="2050" spc="70" dirty="0">
                <a:latin typeface="Garamond"/>
                <a:cs typeface="Garamond"/>
              </a:rPr>
              <a:t>all </a:t>
            </a:r>
            <a:r>
              <a:rPr sz="2050" spc="30" dirty="0">
                <a:latin typeface="Garamond"/>
                <a:cs typeface="Garamond"/>
              </a:rPr>
              <a:t>signals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20" dirty="0">
                <a:latin typeface="Garamond"/>
                <a:cs typeface="Garamond"/>
              </a:rPr>
              <a:t>be  </a:t>
            </a:r>
            <a:r>
              <a:rPr sz="2050" spc="45" dirty="0">
                <a:latin typeface="Garamond"/>
                <a:cs typeface="Garamond"/>
              </a:rPr>
              <a:t>rewritten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35" dirty="0">
                <a:latin typeface="Garamond"/>
                <a:cs typeface="Garamond"/>
              </a:rPr>
              <a:t>terms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5" dirty="0">
                <a:latin typeface="Garamond"/>
                <a:cs typeface="Garamond"/>
              </a:rPr>
              <a:t>sine</a:t>
            </a:r>
            <a:r>
              <a:rPr sz="2050" spc="459" dirty="0">
                <a:latin typeface="Garamond"/>
                <a:cs typeface="Garamond"/>
              </a:rPr>
              <a:t> </a:t>
            </a:r>
            <a:r>
              <a:rPr sz="2050" spc="10" dirty="0">
                <a:latin typeface="Garamond"/>
                <a:cs typeface="Garamond"/>
              </a:rPr>
              <a:t>waves.</a:t>
            </a:r>
            <a:endParaRPr sz="205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65" dirty="0">
                <a:latin typeface="Garamond"/>
                <a:cs typeface="Garamond"/>
              </a:rPr>
              <a:t>Mathematically: </a:t>
            </a:r>
            <a:r>
              <a:rPr sz="2050" i="1" spc="114" dirty="0">
                <a:latin typeface="Verdana"/>
                <a:cs typeface="Verdana"/>
              </a:rPr>
              <a:t>A</a:t>
            </a:r>
            <a:r>
              <a:rPr sz="2050" i="1" spc="-595" dirty="0">
                <a:latin typeface="Verdana"/>
                <a:cs typeface="Verdana"/>
              </a:rPr>
              <a:t> </a:t>
            </a:r>
            <a:r>
              <a:rPr sz="2050" spc="60" dirty="0">
                <a:latin typeface="Garamond"/>
                <a:cs typeface="Garamond"/>
              </a:rPr>
              <a:t>sin(2</a:t>
            </a:r>
            <a:r>
              <a:rPr sz="2050" i="1" spc="60" dirty="0">
                <a:latin typeface="Verdana"/>
                <a:cs typeface="Verdana"/>
              </a:rPr>
              <a:t>πft </a:t>
            </a:r>
            <a:r>
              <a:rPr sz="2050" spc="120" dirty="0">
                <a:latin typeface="Garamond"/>
                <a:cs typeface="Garamond"/>
              </a:rPr>
              <a:t>+ </a:t>
            </a:r>
            <a:r>
              <a:rPr sz="2050" i="1" spc="-25" dirty="0">
                <a:latin typeface="Verdana"/>
                <a:cs typeface="Verdana"/>
              </a:rPr>
              <a:t>θ</a:t>
            </a:r>
            <a:r>
              <a:rPr sz="2050" spc="-25" dirty="0">
                <a:latin typeface="Garamond"/>
                <a:cs typeface="Garamond"/>
              </a:rPr>
              <a:t>), </a:t>
            </a:r>
            <a:r>
              <a:rPr sz="2050" i="1" spc="114" dirty="0">
                <a:latin typeface="Verdana"/>
                <a:cs typeface="Verdana"/>
              </a:rPr>
              <a:t>A </a:t>
            </a:r>
            <a:r>
              <a:rPr sz="2050" spc="20" dirty="0">
                <a:latin typeface="Garamond"/>
                <a:cs typeface="Garamond"/>
              </a:rPr>
              <a:t>is </a:t>
            </a:r>
            <a:r>
              <a:rPr sz="2050" spc="60" dirty="0">
                <a:latin typeface="Garamond"/>
                <a:cs typeface="Garamond"/>
              </a:rPr>
              <a:t>max </a:t>
            </a:r>
            <a:r>
              <a:rPr sz="2050" spc="30" dirty="0">
                <a:latin typeface="Garamond"/>
                <a:cs typeface="Garamond"/>
              </a:rPr>
              <a:t>value,</a:t>
            </a:r>
            <a:endParaRPr sz="2050">
              <a:latin typeface="Garamond"/>
              <a:cs typeface="Garamond"/>
            </a:endParaRPr>
          </a:p>
          <a:p>
            <a:pPr marL="212090">
              <a:lnSpc>
                <a:spcPct val="100000"/>
              </a:lnSpc>
              <a:spcBef>
                <a:spcPts val="405"/>
              </a:spcBef>
            </a:pPr>
            <a:r>
              <a:rPr sz="2050" i="1" spc="275" dirty="0">
                <a:latin typeface="Verdana"/>
                <a:cs typeface="Verdana"/>
              </a:rPr>
              <a:t>f </a:t>
            </a:r>
            <a:r>
              <a:rPr sz="2050" spc="20" dirty="0">
                <a:latin typeface="Garamond"/>
                <a:cs typeface="Garamond"/>
              </a:rPr>
              <a:t>is </a:t>
            </a:r>
            <a:r>
              <a:rPr sz="2050" dirty="0">
                <a:latin typeface="Garamond"/>
                <a:cs typeface="Garamond"/>
              </a:rPr>
              <a:t>frequency, </a:t>
            </a:r>
            <a:r>
              <a:rPr sz="2050" spc="20" dirty="0">
                <a:latin typeface="Garamond"/>
                <a:cs typeface="Garamond"/>
              </a:rPr>
              <a:t>is </a:t>
            </a:r>
            <a:r>
              <a:rPr sz="2050" spc="60" dirty="0">
                <a:latin typeface="Garamond"/>
                <a:cs typeface="Garamond"/>
              </a:rPr>
              <a:t>initial </a:t>
            </a:r>
            <a:r>
              <a:rPr sz="2050" spc="20" dirty="0">
                <a:latin typeface="Garamond"/>
                <a:cs typeface="Garamond"/>
              </a:rPr>
              <a:t>phase</a:t>
            </a:r>
            <a:r>
              <a:rPr sz="2050" spc="254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shift</a:t>
            </a:r>
            <a:endParaRPr sz="2050">
              <a:latin typeface="Garamond"/>
              <a:cs typeface="Garamond"/>
            </a:endParaRPr>
          </a:p>
          <a:p>
            <a:pPr marL="212090" marR="4762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30" dirty="0">
                <a:latin typeface="Garamond"/>
                <a:cs typeface="Garamond"/>
              </a:rPr>
              <a:t>Example: </a:t>
            </a:r>
            <a:r>
              <a:rPr sz="2050" spc="15" dirty="0">
                <a:latin typeface="Garamond"/>
                <a:cs typeface="Garamond"/>
              </a:rPr>
              <a:t>Frequency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-35" dirty="0">
                <a:latin typeface="Garamond"/>
                <a:cs typeface="Garamond"/>
              </a:rPr>
              <a:t>Hz, </a:t>
            </a:r>
            <a:r>
              <a:rPr sz="2050" i="1" spc="-340" dirty="0">
                <a:latin typeface="Verdana"/>
                <a:cs typeface="Verdana"/>
              </a:rPr>
              <a:t>θ </a:t>
            </a:r>
            <a:r>
              <a:rPr sz="2050" spc="120" dirty="0">
                <a:latin typeface="Garamond"/>
                <a:cs typeface="Garamond"/>
              </a:rPr>
              <a:t>= </a:t>
            </a:r>
            <a:r>
              <a:rPr sz="2050" spc="25" dirty="0">
                <a:latin typeface="Garamond"/>
                <a:cs typeface="Garamond"/>
              </a:rPr>
              <a:t>0. </a:t>
            </a:r>
            <a:r>
              <a:rPr sz="2050" spc="10" dirty="0">
                <a:latin typeface="Garamond"/>
                <a:cs typeface="Garamond"/>
              </a:rPr>
              <a:t>Values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i="1" spc="-80" dirty="0">
                <a:latin typeface="Verdana"/>
                <a:cs typeface="Verdana"/>
              </a:rPr>
              <a:t>t </a:t>
            </a:r>
            <a:r>
              <a:rPr sz="2050" spc="120" dirty="0">
                <a:latin typeface="Garamond"/>
                <a:cs typeface="Garamond"/>
              </a:rPr>
              <a:t>= </a:t>
            </a:r>
            <a:r>
              <a:rPr sz="2050" spc="-15" dirty="0">
                <a:latin typeface="Garamond"/>
                <a:cs typeface="Garamond"/>
              </a:rPr>
              <a:t>0 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i="1" spc="-80" dirty="0">
                <a:latin typeface="Verdana"/>
                <a:cs typeface="Verdana"/>
              </a:rPr>
              <a:t>t </a:t>
            </a:r>
            <a:r>
              <a:rPr sz="2050" spc="120" dirty="0">
                <a:latin typeface="Garamond"/>
                <a:cs typeface="Garamond"/>
              </a:rPr>
              <a:t>= </a:t>
            </a:r>
            <a:r>
              <a:rPr sz="2050" spc="25" dirty="0">
                <a:latin typeface="Garamond"/>
                <a:cs typeface="Garamond"/>
              </a:rPr>
              <a:t>1</a:t>
            </a:r>
            <a:r>
              <a:rPr sz="2050" i="1" spc="25" dirty="0">
                <a:latin typeface="Verdana"/>
                <a:cs typeface="Verdana"/>
              </a:rPr>
              <a:t>/</a:t>
            </a:r>
            <a:r>
              <a:rPr sz="2050" spc="25" dirty="0">
                <a:latin typeface="Garamond"/>
                <a:cs typeface="Garamond"/>
              </a:rPr>
              <a:t>4. </a:t>
            </a:r>
            <a:r>
              <a:rPr sz="2050" spc="-20" dirty="0">
                <a:latin typeface="Garamond"/>
                <a:cs typeface="Garamond"/>
              </a:rPr>
              <a:t>Use </a:t>
            </a:r>
            <a:r>
              <a:rPr sz="2050" spc="40" dirty="0">
                <a:latin typeface="Garamond"/>
                <a:cs typeface="Garamond"/>
              </a:rPr>
              <a:t>calculator </a:t>
            </a:r>
            <a:r>
              <a:rPr sz="2050" spc="65" dirty="0">
                <a:latin typeface="Garamond"/>
                <a:cs typeface="Garamond"/>
              </a:rPr>
              <a:t>but </a:t>
            </a:r>
            <a:r>
              <a:rPr sz="2050" spc="5" dirty="0">
                <a:latin typeface="Garamond"/>
                <a:cs typeface="Garamond"/>
              </a:rPr>
              <a:t>express </a:t>
            </a:r>
            <a:r>
              <a:rPr sz="2050" spc="35" dirty="0">
                <a:latin typeface="Garamond"/>
                <a:cs typeface="Garamond"/>
              </a:rPr>
              <a:t>angle </a:t>
            </a:r>
            <a:r>
              <a:rPr sz="2050" spc="25" dirty="0">
                <a:latin typeface="Garamond"/>
                <a:cs typeface="Garamond"/>
              </a:rPr>
              <a:t>in  </a:t>
            </a:r>
            <a:r>
              <a:rPr sz="2050" spc="50" dirty="0">
                <a:latin typeface="Garamond"/>
                <a:cs typeface="Garamond"/>
              </a:rPr>
              <a:t>radians!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838200"/>
            <a:ext cx="6171803" cy="5283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1025">
              <a:lnSpc>
                <a:spcPct val="100000"/>
              </a:lnSpc>
              <a:tabLst>
                <a:tab pos="2905760" algn="l"/>
              </a:tabLst>
            </a:pPr>
            <a:r>
              <a:rPr sz="2800" b="1" spc="235" dirty="0">
                <a:solidFill>
                  <a:srgbClr val="0070C0"/>
                </a:solidFill>
                <a:latin typeface="PMingLiU"/>
                <a:cs typeface="PMingLiU"/>
              </a:rPr>
              <a:t>Fourier</a:t>
            </a:r>
            <a:r>
              <a:rPr sz="2800" b="1" spc="24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04" dirty="0" smtClean="0">
                <a:solidFill>
                  <a:srgbClr val="0070C0"/>
                </a:solidFill>
                <a:latin typeface="PMingLiU"/>
                <a:cs typeface="PMingLiU"/>
              </a:rPr>
              <a:t>Analysis:</a:t>
            </a:r>
            <a:r>
              <a:rPr lang="en-US" sz="2800" b="1" spc="204" dirty="0" smtClean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95" dirty="0" smtClean="0">
                <a:solidFill>
                  <a:srgbClr val="0070C0"/>
                </a:solidFill>
                <a:latin typeface="PMingLiU"/>
                <a:cs typeface="PMingLiU"/>
              </a:rPr>
              <a:t>the </a:t>
            </a:r>
            <a:r>
              <a:rPr sz="2800" b="1" spc="210" dirty="0">
                <a:solidFill>
                  <a:srgbClr val="0070C0"/>
                </a:solidFill>
                <a:latin typeface="PMingLiU"/>
                <a:cs typeface="PMingLiU"/>
              </a:rPr>
              <a:t>big</a:t>
            </a:r>
            <a:r>
              <a:rPr sz="2800" b="1" spc="13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54" dirty="0">
                <a:solidFill>
                  <a:srgbClr val="0070C0"/>
                </a:solidFill>
                <a:latin typeface="PMingLiU"/>
                <a:cs typeface="PMingLiU"/>
              </a:rPr>
              <a:t>picture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080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75" dirty="0">
                <a:latin typeface="Garamond"/>
                <a:cs typeface="Garamond"/>
              </a:rPr>
              <a:t>If </a:t>
            </a:r>
            <a:r>
              <a:rPr sz="2050" spc="-30" dirty="0">
                <a:latin typeface="Garamond"/>
                <a:cs typeface="Garamond"/>
              </a:rPr>
              <a:t>we </a:t>
            </a:r>
            <a:r>
              <a:rPr sz="2050" spc="-5" dirty="0">
                <a:latin typeface="Garamond"/>
                <a:cs typeface="Garamond"/>
              </a:rPr>
              <a:t>forget </a:t>
            </a:r>
            <a:r>
              <a:rPr sz="2050" spc="50" dirty="0">
                <a:latin typeface="Garamond"/>
                <a:cs typeface="Garamond"/>
              </a:rPr>
              <a:t>about </a:t>
            </a:r>
            <a:r>
              <a:rPr sz="2050" dirty="0">
                <a:latin typeface="Garamond"/>
                <a:cs typeface="Garamond"/>
              </a:rPr>
              <a:t>noise, </a:t>
            </a:r>
            <a:r>
              <a:rPr sz="2050" spc="10" dirty="0">
                <a:latin typeface="Garamond"/>
                <a:cs typeface="Garamond"/>
              </a:rPr>
              <a:t>most channels </a:t>
            </a:r>
            <a:r>
              <a:rPr sz="2050" spc="45" dirty="0">
                <a:latin typeface="Garamond"/>
                <a:cs typeface="Garamond"/>
              </a:rPr>
              <a:t>are </a:t>
            </a:r>
            <a:r>
              <a:rPr sz="2050" spc="10" dirty="0">
                <a:latin typeface="Garamond"/>
                <a:cs typeface="Garamond"/>
              </a:rPr>
              <a:t>“nice” 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5" dirty="0">
                <a:latin typeface="Garamond"/>
                <a:cs typeface="Garamond"/>
              </a:rPr>
              <a:t>sine </a:t>
            </a:r>
            <a:r>
              <a:rPr sz="2050" spc="10" dirty="0">
                <a:latin typeface="Garamond"/>
                <a:cs typeface="Garamond"/>
              </a:rPr>
              <a:t>waves. </a:t>
            </a:r>
            <a:r>
              <a:rPr sz="2050" spc="40" dirty="0">
                <a:latin typeface="Garamond"/>
                <a:cs typeface="Garamond"/>
              </a:rPr>
              <a:t>A </a:t>
            </a:r>
            <a:r>
              <a:rPr sz="2050" spc="5" dirty="0">
                <a:latin typeface="Garamond"/>
                <a:cs typeface="Garamond"/>
              </a:rPr>
              <a:t>sine </a:t>
            </a:r>
            <a:r>
              <a:rPr sz="2050" dirty="0">
                <a:latin typeface="Garamond"/>
                <a:cs typeface="Garamond"/>
              </a:rPr>
              <a:t>wave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10" dirty="0">
                <a:latin typeface="Garamond"/>
                <a:cs typeface="Garamond"/>
              </a:rPr>
              <a:t>frequency </a:t>
            </a:r>
            <a:r>
              <a:rPr sz="2050" i="1" spc="275" dirty="0">
                <a:latin typeface="Verdana"/>
                <a:cs typeface="Verdana"/>
              </a:rPr>
              <a:t>f </a:t>
            </a:r>
            <a:r>
              <a:rPr sz="2050" spc="20" dirty="0">
                <a:latin typeface="Garamond"/>
                <a:cs typeface="Garamond"/>
              </a:rPr>
              <a:t>is </a:t>
            </a:r>
            <a:r>
              <a:rPr sz="2050" spc="50" dirty="0">
                <a:latin typeface="Garamond"/>
                <a:cs typeface="Garamond"/>
              </a:rPr>
              <a:t>always  </a:t>
            </a:r>
            <a:r>
              <a:rPr sz="2050" spc="25" dirty="0">
                <a:latin typeface="Garamond"/>
                <a:cs typeface="Garamond"/>
              </a:rPr>
              <a:t>scaled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10" dirty="0">
                <a:latin typeface="Garamond"/>
                <a:cs typeface="Garamond"/>
              </a:rPr>
              <a:t>fixed </a:t>
            </a:r>
            <a:r>
              <a:rPr sz="2050" spc="10" dirty="0">
                <a:latin typeface="Garamond"/>
                <a:cs typeface="Garamond"/>
              </a:rPr>
              <a:t>factor </a:t>
            </a:r>
            <a:r>
              <a:rPr sz="2050" i="1" spc="95" dirty="0">
                <a:latin typeface="Verdana"/>
                <a:cs typeface="Verdana"/>
              </a:rPr>
              <a:t>s</a:t>
            </a:r>
            <a:r>
              <a:rPr sz="2050" spc="95" dirty="0">
                <a:latin typeface="Garamond"/>
                <a:cs typeface="Garamond"/>
              </a:rPr>
              <a:t>(</a:t>
            </a:r>
            <a:r>
              <a:rPr sz="2050" i="1" spc="95" dirty="0">
                <a:latin typeface="Verdana"/>
                <a:cs typeface="Verdana"/>
              </a:rPr>
              <a:t>f </a:t>
            </a:r>
            <a:r>
              <a:rPr sz="2050" spc="130" dirty="0">
                <a:latin typeface="Garamond"/>
                <a:cs typeface="Garamond"/>
              </a:rPr>
              <a:t>)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10" dirty="0">
                <a:latin typeface="Garamond"/>
                <a:cs typeface="Garamond"/>
              </a:rPr>
              <a:t>shifted </a:t>
            </a:r>
            <a:r>
              <a:rPr sz="2050" spc="50" dirty="0">
                <a:latin typeface="Garamond"/>
                <a:cs typeface="Garamond"/>
              </a:rPr>
              <a:t>by 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10" dirty="0">
                <a:latin typeface="Garamond"/>
                <a:cs typeface="Garamond"/>
              </a:rPr>
              <a:t>fixed </a:t>
            </a:r>
            <a:r>
              <a:rPr sz="2050" spc="25" dirty="0">
                <a:latin typeface="Garamond"/>
                <a:cs typeface="Garamond"/>
              </a:rPr>
              <a:t>amount </a:t>
            </a:r>
            <a:r>
              <a:rPr sz="2050" i="1" spc="50" dirty="0">
                <a:latin typeface="Verdana"/>
                <a:cs typeface="Verdana"/>
              </a:rPr>
              <a:t>p</a:t>
            </a:r>
            <a:r>
              <a:rPr sz="2050" spc="50" dirty="0">
                <a:latin typeface="Garamond"/>
                <a:cs typeface="Garamond"/>
              </a:rPr>
              <a:t>(</a:t>
            </a:r>
            <a:r>
              <a:rPr sz="2050" i="1" spc="50" dirty="0">
                <a:latin typeface="Verdana"/>
                <a:cs typeface="Verdana"/>
              </a:rPr>
              <a:t>f </a:t>
            </a:r>
            <a:r>
              <a:rPr sz="2050" spc="130" dirty="0">
                <a:latin typeface="Garamond"/>
                <a:cs typeface="Garamond"/>
              </a:rPr>
              <a:t>) </a:t>
            </a:r>
            <a:r>
              <a:rPr sz="2050" spc="25" dirty="0">
                <a:latin typeface="Garamond"/>
                <a:cs typeface="Garamond"/>
              </a:rPr>
              <a:t>regardless </a:t>
            </a:r>
            <a:r>
              <a:rPr sz="2050" spc="-95" dirty="0">
                <a:latin typeface="Garamond"/>
                <a:cs typeface="Garamond"/>
              </a:rPr>
              <a:t>of</a:t>
            </a:r>
            <a:r>
              <a:rPr sz="2050" spc="-210" dirty="0">
                <a:latin typeface="Garamond"/>
                <a:cs typeface="Garamond"/>
              </a:rPr>
              <a:t> </a:t>
            </a:r>
            <a:r>
              <a:rPr sz="2050" spc="50" dirty="0">
                <a:latin typeface="Garamond"/>
                <a:cs typeface="Garamond"/>
              </a:rPr>
              <a:t>amplitude.</a:t>
            </a:r>
            <a:endParaRPr sz="2050" dirty="0">
              <a:latin typeface="Garamond"/>
              <a:cs typeface="Garamond"/>
            </a:endParaRPr>
          </a:p>
          <a:p>
            <a:pPr marL="212090" marR="3225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30" dirty="0">
                <a:latin typeface="Garamond"/>
                <a:cs typeface="Garamond"/>
              </a:rPr>
              <a:t>Thus </a:t>
            </a:r>
            <a:r>
              <a:rPr sz="2050" spc="-30" dirty="0">
                <a:latin typeface="Garamond"/>
                <a:cs typeface="Garamond"/>
              </a:rPr>
              <a:t>we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25" dirty="0">
                <a:latin typeface="Garamond"/>
                <a:cs typeface="Garamond"/>
              </a:rPr>
              <a:t>completely </a:t>
            </a:r>
            <a:r>
              <a:rPr sz="2050" spc="15" dirty="0">
                <a:latin typeface="Garamond"/>
                <a:cs typeface="Garamond"/>
              </a:rPr>
              <a:t>describe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5" dirty="0">
                <a:latin typeface="Garamond"/>
                <a:cs typeface="Garamond"/>
              </a:rPr>
              <a:t>channel </a:t>
            </a:r>
            <a:r>
              <a:rPr sz="2050" spc="50" dirty="0">
                <a:latin typeface="Garamond"/>
                <a:cs typeface="Garamond"/>
              </a:rPr>
              <a:t>by  </a:t>
            </a:r>
            <a:r>
              <a:rPr sz="2050" spc="35" dirty="0">
                <a:latin typeface="Garamond"/>
                <a:cs typeface="Garamond"/>
              </a:rPr>
              <a:t>plotting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0" dirty="0">
                <a:latin typeface="Garamond"/>
                <a:cs typeface="Garamond"/>
              </a:rPr>
              <a:t>values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i="1" spc="95" dirty="0">
                <a:latin typeface="Verdana"/>
                <a:cs typeface="Verdana"/>
              </a:rPr>
              <a:t>s</a:t>
            </a:r>
            <a:r>
              <a:rPr sz="2050" spc="95" dirty="0">
                <a:latin typeface="Garamond"/>
                <a:cs typeface="Garamond"/>
              </a:rPr>
              <a:t>(</a:t>
            </a:r>
            <a:r>
              <a:rPr sz="2050" i="1" spc="95" dirty="0">
                <a:latin typeface="Verdana"/>
                <a:cs typeface="Verdana"/>
              </a:rPr>
              <a:t>f </a:t>
            </a:r>
            <a:r>
              <a:rPr sz="2050" spc="130" dirty="0">
                <a:latin typeface="Garamond"/>
                <a:cs typeface="Garamond"/>
              </a:rPr>
              <a:t>) </a:t>
            </a:r>
            <a:r>
              <a:rPr sz="2050" spc="20" dirty="0">
                <a:latin typeface="Garamond"/>
                <a:cs typeface="Garamond"/>
              </a:rPr>
              <a:t>(frequency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spc="10" dirty="0">
                <a:latin typeface="Garamond"/>
                <a:cs typeface="Garamond"/>
              </a:rPr>
              <a:t>response) 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i="1" spc="50" dirty="0">
                <a:latin typeface="Verdana"/>
                <a:cs typeface="Verdana"/>
              </a:rPr>
              <a:t>p</a:t>
            </a:r>
            <a:r>
              <a:rPr sz="2050" spc="50" dirty="0">
                <a:latin typeface="Garamond"/>
                <a:cs typeface="Garamond"/>
              </a:rPr>
              <a:t>(</a:t>
            </a:r>
            <a:r>
              <a:rPr sz="2050" i="1" spc="50" dirty="0">
                <a:latin typeface="Verdana"/>
                <a:cs typeface="Verdana"/>
              </a:rPr>
              <a:t>f </a:t>
            </a:r>
            <a:r>
              <a:rPr sz="2050" spc="130" dirty="0">
                <a:latin typeface="Garamond"/>
                <a:cs typeface="Garamond"/>
              </a:rPr>
              <a:t>) </a:t>
            </a:r>
            <a:r>
              <a:rPr sz="2050" spc="40" dirty="0">
                <a:latin typeface="Garamond"/>
                <a:cs typeface="Garamond"/>
              </a:rPr>
              <a:t>(phase </a:t>
            </a:r>
            <a:r>
              <a:rPr sz="2050" spc="10" dirty="0">
                <a:latin typeface="Garamond"/>
                <a:cs typeface="Garamond"/>
              </a:rPr>
              <a:t>response)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70" dirty="0">
                <a:latin typeface="Garamond"/>
                <a:cs typeface="Garamond"/>
              </a:rPr>
              <a:t>all </a:t>
            </a:r>
            <a:r>
              <a:rPr sz="2050" spc="20" dirty="0">
                <a:latin typeface="Garamond"/>
                <a:cs typeface="Garamond"/>
              </a:rPr>
              <a:t>values </a:t>
            </a:r>
            <a:r>
              <a:rPr sz="2050" spc="-95" dirty="0">
                <a:latin typeface="Garamond"/>
                <a:cs typeface="Garamond"/>
              </a:rPr>
              <a:t>of  </a:t>
            </a:r>
            <a:r>
              <a:rPr sz="2050" spc="10" dirty="0">
                <a:latin typeface="Garamond"/>
                <a:cs typeface="Garamond"/>
              </a:rPr>
              <a:t>frequency </a:t>
            </a:r>
            <a:r>
              <a:rPr sz="2050" i="1" spc="275" dirty="0">
                <a:latin typeface="Verdana"/>
                <a:cs typeface="Verdana"/>
              </a:rPr>
              <a:t>f</a:t>
            </a:r>
            <a:r>
              <a:rPr sz="2050" i="1" spc="-490" dirty="0">
                <a:latin typeface="Verdana"/>
                <a:cs typeface="Verdana"/>
              </a:rPr>
              <a:t> </a:t>
            </a:r>
            <a:r>
              <a:rPr sz="2050" spc="65" dirty="0">
                <a:latin typeface="Garamond"/>
                <a:cs typeface="Garamond"/>
              </a:rPr>
              <a:t>.</a:t>
            </a:r>
            <a:endParaRPr sz="2050" dirty="0">
              <a:latin typeface="Garamond"/>
              <a:cs typeface="Garamond"/>
            </a:endParaRPr>
          </a:p>
          <a:p>
            <a:pPr marL="212090" marR="43180" indent="-199390">
              <a:lnSpc>
                <a:spcPct val="116300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70" dirty="0">
                <a:latin typeface="Garamond"/>
                <a:cs typeface="Garamond"/>
              </a:rPr>
              <a:t>To </a:t>
            </a:r>
            <a:r>
              <a:rPr sz="2050" spc="-15" dirty="0">
                <a:latin typeface="Garamond"/>
                <a:cs typeface="Garamond"/>
              </a:rPr>
              <a:t>find </a:t>
            </a:r>
            <a:r>
              <a:rPr sz="2050" spc="65" dirty="0">
                <a:latin typeface="Garamond"/>
                <a:cs typeface="Garamond"/>
              </a:rPr>
              <a:t>what </a:t>
            </a:r>
            <a:r>
              <a:rPr sz="2050" spc="25" dirty="0">
                <a:latin typeface="Garamond"/>
                <a:cs typeface="Garamond"/>
              </a:rPr>
              <a:t>happens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75" dirty="0">
                <a:latin typeface="Garamond"/>
                <a:cs typeface="Garamond"/>
              </a:rPr>
              <a:t>arbitrary </a:t>
            </a:r>
            <a:r>
              <a:rPr sz="2050" spc="40" dirty="0">
                <a:latin typeface="Garamond"/>
                <a:cs typeface="Garamond"/>
              </a:rPr>
              <a:t>signal </a:t>
            </a:r>
            <a:r>
              <a:rPr sz="2050" i="1" spc="15" dirty="0">
                <a:latin typeface="Verdana"/>
                <a:cs typeface="Verdana"/>
              </a:rPr>
              <a:t>S</a:t>
            </a:r>
            <a:r>
              <a:rPr sz="2050" spc="15" dirty="0">
                <a:latin typeface="Garamond"/>
                <a:cs typeface="Garamond"/>
              </a:rPr>
              <a:t>, </a:t>
            </a:r>
            <a:r>
              <a:rPr sz="2050" spc="-30" dirty="0">
                <a:latin typeface="Garamond"/>
                <a:cs typeface="Garamond"/>
              </a:rPr>
              <a:t>we </a:t>
            </a:r>
            <a:r>
              <a:rPr sz="2050" spc="185" dirty="0" err="1" smtClean="0">
                <a:latin typeface="PMingLiU"/>
                <a:cs typeface="PMingLiU"/>
              </a:rPr>
              <a:t>i</a:t>
            </a:r>
            <a:r>
              <a:rPr sz="2050" spc="185" dirty="0" smtClean="0">
                <a:latin typeface="PMingLiU"/>
                <a:cs typeface="PMingLiU"/>
              </a:rPr>
              <a:t>)</a:t>
            </a:r>
            <a:r>
              <a:rPr sz="2050" spc="-20" dirty="0" smtClean="0">
                <a:latin typeface="Garamond"/>
                <a:cs typeface="Garamond"/>
              </a:rPr>
              <a:t>Use </a:t>
            </a:r>
            <a:r>
              <a:rPr sz="2050" dirty="0">
                <a:latin typeface="Garamond"/>
                <a:cs typeface="Garamond"/>
              </a:rPr>
              <a:t>Fourier </a:t>
            </a:r>
            <a:r>
              <a:rPr sz="2050" spc="45" dirty="0">
                <a:latin typeface="Garamond"/>
                <a:cs typeface="Garamond"/>
              </a:rPr>
              <a:t>Analysis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35" dirty="0">
                <a:latin typeface="Garamond"/>
                <a:cs typeface="Garamond"/>
              </a:rPr>
              <a:t>rewrite </a:t>
            </a:r>
            <a:r>
              <a:rPr sz="2050" i="1" spc="-160" dirty="0">
                <a:latin typeface="Verdana"/>
                <a:cs typeface="Verdana"/>
              </a:rPr>
              <a:t>S </a:t>
            </a:r>
            <a:r>
              <a:rPr sz="2050" spc="50" dirty="0">
                <a:latin typeface="Garamond"/>
                <a:cs typeface="Garamond"/>
              </a:rPr>
              <a:t>as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20" dirty="0">
                <a:latin typeface="Garamond"/>
                <a:cs typeface="Garamond"/>
              </a:rPr>
              <a:t>sum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5" dirty="0">
                <a:latin typeface="Garamond"/>
                <a:cs typeface="Garamond"/>
              </a:rPr>
              <a:t>sine  </a:t>
            </a:r>
            <a:r>
              <a:rPr sz="2050" spc="-5" dirty="0">
                <a:latin typeface="Garamond"/>
                <a:cs typeface="Garamond"/>
              </a:rPr>
              <a:t>waves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-45" dirty="0">
                <a:latin typeface="Garamond"/>
                <a:cs typeface="Garamond"/>
              </a:rPr>
              <a:t>diff </a:t>
            </a:r>
            <a:r>
              <a:rPr sz="2050" spc="-5" dirty="0">
                <a:latin typeface="Garamond"/>
                <a:cs typeface="Garamond"/>
              </a:rPr>
              <a:t>frequencies </a:t>
            </a:r>
            <a:r>
              <a:rPr sz="2050" spc="160" dirty="0">
                <a:latin typeface="PMingLiU"/>
                <a:cs typeface="PMingLiU"/>
              </a:rPr>
              <a:t>ii) </a:t>
            </a:r>
            <a:r>
              <a:rPr sz="2050" spc="-20" dirty="0">
                <a:latin typeface="Garamond"/>
                <a:cs typeface="Garamond"/>
              </a:rPr>
              <a:t>Use </a:t>
            </a:r>
            <a:r>
              <a:rPr sz="2050" spc="10" dirty="0">
                <a:latin typeface="Garamond"/>
                <a:cs typeface="Garamond"/>
              </a:rPr>
              <a:t>frequency </a:t>
            </a:r>
            <a:r>
              <a:rPr sz="2050" spc="50" dirty="0">
                <a:latin typeface="Garamond"/>
                <a:cs typeface="Garamond"/>
              </a:rPr>
              <a:t>and 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-5" dirty="0">
                <a:latin typeface="Garamond"/>
                <a:cs typeface="Garamond"/>
              </a:rPr>
              <a:t>response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15" dirty="0">
                <a:latin typeface="Garamond"/>
                <a:cs typeface="Garamond"/>
              </a:rPr>
              <a:t>see </a:t>
            </a:r>
            <a:r>
              <a:rPr sz="2050" spc="-30" dirty="0">
                <a:latin typeface="Garamond"/>
                <a:cs typeface="Garamond"/>
              </a:rPr>
              <a:t>effect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10" dirty="0">
                <a:latin typeface="Garamond"/>
                <a:cs typeface="Garamond"/>
              </a:rPr>
              <a:t>each </a:t>
            </a:r>
            <a:r>
              <a:rPr sz="2050" spc="5" dirty="0">
                <a:latin typeface="Garamond"/>
                <a:cs typeface="Garamond"/>
              </a:rPr>
              <a:t>sine </a:t>
            </a:r>
            <a:r>
              <a:rPr sz="2050" dirty="0">
                <a:latin typeface="Garamond"/>
                <a:cs typeface="Garamond"/>
              </a:rPr>
              <a:t>wave </a:t>
            </a:r>
            <a:r>
              <a:rPr sz="2050" spc="145" dirty="0">
                <a:latin typeface="PMingLiU"/>
                <a:cs typeface="PMingLiU"/>
              </a:rPr>
              <a:t>iii)  </a:t>
            </a:r>
            <a:r>
              <a:rPr sz="2050" spc="30" dirty="0">
                <a:latin typeface="Garamond"/>
                <a:cs typeface="Garamond"/>
              </a:rPr>
              <a:t>Add </a:t>
            </a:r>
            <a:r>
              <a:rPr sz="2050" spc="25" dirty="0">
                <a:latin typeface="Garamond"/>
                <a:cs typeface="Garamond"/>
              </a:rPr>
              <a:t>scaled </a:t>
            </a:r>
            <a:r>
              <a:rPr sz="2050" spc="5" dirty="0">
                <a:latin typeface="Garamond"/>
                <a:cs typeface="Garamond"/>
              </a:rPr>
              <a:t>sine </a:t>
            </a:r>
            <a:r>
              <a:rPr sz="2050" spc="-5" dirty="0">
                <a:latin typeface="Garamond"/>
                <a:cs typeface="Garamond"/>
              </a:rPr>
              <a:t>waves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15" dirty="0">
                <a:latin typeface="Garamond"/>
                <a:cs typeface="Garamond"/>
              </a:rPr>
              <a:t>find </a:t>
            </a:r>
            <a:r>
              <a:rPr sz="2050" spc="45" dirty="0">
                <a:latin typeface="Garamond"/>
                <a:cs typeface="Garamond"/>
              </a:rPr>
              <a:t>output </a:t>
            </a:r>
            <a:r>
              <a:rPr sz="2050" spc="135" dirty="0">
                <a:latin typeface="Garamond"/>
                <a:cs typeface="Garamond"/>
              </a:rPr>
              <a:t> </a:t>
            </a:r>
            <a:r>
              <a:rPr sz="2050" spc="40" dirty="0">
                <a:latin typeface="Garamond"/>
                <a:cs typeface="Garamond"/>
              </a:rPr>
              <a:t>signal.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784" y="659130"/>
            <a:ext cx="65476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0" dirty="0">
                <a:solidFill>
                  <a:srgbClr val="0070C0"/>
                </a:solidFill>
                <a:latin typeface="PMingLiU"/>
                <a:cs typeface="PMingLiU"/>
              </a:rPr>
              <a:t>Frequency </a:t>
            </a:r>
            <a:r>
              <a:rPr sz="2400" b="1" spc="305" dirty="0">
                <a:solidFill>
                  <a:srgbClr val="0070C0"/>
                </a:solidFill>
                <a:latin typeface="PMingLiU"/>
                <a:cs typeface="PMingLiU"/>
              </a:rPr>
              <a:t>and </a:t>
            </a:r>
            <a:r>
              <a:rPr sz="2400" b="1" spc="295" dirty="0">
                <a:solidFill>
                  <a:srgbClr val="0070C0"/>
                </a:solidFill>
                <a:latin typeface="PMingLiU"/>
                <a:cs typeface="PMingLiU"/>
              </a:rPr>
              <a:t>Phase </a:t>
            </a:r>
            <a:r>
              <a:rPr sz="2400" b="1" spc="260" dirty="0">
                <a:solidFill>
                  <a:srgbClr val="0070C0"/>
                </a:solidFill>
                <a:latin typeface="PMingLiU"/>
                <a:cs typeface="PMingLiU"/>
              </a:rPr>
              <a:t>Response</a:t>
            </a:r>
            <a:r>
              <a:rPr sz="2400" b="1" spc="8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60" dirty="0">
                <a:solidFill>
                  <a:srgbClr val="0070C0"/>
                </a:solidFill>
                <a:latin typeface="PMingLiU"/>
                <a:cs typeface="PMingLiU"/>
              </a:rPr>
              <a:t>Examples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9383" y="2707208"/>
            <a:ext cx="113664" cy="57150"/>
          </a:xfrm>
          <a:custGeom>
            <a:avLst/>
            <a:gdLst/>
            <a:ahLst/>
            <a:cxnLst/>
            <a:rect l="l" t="t" r="r" b="b"/>
            <a:pathLst>
              <a:path w="113664" h="57150">
                <a:moveTo>
                  <a:pt x="0" y="0"/>
                </a:moveTo>
                <a:lnTo>
                  <a:pt x="0" y="56553"/>
                </a:lnTo>
                <a:lnTo>
                  <a:pt x="113118" y="28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9383" y="2707208"/>
            <a:ext cx="113664" cy="57150"/>
          </a:xfrm>
          <a:custGeom>
            <a:avLst/>
            <a:gdLst/>
            <a:ahLst/>
            <a:cxnLst/>
            <a:rect l="l" t="t" r="r" b="b"/>
            <a:pathLst>
              <a:path w="113664" h="57150">
                <a:moveTo>
                  <a:pt x="0" y="0"/>
                </a:moveTo>
                <a:lnTo>
                  <a:pt x="113118" y="28270"/>
                </a:lnTo>
                <a:lnTo>
                  <a:pt x="0" y="565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7583" y="1298803"/>
            <a:ext cx="57150" cy="113664"/>
          </a:xfrm>
          <a:custGeom>
            <a:avLst/>
            <a:gdLst/>
            <a:ahLst/>
            <a:cxnLst/>
            <a:rect l="l" t="t" r="r" b="b"/>
            <a:pathLst>
              <a:path w="57150" h="113665">
                <a:moveTo>
                  <a:pt x="0" y="113118"/>
                </a:moveTo>
                <a:lnTo>
                  <a:pt x="28282" y="0"/>
                </a:lnTo>
                <a:lnTo>
                  <a:pt x="56565" y="113118"/>
                </a:lnTo>
              </a:path>
            </a:pathLst>
          </a:custGeom>
          <a:ln w="11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6112" y="1967712"/>
            <a:ext cx="12065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3734" y="4443653"/>
            <a:ext cx="4126865" cy="0"/>
          </a:xfrm>
          <a:custGeom>
            <a:avLst/>
            <a:gdLst/>
            <a:ahLst/>
            <a:cxnLst/>
            <a:rect l="l" t="t" r="r" b="b"/>
            <a:pathLst>
              <a:path w="4126865">
                <a:moveTo>
                  <a:pt x="0" y="0"/>
                </a:moveTo>
                <a:lnTo>
                  <a:pt x="41266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7252" y="4415370"/>
            <a:ext cx="113664" cy="57150"/>
          </a:xfrm>
          <a:custGeom>
            <a:avLst/>
            <a:gdLst/>
            <a:ahLst/>
            <a:cxnLst/>
            <a:rect l="l" t="t" r="r" b="b"/>
            <a:pathLst>
              <a:path w="113664" h="57150">
                <a:moveTo>
                  <a:pt x="0" y="0"/>
                </a:moveTo>
                <a:lnTo>
                  <a:pt x="0" y="56553"/>
                </a:lnTo>
                <a:lnTo>
                  <a:pt x="113118" y="282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7252" y="4415370"/>
            <a:ext cx="113664" cy="57150"/>
          </a:xfrm>
          <a:custGeom>
            <a:avLst/>
            <a:gdLst/>
            <a:ahLst/>
            <a:cxnLst/>
            <a:rect l="l" t="t" r="r" b="b"/>
            <a:pathLst>
              <a:path w="113664" h="57150">
                <a:moveTo>
                  <a:pt x="0" y="0"/>
                </a:moveTo>
                <a:lnTo>
                  <a:pt x="113118" y="28282"/>
                </a:lnTo>
                <a:lnTo>
                  <a:pt x="0" y="565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5050" y="3006978"/>
            <a:ext cx="0" cy="1414145"/>
          </a:xfrm>
          <a:custGeom>
            <a:avLst/>
            <a:gdLst/>
            <a:ahLst/>
            <a:cxnLst/>
            <a:rect l="l" t="t" r="r" b="b"/>
            <a:pathLst>
              <a:path h="1414145">
                <a:moveTo>
                  <a:pt x="0" y="0"/>
                </a:moveTo>
                <a:lnTo>
                  <a:pt x="0" y="1414043"/>
                </a:lnTo>
              </a:path>
            </a:pathLst>
          </a:custGeom>
          <a:ln w="11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6780" y="3006978"/>
            <a:ext cx="57150" cy="113664"/>
          </a:xfrm>
          <a:custGeom>
            <a:avLst/>
            <a:gdLst/>
            <a:ahLst/>
            <a:cxnLst/>
            <a:rect l="l" t="t" r="r" b="b"/>
            <a:pathLst>
              <a:path w="57150" h="113664">
                <a:moveTo>
                  <a:pt x="0" y="113118"/>
                </a:moveTo>
                <a:lnTo>
                  <a:pt x="28270" y="0"/>
                </a:lnTo>
                <a:lnTo>
                  <a:pt x="56553" y="113118"/>
                </a:lnTo>
              </a:path>
            </a:pathLst>
          </a:custGeom>
          <a:ln w="11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31765" y="3921848"/>
            <a:ext cx="124777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" dirty="0">
                <a:latin typeface="Courier New"/>
                <a:cs typeface="Courier New"/>
              </a:rPr>
              <a:t>Frequency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9325" y="4162315"/>
            <a:ext cx="40576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latin typeface="Courier New"/>
                <a:cs typeface="Courier New"/>
              </a:rPr>
              <a:t>(Hz)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4165" y="3096045"/>
            <a:ext cx="151892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" dirty="0">
                <a:latin typeface="Courier New"/>
                <a:cs typeface="Courier New"/>
              </a:rPr>
              <a:t>Phase</a:t>
            </a:r>
            <a:r>
              <a:rPr sz="1750" spc="-50" dirty="0">
                <a:latin typeface="Courier New"/>
                <a:cs typeface="Courier New"/>
              </a:rPr>
              <a:t> </a:t>
            </a:r>
            <a:r>
              <a:rPr sz="1750" spc="15" dirty="0">
                <a:latin typeface="Courier New"/>
                <a:cs typeface="Courier New"/>
              </a:rPr>
              <a:t>Shift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4294" y="3551454"/>
            <a:ext cx="31051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50" spc="-5" dirty="0">
                <a:latin typeface="Courier New"/>
                <a:cs typeface="Courier New"/>
              </a:rPr>
              <a:t>180</a:t>
            </a:r>
            <a:endParaRPr sz="1250">
              <a:latin typeface="Courier New"/>
              <a:cs typeface="Courier New"/>
            </a:endParaRPr>
          </a:p>
          <a:p>
            <a:pPr marL="62865" algn="ctr">
              <a:lnSpc>
                <a:spcPct val="100000"/>
              </a:lnSpc>
              <a:spcBef>
                <a:spcPts val="995"/>
              </a:spcBef>
            </a:pPr>
            <a:r>
              <a:rPr sz="1250" spc="-5" dirty="0">
                <a:latin typeface="Courier New"/>
                <a:cs typeface="Courier New"/>
              </a:rPr>
              <a:t>90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3747" y="368571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5922" y="0"/>
                </a:lnTo>
              </a:path>
            </a:pathLst>
          </a:custGeom>
          <a:ln w="2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2301" y="3697033"/>
            <a:ext cx="0" cy="373380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0"/>
                </a:moveTo>
                <a:lnTo>
                  <a:pt x="0" y="373316"/>
                </a:lnTo>
              </a:path>
            </a:pathLst>
          </a:custGeom>
          <a:ln w="2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2301" y="4070350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1988" y="0"/>
                </a:lnTo>
              </a:path>
            </a:pathLst>
          </a:custGeom>
          <a:ln w="2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62986" y="4059034"/>
            <a:ext cx="0" cy="407670"/>
          </a:xfrm>
          <a:custGeom>
            <a:avLst/>
            <a:gdLst/>
            <a:ahLst/>
            <a:cxnLst/>
            <a:rect l="l" t="t" r="r" b="b"/>
            <a:pathLst>
              <a:path h="407670">
                <a:moveTo>
                  <a:pt x="0" y="0"/>
                </a:moveTo>
                <a:lnTo>
                  <a:pt x="0" y="407238"/>
                </a:lnTo>
              </a:path>
            </a:pathLst>
          </a:custGeom>
          <a:ln w="2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4289" y="4432337"/>
            <a:ext cx="543560" cy="11430"/>
          </a:xfrm>
          <a:custGeom>
            <a:avLst/>
            <a:gdLst/>
            <a:ahLst/>
            <a:cxnLst/>
            <a:rect l="l" t="t" r="r" b="b"/>
            <a:pathLst>
              <a:path w="543560" h="11429">
                <a:moveTo>
                  <a:pt x="0" y="11315"/>
                </a:moveTo>
                <a:lnTo>
                  <a:pt x="543001" y="0"/>
                </a:lnTo>
              </a:path>
            </a:pathLst>
          </a:custGeom>
          <a:ln w="22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77466" y="3055762"/>
            <a:ext cx="12827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655">
              <a:lnSpc>
                <a:spcPts val="1780"/>
              </a:lnSpc>
            </a:pPr>
            <a:r>
              <a:rPr sz="1750" spc="20" dirty="0">
                <a:latin typeface="Arial"/>
                <a:cs typeface="Arial"/>
              </a:rPr>
              <a:t>PHASE  RESPONSE</a:t>
            </a:r>
            <a:endParaRPr sz="17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12720" y="2720251"/>
            <a:ext cx="74231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" dirty="0">
                <a:latin typeface="Arial"/>
                <a:cs typeface="Arial"/>
              </a:rPr>
              <a:t>200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Hz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3459" y="2731561"/>
            <a:ext cx="8686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" dirty="0">
                <a:latin typeface="Arial"/>
                <a:cs typeface="Arial"/>
              </a:rPr>
              <a:t>1200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Hz</a:t>
            </a:r>
            <a:endParaRPr sz="175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920209" y="1298803"/>
          <a:ext cx="4276089" cy="142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9251">
                <a:tc gridSpan="3">
                  <a:txBody>
                    <a:bodyPr/>
                    <a:lstStyle/>
                    <a:p>
                      <a:pPr marL="107314">
                        <a:lnSpc>
                          <a:spcPts val="1820"/>
                        </a:lnSpc>
                      </a:pPr>
                      <a:r>
                        <a:rPr sz="1750" spc="15" dirty="0">
                          <a:latin typeface="Courier New"/>
                          <a:cs typeface="Courier New"/>
                        </a:rPr>
                        <a:t>Scaling Factor</a:t>
                      </a:r>
                      <a:r>
                        <a:rPr sz="1750" spc="4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25" spc="30" baseline="-22222" dirty="0">
                          <a:latin typeface="Arial"/>
                          <a:cs typeface="Arial"/>
                        </a:rPr>
                        <a:t>FREQUENCY</a:t>
                      </a:r>
                      <a:endParaRPr sz="2625" baseline="-22222">
                        <a:latin typeface="Arial"/>
                        <a:cs typeface="Arial"/>
                      </a:endParaRPr>
                    </a:p>
                    <a:p>
                      <a:pPr marL="22110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50" spc="20" dirty="0">
                          <a:latin typeface="Arial"/>
                          <a:cs typeface="Arial"/>
                        </a:rPr>
                        <a:t>RESPONSE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12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21">
                <a:tc>
                  <a:txBody>
                    <a:bodyPr/>
                    <a:lstStyle/>
                    <a:p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312">
                      <a:solidFill>
                        <a:srgbClr val="000000"/>
                      </a:solidFill>
                      <a:prstDash val="solid"/>
                    </a:lnL>
                    <a:lnR w="22624">
                      <a:solidFill>
                        <a:srgbClr val="000000"/>
                      </a:solidFill>
                      <a:prstDash val="solid"/>
                    </a:lnR>
                    <a:lnB w="226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624">
                      <a:solidFill>
                        <a:srgbClr val="000000"/>
                      </a:solidFill>
                      <a:prstDash val="solid"/>
                    </a:lnL>
                    <a:lnR w="22624">
                      <a:solidFill>
                        <a:srgbClr val="000000"/>
                      </a:solidFill>
                      <a:prstDash val="solid"/>
                    </a:lnR>
                    <a:lnT w="226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8880">
                        <a:lnSpc>
                          <a:spcPts val="1995"/>
                        </a:lnSpc>
                        <a:spcBef>
                          <a:spcPts val="1145"/>
                        </a:spcBef>
                      </a:pPr>
                      <a:r>
                        <a:rPr sz="1750" spc="15" dirty="0">
                          <a:latin typeface="Courier New"/>
                          <a:cs typeface="Courier New"/>
                        </a:rPr>
                        <a:t>Frequency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  <a:p>
                      <a:pPr marL="1436370">
                        <a:lnSpc>
                          <a:spcPts val="1395"/>
                        </a:lnSpc>
                      </a:pPr>
                      <a:r>
                        <a:rPr sz="1250" spc="-5" dirty="0">
                          <a:latin typeface="Courier New"/>
                          <a:cs typeface="Courier New"/>
                        </a:rPr>
                        <a:t>(Hz)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L w="22624">
                      <a:solidFill>
                        <a:srgbClr val="000000"/>
                      </a:solidFill>
                      <a:prstDash val="solid"/>
                    </a:lnL>
                    <a:lnB w="2262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230882" y="4417098"/>
            <a:ext cx="542607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6469">
              <a:lnSpc>
                <a:spcPct val="100000"/>
              </a:lnSpc>
              <a:tabLst>
                <a:tab pos="1497965" algn="l"/>
              </a:tabLst>
            </a:pPr>
            <a:r>
              <a:rPr sz="1750" spc="15" dirty="0">
                <a:latin typeface="Arial"/>
                <a:cs typeface="Arial"/>
              </a:rPr>
              <a:t>100	200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Hz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599"/>
              </a:lnSpc>
              <a:spcBef>
                <a:spcPts val="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55" dirty="0">
                <a:latin typeface="Garamond"/>
                <a:cs typeface="Garamond"/>
              </a:rPr>
              <a:t>Bandwidth: </a:t>
            </a:r>
            <a:r>
              <a:rPr sz="2050" spc="35" dirty="0">
                <a:latin typeface="Garamond"/>
                <a:cs typeface="Garamond"/>
              </a:rPr>
              <a:t>range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-5" dirty="0">
                <a:latin typeface="Garamond"/>
                <a:cs typeface="Garamond"/>
              </a:rPr>
              <a:t>frequecies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dirty="0">
                <a:latin typeface="Garamond"/>
                <a:cs typeface="Garamond"/>
              </a:rPr>
              <a:t>which </a:t>
            </a:r>
            <a:r>
              <a:rPr sz="2050" spc="15" dirty="0">
                <a:latin typeface="Garamond"/>
                <a:cs typeface="Garamond"/>
              </a:rPr>
              <a:t>channel  passes </a:t>
            </a:r>
            <a:r>
              <a:rPr sz="2050" spc="40" dirty="0">
                <a:latin typeface="Garamond"/>
                <a:cs typeface="Garamond"/>
              </a:rPr>
              <a:t>signal </a:t>
            </a:r>
            <a:r>
              <a:rPr sz="2050" spc="30" dirty="0">
                <a:latin typeface="Garamond"/>
                <a:cs typeface="Garamond"/>
              </a:rPr>
              <a:t>through. </a:t>
            </a:r>
            <a:r>
              <a:rPr sz="2050" spc="-40" dirty="0">
                <a:latin typeface="Garamond"/>
                <a:cs typeface="Garamond"/>
              </a:rPr>
              <a:t>Not </a:t>
            </a:r>
            <a:r>
              <a:rPr sz="2050" spc="40" dirty="0">
                <a:latin typeface="Garamond"/>
                <a:cs typeface="Garamond"/>
              </a:rPr>
              <a:t>very </a:t>
            </a:r>
            <a:r>
              <a:rPr sz="2050" spc="90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precise.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1600200"/>
            <a:ext cx="8022235" cy="7477431"/>
          </a:xfrm>
          <a:prstGeom prst="rect">
            <a:avLst/>
          </a:prstGeom>
        </p:spPr>
      </p:pic>
      <p:sp>
        <p:nvSpPr>
          <p:cNvPr id="3" name="object 12"/>
          <p:cNvSpPr txBox="1"/>
          <p:nvPr/>
        </p:nvSpPr>
        <p:spPr>
          <a:xfrm>
            <a:off x="1219200" y="685800"/>
            <a:ext cx="579932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More bandwidth, more fidelity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244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42531" cy="7696199"/>
          </a:xfrm>
          <a:prstGeom prst="rect">
            <a:avLst/>
          </a:prstGeom>
        </p:spPr>
      </p:pic>
      <p:sp>
        <p:nvSpPr>
          <p:cNvPr id="3" name="object 12"/>
          <p:cNvSpPr txBox="1"/>
          <p:nvPr/>
        </p:nvSpPr>
        <p:spPr>
          <a:xfrm>
            <a:off x="227965" y="457200"/>
            <a:ext cx="7086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More fidelity, better recovery of bits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6559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81" y="659130"/>
            <a:ext cx="5477510" cy="3686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1580">
              <a:lnSpc>
                <a:spcPct val="100000"/>
              </a:lnSpc>
            </a:pPr>
            <a:r>
              <a:rPr sz="2800" b="1" spc="210" dirty="0">
                <a:solidFill>
                  <a:srgbClr val="0070C0"/>
                </a:solidFill>
                <a:latin typeface="PMingLiU"/>
                <a:cs typeface="PMingLiU"/>
              </a:rPr>
              <a:t>Sluggishness </a:t>
            </a:r>
            <a:r>
              <a:rPr sz="2800" b="1" spc="305" dirty="0">
                <a:solidFill>
                  <a:srgbClr val="0070C0"/>
                </a:solidFill>
                <a:latin typeface="PMingLiU"/>
                <a:cs typeface="PMingLiU"/>
              </a:rPr>
              <a:t>and</a:t>
            </a:r>
            <a:r>
              <a:rPr sz="2800" b="1" spc="18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20" dirty="0">
                <a:solidFill>
                  <a:srgbClr val="0070C0"/>
                </a:solidFill>
                <a:latin typeface="PMingLiU"/>
                <a:cs typeface="PMingLiU"/>
              </a:rPr>
              <a:t>Noise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107314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15" dirty="0">
                <a:latin typeface="Garamond"/>
                <a:cs typeface="Garamond"/>
              </a:rPr>
              <a:t>Most </a:t>
            </a:r>
            <a:r>
              <a:rPr sz="2050" spc="10" dirty="0">
                <a:latin typeface="Garamond"/>
                <a:cs typeface="Garamond"/>
              </a:rPr>
              <a:t>channels </a:t>
            </a:r>
            <a:r>
              <a:rPr sz="2050" spc="45" dirty="0">
                <a:latin typeface="Garamond"/>
                <a:cs typeface="Garamond"/>
              </a:rPr>
              <a:t>are </a:t>
            </a:r>
            <a:r>
              <a:rPr sz="2050" spc="25" dirty="0">
                <a:latin typeface="Garamond"/>
                <a:cs typeface="Garamond"/>
              </a:rPr>
              <a:t>sluggish </a:t>
            </a:r>
            <a:r>
              <a:rPr sz="2050" spc="80" dirty="0">
                <a:latin typeface="Garamond"/>
                <a:cs typeface="Garamond"/>
              </a:rPr>
              <a:t>(they </a:t>
            </a:r>
            <a:r>
              <a:rPr sz="2050" spc="55" dirty="0">
                <a:latin typeface="Garamond"/>
                <a:cs typeface="Garamond"/>
              </a:rPr>
              <a:t>take </a:t>
            </a:r>
            <a:r>
              <a:rPr sz="2050" spc="45" dirty="0">
                <a:latin typeface="Garamond"/>
                <a:cs typeface="Garamond"/>
              </a:rPr>
              <a:t>time </a:t>
            </a:r>
            <a:r>
              <a:rPr sz="2050" spc="15" dirty="0">
                <a:latin typeface="Garamond"/>
                <a:cs typeface="Garamond"/>
              </a:rPr>
              <a:t>to  respond) </a:t>
            </a:r>
            <a:r>
              <a:rPr sz="2050" spc="20" dirty="0">
                <a:latin typeface="Garamond"/>
                <a:cs typeface="Garamond"/>
              </a:rPr>
              <a:t>because </a:t>
            </a:r>
            <a:r>
              <a:rPr sz="2050" spc="65" dirty="0">
                <a:latin typeface="Garamond"/>
                <a:cs typeface="Garamond"/>
              </a:rPr>
              <a:t>they </a:t>
            </a:r>
            <a:r>
              <a:rPr sz="2050" spc="60" dirty="0">
                <a:latin typeface="Garamond"/>
                <a:cs typeface="Garamond"/>
              </a:rPr>
              <a:t>turn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0" dirty="0">
                <a:latin typeface="Garamond"/>
                <a:cs typeface="Garamond"/>
              </a:rPr>
              <a:t>deaf </a:t>
            </a:r>
            <a:r>
              <a:rPr sz="2050" spc="35" dirty="0">
                <a:latin typeface="Garamond"/>
                <a:cs typeface="Garamond"/>
              </a:rPr>
              <a:t>hear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20" dirty="0">
                <a:latin typeface="Garamond"/>
                <a:cs typeface="Garamond"/>
              </a:rPr>
              <a:t>higher  </a:t>
            </a:r>
            <a:r>
              <a:rPr sz="2050" spc="-5" dirty="0">
                <a:latin typeface="Garamond"/>
                <a:cs typeface="Garamond"/>
              </a:rPr>
              <a:t>frequencies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50" dirty="0">
                <a:latin typeface="Garamond"/>
                <a:cs typeface="Garamond"/>
              </a:rPr>
              <a:t>input </a:t>
            </a:r>
            <a:r>
              <a:rPr sz="2050" spc="40" dirty="0">
                <a:latin typeface="Garamond"/>
                <a:cs typeface="Garamond"/>
              </a:rPr>
              <a:t>signal. </a:t>
            </a:r>
            <a:r>
              <a:rPr sz="2050" spc="30" dirty="0">
                <a:latin typeface="Garamond"/>
                <a:cs typeface="Garamond"/>
              </a:rPr>
              <a:t>Thus </a:t>
            </a:r>
            <a:r>
              <a:rPr sz="2050" spc="-25" dirty="0">
                <a:latin typeface="Garamond"/>
                <a:cs typeface="Garamond"/>
              </a:rPr>
              <a:t>lower  </a:t>
            </a:r>
            <a:r>
              <a:rPr sz="2050" spc="40" dirty="0">
                <a:latin typeface="Garamond"/>
                <a:cs typeface="Garamond"/>
              </a:rPr>
              <a:t>bandwidth </a:t>
            </a:r>
            <a:r>
              <a:rPr sz="2050" spc="10" dirty="0">
                <a:latin typeface="Garamond"/>
                <a:cs typeface="Garamond"/>
              </a:rPr>
              <a:t>channels </a:t>
            </a:r>
            <a:r>
              <a:rPr sz="2050" spc="45" dirty="0">
                <a:latin typeface="Garamond"/>
                <a:cs typeface="Garamond"/>
              </a:rPr>
              <a:t>are </a:t>
            </a:r>
            <a:r>
              <a:rPr sz="2050" spc="-15" dirty="0">
                <a:latin typeface="Garamond"/>
                <a:cs typeface="Garamond"/>
              </a:rPr>
              <a:t>more</a:t>
            </a:r>
            <a:r>
              <a:rPr sz="2050" spc="325" dirty="0">
                <a:latin typeface="Garamond"/>
                <a:cs typeface="Garamond"/>
              </a:rPr>
              <a:t> </a:t>
            </a:r>
            <a:r>
              <a:rPr sz="2050" spc="30" dirty="0">
                <a:latin typeface="Garamond"/>
                <a:cs typeface="Garamond"/>
              </a:rPr>
              <a:t>sluggish.</a:t>
            </a:r>
            <a:endParaRPr sz="205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100" dirty="0">
                <a:latin typeface="Garamond"/>
                <a:cs typeface="Garamond"/>
              </a:rPr>
              <a:t>What </a:t>
            </a:r>
            <a:r>
              <a:rPr sz="2050" spc="50" dirty="0">
                <a:latin typeface="Garamond"/>
                <a:cs typeface="Garamond"/>
              </a:rPr>
              <a:t>about </a:t>
            </a:r>
            <a:r>
              <a:rPr sz="2050" spc="10" dirty="0">
                <a:latin typeface="Garamond"/>
                <a:cs typeface="Garamond"/>
              </a:rPr>
              <a:t>noise? </a:t>
            </a:r>
            <a:r>
              <a:rPr sz="2050" spc="-25" dirty="0">
                <a:latin typeface="Garamond"/>
                <a:cs typeface="Garamond"/>
              </a:rPr>
              <a:t>Different </a:t>
            </a:r>
            <a:r>
              <a:rPr sz="2050" dirty="0">
                <a:latin typeface="Garamond"/>
                <a:cs typeface="Garamond"/>
              </a:rPr>
              <a:t>models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-10" dirty="0">
                <a:latin typeface="Garamond"/>
                <a:cs typeface="Garamond"/>
              </a:rPr>
              <a:t>different  </a:t>
            </a:r>
            <a:r>
              <a:rPr sz="2050" spc="15" dirty="0">
                <a:latin typeface="Garamond"/>
                <a:cs typeface="Garamond"/>
              </a:rPr>
              <a:t>channels. </a:t>
            </a:r>
            <a:r>
              <a:rPr sz="2050" spc="35" dirty="0">
                <a:latin typeface="Garamond"/>
                <a:cs typeface="Garamond"/>
              </a:rPr>
              <a:t>Simplest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-30" dirty="0">
                <a:latin typeface="Garamond"/>
                <a:cs typeface="Garamond"/>
              </a:rPr>
              <a:t>common </a:t>
            </a:r>
            <a:r>
              <a:rPr sz="2050" spc="15" dirty="0">
                <a:latin typeface="Garamond"/>
                <a:cs typeface="Garamond"/>
              </a:rPr>
              <a:t>model: </a:t>
            </a:r>
            <a:r>
              <a:rPr sz="2050" spc="35" dirty="0">
                <a:latin typeface="Garamond"/>
                <a:cs typeface="Garamond"/>
              </a:rPr>
              <a:t>white  </a:t>
            </a:r>
            <a:r>
              <a:rPr sz="2050" spc="-15" dirty="0">
                <a:latin typeface="Garamond"/>
                <a:cs typeface="Garamond"/>
              </a:rPr>
              <a:t>noise </a:t>
            </a:r>
            <a:r>
              <a:rPr sz="2050" spc="30" dirty="0">
                <a:latin typeface="Garamond"/>
                <a:cs typeface="Garamond"/>
              </a:rPr>
              <a:t>(uniformly </a:t>
            </a:r>
            <a:r>
              <a:rPr sz="2050" spc="45" dirty="0">
                <a:latin typeface="Garamond"/>
                <a:cs typeface="Garamond"/>
              </a:rPr>
              <a:t>distributed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70" dirty="0">
                <a:latin typeface="Garamond"/>
                <a:cs typeface="Garamond"/>
              </a:rPr>
              <a:t>all </a:t>
            </a:r>
            <a:r>
              <a:rPr sz="2050" spc="-5" dirty="0">
                <a:latin typeface="Garamond"/>
                <a:cs typeface="Garamond"/>
              </a:rPr>
              <a:t>frequencies </a:t>
            </a:r>
            <a:r>
              <a:rPr sz="2050" spc="50" dirty="0">
                <a:latin typeface="Garamond"/>
                <a:cs typeface="Garamond"/>
              </a:rPr>
              <a:t>and  </a:t>
            </a:r>
            <a:r>
              <a:rPr sz="2050" spc="40" dirty="0">
                <a:latin typeface="Garamond"/>
                <a:cs typeface="Garamond"/>
              </a:rPr>
              <a:t>normally </a:t>
            </a:r>
            <a:r>
              <a:rPr sz="2050" spc="45" dirty="0">
                <a:latin typeface="Garamond"/>
                <a:cs typeface="Garamond"/>
              </a:rPr>
              <a:t>distributed </a:t>
            </a:r>
            <a:r>
              <a:rPr sz="2050" spc="40" dirty="0">
                <a:latin typeface="Garamond"/>
                <a:cs typeface="Garamond"/>
              </a:rPr>
              <a:t>within </a:t>
            </a:r>
            <a:r>
              <a:rPr sz="2050" spc="114" dirty="0">
                <a:latin typeface="Garamond"/>
                <a:cs typeface="Garamond"/>
              </a:rPr>
              <a:t>a</a:t>
            </a:r>
            <a:r>
              <a:rPr sz="2050" spc="285" dirty="0">
                <a:latin typeface="Garamond"/>
                <a:cs typeface="Garamond"/>
              </a:rPr>
              <a:t> </a:t>
            </a:r>
            <a:r>
              <a:rPr sz="2050" spc="20" dirty="0">
                <a:latin typeface="Garamond"/>
                <a:cs typeface="Garamond"/>
              </a:rPr>
              <a:t>frequency)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743" y="4191000"/>
            <a:ext cx="7674543" cy="1601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2958405"/>
            <a:ext cx="1143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TCP</a:t>
            </a:r>
          </a:p>
          <a:p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IP</a:t>
            </a:r>
            <a:endParaRPr lang="en-US" sz="2800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867400" y="3505200"/>
            <a:ext cx="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3200" y="6096000"/>
            <a:ext cx="2057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IP Set Bit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B050"/>
                </a:solidFill>
              </a:rPr>
              <a:t>TCP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9135" y="2114099"/>
            <a:ext cx="2057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TCP Set Bit  </a:t>
            </a:r>
            <a:r>
              <a:rPr lang="en-US" sz="2400" dirty="0" smtClean="0">
                <a:solidFill>
                  <a:srgbClr val="7030A0"/>
                </a:solidFill>
              </a:rPr>
              <a:t>IP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05200" y="6858000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73228" y="2819400"/>
            <a:ext cx="8946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12"/>
          <p:cNvSpPr txBox="1"/>
          <p:nvPr/>
        </p:nvSpPr>
        <p:spPr>
          <a:xfrm>
            <a:off x="1668272" y="659130"/>
            <a:ext cx="511352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Prize Question 2 Solution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696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9506" y="288752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909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1416" y="1728520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80">
                <a:moveTo>
                  <a:pt x="0" y="1135354"/>
                </a:moveTo>
                <a:lnTo>
                  <a:pt x="0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1416" y="1728520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644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8224" y="1728520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80">
                <a:moveTo>
                  <a:pt x="0" y="1135354"/>
                </a:moveTo>
                <a:lnTo>
                  <a:pt x="0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1884" y="2852051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922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2938" y="2863875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922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4861" y="1704860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80">
                <a:moveTo>
                  <a:pt x="0" y="1135354"/>
                </a:moveTo>
                <a:lnTo>
                  <a:pt x="0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4861" y="1704860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632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1669" y="1704860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80">
                <a:moveTo>
                  <a:pt x="0" y="1135354"/>
                </a:moveTo>
                <a:lnTo>
                  <a:pt x="0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5316" y="2828391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922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6155" y="2816567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909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8065" y="1657553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80">
                <a:moveTo>
                  <a:pt x="0" y="1135354"/>
                </a:moveTo>
                <a:lnTo>
                  <a:pt x="0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8065" y="1657553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644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4873" y="1657553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80">
                <a:moveTo>
                  <a:pt x="0" y="1135354"/>
                </a:moveTo>
                <a:lnTo>
                  <a:pt x="0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8533" y="2781083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909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52710" y="2828391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7961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2125" y="3230498"/>
            <a:ext cx="0" cy="1229995"/>
          </a:xfrm>
          <a:custGeom>
            <a:avLst/>
            <a:gdLst/>
            <a:ahLst/>
            <a:cxnLst/>
            <a:rect l="l" t="t" r="r" b="b"/>
            <a:pathLst>
              <a:path h="1229995">
                <a:moveTo>
                  <a:pt x="0" y="0"/>
                </a:moveTo>
                <a:lnTo>
                  <a:pt x="0" y="1229956"/>
                </a:lnTo>
              </a:path>
            </a:pathLst>
          </a:custGeom>
          <a:ln w="118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1330" y="440132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922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6900" y="3264003"/>
            <a:ext cx="887094" cy="1125855"/>
          </a:xfrm>
          <a:custGeom>
            <a:avLst/>
            <a:gdLst/>
            <a:ahLst/>
            <a:cxnLst/>
            <a:rect l="l" t="t" r="r" b="b"/>
            <a:pathLst>
              <a:path w="887094" h="1125854">
                <a:moveTo>
                  <a:pt x="0" y="1125497"/>
                </a:moveTo>
                <a:lnTo>
                  <a:pt x="4988" y="1071442"/>
                </a:lnTo>
                <a:lnTo>
                  <a:pt x="11823" y="997367"/>
                </a:lnTo>
                <a:lnTo>
                  <a:pt x="18767" y="923517"/>
                </a:lnTo>
                <a:lnTo>
                  <a:pt x="23064" y="880244"/>
                </a:lnTo>
                <a:lnTo>
                  <a:pt x="27957" y="833624"/>
                </a:lnTo>
                <a:lnTo>
                  <a:pt x="33480" y="784321"/>
                </a:lnTo>
                <a:lnTo>
                  <a:pt x="39666" y="732999"/>
                </a:lnTo>
                <a:lnTo>
                  <a:pt x="46551" y="680321"/>
                </a:lnTo>
                <a:lnTo>
                  <a:pt x="54169" y="626952"/>
                </a:lnTo>
                <a:lnTo>
                  <a:pt x="62553" y="573555"/>
                </a:lnTo>
                <a:lnTo>
                  <a:pt x="71738" y="520794"/>
                </a:lnTo>
                <a:lnTo>
                  <a:pt x="81757" y="469332"/>
                </a:lnTo>
                <a:lnTo>
                  <a:pt x="92646" y="419835"/>
                </a:lnTo>
                <a:lnTo>
                  <a:pt x="110599" y="350373"/>
                </a:lnTo>
                <a:lnTo>
                  <a:pt x="130215" y="286915"/>
                </a:lnTo>
                <a:lnTo>
                  <a:pt x="151126" y="229555"/>
                </a:lnTo>
                <a:lnTo>
                  <a:pt x="172961" y="178384"/>
                </a:lnTo>
                <a:lnTo>
                  <a:pt x="195351" y="133495"/>
                </a:lnTo>
                <a:lnTo>
                  <a:pt x="217926" y="94981"/>
                </a:lnTo>
                <a:lnTo>
                  <a:pt x="240317" y="62936"/>
                </a:lnTo>
                <a:lnTo>
                  <a:pt x="303270" y="6160"/>
                </a:lnTo>
                <a:lnTo>
                  <a:pt x="341245" y="0"/>
                </a:lnTo>
                <a:lnTo>
                  <a:pt x="376635" y="17492"/>
                </a:lnTo>
                <a:lnTo>
                  <a:pt x="409994" y="57161"/>
                </a:lnTo>
                <a:lnTo>
                  <a:pt x="441897" y="117742"/>
                </a:lnTo>
                <a:lnTo>
                  <a:pt x="457526" y="155736"/>
                </a:lnTo>
                <a:lnTo>
                  <a:pt x="473063" y="198835"/>
                </a:lnTo>
                <a:lnTo>
                  <a:pt x="488601" y="247016"/>
                </a:lnTo>
                <a:lnTo>
                  <a:pt x="504232" y="300255"/>
                </a:lnTo>
                <a:lnTo>
                  <a:pt x="520049" y="358530"/>
                </a:lnTo>
                <a:lnTo>
                  <a:pt x="536143" y="421816"/>
                </a:lnTo>
                <a:lnTo>
                  <a:pt x="548065" y="470862"/>
                </a:lnTo>
                <a:lnTo>
                  <a:pt x="560184" y="521845"/>
                </a:lnTo>
                <a:lnTo>
                  <a:pt x="572499" y="574063"/>
                </a:lnTo>
                <a:lnTo>
                  <a:pt x="585009" y="626815"/>
                </a:lnTo>
                <a:lnTo>
                  <a:pt x="597715" y="679398"/>
                </a:lnTo>
                <a:lnTo>
                  <a:pt x="610617" y="731110"/>
                </a:lnTo>
                <a:lnTo>
                  <a:pt x="623715" y="781250"/>
                </a:lnTo>
                <a:lnTo>
                  <a:pt x="637009" y="829115"/>
                </a:lnTo>
                <a:lnTo>
                  <a:pt x="650498" y="874003"/>
                </a:lnTo>
                <a:lnTo>
                  <a:pt x="664184" y="915212"/>
                </a:lnTo>
                <a:lnTo>
                  <a:pt x="678065" y="952041"/>
                </a:lnTo>
                <a:lnTo>
                  <a:pt x="709095" y="1016108"/>
                </a:lnTo>
                <a:lnTo>
                  <a:pt x="739936" y="1059644"/>
                </a:lnTo>
                <a:lnTo>
                  <a:pt x="769452" y="1086718"/>
                </a:lnTo>
                <a:lnTo>
                  <a:pt x="819975" y="1107755"/>
                </a:lnTo>
                <a:lnTo>
                  <a:pt x="843075" y="1109230"/>
                </a:lnTo>
                <a:lnTo>
                  <a:pt x="859890" y="1106273"/>
                </a:lnTo>
                <a:lnTo>
                  <a:pt x="871530" y="1101101"/>
                </a:lnTo>
                <a:lnTo>
                  <a:pt x="879106" y="1095932"/>
                </a:lnTo>
                <a:lnTo>
                  <a:pt x="886993" y="1090014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9377" y="3240355"/>
            <a:ext cx="887094" cy="1125855"/>
          </a:xfrm>
          <a:custGeom>
            <a:avLst/>
            <a:gdLst/>
            <a:ahLst/>
            <a:cxnLst/>
            <a:rect l="l" t="t" r="r" b="b"/>
            <a:pathLst>
              <a:path w="887095" h="1125854">
                <a:moveTo>
                  <a:pt x="0" y="1125497"/>
                </a:moveTo>
                <a:lnTo>
                  <a:pt x="4988" y="1071442"/>
                </a:lnTo>
                <a:lnTo>
                  <a:pt x="11823" y="997367"/>
                </a:lnTo>
                <a:lnTo>
                  <a:pt x="18767" y="923516"/>
                </a:lnTo>
                <a:lnTo>
                  <a:pt x="23064" y="880242"/>
                </a:lnTo>
                <a:lnTo>
                  <a:pt x="27956" y="833621"/>
                </a:lnTo>
                <a:lnTo>
                  <a:pt x="33479" y="784317"/>
                </a:lnTo>
                <a:lnTo>
                  <a:pt x="39665" y="732994"/>
                </a:lnTo>
                <a:lnTo>
                  <a:pt x="46549" y="680316"/>
                </a:lnTo>
                <a:lnTo>
                  <a:pt x="54165" y="626947"/>
                </a:lnTo>
                <a:lnTo>
                  <a:pt x="62547" y="573550"/>
                </a:lnTo>
                <a:lnTo>
                  <a:pt x="71730" y="520790"/>
                </a:lnTo>
                <a:lnTo>
                  <a:pt x="81747" y="469330"/>
                </a:lnTo>
                <a:lnTo>
                  <a:pt x="92633" y="419835"/>
                </a:lnTo>
                <a:lnTo>
                  <a:pt x="110590" y="350373"/>
                </a:lnTo>
                <a:lnTo>
                  <a:pt x="130210" y="286915"/>
                </a:lnTo>
                <a:lnTo>
                  <a:pt x="151123" y="229555"/>
                </a:lnTo>
                <a:lnTo>
                  <a:pt x="172959" y="178384"/>
                </a:lnTo>
                <a:lnTo>
                  <a:pt x="195350" y="133495"/>
                </a:lnTo>
                <a:lnTo>
                  <a:pt x="217926" y="94981"/>
                </a:lnTo>
                <a:lnTo>
                  <a:pt x="240317" y="62936"/>
                </a:lnTo>
                <a:lnTo>
                  <a:pt x="303270" y="6160"/>
                </a:lnTo>
                <a:lnTo>
                  <a:pt x="341245" y="0"/>
                </a:lnTo>
                <a:lnTo>
                  <a:pt x="376635" y="17492"/>
                </a:lnTo>
                <a:lnTo>
                  <a:pt x="409994" y="57161"/>
                </a:lnTo>
                <a:lnTo>
                  <a:pt x="441897" y="117740"/>
                </a:lnTo>
                <a:lnTo>
                  <a:pt x="457526" y="155733"/>
                </a:lnTo>
                <a:lnTo>
                  <a:pt x="473063" y="198831"/>
                </a:lnTo>
                <a:lnTo>
                  <a:pt x="488601" y="247011"/>
                </a:lnTo>
                <a:lnTo>
                  <a:pt x="504232" y="300250"/>
                </a:lnTo>
                <a:lnTo>
                  <a:pt x="520049" y="358526"/>
                </a:lnTo>
                <a:lnTo>
                  <a:pt x="536143" y="421816"/>
                </a:lnTo>
                <a:lnTo>
                  <a:pt x="548065" y="470862"/>
                </a:lnTo>
                <a:lnTo>
                  <a:pt x="560184" y="521845"/>
                </a:lnTo>
                <a:lnTo>
                  <a:pt x="572499" y="574063"/>
                </a:lnTo>
                <a:lnTo>
                  <a:pt x="585009" y="626815"/>
                </a:lnTo>
                <a:lnTo>
                  <a:pt x="597715" y="679398"/>
                </a:lnTo>
                <a:lnTo>
                  <a:pt x="610617" y="731110"/>
                </a:lnTo>
                <a:lnTo>
                  <a:pt x="623715" y="781250"/>
                </a:lnTo>
                <a:lnTo>
                  <a:pt x="637009" y="829115"/>
                </a:lnTo>
                <a:lnTo>
                  <a:pt x="650498" y="874003"/>
                </a:lnTo>
                <a:lnTo>
                  <a:pt x="664184" y="915212"/>
                </a:lnTo>
                <a:lnTo>
                  <a:pt x="678065" y="952041"/>
                </a:lnTo>
                <a:lnTo>
                  <a:pt x="709095" y="1016108"/>
                </a:lnTo>
                <a:lnTo>
                  <a:pt x="739936" y="1059644"/>
                </a:lnTo>
                <a:lnTo>
                  <a:pt x="769452" y="1086718"/>
                </a:lnTo>
                <a:lnTo>
                  <a:pt x="819975" y="1107755"/>
                </a:lnTo>
                <a:lnTo>
                  <a:pt x="843075" y="1109230"/>
                </a:lnTo>
                <a:lnTo>
                  <a:pt x="859890" y="1106271"/>
                </a:lnTo>
                <a:lnTo>
                  <a:pt x="871530" y="1101096"/>
                </a:lnTo>
                <a:lnTo>
                  <a:pt x="879106" y="1095919"/>
                </a:lnTo>
                <a:lnTo>
                  <a:pt x="886993" y="1090014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6155" y="3216695"/>
            <a:ext cx="887094" cy="1125855"/>
          </a:xfrm>
          <a:custGeom>
            <a:avLst/>
            <a:gdLst/>
            <a:ahLst/>
            <a:cxnLst/>
            <a:rect l="l" t="t" r="r" b="b"/>
            <a:pathLst>
              <a:path w="887095" h="1125854">
                <a:moveTo>
                  <a:pt x="0" y="1125497"/>
                </a:moveTo>
                <a:lnTo>
                  <a:pt x="184" y="1123495"/>
                </a:lnTo>
                <a:lnTo>
                  <a:pt x="1477" y="1109483"/>
                </a:lnTo>
                <a:lnTo>
                  <a:pt x="4988" y="1071448"/>
                </a:lnTo>
                <a:lnTo>
                  <a:pt x="11823" y="997380"/>
                </a:lnTo>
                <a:lnTo>
                  <a:pt x="18767" y="923529"/>
                </a:lnTo>
                <a:lnTo>
                  <a:pt x="23064" y="880255"/>
                </a:lnTo>
                <a:lnTo>
                  <a:pt x="27956" y="833634"/>
                </a:lnTo>
                <a:lnTo>
                  <a:pt x="33479" y="784330"/>
                </a:lnTo>
                <a:lnTo>
                  <a:pt x="39665" y="733007"/>
                </a:lnTo>
                <a:lnTo>
                  <a:pt x="46549" y="680329"/>
                </a:lnTo>
                <a:lnTo>
                  <a:pt x="54165" y="626959"/>
                </a:lnTo>
                <a:lnTo>
                  <a:pt x="62547" y="573562"/>
                </a:lnTo>
                <a:lnTo>
                  <a:pt x="71730" y="520802"/>
                </a:lnTo>
                <a:lnTo>
                  <a:pt x="81747" y="469343"/>
                </a:lnTo>
                <a:lnTo>
                  <a:pt x="92633" y="419847"/>
                </a:lnTo>
                <a:lnTo>
                  <a:pt x="110590" y="350381"/>
                </a:lnTo>
                <a:lnTo>
                  <a:pt x="130210" y="286921"/>
                </a:lnTo>
                <a:lnTo>
                  <a:pt x="151123" y="229558"/>
                </a:lnTo>
                <a:lnTo>
                  <a:pt x="172959" y="178385"/>
                </a:lnTo>
                <a:lnTo>
                  <a:pt x="195350" y="133496"/>
                </a:lnTo>
                <a:lnTo>
                  <a:pt x="217926" y="94982"/>
                </a:lnTo>
                <a:lnTo>
                  <a:pt x="240317" y="62936"/>
                </a:lnTo>
                <a:lnTo>
                  <a:pt x="303269" y="6160"/>
                </a:lnTo>
                <a:lnTo>
                  <a:pt x="341244" y="0"/>
                </a:lnTo>
                <a:lnTo>
                  <a:pt x="376630" y="17492"/>
                </a:lnTo>
                <a:lnTo>
                  <a:pt x="409981" y="57161"/>
                </a:lnTo>
                <a:lnTo>
                  <a:pt x="441891" y="117742"/>
                </a:lnTo>
                <a:lnTo>
                  <a:pt x="457522" y="155736"/>
                </a:lnTo>
                <a:lnTo>
                  <a:pt x="473060" y="198835"/>
                </a:lnTo>
                <a:lnTo>
                  <a:pt x="488598" y="247016"/>
                </a:lnTo>
                <a:lnTo>
                  <a:pt x="504227" y="300255"/>
                </a:lnTo>
                <a:lnTo>
                  <a:pt x="520040" y="358530"/>
                </a:lnTo>
                <a:lnTo>
                  <a:pt x="536130" y="421816"/>
                </a:lnTo>
                <a:lnTo>
                  <a:pt x="548056" y="470862"/>
                </a:lnTo>
                <a:lnTo>
                  <a:pt x="560177" y="521845"/>
                </a:lnTo>
                <a:lnTo>
                  <a:pt x="572493" y="574063"/>
                </a:lnTo>
                <a:lnTo>
                  <a:pt x="585005" y="626815"/>
                </a:lnTo>
                <a:lnTo>
                  <a:pt x="597712" y="679398"/>
                </a:lnTo>
                <a:lnTo>
                  <a:pt x="610614" y="731110"/>
                </a:lnTo>
                <a:lnTo>
                  <a:pt x="623711" y="781250"/>
                </a:lnTo>
                <a:lnTo>
                  <a:pt x="637004" y="829115"/>
                </a:lnTo>
                <a:lnTo>
                  <a:pt x="650491" y="874003"/>
                </a:lnTo>
                <a:lnTo>
                  <a:pt x="664174" y="915212"/>
                </a:lnTo>
                <a:lnTo>
                  <a:pt x="678053" y="952041"/>
                </a:lnTo>
                <a:lnTo>
                  <a:pt x="709084" y="1016109"/>
                </a:lnTo>
                <a:lnTo>
                  <a:pt x="739928" y="1059648"/>
                </a:lnTo>
                <a:lnTo>
                  <a:pt x="769448" y="1086724"/>
                </a:lnTo>
                <a:lnTo>
                  <a:pt x="819975" y="1107755"/>
                </a:lnTo>
                <a:lnTo>
                  <a:pt x="843075" y="1109237"/>
                </a:lnTo>
                <a:lnTo>
                  <a:pt x="859890" y="1106282"/>
                </a:lnTo>
                <a:lnTo>
                  <a:pt x="871530" y="1101108"/>
                </a:lnTo>
                <a:lnTo>
                  <a:pt x="879106" y="1095932"/>
                </a:lnTo>
                <a:lnTo>
                  <a:pt x="886993" y="1090014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8194" y="4265320"/>
            <a:ext cx="899160" cy="77470"/>
          </a:xfrm>
          <a:custGeom>
            <a:avLst/>
            <a:gdLst/>
            <a:ahLst/>
            <a:cxnLst/>
            <a:rect l="l" t="t" r="r" b="b"/>
            <a:pathLst>
              <a:path w="899160" h="77470">
                <a:moveTo>
                  <a:pt x="110375" y="0"/>
                </a:moveTo>
                <a:lnTo>
                  <a:pt x="55929" y="20451"/>
                </a:lnTo>
                <a:lnTo>
                  <a:pt x="17741" y="57162"/>
                </a:lnTo>
                <a:lnTo>
                  <a:pt x="0" y="76873"/>
                </a:lnTo>
                <a:lnTo>
                  <a:pt x="263569" y="66467"/>
                </a:lnTo>
                <a:lnTo>
                  <a:pt x="248361" y="63068"/>
                </a:lnTo>
                <a:lnTo>
                  <a:pt x="209061" y="46005"/>
                </a:lnTo>
                <a:lnTo>
                  <a:pt x="173458" y="25619"/>
                </a:lnTo>
                <a:lnTo>
                  <a:pt x="140810" y="8189"/>
                </a:lnTo>
                <a:lnTo>
                  <a:pt x="110375" y="0"/>
                </a:lnTo>
                <a:close/>
              </a:path>
              <a:path w="899160" h="77470">
                <a:moveTo>
                  <a:pt x="898817" y="41389"/>
                </a:moveTo>
                <a:lnTo>
                  <a:pt x="263569" y="66467"/>
                </a:lnTo>
                <a:lnTo>
                  <a:pt x="283148" y="70844"/>
                </a:lnTo>
                <a:lnTo>
                  <a:pt x="322287" y="73701"/>
                </a:lnTo>
                <a:lnTo>
                  <a:pt x="367291" y="72868"/>
                </a:lnTo>
                <a:lnTo>
                  <a:pt x="419674" y="69575"/>
                </a:lnTo>
                <a:lnTo>
                  <a:pt x="637297" y="55219"/>
                </a:lnTo>
                <a:lnTo>
                  <a:pt x="898817" y="41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8194" y="4265320"/>
            <a:ext cx="899160" cy="77470"/>
          </a:xfrm>
          <a:custGeom>
            <a:avLst/>
            <a:gdLst/>
            <a:ahLst/>
            <a:cxnLst/>
            <a:rect l="l" t="t" r="r" b="b"/>
            <a:pathLst>
              <a:path w="899160" h="77470">
                <a:moveTo>
                  <a:pt x="0" y="76873"/>
                </a:moveTo>
                <a:lnTo>
                  <a:pt x="277" y="76565"/>
                </a:lnTo>
                <a:lnTo>
                  <a:pt x="2217" y="74409"/>
                </a:lnTo>
                <a:lnTo>
                  <a:pt x="7484" y="68557"/>
                </a:lnTo>
                <a:lnTo>
                  <a:pt x="34157" y="39638"/>
                </a:lnTo>
                <a:lnTo>
                  <a:pt x="81765" y="5329"/>
                </a:lnTo>
                <a:lnTo>
                  <a:pt x="110375" y="0"/>
                </a:lnTo>
                <a:lnTo>
                  <a:pt x="140810" y="8189"/>
                </a:lnTo>
                <a:lnTo>
                  <a:pt x="173458" y="25619"/>
                </a:lnTo>
                <a:lnTo>
                  <a:pt x="209061" y="46005"/>
                </a:lnTo>
                <a:lnTo>
                  <a:pt x="248361" y="63068"/>
                </a:lnTo>
                <a:lnTo>
                  <a:pt x="283148" y="70844"/>
                </a:lnTo>
                <a:lnTo>
                  <a:pt x="322287" y="73701"/>
                </a:lnTo>
                <a:lnTo>
                  <a:pt x="367291" y="72868"/>
                </a:lnTo>
                <a:lnTo>
                  <a:pt x="419674" y="69575"/>
                </a:lnTo>
                <a:lnTo>
                  <a:pt x="480949" y="65049"/>
                </a:lnTo>
                <a:lnTo>
                  <a:pt x="530558" y="61680"/>
                </a:lnTo>
                <a:lnTo>
                  <a:pt x="583375" y="58381"/>
                </a:lnTo>
                <a:lnTo>
                  <a:pt x="637297" y="55219"/>
                </a:lnTo>
                <a:lnTo>
                  <a:pt x="690219" y="52263"/>
                </a:lnTo>
                <a:lnTo>
                  <a:pt x="740036" y="49584"/>
                </a:lnTo>
                <a:lnTo>
                  <a:pt x="784646" y="47248"/>
                </a:lnTo>
                <a:lnTo>
                  <a:pt x="866386" y="43050"/>
                </a:lnTo>
                <a:lnTo>
                  <a:pt x="889207" y="41881"/>
                </a:lnTo>
                <a:lnTo>
                  <a:pt x="897615" y="41450"/>
                </a:lnTo>
                <a:lnTo>
                  <a:pt x="898817" y="41389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91403" y="1809940"/>
            <a:ext cx="5930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0" dirty="0">
                <a:latin typeface="Arial"/>
                <a:cs typeface="Arial"/>
              </a:rPr>
              <a:t>INPUT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0351" y="3418357"/>
            <a:ext cx="80327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5" dirty="0">
                <a:latin typeface="Arial"/>
                <a:cs typeface="Arial"/>
              </a:rPr>
              <a:t>OUTPUT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0738" y="1264386"/>
            <a:ext cx="14414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2438" y="659130"/>
            <a:ext cx="2238321" cy="93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0" dirty="0">
                <a:solidFill>
                  <a:srgbClr val="0070C0"/>
                </a:solidFill>
                <a:latin typeface="PMingLiU"/>
                <a:cs typeface="PMingLiU"/>
              </a:rPr>
              <a:t>Sampling</a:t>
            </a:r>
            <a:r>
              <a:rPr sz="2400" spc="14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spc="250" dirty="0">
                <a:solidFill>
                  <a:srgbClr val="0070C0"/>
                </a:solidFill>
                <a:latin typeface="PMingLiU"/>
                <a:cs typeface="PMingLiU"/>
              </a:rPr>
              <a:t>Bits</a:t>
            </a:r>
            <a:endParaRPr sz="24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tabLst>
                <a:tab pos="1089660" algn="l"/>
              </a:tabLst>
            </a:pPr>
            <a:r>
              <a:rPr sz="1650" b="1" spc="10" dirty="0">
                <a:latin typeface="Arial"/>
                <a:cs typeface="Arial"/>
              </a:rPr>
              <a:t>1	0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6615" y="1264386"/>
            <a:ext cx="14414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98052" y="3230498"/>
            <a:ext cx="0" cy="1229995"/>
          </a:xfrm>
          <a:custGeom>
            <a:avLst/>
            <a:gdLst/>
            <a:ahLst/>
            <a:cxnLst/>
            <a:rect l="l" t="t" r="r" b="b"/>
            <a:pathLst>
              <a:path h="1229995">
                <a:moveTo>
                  <a:pt x="0" y="0"/>
                </a:moveTo>
                <a:lnTo>
                  <a:pt x="0" y="1229956"/>
                </a:lnTo>
              </a:path>
            </a:pathLst>
          </a:custGeom>
          <a:ln w="118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0517" y="3206838"/>
            <a:ext cx="0" cy="1229995"/>
          </a:xfrm>
          <a:custGeom>
            <a:avLst/>
            <a:gdLst/>
            <a:ahLst/>
            <a:cxnLst/>
            <a:rect l="l" t="t" r="r" b="b"/>
            <a:pathLst>
              <a:path h="1229995">
                <a:moveTo>
                  <a:pt x="0" y="0"/>
                </a:moveTo>
                <a:lnTo>
                  <a:pt x="0" y="1229969"/>
                </a:lnTo>
              </a:path>
            </a:pathLst>
          </a:custGeom>
          <a:ln w="118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00942" y="3183191"/>
            <a:ext cx="0" cy="1229995"/>
          </a:xfrm>
          <a:custGeom>
            <a:avLst/>
            <a:gdLst/>
            <a:ahLst/>
            <a:cxnLst/>
            <a:rect l="l" t="t" r="r" b="b"/>
            <a:pathLst>
              <a:path h="1229995">
                <a:moveTo>
                  <a:pt x="0" y="0"/>
                </a:moveTo>
                <a:lnTo>
                  <a:pt x="0" y="1229956"/>
                </a:lnTo>
              </a:path>
            </a:pathLst>
          </a:custGeom>
          <a:ln w="118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33523" y="4448631"/>
            <a:ext cx="461645" cy="260350"/>
          </a:xfrm>
          <a:custGeom>
            <a:avLst/>
            <a:gdLst/>
            <a:ahLst/>
            <a:cxnLst/>
            <a:rect l="l" t="t" r="r" b="b"/>
            <a:pathLst>
              <a:path w="461644" h="260350">
                <a:moveTo>
                  <a:pt x="0" y="0"/>
                </a:moveTo>
                <a:lnTo>
                  <a:pt x="461238" y="260184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9494" y="4605959"/>
            <a:ext cx="177800" cy="127000"/>
          </a:xfrm>
          <a:custGeom>
            <a:avLst/>
            <a:gdLst/>
            <a:ahLst/>
            <a:cxnLst/>
            <a:rect l="l" t="t" r="r" b="b"/>
            <a:pathLst>
              <a:path w="177800" h="127000">
                <a:moveTo>
                  <a:pt x="43929" y="0"/>
                </a:moveTo>
                <a:lnTo>
                  <a:pt x="0" y="77889"/>
                </a:lnTo>
                <a:lnTo>
                  <a:pt x="177736" y="126822"/>
                </a:lnTo>
                <a:lnTo>
                  <a:pt x="43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77236" y="4624971"/>
            <a:ext cx="118110" cy="84455"/>
          </a:xfrm>
          <a:custGeom>
            <a:avLst/>
            <a:gdLst/>
            <a:ahLst/>
            <a:cxnLst/>
            <a:rect l="l" t="t" r="r" b="b"/>
            <a:pathLst>
              <a:path w="118110" h="84454">
                <a:moveTo>
                  <a:pt x="29057" y="0"/>
                </a:moveTo>
                <a:lnTo>
                  <a:pt x="117525" y="83845"/>
                </a:lnTo>
                <a:lnTo>
                  <a:pt x="0" y="51485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20517" y="4389501"/>
            <a:ext cx="94615" cy="213360"/>
          </a:xfrm>
          <a:custGeom>
            <a:avLst/>
            <a:gdLst/>
            <a:ahLst/>
            <a:cxnLst/>
            <a:rect l="l" t="t" r="r" b="b"/>
            <a:pathLst>
              <a:path w="94614" h="213360">
                <a:moveTo>
                  <a:pt x="0" y="0"/>
                </a:moveTo>
                <a:lnTo>
                  <a:pt x="94615" y="212877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21444" y="4465345"/>
            <a:ext cx="113664" cy="181610"/>
          </a:xfrm>
          <a:custGeom>
            <a:avLst/>
            <a:gdLst/>
            <a:ahLst/>
            <a:cxnLst/>
            <a:rect l="l" t="t" r="r" b="b"/>
            <a:pathLst>
              <a:path w="113664" h="181610">
                <a:moveTo>
                  <a:pt x="81711" y="0"/>
                </a:moveTo>
                <a:lnTo>
                  <a:pt x="0" y="36309"/>
                </a:lnTo>
                <a:lnTo>
                  <a:pt x="113499" y="181597"/>
                </a:lnTo>
                <a:lnTo>
                  <a:pt x="817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40087" y="4482299"/>
            <a:ext cx="75565" cy="120650"/>
          </a:xfrm>
          <a:custGeom>
            <a:avLst/>
            <a:gdLst/>
            <a:ahLst/>
            <a:cxnLst/>
            <a:rect l="l" t="t" r="r" b="b"/>
            <a:pathLst>
              <a:path w="75564" h="120650">
                <a:moveTo>
                  <a:pt x="54025" y="0"/>
                </a:moveTo>
                <a:lnTo>
                  <a:pt x="75044" y="120078"/>
                </a:lnTo>
                <a:lnTo>
                  <a:pt x="0" y="24015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1071" y="4413148"/>
            <a:ext cx="213360" cy="177800"/>
          </a:xfrm>
          <a:custGeom>
            <a:avLst/>
            <a:gdLst/>
            <a:ahLst/>
            <a:cxnLst/>
            <a:rect l="l" t="t" r="r" b="b"/>
            <a:pathLst>
              <a:path w="213360" h="177800">
                <a:moveTo>
                  <a:pt x="212877" y="0"/>
                </a:moveTo>
                <a:lnTo>
                  <a:pt x="0" y="177406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3606" y="4472914"/>
            <a:ext cx="166370" cy="149225"/>
          </a:xfrm>
          <a:custGeom>
            <a:avLst/>
            <a:gdLst/>
            <a:ahLst/>
            <a:cxnLst/>
            <a:rect l="l" t="t" r="r" b="b"/>
            <a:pathLst>
              <a:path w="166370" h="149225">
                <a:moveTo>
                  <a:pt x="108775" y="0"/>
                </a:moveTo>
                <a:lnTo>
                  <a:pt x="0" y="148856"/>
                </a:lnTo>
                <a:lnTo>
                  <a:pt x="166027" y="68707"/>
                </a:lnTo>
                <a:lnTo>
                  <a:pt x="108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1071" y="4492129"/>
            <a:ext cx="109855" cy="98425"/>
          </a:xfrm>
          <a:custGeom>
            <a:avLst/>
            <a:gdLst/>
            <a:ahLst/>
            <a:cxnLst/>
            <a:rect l="l" t="t" r="r" b="b"/>
            <a:pathLst>
              <a:path w="109854" h="98425">
                <a:moveTo>
                  <a:pt x="109778" y="45427"/>
                </a:moveTo>
                <a:lnTo>
                  <a:pt x="0" y="98425"/>
                </a:lnTo>
                <a:lnTo>
                  <a:pt x="71932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79519" y="4424972"/>
            <a:ext cx="674370" cy="189230"/>
          </a:xfrm>
          <a:custGeom>
            <a:avLst/>
            <a:gdLst/>
            <a:ahLst/>
            <a:cxnLst/>
            <a:rect l="l" t="t" r="r" b="b"/>
            <a:pathLst>
              <a:path w="674370" h="189229">
                <a:moveTo>
                  <a:pt x="674116" y="0"/>
                </a:moveTo>
                <a:lnTo>
                  <a:pt x="0" y="18923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2580" y="4536008"/>
            <a:ext cx="184785" cy="91440"/>
          </a:xfrm>
          <a:custGeom>
            <a:avLst/>
            <a:gdLst/>
            <a:ahLst/>
            <a:cxnLst/>
            <a:rect l="l" t="t" r="r" b="b"/>
            <a:pathLst>
              <a:path w="184785" h="91439">
                <a:moveTo>
                  <a:pt x="160121" y="0"/>
                </a:moveTo>
                <a:lnTo>
                  <a:pt x="0" y="91376"/>
                </a:lnTo>
                <a:lnTo>
                  <a:pt x="184277" y="86093"/>
                </a:lnTo>
                <a:lnTo>
                  <a:pt x="160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9531" y="4553775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121843" y="56934"/>
                </a:moveTo>
                <a:lnTo>
                  <a:pt x="0" y="60426"/>
                </a:lnTo>
                <a:lnTo>
                  <a:pt x="105867" y="0"/>
                </a:lnTo>
              </a:path>
            </a:pathLst>
          </a:custGeom>
          <a:ln w="23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30877" y="4561588"/>
            <a:ext cx="5245735" cy="2760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7520" marR="1849120" indent="-189230">
              <a:lnSpc>
                <a:spcPct val="101699"/>
              </a:lnSpc>
            </a:pPr>
            <a:r>
              <a:rPr sz="1450" spc="15" dirty="0">
                <a:latin typeface="Arial"/>
                <a:cs typeface="Arial"/>
              </a:rPr>
              <a:t>Ideal </a:t>
            </a:r>
            <a:r>
              <a:rPr sz="1450" spc="20" dirty="0">
                <a:latin typeface="Arial"/>
                <a:cs typeface="Arial"/>
              </a:rPr>
              <a:t>Sampling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Points  at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receiver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300"/>
              </a:lnSpc>
              <a:spcBef>
                <a:spcPts val="94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15" dirty="0">
                <a:latin typeface="Garamond"/>
                <a:cs typeface="Garamond"/>
              </a:rPr>
              <a:t>Receivers </a:t>
            </a:r>
            <a:r>
              <a:rPr sz="2050" spc="-20" dirty="0">
                <a:latin typeface="Garamond"/>
                <a:cs typeface="Garamond"/>
              </a:rPr>
              <a:t>recover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45" dirty="0">
                <a:latin typeface="Garamond"/>
                <a:cs typeface="Garamond"/>
              </a:rPr>
              <a:t>bits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50" dirty="0">
                <a:latin typeface="Garamond"/>
                <a:cs typeface="Garamond"/>
              </a:rPr>
              <a:t>input </a:t>
            </a:r>
            <a:r>
              <a:rPr sz="2050" spc="40" dirty="0">
                <a:latin typeface="Garamond"/>
                <a:cs typeface="Garamond"/>
              </a:rPr>
              <a:t>signal </a:t>
            </a:r>
            <a:r>
              <a:rPr sz="2050" spc="50" dirty="0">
                <a:latin typeface="Garamond"/>
                <a:cs typeface="Garamond"/>
              </a:rPr>
              <a:t>by  </a:t>
            </a:r>
            <a:r>
              <a:rPr sz="2050" i="1" spc="15" dirty="0">
                <a:latin typeface="Calibri"/>
                <a:cs typeface="Calibri"/>
              </a:rPr>
              <a:t>sampling </a:t>
            </a:r>
            <a:r>
              <a:rPr sz="2050" spc="45" dirty="0">
                <a:latin typeface="Garamond"/>
                <a:cs typeface="Garamond"/>
              </a:rPr>
              <a:t>output </a:t>
            </a:r>
            <a:r>
              <a:rPr sz="2050" spc="40" dirty="0">
                <a:latin typeface="Garamond"/>
                <a:cs typeface="Garamond"/>
              </a:rPr>
              <a:t>signal </a:t>
            </a:r>
            <a:r>
              <a:rPr sz="2050" spc="-20" dirty="0">
                <a:latin typeface="Garamond"/>
                <a:cs typeface="Garamond"/>
              </a:rPr>
              <a:t>close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25" dirty="0">
                <a:latin typeface="Garamond"/>
                <a:cs typeface="Garamond"/>
              </a:rPr>
              <a:t>middle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60" dirty="0">
                <a:latin typeface="Garamond"/>
                <a:cs typeface="Garamond"/>
              </a:rPr>
              <a:t>bit  </a:t>
            </a:r>
            <a:r>
              <a:rPr sz="2050" spc="25" dirty="0">
                <a:latin typeface="Garamond"/>
                <a:cs typeface="Garamond"/>
              </a:rPr>
              <a:t>period.</a:t>
            </a:r>
            <a:endParaRPr sz="2050">
              <a:latin typeface="Garamond"/>
              <a:cs typeface="Garamond"/>
            </a:endParaRPr>
          </a:p>
          <a:p>
            <a:pPr marL="212090" marR="56832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5" dirty="0">
                <a:latin typeface="Garamond"/>
                <a:cs typeface="Garamond"/>
              </a:rPr>
              <a:t>Two </a:t>
            </a:r>
            <a:r>
              <a:rPr sz="2050" spc="45" dirty="0">
                <a:latin typeface="Garamond"/>
                <a:cs typeface="Garamond"/>
              </a:rPr>
              <a:t>limits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60" dirty="0">
                <a:latin typeface="Garamond"/>
                <a:cs typeface="Garamond"/>
              </a:rPr>
              <a:t>bit </a:t>
            </a:r>
            <a:r>
              <a:rPr sz="2050" spc="70" dirty="0">
                <a:latin typeface="Garamond"/>
                <a:cs typeface="Garamond"/>
              </a:rPr>
              <a:t>rate: </a:t>
            </a:r>
            <a:r>
              <a:rPr sz="2050" spc="15" dirty="0">
                <a:latin typeface="Garamond"/>
                <a:cs typeface="Garamond"/>
              </a:rPr>
              <a:t>channel </a:t>
            </a:r>
            <a:r>
              <a:rPr sz="2050" spc="40" dirty="0">
                <a:latin typeface="Garamond"/>
                <a:cs typeface="Garamond"/>
              </a:rPr>
              <a:t>bandwidth  </a:t>
            </a:r>
            <a:r>
              <a:rPr sz="2050" spc="50" dirty="0">
                <a:latin typeface="Garamond"/>
                <a:cs typeface="Garamond"/>
              </a:rPr>
              <a:t>(Nyquist) and </a:t>
            </a:r>
            <a:r>
              <a:rPr sz="2050" spc="-15" dirty="0">
                <a:latin typeface="Garamond"/>
                <a:cs typeface="Garamond"/>
              </a:rPr>
              <a:t>noise</a:t>
            </a:r>
            <a:r>
              <a:rPr sz="2050" spc="190" dirty="0">
                <a:latin typeface="Garamond"/>
                <a:cs typeface="Garamond"/>
              </a:rPr>
              <a:t> </a:t>
            </a:r>
            <a:r>
              <a:rPr sz="2050" spc="45" dirty="0">
                <a:latin typeface="Garamond"/>
                <a:cs typeface="Garamond"/>
              </a:rPr>
              <a:t>(Shannon).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863600" y="6908408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717674" y="6320496"/>
            <a:ext cx="1" cy="447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298700" y="7318315"/>
            <a:ext cx="475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21568" y="8000801"/>
            <a:ext cx="1231900" cy="25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74183" y="6964372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BIT (SINC)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741992" y="2514600"/>
            <a:ext cx="39447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73757" y="5535825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INPUT BIT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-21021" y="2266643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Sender</a:t>
            </a:r>
            <a:endParaRPr lang="en-US" sz="40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63600" y="6908407"/>
            <a:ext cx="0" cy="12193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63600" y="6908407"/>
            <a:ext cx="1435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98700" y="6908407"/>
            <a:ext cx="0" cy="116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3600" y="8127801"/>
            <a:ext cx="15271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62200" y="381000"/>
            <a:ext cx="0" cy="12193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62200" y="381000"/>
            <a:ext cx="14351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97300" y="381000"/>
            <a:ext cx="0" cy="11685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200" y="1600394"/>
            <a:ext cx="15271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0" y="8207514"/>
            <a:ext cx="183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Time </a:t>
            </a:r>
            <a:r>
              <a:rPr lang="en-US" sz="4000" dirty="0" smtClean="0"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4315322" y="1072843"/>
            <a:ext cx="2976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Frequency </a:t>
            </a:r>
            <a:r>
              <a:rPr lang="en-US" sz="4000" dirty="0" smtClean="0"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52" name="TextBox 51"/>
          <p:cNvSpPr txBox="1"/>
          <p:nvPr/>
        </p:nvSpPr>
        <p:spPr>
          <a:xfrm>
            <a:off x="1332658" y="820751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62383" y="1669401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1/T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53467" y="3505200"/>
            <a:ext cx="0" cy="2030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12167" y="2241243"/>
            <a:ext cx="1959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Receiver</a:t>
            </a:r>
            <a:endParaRPr lang="en-US" sz="4000" dirty="0"/>
          </a:p>
        </p:txBody>
      </p:sp>
      <p:sp>
        <p:nvSpPr>
          <p:cNvPr id="61" name="TextBox 60"/>
          <p:cNvSpPr txBox="1"/>
          <p:nvPr/>
        </p:nvSpPr>
        <p:spPr>
          <a:xfrm>
            <a:off x="3780291" y="4044643"/>
            <a:ext cx="3042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By Fourier</a:t>
            </a:r>
          </a:p>
          <a:p>
            <a:r>
              <a:rPr lang="en-US" sz="4000" dirty="0" smtClean="0">
                <a:latin typeface="Arial Black" panose="020B0A04020102020204" pitchFamily="34" charset="0"/>
              </a:rPr>
              <a:t>Analysis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8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2" grpId="0"/>
      <p:bldP spid="23" grpId="0"/>
      <p:bldP spid="50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11200" y="6881351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056133" y="6842232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426466" y="6789394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863600" y="1905001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0"/>
          </p:cNvCxnSpPr>
          <p:nvPr/>
        </p:nvCxnSpPr>
        <p:spPr>
          <a:xfrm flipV="1">
            <a:off x="863600" y="1905000"/>
            <a:ext cx="0" cy="12193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63600" y="1905000"/>
            <a:ext cx="1435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98700" y="1905000"/>
            <a:ext cx="0" cy="116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6914" y="763458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INPUT BIT</a:t>
            </a:r>
            <a:endParaRPr lang="en-US" sz="4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717674" y="1317089"/>
            <a:ext cx="1" cy="447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298700" y="2314908"/>
            <a:ext cx="475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21568" y="2997394"/>
            <a:ext cx="1231900" cy="25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63600" y="3124394"/>
            <a:ext cx="15271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74183" y="1960965"/>
            <a:ext cx="272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BIT</a:t>
            </a:r>
            <a:endParaRPr lang="en-US" sz="4000" dirty="0"/>
          </a:p>
        </p:txBody>
      </p:sp>
      <p:sp>
        <p:nvSpPr>
          <p:cNvPr id="73" name="TextBox 72"/>
          <p:cNvSpPr txBox="1"/>
          <p:nvPr/>
        </p:nvSpPr>
        <p:spPr>
          <a:xfrm>
            <a:off x="1332658" y="32041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3980135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So how fast can we send next (</a:t>
            </a:r>
            <a:r>
              <a:rPr lang="en-US" sz="3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blue, </a:t>
            </a: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green</a:t>
            </a:r>
            <a:r>
              <a:rPr lang="en-US" sz="3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) </a:t>
            </a:r>
            <a:r>
              <a:rPr lang="en-US" sz="3200" dirty="0" smtClean="0">
                <a:latin typeface="Arial Black" panose="020B0A04020102020204" pitchFamily="34" charset="0"/>
              </a:rPr>
              <a:t>bit without </a:t>
            </a:r>
          </a:p>
          <a:p>
            <a:r>
              <a:rPr lang="en-US" sz="3200" dirty="0" err="1" smtClean="0">
                <a:latin typeface="Arial Black" panose="020B0A04020102020204" pitchFamily="34" charset="0"/>
              </a:rPr>
              <a:t>Intersymbol</a:t>
            </a:r>
            <a:r>
              <a:rPr lang="en-US" sz="3200" dirty="0" smtClean="0">
                <a:latin typeface="Arial Black" panose="020B0A04020102020204" pitchFamily="34" charset="0"/>
              </a:rPr>
              <a:t>-interference?</a:t>
            </a:r>
          </a:p>
          <a:p>
            <a:endParaRPr lang="en-US" sz="4000" dirty="0" smtClean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8965793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Sending every T clearly works</a:t>
            </a:r>
          </a:p>
          <a:p>
            <a:endParaRPr lang="en-US" sz="40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11200" y="6146607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550025" y="6146607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390775" y="6146606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863600" y="1905001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0"/>
          </p:cNvCxnSpPr>
          <p:nvPr/>
        </p:nvCxnSpPr>
        <p:spPr>
          <a:xfrm flipV="1">
            <a:off x="863600" y="1905000"/>
            <a:ext cx="0" cy="12193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63600" y="1905000"/>
            <a:ext cx="1435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98700" y="1905000"/>
            <a:ext cx="0" cy="11685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6914" y="763458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INPUT BIT</a:t>
            </a:r>
            <a:endParaRPr lang="en-US" sz="40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717674" y="1317089"/>
            <a:ext cx="1" cy="447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298700" y="2314908"/>
            <a:ext cx="475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21568" y="2997394"/>
            <a:ext cx="1231900" cy="25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63600" y="3124394"/>
            <a:ext cx="15271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2658" y="320410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3961392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But </a:t>
            </a:r>
            <a:r>
              <a:rPr lang="en-US" sz="3200" dirty="0" err="1" smtClean="0">
                <a:latin typeface="Arial Black" panose="020B0A04020102020204" pitchFamily="34" charset="0"/>
              </a:rPr>
              <a:t>Nyquist</a:t>
            </a:r>
            <a:r>
              <a:rPr lang="en-US" sz="3200" dirty="0" smtClean="0">
                <a:latin typeface="Arial Black" panose="020B0A04020102020204" pitchFamily="34" charset="0"/>
              </a:rPr>
              <a:t> noticed that sending</a:t>
            </a:r>
          </a:p>
          <a:p>
            <a:r>
              <a:rPr lang="en-US" sz="3200" dirty="0" smtClean="0">
                <a:latin typeface="Arial Black" panose="020B0A04020102020204" pitchFamily="34" charset="0"/>
              </a:rPr>
              <a:t>Every T/2 also works because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p</a:t>
            </a:r>
            <a:r>
              <a:rPr lang="en-US" sz="3200" dirty="0" smtClean="0">
                <a:latin typeface="Arial Black" panose="020B0A04020102020204" pitchFamily="34" charset="0"/>
              </a:rPr>
              <a:t>eak of current lines up with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z</a:t>
            </a:r>
            <a:r>
              <a:rPr lang="en-US" sz="3200" dirty="0" smtClean="0">
                <a:latin typeface="Arial Black" panose="020B0A04020102020204" pitchFamily="34" charset="0"/>
              </a:rPr>
              <a:t>eroes of past bits for </a:t>
            </a:r>
            <a:r>
              <a:rPr lang="en-US" sz="3200" dirty="0" err="1" smtClean="0">
                <a:latin typeface="Arial Black" panose="020B0A04020102020204" pitchFamily="34" charset="0"/>
              </a:rPr>
              <a:t>sinc</a:t>
            </a:r>
            <a:endParaRPr lang="en-US" sz="3200" dirty="0" smtClean="0">
              <a:latin typeface="Arial Black" panose="020B0A04020102020204" pitchFamily="34" charset="0"/>
            </a:endParaRPr>
          </a:p>
          <a:p>
            <a:endParaRPr lang="en-US" sz="4000" dirty="0" smtClean="0"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8965793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Since bandwidth = 1/T, max bit</a:t>
            </a:r>
          </a:p>
          <a:p>
            <a:r>
              <a:rPr lang="en-US" sz="3200" dirty="0" smtClean="0">
                <a:latin typeface="Arial Black" panose="020B0A04020102020204" pitchFamily="34" charset="0"/>
              </a:rPr>
              <a:t>Rate = 2/T = 2 * bandwidth</a:t>
            </a:r>
          </a:p>
          <a:p>
            <a:endParaRPr lang="en-US" sz="4000" dirty="0" smtClean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4183" y="1960965"/>
            <a:ext cx="272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BIT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4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886468" y="308314"/>
            <a:ext cx="2689867" cy="3432126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0"/>
          </p:cNvCxnSpPr>
          <p:nvPr/>
        </p:nvCxnSpPr>
        <p:spPr>
          <a:xfrm flipV="1">
            <a:off x="886468" y="410990"/>
            <a:ext cx="0" cy="24290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32475" y="228600"/>
            <a:ext cx="1435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67575" y="203031"/>
            <a:ext cx="0" cy="28449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2658" y="269408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8965793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But we can play with the y-axis</a:t>
            </a:r>
          </a:p>
          <a:p>
            <a:r>
              <a:rPr lang="en-US" sz="3200" dirty="0" smtClean="0">
                <a:latin typeface="Arial Black" panose="020B0A04020102020204" pitchFamily="34" charset="0"/>
              </a:rPr>
              <a:t>(amplitude) to send more bits</a:t>
            </a:r>
          </a:p>
          <a:p>
            <a:endParaRPr lang="en-US" sz="4000" dirty="0" smtClean="0">
              <a:latin typeface="Arial Black" panose="020B0A040201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938238" y="899062"/>
            <a:ext cx="475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3721" y="545119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= 11</a:t>
            </a:r>
            <a:endParaRPr lang="en-US" sz="4000" dirty="0"/>
          </a:p>
        </p:txBody>
      </p:sp>
      <p:sp>
        <p:nvSpPr>
          <p:cNvPr id="39" name="Freeform 38"/>
          <p:cNvSpPr/>
          <p:nvPr/>
        </p:nvSpPr>
        <p:spPr>
          <a:xfrm>
            <a:off x="863600" y="6603608"/>
            <a:ext cx="2689867" cy="1653049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3600" y="6603607"/>
            <a:ext cx="1435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915292" y="7015372"/>
            <a:ext cx="475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3600" y="7823001"/>
            <a:ext cx="15271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32658" y="790271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48" name="Freeform 47"/>
          <p:cNvSpPr/>
          <p:nvPr/>
        </p:nvSpPr>
        <p:spPr>
          <a:xfrm>
            <a:off x="829943" y="4189935"/>
            <a:ext cx="2689867" cy="2084476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812800" y="4187825"/>
            <a:ext cx="1414613" cy="251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917674" y="5008011"/>
            <a:ext cx="4754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5981" y="5815640"/>
            <a:ext cx="1527175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35039" y="5895353"/>
            <a:ext cx="434734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812800" y="4104405"/>
            <a:ext cx="0" cy="18072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267575" y="4152955"/>
            <a:ext cx="0" cy="18072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42599" y="6709979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= </a:t>
            </a:r>
            <a:r>
              <a:rPr lang="en-US" sz="4000" dirty="0" smtClean="0">
                <a:solidFill>
                  <a:srgbClr val="0070C0"/>
                </a:solidFill>
              </a:rPr>
              <a:t>01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2599" y="4630214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=</a:t>
            </a:r>
            <a:r>
              <a:rPr lang="en-US" sz="4000" dirty="0" smtClean="0">
                <a:solidFill>
                  <a:srgbClr val="00B050"/>
                </a:solidFill>
              </a:rPr>
              <a:t> 10</a:t>
            </a:r>
            <a:endParaRPr lang="en-US" sz="40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298700" y="6603607"/>
            <a:ext cx="0" cy="116859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6468" y="6654407"/>
            <a:ext cx="0" cy="116859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5" y="-45629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6V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-42608" y="3936007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V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415" y="6356036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2V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6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85" y="659131"/>
            <a:ext cx="6541515" cy="8372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0">
              <a:lnSpc>
                <a:spcPct val="100000"/>
              </a:lnSpc>
            </a:pPr>
            <a:r>
              <a:rPr sz="2400" b="1" spc="320" dirty="0">
                <a:solidFill>
                  <a:srgbClr val="0070C0"/>
                </a:solidFill>
                <a:latin typeface="PMingLiU"/>
                <a:cs typeface="PMingLiU"/>
              </a:rPr>
              <a:t>Baud </a:t>
            </a:r>
            <a:r>
              <a:rPr sz="2400" b="1" spc="315" dirty="0">
                <a:solidFill>
                  <a:srgbClr val="0070C0"/>
                </a:solidFill>
                <a:latin typeface="PMingLiU"/>
                <a:cs typeface="PMingLiU"/>
              </a:rPr>
              <a:t>Rate </a:t>
            </a:r>
            <a:r>
              <a:rPr sz="2400" b="1" spc="305" dirty="0">
                <a:solidFill>
                  <a:srgbClr val="0070C0"/>
                </a:solidFill>
                <a:latin typeface="PMingLiU"/>
                <a:cs typeface="PMingLiU"/>
              </a:rPr>
              <a:t>and </a:t>
            </a:r>
            <a:r>
              <a:rPr sz="2400" b="1" spc="280" dirty="0">
                <a:solidFill>
                  <a:srgbClr val="0070C0"/>
                </a:solidFill>
                <a:latin typeface="PMingLiU"/>
                <a:cs typeface="PMingLiU"/>
              </a:rPr>
              <a:t>Bit</a:t>
            </a:r>
            <a:r>
              <a:rPr sz="2400" b="1" spc="-1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315" dirty="0">
                <a:solidFill>
                  <a:srgbClr val="0070C0"/>
                </a:solidFill>
                <a:latin typeface="PMingLiU"/>
                <a:cs typeface="PMingLiU"/>
              </a:rPr>
              <a:t>Rate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080" indent="-199390">
              <a:lnSpc>
                <a:spcPct val="116100"/>
              </a:lnSpc>
              <a:spcBef>
                <a:spcPts val="1800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-70" dirty="0">
                <a:latin typeface="Garamond"/>
                <a:cs typeface="Garamond"/>
              </a:rPr>
              <a:t>To </a:t>
            </a:r>
            <a:r>
              <a:rPr sz="3200" spc="15" dirty="0">
                <a:latin typeface="Garamond"/>
                <a:cs typeface="Garamond"/>
              </a:rPr>
              <a:t>prevent </a:t>
            </a:r>
            <a:r>
              <a:rPr sz="3200" spc="5" dirty="0">
                <a:latin typeface="Garamond"/>
                <a:cs typeface="Garamond"/>
              </a:rPr>
              <a:t>ISI, </a:t>
            </a:r>
            <a:r>
              <a:rPr sz="3200" spc="-30" dirty="0">
                <a:latin typeface="Garamond"/>
                <a:cs typeface="Garamond"/>
              </a:rPr>
              <a:t>we </a:t>
            </a:r>
            <a:r>
              <a:rPr sz="3200" spc="25" dirty="0">
                <a:latin typeface="Garamond"/>
                <a:cs typeface="Garamond"/>
              </a:rPr>
              <a:t>cannot </a:t>
            </a:r>
            <a:r>
              <a:rPr lang="en-US" sz="3200" spc="40" dirty="0" smtClean="0">
                <a:latin typeface="Garamond"/>
                <a:cs typeface="Garamond"/>
              </a:rPr>
              <a:t>send “symbols” </a:t>
            </a:r>
            <a:r>
              <a:rPr sz="3200" spc="40" dirty="0" smtClean="0">
                <a:latin typeface="Garamond"/>
                <a:cs typeface="Garamond"/>
              </a:rPr>
              <a:t> </a:t>
            </a:r>
            <a:r>
              <a:rPr sz="3200" spc="25" dirty="0" smtClean="0">
                <a:latin typeface="Garamond"/>
                <a:cs typeface="Garamond"/>
              </a:rPr>
              <a:t>faster </a:t>
            </a:r>
            <a:r>
              <a:rPr sz="3200" spc="65" dirty="0">
                <a:latin typeface="Garamond"/>
                <a:cs typeface="Garamond"/>
              </a:rPr>
              <a:t>than </a:t>
            </a:r>
            <a:r>
              <a:rPr sz="3200" spc="125" dirty="0" smtClean="0">
                <a:latin typeface="Garamond"/>
                <a:cs typeface="Garamond"/>
              </a:rPr>
              <a:t>2</a:t>
            </a:r>
            <a:r>
              <a:rPr lang="en-US" sz="3200" i="1" spc="125" dirty="0">
                <a:latin typeface="Verdana"/>
                <a:cs typeface="Verdana"/>
              </a:rPr>
              <a:t>B</a:t>
            </a:r>
            <a:r>
              <a:rPr sz="3200" i="1" spc="125" dirty="0" smtClean="0">
                <a:latin typeface="Verdana"/>
                <a:cs typeface="Verdana"/>
              </a:rPr>
              <a:t>  </a:t>
            </a:r>
            <a:r>
              <a:rPr sz="3200" spc="35" dirty="0">
                <a:latin typeface="Garamond"/>
                <a:cs typeface="Garamond"/>
              </a:rPr>
              <a:t>times </a:t>
            </a:r>
            <a:r>
              <a:rPr sz="3200" spc="25" dirty="0">
                <a:latin typeface="Garamond"/>
                <a:cs typeface="Garamond"/>
              </a:rPr>
              <a:t>per </a:t>
            </a:r>
            <a:r>
              <a:rPr sz="3200" spc="-5" dirty="0">
                <a:latin typeface="Garamond"/>
                <a:cs typeface="Garamond"/>
              </a:rPr>
              <a:t>second.  </a:t>
            </a:r>
            <a:r>
              <a:rPr lang="en-US" sz="3200" spc="70" dirty="0" err="1" smtClean="0">
                <a:latin typeface="Garamond"/>
                <a:cs typeface="Garamond"/>
              </a:rPr>
              <a:t>Nyquist</a:t>
            </a:r>
            <a:r>
              <a:rPr lang="en-US" sz="3200" spc="70" dirty="0" smtClean="0">
                <a:latin typeface="Garamond"/>
                <a:cs typeface="Garamond"/>
              </a:rPr>
              <a:t> rate is max rate of sending </a:t>
            </a:r>
            <a:r>
              <a:rPr lang="en-US" sz="3200" i="1" spc="70" dirty="0" smtClean="0">
                <a:latin typeface="Garamond"/>
                <a:cs typeface="Garamond"/>
              </a:rPr>
              <a:t>symbols</a:t>
            </a:r>
            <a:r>
              <a:rPr lang="en-US" sz="3200" spc="70" dirty="0" smtClean="0">
                <a:latin typeface="Garamond"/>
                <a:cs typeface="Garamond"/>
              </a:rPr>
              <a:t> not </a:t>
            </a:r>
            <a:r>
              <a:rPr lang="en-US" sz="3200" i="1" spc="70" dirty="0" smtClean="0">
                <a:latin typeface="Garamond"/>
                <a:cs typeface="Garamond"/>
              </a:rPr>
              <a:t>bits (baud rate)</a:t>
            </a:r>
            <a:endParaRPr sz="3200" i="1" dirty="0">
              <a:latin typeface="Garamond"/>
              <a:cs typeface="Garamond"/>
            </a:endParaRPr>
          </a:p>
          <a:p>
            <a:pPr marL="212090" marR="408305" indent="-199390">
              <a:lnSpc>
                <a:spcPct val="116300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90" dirty="0" smtClean="0">
                <a:latin typeface="Garamond"/>
                <a:cs typeface="Garamond"/>
              </a:rPr>
              <a:t>But</a:t>
            </a:r>
            <a:r>
              <a:rPr lang="en-US" sz="3200" spc="90" dirty="0" smtClean="0">
                <a:latin typeface="Garamond"/>
                <a:cs typeface="Garamond"/>
              </a:rPr>
              <a:t> as we saw</a:t>
            </a:r>
            <a:r>
              <a:rPr sz="3200" spc="90" dirty="0" smtClean="0">
                <a:latin typeface="Garamond"/>
                <a:cs typeface="Garamond"/>
              </a:rPr>
              <a:t> </a:t>
            </a:r>
            <a:r>
              <a:rPr sz="3200" spc="10" dirty="0">
                <a:latin typeface="Garamond"/>
                <a:cs typeface="Garamond"/>
              </a:rPr>
              <a:t>each </a:t>
            </a:r>
            <a:r>
              <a:rPr sz="3200" spc="15" dirty="0">
                <a:latin typeface="Garamond"/>
                <a:cs typeface="Garamond"/>
              </a:rPr>
              <a:t>symbol </a:t>
            </a:r>
            <a:r>
              <a:rPr sz="3200" spc="25" dirty="0">
                <a:latin typeface="Garamond"/>
                <a:cs typeface="Garamond"/>
              </a:rPr>
              <a:t>in </a:t>
            </a:r>
            <a:r>
              <a:rPr sz="3200" spc="114" dirty="0">
                <a:latin typeface="Garamond"/>
                <a:cs typeface="Garamond"/>
              </a:rPr>
              <a:t>a </a:t>
            </a:r>
            <a:r>
              <a:rPr sz="3200" spc="40" dirty="0">
                <a:latin typeface="Garamond"/>
                <a:cs typeface="Garamond"/>
              </a:rPr>
              <a:t>signal </a:t>
            </a:r>
            <a:r>
              <a:rPr sz="3200" spc="35" dirty="0">
                <a:latin typeface="Garamond"/>
                <a:cs typeface="Garamond"/>
              </a:rPr>
              <a:t>can </a:t>
            </a:r>
            <a:r>
              <a:rPr sz="3200" spc="65" dirty="0">
                <a:latin typeface="Garamond"/>
                <a:cs typeface="Garamond"/>
              </a:rPr>
              <a:t>carry </a:t>
            </a:r>
            <a:r>
              <a:rPr sz="3200" spc="35" dirty="0">
                <a:latin typeface="Garamond"/>
                <a:cs typeface="Garamond"/>
              </a:rPr>
              <a:t>multiple  </a:t>
            </a:r>
            <a:r>
              <a:rPr sz="3200" spc="50" dirty="0">
                <a:latin typeface="Garamond"/>
                <a:cs typeface="Garamond"/>
              </a:rPr>
              <a:t>bits. </a:t>
            </a:r>
            <a:r>
              <a:rPr sz="3200" spc="-40" dirty="0">
                <a:latin typeface="Garamond"/>
                <a:cs typeface="Garamond"/>
              </a:rPr>
              <a:t>For </a:t>
            </a:r>
            <a:r>
              <a:rPr sz="3200" spc="30" dirty="0">
                <a:latin typeface="Garamond"/>
                <a:cs typeface="Garamond"/>
              </a:rPr>
              <a:t>example: </a:t>
            </a:r>
            <a:r>
              <a:rPr sz="3200" spc="-105" dirty="0">
                <a:latin typeface="Garamond"/>
                <a:cs typeface="Garamond"/>
              </a:rPr>
              <a:t>0</a:t>
            </a:r>
            <a:r>
              <a:rPr sz="3200" i="1" spc="-105" dirty="0">
                <a:latin typeface="Verdana"/>
                <a:cs typeface="Verdana"/>
              </a:rPr>
              <a:t>, </a:t>
            </a:r>
            <a:r>
              <a:rPr sz="3200" spc="-105" dirty="0">
                <a:latin typeface="Garamond"/>
                <a:cs typeface="Garamond"/>
              </a:rPr>
              <a:t>2</a:t>
            </a:r>
            <a:r>
              <a:rPr sz="3200" i="1" spc="-105" dirty="0">
                <a:latin typeface="Verdana"/>
                <a:cs typeface="Verdana"/>
              </a:rPr>
              <a:t>, </a:t>
            </a:r>
            <a:r>
              <a:rPr sz="3200" spc="-15" dirty="0">
                <a:latin typeface="Garamond"/>
                <a:cs typeface="Garamond"/>
              </a:rPr>
              <a:t>4 </a:t>
            </a:r>
            <a:r>
              <a:rPr sz="3200" spc="50" dirty="0">
                <a:latin typeface="Garamond"/>
                <a:cs typeface="Garamond"/>
              </a:rPr>
              <a:t>and </a:t>
            </a:r>
            <a:r>
              <a:rPr lang="en-US" sz="3200" spc="-120" dirty="0" smtClean="0">
                <a:latin typeface="Garamond"/>
                <a:cs typeface="Garamond"/>
              </a:rPr>
              <a:t>6 </a:t>
            </a:r>
            <a:r>
              <a:rPr sz="3200" i="1" spc="-120" dirty="0" smtClean="0">
                <a:latin typeface="Verdana"/>
                <a:cs typeface="Verdana"/>
              </a:rPr>
              <a:t>V </a:t>
            </a:r>
            <a:r>
              <a:rPr sz="3200" spc="65" dirty="0">
                <a:latin typeface="Garamond"/>
                <a:cs typeface="Garamond"/>
              </a:rPr>
              <a:t>. </a:t>
            </a:r>
            <a:r>
              <a:rPr sz="3200" spc="-15" dirty="0">
                <a:latin typeface="Garamond"/>
                <a:cs typeface="Garamond"/>
              </a:rPr>
              <a:t>4 </a:t>
            </a:r>
            <a:r>
              <a:rPr sz="3200" dirty="0">
                <a:latin typeface="Garamond"/>
                <a:cs typeface="Garamond"/>
              </a:rPr>
              <a:t>possible  </a:t>
            </a:r>
            <a:r>
              <a:rPr sz="3200" spc="20" dirty="0">
                <a:latin typeface="Garamond"/>
                <a:cs typeface="Garamond"/>
              </a:rPr>
              <a:t>values </a:t>
            </a:r>
            <a:r>
              <a:rPr sz="3200" spc="50" dirty="0">
                <a:latin typeface="Garamond"/>
                <a:cs typeface="Garamond"/>
              </a:rPr>
              <a:t>and </a:t>
            </a:r>
            <a:r>
              <a:rPr sz="3200" spc="-15" dirty="0">
                <a:latin typeface="Garamond"/>
                <a:cs typeface="Garamond"/>
              </a:rPr>
              <a:t>2 </a:t>
            </a:r>
            <a:r>
              <a:rPr sz="3200" spc="45" dirty="0">
                <a:latin typeface="Garamond"/>
                <a:cs typeface="Garamond"/>
              </a:rPr>
              <a:t>bits </a:t>
            </a:r>
            <a:r>
              <a:rPr sz="3200" spc="25" dirty="0">
                <a:latin typeface="Garamond"/>
                <a:cs typeface="Garamond"/>
              </a:rPr>
              <a:t>per</a:t>
            </a:r>
            <a:r>
              <a:rPr sz="3200" spc="405" dirty="0">
                <a:latin typeface="Garamond"/>
                <a:cs typeface="Garamond"/>
              </a:rPr>
              <a:t> </a:t>
            </a:r>
            <a:r>
              <a:rPr sz="3200" spc="20" dirty="0">
                <a:latin typeface="Garamond"/>
                <a:cs typeface="Garamond"/>
              </a:rPr>
              <a:t>symbol.</a:t>
            </a:r>
            <a:endParaRPr sz="3200" dirty="0">
              <a:latin typeface="Garamond"/>
              <a:cs typeface="Garamond"/>
            </a:endParaRPr>
          </a:p>
          <a:p>
            <a:pPr marL="212090" marR="194310" indent="-199390">
              <a:lnSpc>
                <a:spcPct val="116100"/>
              </a:lnSpc>
              <a:spcBef>
                <a:spcPts val="910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85" dirty="0">
                <a:latin typeface="Garamond"/>
                <a:cs typeface="Garamond"/>
              </a:rPr>
              <a:t>With </a:t>
            </a:r>
            <a:r>
              <a:rPr sz="3200" i="1" spc="235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3200" i="1" spc="235" dirty="0">
                <a:latin typeface="Verdana"/>
                <a:cs typeface="Verdana"/>
              </a:rPr>
              <a:t> </a:t>
            </a:r>
            <a:r>
              <a:rPr sz="3200" spc="40" dirty="0">
                <a:latin typeface="Garamond"/>
                <a:cs typeface="Garamond"/>
              </a:rPr>
              <a:t>signal </a:t>
            </a:r>
            <a:r>
              <a:rPr sz="3200" spc="15" dirty="0">
                <a:latin typeface="Garamond"/>
                <a:cs typeface="Garamond"/>
              </a:rPr>
              <a:t>levels, </a:t>
            </a:r>
            <a:r>
              <a:rPr sz="3200" spc="60" dirty="0">
                <a:latin typeface="Garamond"/>
                <a:cs typeface="Garamond"/>
              </a:rPr>
              <a:t>bit </a:t>
            </a:r>
            <a:r>
              <a:rPr sz="3200" spc="70" dirty="0">
                <a:latin typeface="Garamond"/>
                <a:cs typeface="Garamond"/>
              </a:rPr>
              <a:t>rate </a:t>
            </a:r>
            <a:r>
              <a:rPr sz="3200" spc="20" dirty="0">
                <a:latin typeface="Garamond"/>
                <a:cs typeface="Garamond"/>
              </a:rPr>
              <a:t>is </a:t>
            </a:r>
            <a:r>
              <a:rPr sz="3200" spc="-10" dirty="0">
                <a:solidFill>
                  <a:srgbClr val="00B050"/>
                </a:solidFill>
                <a:latin typeface="Garamond"/>
                <a:cs typeface="Garamond"/>
              </a:rPr>
              <a:t>log </a:t>
            </a:r>
            <a:r>
              <a:rPr sz="3200" i="1" spc="235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3200" i="1" spc="-190" dirty="0">
                <a:latin typeface="Verdana"/>
                <a:cs typeface="Verdana"/>
              </a:rPr>
              <a:t> </a:t>
            </a:r>
            <a:r>
              <a:rPr sz="3200" spc="35" dirty="0">
                <a:latin typeface="Garamond"/>
                <a:cs typeface="Garamond"/>
              </a:rPr>
              <a:t>times </a:t>
            </a:r>
            <a:r>
              <a:rPr sz="3200" spc="50" dirty="0">
                <a:latin typeface="Garamond"/>
                <a:cs typeface="Garamond"/>
              </a:rPr>
              <a:t>baud  </a:t>
            </a:r>
            <a:r>
              <a:rPr sz="3200" spc="70" dirty="0">
                <a:latin typeface="Garamond"/>
                <a:cs typeface="Garamond"/>
              </a:rPr>
              <a:t>rate.</a:t>
            </a:r>
            <a:endParaRPr sz="3200" dirty="0">
              <a:latin typeface="Garamond"/>
              <a:cs typeface="Garamond"/>
            </a:endParaRPr>
          </a:p>
          <a:p>
            <a:pPr marL="212090" marR="44450" indent="-199390">
              <a:lnSpc>
                <a:spcPct val="116100"/>
              </a:lnSpc>
              <a:spcBef>
                <a:spcPts val="910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-15" dirty="0">
                <a:latin typeface="Garamond"/>
                <a:cs typeface="Garamond"/>
              </a:rPr>
              <a:t>So </a:t>
            </a:r>
            <a:r>
              <a:rPr sz="3200" spc="40" dirty="0">
                <a:latin typeface="Garamond"/>
                <a:cs typeface="Garamond"/>
              </a:rPr>
              <a:t>why </a:t>
            </a:r>
            <a:r>
              <a:rPr sz="3200" spc="60" dirty="0">
                <a:latin typeface="Garamond"/>
                <a:cs typeface="Garamond"/>
              </a:rPr>
              <a:t>can’t </a:t>
            </a:r>
            <a:r>
              <a:rPr sz="3200" spc="-30" dirty="0">
                <a:latin typeface="Garamond"/>
                <a:cs typeface="Garamond"/>
              </a:rPr>
              <a:t>we </a:t>
            </a:r>
            <a:r>
              <a:rPr sz="3200" spc="60" dirty="0">
                <a:latin typeface="Garamond"/>
                <a:cs typeface="Garamond"/>
              </a:rPr>
              <a:t>transmit </a:t>
            </a:r>
            <a:r>
              <a:rPr sz="3200" spc="120" dirty="0">
                <a:latin typeface="Garamond"/>
                <a:cs typeface="Garamond"/>
              </a:rPr>
              <a:t>at </a:t>
            </a:r>
            <a:r>
              <a:rPr sz="3200" spc="55" dirty="0">
                <a:latin typeface="Garamond"/>
                <a:cs typeface="Garamond"/>
              </a:rPr>
              <a:t>terabits </a:t>
            </a:r>
            <a:r>
              <a:rPr sz="3200" spc="-35" dirty="0">
                <a:latin typeface="Garamond"/>
                <a:cs typeface="Garamond"/>
              </a:rPr>
              <a:t>over </a:t>
            </a:r>
            <a:r>
              <a:rPr sz="3200" spc="114" dirty="0">
                <a:latin typeface="Garamond"/>
                <a:cs typeface="Garamond"/>
              </a:rPr>
              <a:t>a </a:t>
            </a:r>
            <a:r>
              <a:rPr sz="3200" spc="-20" dirty="0">
                <a:latin typeface="Garamond"/>
                <a:cs typeface="Garamond"/>
              </a:rPr>
              <a:t>phone  </a:t>
            </a:r>
            <a:r>
              <a:rPr sz="3200" spc="45" dirty="0">
                <a:latin typeface="Garamond"/>
                <a:cs typeface="Garamond"/>
              </a:rPr>
              <a:t>line?</a:t>
            </a:r>
            <a:r>
              <a:rPr sz="3200" spc="260" dirty="0">
                <a:latin typeface="Garamond"/>
                <a:cs typeface="Garamond"/>
              </a:rPr>
              <a:t> </a:t>
            </a:r>
            <a:r>
              <a:rPr sz="3200" spc="-30" dirty="0" smtClean="0">
                <a:solidFill>
                  <a:srgbClr val="FF0000"/>
                </a:solidFill>
                <a:latin typeface="Garamond"/>
                <a:cs typeface="Garamond"/>
              </a:rPr>
              <a:t>Noise</a:t>
            </a:r>
            <a:r>
              <a:rPr lang="en-US" sz="3200" spc="-30" dirty="0" smtClean="0">
                <a:solidFill>
                  <a:srgbClr val="FF0000"/>
                </a:solidFill>
                <a:latin typeface="Garamond"/>
                <a:cs typeface="Garamond"/>
              </a:rPr>
              <a:t> will make one output level look like a nearby one</a:t>
            </a:r>
            <a:r>
              <a:rPr sz="3200" spc="-30" dirty="0" smtClean="0">
                <a:latin typeface="Garamond"/>
                <a:cs typeface="Garamond"/>
              </a:rPr>
              <a:t>.</a:t>
            </a:r>
            <a:endParaRPr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693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886468" y="308314"/>
            <a:ext cx="2689867" cy="3432126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0"/>
          </p:cNvCxnSpPr>
          <p:nvPr/>
        </p:nvCxnSpPr>
        <p:spPr>
          <a:xfrm flipV="1">
            <a:off x="886468" y="410990"/>
            <a:ext cx="0" cy="24290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32475" y="228600"/>
            <a:ext cx="1435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67575" y="203031"/>
            <a:ext cx="0" cy="28449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2658" y="269408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8965793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How much noise can we tolerate?</a:t>
            </a:r>
          </a:p>
          <a:p>
            <a:endParaRPr lang="en-US" sz="4000" dirty="0" smtClean="0">
              <a:latin typeface="Arial Black" panose="020B0A040201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938238" y="899062"/>
            <a:ext cx="4754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3721" y="545119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= 11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1302739" y="708648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48" name="Freeform 47"/>
          <p:cNvSpPr/>
          <p:nvPr/>
        </p:nvSpPr>
        <p:spPr>
          <a:xfrm>
            <a:off x="829943" y="5459324"/>
            <a:ext cx="2689867" cy="2084476"/>
          </a:xfrm>
          <a:custGeom>
            <a:avLst/>
            <a:gdLst>
              <a:gd name="connsiteX0" fmla="*/ 0 w 2689867"/>
              <a:gd name="connsiteY0" fmla="*/ 1219393 h 1653049"/>
              <a:gd name="connsiteX1" fmla="*/ 812800 w 2689867"/>
              <a:gd name="connsiteY1" fmla="*/ 193 h 1653049"/>
              <a:gd name="connsiteX2" fmla="*/ 1625600 w 2689867"/>
              <a:gd name="connsiteY2" fmla="*/ 1295593 h 1653049"/>
              <a:gd name="connsiteX3" fmla="*/ 2260600 w 2689867"/>
              <a:gd name="connsiteY3" fmla="*/ 1651193 h 1653049"/>
              <a:gd name="connsiteX4" fmla="*/ 2667000 w 2689867"/>
              <a:gd name="connsiteY4" fmla="*/ 1193993 h 1653049"/>
              <a:gd name="connsiteX5" fmla="*/ 2641600 w 2689867"/>
              <a:gd name="connsiteY5" fmla="*/ 1193993 h 1653049"/>
              <a:gd name="connsiteX6" fmla="*/ 2641600 w 2689867"/>
              <a:gd name="connsiteY6" fmla="*/ 1193993 h 165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9867" h="1653049">
                <a:moveTo>
                  <a:pt x="0" y="1219393"/>
                </a:moveTo>
                <a:cubicBezTo>
                  <a:pt x="270933" y="603443"/>
                  <a:pt x="541867" y="-12507"/>
                  <a:pt x="812800" y="193"/>
                </a:cubicBezTo>
                <a:cubicBezTo>
                  <a:pt x="1083733" y="12893"/>
                  <a:pt x="1384300" y="1020426"/>
                  <a:pt x="1625600" y="1295593"/>
                </a:cubicBezTo>
                <a:cubicBezTo>
                  <a:pt x="1866900" y="1570760"/>
                  <a:pt x="2087033" y="1668126"/>
                  <a:pt x="2260600" y="1651193"/>
                </a:cubicBezTo>
                <a:cubicBezTo>
                  <a:pt x="2434167" y="1634260"/>
                  <a:pt x="2603500" y="1270193"/>
                  <a:pt x="2667000" y="1193993"/>
                </a:cubicBezTo>
                <a:cubicBezTo>
                  <a:pt x="2730500" y="1117793"/>
                  <a:pt x="2641600" y="1193993"/>
                  <a:pt x="2641600" y="1193993"/>
                </a:cubicBezTo>
                <a:lnTo>
                  <a:pt x="2641600" y="1193993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812800" y="5457214"/>
            <a:ext cx="1414613" cy="251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917674" y="6277400"/>
            <a:ext cx="4754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5981" y="7085029"/>
            <a:ext cx="1527175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12800" y="5373794"/>
            <a:ext cx="0" cy="18072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267575" y="5422344"/>
            <a:ext cx="0" cy="18072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5" y="-45629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6V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-39272" y="5240971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V</a:t>
            </a:r>
            <a:endParaRPr lang="en-US" sz="40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600200" y="4696472"/>
            <a:ext cx="0" cy="7858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49" idx="1"/>
          </p:cNvCxnSpPr>
          <p:nvPr/>
        </p:nvCxnSpPr>
        <p:spPr>
          <a:xfrm>
            <a:off x="1699268" y="308715"/>
            <a:ext cx="68124" cy="9442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93156" y="5923457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=</a:t>
            </a:r>
            <a:r>
              <a:rPr lang="en-US" sz="4000" dirty="0" smtClean="0">
                <a:solidFill>
                  <a:srgbClr val="00B050"/>
                </a:solidFill>
              </a:rPr>
              <a:t> 10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3330" y="4397496"/>
            <a:ext cx="3743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Noise can pull </a:t>
            </a:r>
            <a:r>
              <a:rPr lang="en-US" sz="4000" i="1" dirty="0" smtClean="0"/>
              <a:t>up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2658" y="1374280"/>
            <a:ext cx="437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Noise can pull </a:t>
            </a:r>
            <a:r>
              <a:rPr lang="en-US" sz="4000" i="1" dirty="0" smtClean="0"/>
              <a:t>down</a:t>
            </a:r>
            <a:endParaRPr lang="en-US" sz="4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aude Shann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4745355" cy="72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2"/>
          <p:cNvSpPr txBox="1"/>
          <p:nvPr/>
        </p:nvSpPr>
        <p:spPr>
          <a:xfrm>
            <a:off x="1668272" y="659130"/>
            <a:ext cx="511352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The Man: Claude Shannon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4585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456" y="1415897"/>
            <a:ext cx="2608580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9469" y="1990445"/>
            <a:ext cx="2608580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976" y="2542006"/>
            <a:ext cx="2608580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6482" y="3082074"/>
            <a:ext cx="2608580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2014" y="3622141"/>
            <a:ext cx="2608580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6234" y="1427390"/>
            <a:ext cx="0" cy="2229485"/>
          </a:xfrm>
          <a:custGeom>
            <a:avLst/>
            <a:gdLst/>
            <a:ahLst/>
            <a:cxnLst/>
            <a:rect l="l" t="t" r="r" b="b"/>
            <a:pathLst>
              <a:path h="2229485">
                <a:moveTo>
                  <a:pt x="0" y="0"/>
                </a:moveTo>
                <a:lnTo>
                  <a:pt x="0" y="22292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7507" y="1427390"/>
            <a:ext cx="57785" cy="114935"/>
          </a:xfrm>
          <a:custGeom>
            <a:avLst/>
            <a:gdLst/>
            <a:ahLst/>
            <a:cxnLst/>
            <a:rect l="l" t="t" r="r" b="b"/>
            <a:pathLst>
              <a:path w="57785" h="114934">
                <a:moveTo>
                  <a:pt x="0" y="114909"/>
                </a:moveTo>
                <a:lnTo>
                  <a:pt x="28727" y="0"/>
                </a:lnTo>
                <a:lnTo>
                  <a:pt x="57454" y="114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7507" y="3541699"/>
            <a:ext cx="57785" cy="114935"/>
          </a:xfrm>
          <a:custGeom>
            <a:avLst/>
            <a:gdLst/>
            <a:ahLst/>
            <a:cxnLst/>
            <a:rect l="l" t="t" r="r" b="b"/>
            <a:pathLst>
              <a:path w="57785" h="114935">
                <a:moveTo>
                  <a:pt x="57454" y="0"/>
                </a:moveTo>
                <a:lnTo>
                  <a:pt x="28727" y="11490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0963" y="2266226"/>
            <a:ext cx="2608580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14" y="0"/>
                </a:lnTo>
              </a:path>
            </a:pathLst>
          </a:custGeom>
          <a:ln w="1149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6697" y="1978952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5">
                <a:moveTo>
                  <a:pt x="0" y="0"/>
                </a:moveTo>
                <a:lnTo>
                  <a:pt x="0" y="287274"/>
                </a:lnTo>
              </a:path>
            </a:pathLst>
          </a:custGeom>
          <a:ln w="11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0617" y="1955253"/>
            <a:ext cx="72390" cy="144780"/>
          </a:xfrm>
          <a:custGeom>
            <a:avLst/>
            <a:gdLst/>
            <a:ahLst/>
            <a:cxnLst/>
            <a:rect l="l" t="t" r="r" b="b"/>
            <a:pathLst>
              <a:path w="72389" h="144780">
                <a:moveTo>
                  <a:pt x="36080" y="0"/>
                </a:moveTo>
                <a:lnTo>
                  <a:pt x="0" y="144348"/>
                </a:lnTo>
                <a:lnTo>
                  <a:pt x="72161" y="144348"/>
                </a:lnTo>
                <a:lnTo>
                  <a:pt x="3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7970" y="1978952"/>
            <a:ext cx="57785" cy="114935"/>
          </a:xfrm>
          <a:custGeom>
            <a:avLst/>
            <a:gdLst/>
            <a:ahLst/>
            <a:cxnLst/>
            <a:rect l="l" t="t" r="r" b="b"/>
            <a:pathLst>
              <a:path w="57785" h="114935">
                <a:moveTo>
                  <a:pt x="0" y="114896"/>
                </a:moveTo>
                <a:lnTo>
                  <a:pt x="28727" y="0"/>
                </a:lnTo>
                <a:lnTo>
                  <a:pt x="57454" y="114896"/>
                </a:lnTo>
              </a:path>
            </a:pathLst>
          </a:custGeom>
          <a:ln w="11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0617" y="2145576"/>
            <a:ext cx="72390" cy="144780"/>
          </a:xfrm>
          <a:custGeom>
            <a:avLst/>
            <a:gdLst/>
            <a:ahLst/>
            <a:cxnLst/>
            <a:rect l="l" t="t" r="r" b="b"/>
            <a:pathLst>
              <a:path w="72389" h="144780">
                <a:moveTo>
                  <a:pt x="72161" y="0"/>
                </a:moveTo>
                <a:lnTo>
                  <a:pt x="0" y="0"/>
                </a:lnTo>
                <a:lnTo>
                  <a:pt x="36080" y="144335"/>
                </a:lnTo>
                <a:lnTo>
                  <a:pt x="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7970" y="2151316"/>
            <a:ext cx="57785" cy="114935"/>
          </a:xfrm>
          <a:custGeom>
            <a:avLst/>
            <a:gdLst/>
            <a:ahLst/>
            <a:cxnLst/>
            <a:rect l="l" t="t" r="r" b="b"/>
            <a:pathLst>
              <a:path w="57785" h="114935">
                <a:moveTo>
                  <a:pt x="57454" y="0"/>
                </a:moveTo>
                <a:lnTo>
                  <a:pt x="28727" y="114909"/>
                </a:lnTo>
                <a:lnTo>
                  <a:pt x="0" y="0"/>
                </a:lnTo>
              </a:path>
            </a:pathLst>
          </a:custGeom>
          <a:ln w="11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6697" y="2289200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5">
                <a:moveTo>
                  <a:pt x="0" y="0"/>
                </a:moveTo>
                <a:lnTo>
                  <a:pt x="0" y="287274"/>
                </a:lnTo>
              </a:path>
            </a:pathLst>
          </a:custGeom>
          <a:ln w="11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0617" y="2265514"/>
            <a:ext cx="72390" cy="144780"/>
          </a:xfrm>
          <a:custGeom>
            <a:avLst/>
            <a:gdLst/>
            <a:ahLst/>
            <a:cxnLst/>
            <a:rect l="l" t="t" r="r" b="b"/>
            <a:pathLst>
              <a:path w="72389" h="144780">
                <a:moveTo>
                  <a:pt x="36080" y="0"/>
                </a:moveTo>
                <a:lnTo>
                  <a:pt x="0" y="144335"/>
                </a:lnTo>
                <a:lnTo>
                  <a:pt x="72161" y="144335"/>
                </a:lnTo>
                <a:lnTo>
                  <a:pt x="3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77970" y="2289200"/>
            <a:ext cx="57785" cy="114935"/>
          </a:xfrm>
          <a:custGeom>
            <a:avLst/>
            <a:gdLst/>
            <a:ahLst/>
            <a:cxnLst/>
            <a:rect l="l" t="t" r="r" b="b"/>
            <a:pathLst>
              <a:path w="57785" h="114935">
                <a:moveTo>
                  <a:pt x="0" y="114909"/>
                </a:moveTo>
                <a:lnTo>
                  <a:pt x="28727" y="0"/>
                </a:lnTo>
                <a:lnTo>
                  <a:pt x="57454" y="114909"/>
                </a:lnTo>
              </a:path>
            </a:pathLst>
          </a:custGeom>
          <a:ln w="11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70617" y="2455824"/>
            <a:ext cx="72390" cy="144780"/>
          </a:xfrm>
          <a:custGeom>
            <a:avLst/>
            <a:gdLst/>
            <a:ahLst/>
            <a:cxnLst/>
            <a:rect l="l" t="t" r="r" b="b"/>
            <a:pathLst>
              <a:path w="72389" h="144780">
                <a:moveTo>
                  <a:pt x="72161" y="0"/>
                </a:moveTo>
                <a:lnTo>
                  <a:pt x="0" y="0"/>
                </a:lnTo>
                <a:lnTo>
                  <a:pt x="36080" y="144348"/>
                </a:lnTo>
                <a:lnTo>
                  <a:pt x="7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7970" y="2461564"/>
            <a:ext cx="57785" cy="114935"/>
          </a:xfrm>
          <a:custGeom>
            <a:avLst/>
            <a:gdLst/>
            <a:ahLst/>
            <a:cxnLst/>
            <a:rect l="l" t="t" r="r" b="b"/>
            <a:pathLst>
              <a:path w="57785" h="114935">
                <a:moveTo>
                  <a:pt x="57454" y="0"/>
                </a:moveTo>
                <a:lnTo>
                  <a:pt x="28727" y="114909"/>
                </a:lnTo>
                <a:lnTo>
                  <a:pt x="0" y="0"/>
                </a:lnTo>
              </a:path>
            </a:pathLst>
          </a:custGeom>
          <a:ln w="11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20094" y="2089556"/>
            <a:ext cx="16383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66953" y="2319374"/>
            <a:ext cx="16383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4434" y="1858276"/>
            <a:ext cx="17526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">
              <a:lnSpc>
                <a:spcPct val="113100"/>
              </a:lnSpc>
            </a:pPr>
            <a:r>
              <a:rPr sz="1800" spc="5" dirty="0">
                <a:latin typeface="Courier New"/>
                <a:cs typeface="Courier New"/>
              </a:rPr>
              <a:t>N  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5934" y="3185196"/>
            <a:ext cx="6476999" cy="5525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  <a:tabLst>
                <a:tab pos="2747010" algn="l"/>
              </a:tabLst>
            </a:pPr>
            <a:r>
              <a:rPr sz="1800" u="dashHeavy" spc="5" dirty="0">
                <a:latin typeface="Courier New"/>
                <a:cs typeface="Courier New"/>
              </a:rPr>
              <a:t> 	</a:t>
            </a:r>
            <a:r>
              <a:rPr sz="1800" spc="5" dirty="0">
                <a:latin typeface="Courier New"/>
                <a:cs typeface="Courier New"/>
              </a:rPr>
              <a:t>2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50820" algn="l"/>
              </a:tabLst>
            </a:pPr>
            <a:r>
              <a:rPr sz="1800" u="dashHeavy" spc="5" dirty="0">
                <a:latin typeface="Courier New"/>
                <a:cs typeface="Courier New"/>
              </a:rPr>
              <a:t> 	</a:t>
            </a:r>
            <a:r>
              <a:rPr sz="1800" spc="5" dirty="0">
                <a:latin typeface="Courier New"/>
                <a:cs typeface="Courier New"/>
              </a:rPr>
              <a:t>3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11150" marR="234950" indent="-12065">
              <a:lnSpc>
                <a:spcPct val="134000"/>
              </a:lnSpc>
              <a:spcBef>
                <a:spcPts val="5"/>
              </a:spcBef>
            </a:pPr>
            <a:r>
              <a:rPr sz="2800" spc="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800" spc="5" dirty="0">
                <a:latin typeface="Courier New"/>
                <a:cs typeface="Courier New"/>
              </a:rPr>
              <a:t> = Maximum Signal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Amplitude  </a:t>
            </a:r>
            <a:endParaRPr lang="en-US" sz="2800" spc="5" dirty="0" smtClean="0">
              <a:latin typeface="Courier New"/>
              <a:cs typeface="Courier New"/>
            </a:endParaRPr>
          </a:p>
          <a:p>
            <a:pPr marL="311150" marR="234950" indent="-12065">
              <a:lnSpc>
                <a:spcPct val="134000"/>
              </a:lnSpc>
              <a:spcBef>
                <a:spcPts val="5"/>
              </a:spcBef>
            </a:pPr>
            <a:r>
              <a:rPr sz="2800" spc="5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800" spc="5" dirty="0" smtClean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 Maximum Noise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Amplitude</a:t>
            </a:r>
            <a:endParaRPr sz="2800" dirty="0">
              <a:latin typeface="Courier New"/>
              <a:cs typeface="Courier New"/>
            </a:endParaRPr>
          </a:p>
          <a:p>
            <a:pPr marL="173355">
              <a:lnSpc>
                <a:spcPct val="100000"/>
              </a:lnSpc>
              <a:spcBef>
                <a:spcPts val="1095"/>
              </a:spcBef>
            </a:pPr>
            <a:r>
              <a:rPr sz="2800" spc="5" dirty="0">
                <a:latin typeface="Courier New"/>
                <a:cs typeface="Courier New"/>
              </a:rPr>
              <a:t>log(</a:t>
            </a:r>
            <a:r>
              <a:rPr sz="2800" spc="5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800" spc="5" dirty="0">
                <a:latin typeface="Courier New"/>
                <a:cs typeface="Courier New"/>
              </a:rPr>
              <a:t>/</a:t>
            </a:r>
            <a:r>
              <a:rPr sz="2800" spc="5" dirty="0">
                <a:solidFill>
                  <a:srgbClr val="FF0000"/>
                </a:solidFill>
                <a:latin typeface="Courier New"/>
                <a:cs typeface="Courier New"/>
              </a:rPr>
              <a:t>2N</a:t>
            </a:r>
            <a:r>
              <a:rPr sz="2800" spc="5" dirty="0">
                <a:latin typeface="Courier New"/>
                <a:cs typeface="Courier New"/>
              </a:rPr>
              <a:t>) bits per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signal</a:t>
            </a:r>
            <a:endParaRPr sz="2800" dirty="0">
              <a:latin typeface="Courier New"/>
              <a:cs typeface="Courier New"/>
            </a:endParaRPr>
          </a:p>
          <a:p>
            <a:pPr marL="276860">
              <a:lnSpc>
                <a:spcPct val="100000"/>
              </a:lnSpc>
              <a:spcBef>
                <a:spcPts val="190"/>
              </a:spcBef>
            </a:pPr>
            <a:r>
              <a:rPr sz="2800" spc="5" dirty="0">
                <a:latin typeface="Courier New"/>
                <a:cs typeface="Courier New"/>
              </a:rPr>
              <a:t>2 B signals/sec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(Nyquist)</a:t>
            </a:r>
            <a:endParaRPr sz="28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459"/>
              </a:spcBef>
            </a:pPr>
            <a:r>
              <a:rPr sz="2800" spc="5" dirty="0">
                <a:latin typeface="Courier New"/>
                <a:cs typeface="Courier New"/>
              </a:rPr>
              <a:t>Naive Bound = </a:t>
            </a:r>
            <a:r>
              <a:rPr sz="2800" spc="5" dirty="0">
                <a:solidFill>
                  <a:srgbClr val="0070C0"/>
                </a:solidFill>
                <a:latin typeface="Courier New"/>
                <a:cs typeface="Courier New"/>
              </a:rPr>
              <a:t>2 B</a:t>
            </a:r>
            <a:r>
              <a:rPr sz="2800" spc="-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70C0"/>
                </a:solidFill>
                <a:latin typeface="Courier New"/>
                <a:cs typeface="Courier New"/>
              </a:rPr>
              <a:t>log(S/2N)</a:t>
            </a:r>
            <a:endParaRPr sz="2800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5570">
              <a:lnSpc>
                <a:spcPct val="100000"/>
              </a:lnSpc>
              <a:spcBef>
                <a:spcPts val="1180"/>
              </a:spcBef>
            </a:pPr>
            <a:r>
              <a:rPr sz="2800" spc="5" dirty="0">
                <a:latin typeface="Courier New"/>
                <a:cs typeface="Courier New"/>
              </a:rPr>
              <a:t>Shannon Bound = </a:t>
            </a:r>
            <a:r>
              <a:rPr sz="2800" spc="5" dirty="0">
                <a:solidFill>
                  <a:srgbClr val="0070C0"/>
                </a:solidFill>
                <a:latin typeface="Courier New"/>
                <a:cs typeface="Courier New"/>
              </a:rPr>
              <a:t>B log(1 +</a:t>
            </a:r>
            <a:r>
              <a:rPr sz="2800" spc="-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70C0"/>
                </a:solidFill>
                <a:latin typeface="Courier New"/>
                <a:cs typeface="Courier New"/>
              </a:rPr>
              <a:t>S/2N)</a:t>
            </a:r>
            <a:endParaRPr sz="2800" dirty="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0827" y="322566"/>
            <a:ext cx="5912683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algn="ctr">
              <a:lnSpc>
                <a:spcPct val="100000"/>
              </a:lnSpc>
            </a:pPr>
            <a:r>
              <a:rPr sz="3600" b="1" i="1" spc="5" dirty="0">
                <a:solidFill>
                  <a:srgbClr val="0070C0"/>
                </a:solidFill>
                <a:latin typeface="Arial"/>
                <a:cs typeface="Arial"/>
              </a:rPr>
              <a:t>THE SHANNON</a:t>
            </a:r>
            <a:r>
              <a:rPr sz="3600" b="1" i="1" spc="-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600" b="1" i="1" spc="5" dirty="0">
                <a:solidFill>
                  <a:srgbClr val="0070C0"/>
                </a:solidFill>
                <a:latin typeface="Arial"/>
                <a:cs typeface="Arial"/>
              </a:rPr>
              <a:t>BOUND</a:t>
            </a:r>
            <a:endParaRPr sz="36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688590" algn="l"/>
              </a:tabLst>
            </a:pPr>
            <a:r>
              <a:rPr sz="1800" u="dashHeavy" spc="5" dirty="0">
                <a:latin typeface="Courier New"/>
                <a:cs typeface="Courier New"/>
              </a:rPr>
              <a:t> 	</a:t>
            </a:r>
            <a:r>
              <a:rPr sz="1800" spc="5" dirty="0">
                <a:latin typeface="Courier New"/>
                <a:cs typeface="Courier New"/>
              </a:rPr>
              <a:t>0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85" y="659131"/>
            <a:ext cx="6541515" cy="9384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0">
              <a:lnSpc>
                <a:spcPct val="100000"/>
              </a:lnSpc>
            </a:pPr>
            <a:r>
              <a:rPr lang="en-US" sz="3600" b="1" spc="320" dirty="0" smtClean="0">
                <a:solidFill>
                  <a:srgbClr val="0070C0"/>
                </a:solidFill>
                <a:latin typeface="PMingLiU"/>
                <a:cs typeface="PMingLiU"/>
              </a:rPr>
              <a:t>More on Shannon Bound </a:t>
            </a:r>
            <a:endParaRPr sz="36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080" indent="-199390">
              <a:lnSpc>
                <a:spcPct val="116100"/>
              </a:lnSpc>
              <a:spcBef>
                <a:spcPts val="180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3200" spc="-70" dirty="0" smtClean="0">
                <a:latin typeface="Garamond"/>
                <a:cs typeface="Garamond"/>
              </a:rPr>
              <a:t>The real Shannon bound does not have the factor of 2 and has an extra 1 added</a:t>
            </a:r>
            <a:endParaRPr sz="3200" i="1" dirty="0">
              <a:latin typeface="Garamond"/>
              <a:cs typeface="Garamond"/>
            </a:endParaRPr>
          </a:p>
          <a:p>
            <a:pPr marL="212090" marR="408305" indent="-199390">
              <a:lnSpc>
                <a:spcPct val="116300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3200" spc="90" dirty="0" smtClean="0">
                <a:latin typeface="Garamond"/>
                <a:cs typeface="Garamond"/>
              </a:rPr>
              <a:t>This is because our simple model was only for a simple coding and for fixed deterministic noise</a:t>
            </a:r>
            <a:endParaRPr sz="3200" dirty="0">
              <a:latin typeface="Garamond"/>
              <a:cs typeface="Garamond"/>
            </a:endParaRPr>
          </a:p>
          <a:p>
            <a:pPr marL="212090" marR="194310" indent="-199390">
              <a:lnSpc>
                <a:spcPct val="116100"/>
              </a:lnSpc>
              <a:spcBef>
                <a:spcPts val="91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3200" spc="85" dirty="0" smtClean="0">
                <a:latin typeface="Garamond"/>
                <a:cs typeface="Garamond"/>
              </a:rPr>
              <a:t>Shannon bound works for any coding scheme (frequency, phase modulation) and for Gaussian additive noise.  Needs a deep probabilistic argument</a:t>
            </a:r>
            <a:endParaRPr sz="3200" dirty="0">
              <a:latin typeface="Garamond"/>
              <a:cs typeface="Garamond"/>
            </a:endParaRPr>
          </a:p>
          <a:p>
            <a:r>
              <a:rPr sz="3200" spc="-30" dirty="0" smtClean="0">
                <a:latin typeface="Garamond"/>
                <a:cs typeface="Garamond"/>
              </a:rPr>
              <a:t>.</a:t>
            </a:r>
            <a:r>
              <a:rPr lang="en-US" dirty="0"/>
              <a:t> </a:t>
            </a:r>
            <a:r>
              <a:rPr lang="en-US" sz="3200" dirty="0"/>
              <a:t>T</a:t>
            </a:r>
            <a:r>
              <a:rPr lang="en-US" sz="3200" dirty="0" smtClean="0"/>
              <a:t>elephone </a:t>
            </a:r>
            <a:r>
              <a:rPr lang="en-US" sz="3200" dirty="0"/>
              <a:t>line </a:t>
            </a:r>
            <a:r>
              <a:rPr lang="en-US" sz="3200" dirty="0" smtClean="0"/>
              <a:t>(not DSL) with SNR  </a:t>
            </a:r>
            <a:r>
              <a:rPr lang="en-US" sz="3200" dirty="0"/>
              <a:t>of 30dB </a:t>
            </a:r>
            <a:r>
              <a:rPr lang="en-US" sz="3200" dirty="0" smtClean="0"/>
              <a:t>bandwidth </a:t>
            </a:r>
            <a:r>
              <a:rPr lang="en-US" sz="3200" dirty="0"/>
              <a:t>3kHz, we get a maximum data </a:t>
            </a:r>
            <a:r>
              <a:rPr lang="en-US" sz="3200" dirty="0" err="1" smtClean="0"/>
              <a:t>ratte</a:t>
            </a:r>
            <a:r>
              <a:rPr lang="en-US" sz="3200" dirty="0" smtClean="0"/>
              <a:t> of 30 </a:t>
            </a:r>
            <a:r>
              <a:rPr lang="en-US" sz="3200" dirty="0"/>
              <a:t>kbps.</a:t>
            </a:r>
          </a:p>
          <a:p>
            <a:r>
              <a:rPr lang="en-US" sz="3200" smtClean="0"/>
              <a:t>.</a:t>
            </a:r>
            <a:endParaRPr lang="en-US" sz="3200" dirty="0"/>
          </a:p>
          <a:p>
            <a:pPr marL="212090" marR="44450" indent="-199390">
              <a:lnSpc>
                <a:spcPct val="116100"/>
              </a:lnSpc>
              <a:spcBef>
                <a:spcPts val="910"/>
              </a:spcBef>
              <a:buFont typeface="Arial"/>
              <a:buChar char="•"/>
              <a:tabLst>
                <a:tab pos="212725" algn="l"/>
              </a:tabLst>
            </a:pPr>
            <a:endParaRPr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009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22" y="5062600"/>
            <a:ext cx="1727200" cy="11442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41" y="1685974"/>
            <a:ext cx="6787826" cy="2954655"/>
          </a:xfrm>
        </p:spPr>
        <p:txBody>
          <a:bodyPr/>
          <a:lstStyle/>
          <a:p>
            <a:r>
              <a:rPr lang="en-US" sz="2400" dirty="0" smtClean="0"/>
              <a:t>A three-step process</a:t>
            </a:r>
          </a:p>
          <a:p>
            <a:pPr lvl="1"/>
            <a:r>
              <a:rPr lang="en-US" sz="2400" dirty="0" smtClean="0"/>
              <a:t>Take an input stream of bits (digital data)</a:t>
            </a:r>
          </a:p>
          <a:p>
            <a:pPr lvl="1"/>
            <a:r>
              <a:rPr lang="en-US" sz="2400" dirty="0" smtClean="0"/>
              <a:t>Modulate some physical media to send data (analog)</a:t>
            </a:r>
          </a:p>
          <a:p>
            <a:pPr lvl="1"/>
            <a:r>
              <a:rPr lang="en-US" sz="2400" dirty="0" smtClean="0"/>
              <a:t>Demodulate the signal to retrieve bits (digital again)</a:t>
            </a:r>
          </a:p>
          <a:p>
            <a:pPr lvl="1"/>
            <a:r>
              <a:rPr lang="en-US" sz="2400" dirty="0" smtClean="0"/>
              <a:t>Anybody heard of a </a:t>
            </a:r>
            <a:r>
              <a:rPr lang="en-US" sz="2400" dirty="0" smtClean="0">
                <a:solidFill>
                  <a:srgbClr val="0000FF"/>
                </a:solidFill>
              </a:rPr>
              <a:t>modem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Mod</a:t>
            </a:r>
            <a:r>
              <a:rPr lang="en-US" sz="2400" dirty="0" smtClean="0"/>
              <a:t>ulator-</a:t>
            </a:r>
            <a:r>
              <a:rPr lang="en-US" sz="2400" dirty="0" smtClean="0">
                <a:solidFill>
                  <a:srgbClr val="0000FF"/>
                </a:solidFill>
              </a:rPr>
              <a:t>dem</a:t>
            </a:r>
            <a:r>
              <a:rPr lang="en-US" sz="2400" dirty="0" smtClean="0"/>
              <a:t>odulator)?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</a:t>
            </a:fld>
            <a:endParaRPr lang="en-US" sz="850" b="1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777240" y="5504859"/>
            <a:ext cx="1424940" cy="1489710"/>
            <a:chOff x="816" y="1344"/>
            <a:chExt cx="1056" cy="1104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816" y="1570"/>
              <a:ext cx="878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/>
                <a:t>digital data</a:t>
              </a:r>
              <a:br>
                <a:rPr lang="en-US" sz="1700"/>
              </a:br>
              <a:r>
                <a:rPr lang="en-US" sz="1700"/>
                <a:t>(a string of </a:t>
              </a:r>
              <a:br>
                <a:rPr lang="en-US" sz="1700"/>
              </a:br>
              <a:r>
                <a:rPr lang="en-US" sz="1700"/>
                <a:t>symbols)</a:t>
              </a:r>
            </a:p>
          </p:txBody>
        </p: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1440" y="1344"/>
              <a:ext cx="432" cy="1104"/>
              <a:chOff x="1152" y="1296"/>
              <a:chExt cx="432" cy="1104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 flipV="1">
                <a:off x="1152" y="1968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</p:grp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5505452" y="5504859"/>
            <a:ext cx="1379062" cy="1489710"/>
            <a:chOff x="4320" y="1344"/>
            <a:chExt cx="1022" cy="1104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464" y="1570"/>
              <a:ext cx="878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700"/>
                <a:t>digital data</a:t>
              </a:r>
              <a:br>
                <a:rPr lang="en-US" sz="1700"/>
              </a:br>
              <a:r>
                <a:rPr lang="en-US" sz="1700"/>
                <a:t>(a string of </a:t>
              </a:r>
              <a:br>
                <a:rPr lang="en-US" sz="1700"/>
              </a:br>
              <a:r>
                <a:rPr lang="en-US" sz="1700"/>
                <a:t>symbols)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 flipH="1">
              <a:off x="4320" y="1344"/>
              <a:ext cx="432" cy="1104"/>
              <a:chOff x="1152" y="1296"/>
              <a:chExt cx="432" cy="1104"/>
            </a:xfrm>
          </p:grpSpPr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 flipV="1">
                <a:off x="1152" y="1968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530"/>
              </a:p>
            </p:txBody>
          </p:sp>
        </p:grpSp>
      </p:grp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720340" y="6411640"/>
            <a:ext cx="207264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40"/>
              <a:t>a signal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2202180" y="6087789"/>
            <a:ext cx="1295400" cy="3238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530"/>
              <a:t>modulation</a:t>
            </a: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4210050" y="6087789"/>
            <a:ext cx="1295400" cy="3238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530"/>
              <a:t>demodulation</a:t>
            </a:r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3497580" y="6268605"/>
            <a:ext cx="71247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pic>
        <p:nvPicPr>
          <p:cNvPr id="20" name="Picture 36" descr="2-24"/>
          <p:cNvPicPr>
            <a:picLocks noChangeAspect="1" noChangeArrowheads="1"/>
          </p:cNvPicPr>
          <p:nvPr/>
        </p:nvPicPr>
        <p:blipFill>
          <a:blip r:embed="rId3"/>
          <a:srcRect l="10298" t="51373" b="31503"/>
          <a:stretch>
            <a:fillRect/>
          </a:stretch>
        </p:blipFill>
        <p:spPr bwMode="auto">
          <a:xfrm>
            <a:off x="2526030" y="6800259"/>
            <a:ext cx="2720340" cy="42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698976" y="6827246"/>
            <a:ext cx="184731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530"/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608569" y="6970280"/>
            <a:ext cx="1476686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0101100100100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699760" y="6970280"/>
            <a:ext cx="1476686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530"/>
              <a:t>0101100100100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bject 12"/>
          <p:cNvSpPr txBox="1"/>
          <p:nvPr/>
        </p:nvSpPr>
        <p:spPr>
          <a:xfrm>
            <a:off x="1668272" y="659130"/>
            <a:ext cx="511352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The Foundation: Sending Bits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b="1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8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55508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SLOW ELEVATOR PROBLEM: </a:t>
            </a:r>
            <a:r>
              <a:rPr lang="en-US" sz="3200" dirty="0"/>
              <a:t> </a:t>
            </a:r>
            <a:r>
              <a:rPr lang="en-US" sz="3200" dirty="0" smtClean="0"/>
              <a:t>HOW TO DEAL WITH PROBLEM MORE CHEAPLY THAN BUYING A NEW ELEVATOR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PRIZE QUESTION 3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slow elev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331644"/>
            <a:ext cx="476250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447799" y="2743200"/>
            <a:ext cx="51587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4110" algn="l"/>
              </a:tabLst>
            </a:pPr>
            <a:r>
              <a:rPr sz="2400" b="1" spc="185" dirty="0">
                <a:solidFill>
                  <a:srgbClr val="0070C0"/>
                </a:solidFill>
                <a:latin typeface="PMingLiU"/>
                <a:cs typeface="PMingLiU"/>
              </a:rPr>
              <a:t>2.0</a:t>
            </a:r>
            <a:r>
              <a:rPr sz="2400" b="1" spc="2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54" dirty="0">
                <a:solidFill>
                  <a:srgbClr val="0070C0"/>
                </a:solidFill>
                <a:latin typeface="PMingLiU"/>
                <a:cs typeface="PMingLiU"/>
              </a:rPr>
              <a:t>Top </a:t>
            </a:r>
            <a:r>
              <a:rPr sz="2400" b="1" spc="220" dirty="0">
                <a:solidFill>
                  <a:srgbClr val="0070C0"/>
                </a:solidFill>
                <a:latin typeface="PMingLiU"/>
                <a:cs typeface="PMingLiU"/>
              </a:rPr>
              <a:t>Sublayer:	</a:t>
            </a:r>
            <a:r>
              <a:rPr sz="2400" b="1" spc="225" dirty="0">
                <a:solidFill>
                  <a:srgbClr val="0070C0"/>
                </a:solidFill>
                <a:latin typeface="PMingLiU"/>
                <a:cs typeface="PMingLiU"/>
              </a:rPr>
              <a:t>Clock</a:t>
            </a:r>
            <a:r>
              <a:rPr sz="2400" b="1" spc="19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35" dirty="0">
                <a:solidFill>
                  <a:srgbClr val="0070C0"/>
                </a:solidFill>
                <a:latin typeface="PMingLiU"/>
                <a:cs typeface="PMingLiU"/>
              </a:rPr>
              <a:t>Recovery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561" y="5334000"/>
            <a:ext cx="7452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How does a receiver know when to sample bits and how can the sender help?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6327" y="659130"/>
            <a:ext cx="474167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365" dirty="0">
                <a:solidFill>
                  <a:srgbClr val="0070C0"/>
                </a:solidFill>
                <a:latin typeface="PMingLiU"/>
                <a:cs typeface="PMingLiU"/>
              </a:rPr>
              <a:t>Who </a:t>
            </a:r>
            <a:r>
              <a:rPr sz="2800" b="1" spc="245" dirty="0">
                <a:solidFill>
                  <a:srgbClr val="0070C0"/>
                </a:solidFill>
                <a:latin typeface="PMingLiU"/>
                <a:cs typeface="PMingLiU"/>
              </a:rPr>
              <a:t>needs </a:t>
            </a:r>
            <a:r>
              <a:rPr sz="2800" b="1" spc="275" dirty="0">
                <a:solidFill>
                  <a:srgbClr val="0070C0"/>
                </a:solidFill>
                <a:latin typeface="PMingLiU"/>
                <a:cs typeface="PMingLiU"/>
              </a:rPr>
              <a:t>a </a:t>
            </a:r>
            <a:r>
              <a:rPr sz="2800" b="1" spc="180" dirty="0">
                <a:solidFill>
                  <a:srgbClr val="0070C0"/>
                </a:solidFill>
                <a:latin typeface="PMingLiU"/>
                <a:cs typeface="PMingLiU"/>
              </a:rPr>
              <a:t>clock</a:t>
            </a:r>
            <a:r>
              <a:rPr sz="2800" b="1" spc="2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45" dirty="0">
                <a:solidFill>
                  <a:srgbClr val="0070C0"/>
                </a:solidFill>
                <a:latin typeface="PMingLiU"/>
                <a:cs typeface="PMingLiU"/>
              </a:rPr>
              <a:t>anyway?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7627" y="1251381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32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1734" y="1239430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45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1788" y="3651910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32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1964" y="3663848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32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915" y="1251381"/>
            <a:ext cx="0" cy="1708150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32"/>
                </a:lnTo>
              </a:path>
            </a:pathLst>
          </a:custGeom>
          <a:ln w="1194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5677" y="1633562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8794"/>
                </a:lnTo>
              </a:path>
            </a:pathLst>
          </a:custGeom>
          <a:ln w="3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6645" y="231310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695" y="0"/>
                </a:lnTo>
              </a:path>
            </a:pathLst>
          </a:custGeom>
          <a:ln w="3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9850" y="4081856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8794"/>
                </a:lnTo>
              </a:path>
            </a:pathLst>
          </a:custGeom>
          <a:ln w="3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2756" y="472558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695" y="0"/>
                </a:lnTo>
              </a:path>
            </a:pathLst>
          </a:custGeom>
          <a:ln w="35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12695" y="1275257"/>
          <a:ext cx="2687039" cy="1804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098">
                <a:tc rowSpan="2"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35828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5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35828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ts val="183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ts val="183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ts val="183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ts val="1835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ts val="1835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60655">
                        <a:lnSpc>
                          <a:spcPts val="1835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ts val="1835"/>
                        </a:lnSpc>
                        <a:spcBef>
                          <a:spcPts val="5"/>
                        </a:spcBef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54491" y="2823388"/>
            <a:ext cx="5289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sz="1850" spc="15" dirty="0">
                <a:latin typeface="Arial"/>
                <a:cs typeface="Arial"/>
              </a:rPr>
              <a:t>0	0</a:t>
            </a:r>
            <a:endParaRPr sz="18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52980" y="3675786"/>
          <a:ext cx="2722866" cy="1755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98">
                <a:tc rowSpan="2"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35828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2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942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35828">
                      <a:solidFill>
                        <a:srgbClr val="000000"/>
                      </a:solidFill>
                      <a:prstDash val="solid"/>
                    </a:lnR>
                    <a:lnB w="35828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48895" algn="ctr">
                        <a:lnSpc>
                          <a:spcPct val="100000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87985">
                        <a:lnSpc>
                          <a:spcPct val="100000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1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0960" algn="ctr">
                        <a:lnSpc>
                          <a:spcPct val="100000"/>
                        </a:lnSpc>
                      </a:pPr>
                      <a:r>
                        <a:rPr sz="1850" dirty="0">
                          <a:latin typeface="Arial"/>
                          <a:cs typeface="Arial"/>
                        </a:rPr>
                        <a:t>0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1942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5828">
                      <a:solidFill>
                        <a:srgbClr val="000000"/>
                      </a:solidFill>
                      <a:prstDash val="solid"/>
                    </a:lnL>
                    <a:lnR w="11942">
                      <a:solidFill>
                        <a:srgbClr val="000000"/>
                      </a:solidFill>
                      <a:prstDash val="solid"/>
                    </a:lnR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42">
                      <a:solidFill>
                        <a:srgbClr val="000000"/>
                      </a:solidFill>
                      <a:prstDash val="solid"/>
                    </a:lnL>
                    <a:lnT w="35828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230876" y="4996992"/>
            <a:ext cx="5345430" cy="303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1095" algn="r">
              <a:lnSpc>
                <a:spcPct val="100000"/>
              </a:lnSpc>
            </a:pPr>
            <a:r>
              <a:rPr sz="1850" spc="15" dirty="0"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212090" marR="15430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050" spc="-90" dirty="0">
                <a:latin typeface="Garamond"/>
                <a:cs typeface="Garamond"/>
              </a:rPr>
              <a:t>How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70" dirty="0">
                <a:latin typeface="Garamond"/>
                <a:cs typeface="Garamond"/>
              </a:rPr>
              <a:t>initially </a:t>
            </a:r>
            <a:r>
              <a:rPr sz="2050" dirty="0">
                <a:latin typeface="Garamond"/>
                <a:cs typeface="Garamond"/>
              </a:rPr>
              <a:t>synchronize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50" dirty="0">
                <a:latin typeface="Garamond"/>
                <a:cs typeface="Garamond"/>
              </a:rPr>
              <a:t>with  </a:t>
            </a:r>
            <a:r>
              <a:rPr sz="2050" spc="5" dirty="0">
                <a:latin typeface="Garamond"/>
                <a:cs typeface="Garamond"/>
              </a:rPr>
              <a:t>sender </a:t>
            </a:r>
            <a:r>
              <a:rPr sz="2050" spc="15" dirty="0">
                <a:latin typeface="Garamond"/>
                <a:cs typeface="Garamond"/>
              </a:rPr>
              <a:t>clock?  </a:t>
            </a:r>
            <a:r>
              <a:rPr sz="2050" spc="215" dirty="0">
                <a:latin typeface="PMingLiU"/>
                <a:cs typeface="PMingLiU"/>
              </a:rPr>
              <a:t>Initial </a:t>
            </a:r>
            <a:r>
              <a:rPr sz="2050" spc="235" dirty="0">
                <a:latin typeface="PMingLiU"/>
                <a:cs typeface="PMingLiU"/>
              </a:rPr>
              <a:t>Training</a:t>
            </a:r>
            <a:r>
              <a:rPr sz="2050" spc="110" dirty="0">
                <a:latin typeface="PMingLiU"/>
                <a:cs typeface="PMingLiU"/>
              </a:rPr>
              <a:t> </a:t>
            </a:r>
            <a:r>
              <a:rPr sz="2050" spc="250" dirty="0">
                <a:latin typeface="PMingLiU"/>
                <a:cs typeface="PMingLiU"/>
              </a:rPr>
              <a:t>Bits</a:t>
            </a:r>
            <a:endParaRPr sz="2050">
              <a:latin typeface="PMingLiU"/>
              <a:cs typeface="PMingLiU"/>
            </a:endParaRPr>
          </a:p>
          <a:p>
            <a:pPr marL="212090" marR="5080" indent="-199390">
              <a:lnSpc>
                <a:spcPct val="116399"/>
              </a:lnSpc>
              <a:spcBef>
                <a:spcPts val="76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25" dirty="0">
                <a:latin typeface="Garamond"/>
                <a:cs typeface="Garamond"/>
              </a:rPr>
              <a:t>Problem: </a:t>
            </a:r>
            <a:r>
              <a:rPr sz="2050" spc="40" dirty="0">
                <a:latin typeface="Garamond"/>
                <a:cs typeface="Garamond"/>
              </a:rPr>
              <a:t>All </a:t>
            </a:r>
            <a:r>
              <a:rPr sz="2050" spc="45" dirty="0">
                <a:latin typeface="Garamond"/>
                <a:cs typeface="Garamond"/>
              </a:rPr>
              <a:t>real </a:t>
            </a:r>
            <a:r>
              <a:rPr sz="2050" spc="35" dirty="0">
                <a:latin typeface="Garamond"/>
                <a:cs typeface="Garamond"/>
              </a:rPr>
              <a:t>physical </a:t>
            </a:r>
            <a:r>
              <a:rPr sz="2050" spc="-10" dirty="0">
                <a:latin typeface="Garamond"/>
                <a:cs typeface="Garamond"/>
              </a:rPr>
              <a:t>clocks </a:t>
            </a:r>
            <a:r>
              <a:rPr sz="2050" spc="30" dirty="0">
                <a:latin typeface="Garamond"/>
                <a:cs typeface="Garamond"/>
              </a:rPr>
              <a:t>drift </a:t>
            </a:r>
            <a:r>
              <a:rPr sz="2050" spc="-35" dirty="0">
                <a:latin typeface="Garamond"/>
                <a:cs typeface="Garamond"/>
              </a:rPr>
              <a:t>over </a:t>
            </a:r>
            <a:r>
              <a:rPr sz="2050" spc="45" dirty="0">
                <a:latin typeface="Garamond"/>
                <a:cs typeface="Garamond"/>
              </a:rPr>
              <a:t>time.  </a:t>
            </a:r>
            <a:r>
              <a:rPr sz="2050" spc="50" dirty="0">
                <a:latin typeface="Garamond"/>
                <a:cs typeface="Garamond"/>
              </a:rPr>
              <a:t>Crucial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20" dirty="0">
                <a:latin typeface="Garamond"/>
                <a:cs typeface="Garamond"/>
              </a:rPr>
              <a:t>high </a:t>
            </a:r>
            <a:r>
              <a:rPr sz="2050" spc="15" dirty="0">
                <a:latin typeface="Garamond"/>
                <a:cs typeface="Garamond"/>
              </a:rPr>
              <a:t>speeds. </a:t>
            </a:r>
            <a:r>
              <a:rPr sz="2050" spc="55" dirty="0">
                <a:latin typeface="Garamond"/>
                <a:cs typeface="Garamond"/>
              </a:rPr>
              <a:t>Small </a:t>
            </a:r>
            <a:r>
              <a:rPr sz="2050" spc="30" dirty="0">
                <a:latin typeface="Garamond"/>
                <a:cs typeface="Garamond"/>
              </a:rPr>
              <a:t>drift leads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30" dirty="0">
                <a:latin typeface="Garamond"/>
                <a:cs typeface="Garamond"/>
              </a:rPr>
              <a:t>sampling </a:t>
            </a:r>
            <a:r>
              <a:rPr sz="2050" spc="15" dirty="0">
                <a:latin typeface="Garamond"/>
                <a:cs typeface="Garamond"/>
              </a:rPr>
              <a:t>error. </a:t>
            </a:r>
            <a:r>
              <a:rPr sz="2050" spc="-90" dirty="0">
                <a:latin typeface="Garamond"/>
                <a:cs typeface="Garamond"/>
              </a:rPr>
              <a:t>How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10" dirty="0">
                <a:latin typeface="Garamond"/>
                <a:cs typeface="Garamond"/>
              </a:rPr>
              <a:t>keep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35" dirty="0">
                <a:latin typeface="Garamond"/>
                <a:cs typeface="Garamond"/>
              </a:rPr>
              <a:t>synch?  </a:t>
            </a:r>
            <a:r>
              <a:rPr sz="2050" spc="235" dirty="0">
                <a:latin typeface="PMingLiU"/>
                <a:cs typeface="PMingLiU"/>
              </a:rPr>
              <a:t>Transitions</a:t>
            </a:r>
            <a:endParaRPr sz="2050"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70" y="659131"/>
            <a:ext cx="6541530" cy="632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0">
              <a:lnSpc>
                <a:spcPct val="100000"/>
              </a:lnSpc>
            </a:pPr>
            <a:r>
              <a:rPr sz="2400" b="1" spc="235" dirty="0">
                <a:solidFill>
                  <a:srgbClr val="0070C0"/>
                </a:solidFill>
                <a:latin typeface="PMingLiU"/>
                <a:cs typeface="PMingLiU"/>
              </a:rPr>
              <a:t>Transitions </a:t>
            </a:r>
            <a:r>
              <a:rPr sz="2400" b="1" spc="305" dirty="0">
                <a:solidFill>
                  <a:srgbClr val="0070C0"/>
                </a:solidFill>
                <a:latin typeface="PMingLiU"/>
                <a:cs typeface="PMingLiU"/>
              </a:rPr>
              <a:t>and</a:t>
            </a:r>
            <a:r>
              <a:rPr sz="2400" b="1" spc="16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70" dirty="0">
                <a:solidFill>
                  <a:srgbClr val="0070C0"/>
                </a:solidFill>
                <a:latin typeface="PMingLiU"/>
                <a:cs typeface="PMingLiU"/>
              </a:rPr>
              <a:t>Coding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12090" marR="95948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800" spc="50" dirty="0">
                <a:latin typeface="Garamond"/>
                <a:cs typeface="Garamond"/>
              </a:rPr>
              <a:t>Parse: </a:t>
            </a:r>
            <a:r>
              <a:rPr sz="2800" spc="-20" dirty="0">
                <a:latin typeface="Garamond"/>
                <a:cs typeface="Garamond"/>
              </a:rPr>
              <a:t>nohewontgosoon. </a:t>
            </a:r>
            <a:r>
              <a:rPr sz="2800" spc="-40" dirty="0">
                <a:latin typeface="Garamond"/>
                <a:cs typeface="Garamond"/>
              </a:rPr>
              <a:t>Need </a:t>
            </a:r>
            <a:r>
              <a:rPr sz="2800" spc="10" dirty="0">
                <a:latin typeface="Garamond"/>
                <a:cs typeface="Garamond"/>
              </a:rPr>
              <a:t>spaces </a:t>
            </a:r>
            <a:r>
              <a:rPr sz="2800" spc="50" dirty="0">
                <a:latin typeface="Garamond"/>
                <a:cs typeface="Garamond"/>
              </a:rPr>
              <a:t>and  </a:t>
            </a:r>
            <a:r>
              <a:rPr sz="2800" spc="40" dirty="0">
                <a:latin typeface="Garamond"/>
                <a:cs typeface="Garamond"/>
              </a:rPr>
              <a:t>punctutations </a:t>
            </a:r>
            <a:r>
              <a:rPr sz="2800" spc="15" dirty="0">
                <a:latin typeface="Garamond"/>
                <a:cs typeface="Garamond"/>
              </a:rPr>
              <a:t>to </a:t>
            </a:r>
            <a:r>
              <a:rPr sz="2800" spc="30" dirty="0">
                <a:latin typeface="Garamond"/>
                <a:cs typeface="Garamond"/>
              </a:rPr>
              <a:t>parse</a:t>
            </a:r>
            <a:r>
              <a:rPr sz="2800" spc="254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speech.</a:t>
            </a:r>
          </a:p>
          <a:p>
            <a:pPr marL="212090" marR="59436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800" spc="60" dirty="0">
                <a:latin typeface="Garamond"/>
                <a:cs typeface="Garamond"/>
              </a:rPr>
              <a:t>Stream </a:t>
            </a:r>
            <a:r>
              <a:rPr sz="2800" spc="-95" dirty="0">
                <a:latin typeface="Garamond"/>
                <a:cs typeface="Garamond"/>
              </a:rPr>
              <a:t>of </a:t>
            </a:r>
            <a:r>
              <a:rPr sz="2800" spc="45" dirty="0">
                <a:latin typeface="Garamond"/>
                <a:cs typeface="Garamond"/>
              </a:rPr>
              <a:t>bits </a:t>
            </a:r>
            <a:r>
              <a:rPr sz="2800" spc="40" dirty="0">
                <a:latin typeface="Garamond"/>
                <a:cs typeface="Garamond"/>
              </a:rPr>
              <a:t>without </a:t>
            </a:r>
            <a:r>
              <a:rPr sz="2800" spc="35" dirty="0">
                <a:latin typeface="Garamond"/>
                <a:cs typeface="Garamond"/>
              </a:rPr>
              <a:t>transitions </a:t>
            </a:r>
            <a:r>
              <a:rPr sz="2800" spc="30" dirty="0">
                <a:latin typeface="Garamond"/>
                <a:cs typeface="Garamond"/>
              </a:rPr>
              <a:t>(change </a:t>
            </a:r>
            <a:r>
              <a:rPr sz="2800" spc="25" dirty="0">
                <a:latin typeface="Garamond"/>
                <a:cs typeface="Garamond"/>
              </a:rPr>
              <a:t>in  </a:t>
            </a:r>
            <a:r>
              <a:rPr sz="2800" spc="40" dirty="0">
                <a:latin typeface="Garamond"/>
                <a:cs typeface="Garamond"/>
              </a:rPr>
              <a:t>signal value) </a:t>
            </a:r>
            <a:r>
              <a:rPr sz="2800" spc="50" dirty="0">
                <a:latin typeface="Garamond"/>
                <a:cs typeface="Garamond"/>
              </a:rPr>
              <a:t>equally hard </a:t>
            </a:r>
            <a:r>
              <a:rPr sz="2800" spc="15" dirty="0">
                <a:latin typeface="Garamond"/>
                <a:cs typeface="Garamond"/>
              </a:rPr>
              <a:t>to</a:t>
            </a:r>
            <a:r>
              <a:rPr sz="2800" spc="350" dirty="0">
                <a:latin typeface="Garamond"/>
                <a:cs typeface="Garamond"/>
              </a:rPr>
              <a:t> </a:t>
            </a:r>
            <a:r>
              <a:rPr sz="2800" spc="35" dirty="0">
                <a:latin typeface="Garamond"/>
                <a:cs typeface="Garamond"/>
              </a:rPr>
              <a:t>parse.</a:t>
            </a:r>
            <a:endParaRPr sz="28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100"/>
              </a:lnSpc>
              <a:spcBef>
                <a:spcPts val="910"/>
              </a:spcBef>
              <a:buFont typeface="Arial"/>
              <a:buChar char="•"/>
              <a:tabLst>
                <a:tab pos="212725" algn="l"/>
              </a:tabLst>
            </a:pPr>
            <a:r>
              <a:rPr sz="2800" spc="65" dirty="0">
                <a:latin typeface="Garamond"/>
                <a:cs typeface="Garamond"/>
              </a:rPr>
              <a:t>Real </a:t>
            </a:r>
            <a:r>
              <a:rPr sz="2800" spc="95" dirty="0">
                <a:latin typeface="Garamond"/>
                <a:cs typeface="Garamond"/>
              </a:rPr>
              <a:t>data </a:t>
            </a:r>
            <a:r>
              <a:rPr sz="2800" spc="75" dirty="0">
                <a:latin typeface="Garamond"/>
                <a:cs typeface="Garamond"/>
              </a:rPr>
              <a:t>may </a:t>
            </a:r>
            <a:r>
              <a:rPr sz="2800" spc="20" dirty="0">
                <a:latin typeface="Garamond"/>
                <a:cs typeface="Garamond"/>
              </a:rPr>
              <a:t>contain </a:t>
            </a:r>
            <a:r>
              <a:rPr sz="2800" spc="70" dirty="0">
                <a:latin typeface="Garamond"/>
                <a:cs typeface="Garamond"/>
              </a:rPr>
              <a:t>all </a:t>
            </a:r>
            <a:r>
              <a:rPr sz="2800" spc="25" dirty="0">
                <a:latin typeface="Garamond"/>
                <a:cs typeface="Garamond"/>
              </a:rPr>
              <a:t>0’s. </a:t>
            </a:r>
            <a:r>
              <a:rPr sz="2800" spc="-90" dirty="0">
                <a:latin typeface="Garamond"/>
                <a:cs typeface="Garamond"/>
              </a:rPr>
              <a:t>How </a:t>
            </a:r>
            <a:r>
              <a:rPr sz="2800" spc="35" dirty="0">
                <a:latin typeface="Garamond"/>
                <a:cs typeface="Garamond"/>
              </a:rPr>
              <a:t>can </a:t>
            </a:r>
            <a:r>
              <a:rPr sz="2800" spc="15" dirty="0">
                <a:latin typeface="Garamond"/>
                <a:cs typeface="Garamond"/>
              </a:rPr>
              <a:t>you </a:t>
            </a:r>
            <a:r>
              <a:rPr sz="2800" spc="10" dirty="0">
                <a:latin typeface="Garamond"/>
                <a:cs typeface="Garamond"/>
              </a:rPr>
              <a:t>ensure  </a:t>
            </a:r>
            <a:r>
              <a:rPr sz="2800" spc="40" dirty="0">
                <a:latin typeface="Garamond"/>
                <a:cs typeface="Garamond"/>
              </a:rPr>
              <a:t>transitions. </a:t>
            </a:r>
            <a:r>
              <a:rPr sz="2800" spc="30" dirty="0">
                <a:latin typeface="Garamond"/>
                <a:cs typeface="Garamond"/>
              </a:rPr>
              <a:t>Coding.  </a:t>
            </a:r>
            <a:r>
              <a:rPr sz="2800" spc="20" dirty="0">
                <a:latin typeface="Garamond"/>
                <a:cs typeface="Garamond"/>
              </a:rPr>
              <a:t>Adds</a:t>
            </a:r>
            <a:r>
              <a:rPr sz="2800" spc="100" dirty="0">
                <a:latin typeface="Garamond"/>
                <a:cs typeface="Garamond"/>
              </a:rPr>
              <a:t> </a:t>
            </a:r>
            <a:r>
              <a:rPr sz="2800" spc="15" dirty="0">
                <a:latin typeface="Garamond"/>
                <a:cs typeface="Garamond"/>
              </a:rPr>
              <a:t>cost.</a:t>
            </a:r>
            <a:endParaRPr sz="2800" dirty="0">
              <a:latin typeface="Garamond"/>
              <a:cs typeface="Garamond"/>
            </a:endParaRPr>
          </a:p>
          <a:p>
            <a:pPr marL="212090" marR="188595" indent="-199390">
              <a:lnSpc>
                <a:spcPct val="116300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sz="2800" spc="10" dirty="0">
                <a:latin typeface="Garamond"/>
                <a:cs typeface="Garamond"/>
              </a:rPr>
              <a:t>Code </a:t>
            </a:r>
            <a:r>
              <a:rPr sz="2800" spc="15" dirty="0">
                <a:latin typeface="Garamond"/>
                <a:cs typeface="Garamond"/>
              </a:rPr>
              <a:t>to </a:t>
            </a:r>
            <a:r>
              <a:rPr sz="2800" spc="10" dirty="0">
                <a:latin typeface="Garamond"/>
                <a:cs typeface="Garamond"/>
              </a:rPr>
              <a:t>ensure </a:t>
            </a:r>
            <a:r>
              <a:rPr sz="2800" spc="95" dirty="0">
                <a:latin typeface="Garamond"/>
                <a:cs typeface="Garamond"/>
              </a:rPr>
              <a:t>that </a:t>
            </a:r>
            <a:r>
              <a:rPr sz="2800" spc="30" dirty="0">
                <a:latin typeface="Garamond"/>
                <a:cs typeface="Garamond"/>
              </a:rPr>
              <a:t>every </a:t>
            </a:r>
            <a:r>
              <a:rPr sz="2800" i="1" spc="-95" dirty="0">
                <a:latin typeface="Verdana"/>
                <a:cs typeface="Verdana"/>
              </a:rPr>
              <a:t>n </a:t>
            </a:r>
            <a:r>
              <a:rPr sz="2800" spc="45" dirty="0">
                <a:latin typeface="Garamond"/>
                <a:cs typeface="Garamond"/>
              </a:rPr>
              <a:t>bits </a:t>
            </a:r>
            <a:r>
              <a:rPr sz="2800" spc="15" dirty="0">
                <a:latin typeface="Garamond"/>
                <a:cs typeface="Garamond"/>
              </a:rPr>
              <a:t>you </a:t>
            </a:r>
            <a:r>
              <a:rPr sz="2800" spc="45" dirty="0">
                <a:latin typeface="Garamond"/>
                <a:cs typeface="Garamond"/>
              </a:rPr>
              <a:t>get </a:t>
            </a:r>
            <a:r>
              <a:rPr sz="2800" spc="120" dirty="0">
                <a:latin typeface="Garamond"/>
                <a:cs typeface="Garamond"/>
              </a:rPr>
              <a:t>at </a:t>
            </a:r>
            <a:r>
              <a:rPr sz="2800" spc="55" dirty="0">
                <a:latin typeface="Garamond"/>
                <a:cs typeface="Garamond"/>
              </a:rPr>
              <a:t>least  </a:t>
            </a:r>
            <a:r>
              <a:rPr sz="2800" i="1" spc="-229" dirty="0">
                <a:latin typeface="Verdana"/>
                <a:cs typeface="Verdana"/>
              </a:rPr>
              <a:t>m </a:t>
            </a:r>
            <a:r>
              <a:rPr sz="2800" spc="40" dirty="0">
                <a:latin typeface="Garamond"/>
                <a:cs typeface="Garamond"/>
              </a:rPr>
              <a:t>transitions. </a:t>
            </a:r>
            <a:r>
              <a:rPr sz="2800" spc="-25" dirty="0">
                <a:latin typeface="Garamond"/>
                <a:cs typeface="Garamond"/>
              </a:rPr>
              <a:t>Different </a:t>
            </a:r>
            <a:r>
              <a:rPr sz="2800" spc="5" dirty="0">
                <a:latin typeface="Garamond"/>
                <a:cs typeface="Garamond"/>
              </a:rPr>
              <a:t>coding </a:t>
            </a:r>
            <a:r>
              <a:rPr sz="2800" spc="-15" dirty="0">
                <a:latin typeface="Garamond"/>
                <a:cs typeface="Garamond"/>
              </a:rPr>
              <a:t>schemes  </a:t>
            </a:r>
            <a:r>
              <a:rPr sz="2800" spc="35" dirty="0">
                <a:latin typeface="Garamond"/>
                <a:cs typeface="Garamond"/>
              </a:rPr>
              <a:t>parameterized </a:t>
            </a:r>
            <a:r>
              <a:rPr sz="2800" spc="50" dirty="0">
                <a:latin typeface="Garamond"/>
                <a:cs typeface="Garamond"/>
              </a:rPr>
              <a:t>by </a:t>
            </a:r>
            <a:r>
              <a:rPr sz="2800" i="1" spc="-95" dirty="0">
                <a:latin typeface="Verdana"/>
                <a:cs typeface="Verdana"/>
              </a:rPr>
              <a:t>n </a:t>
            </a:r>
            <a:r>
              <a:rPr sz="2800" spc="50" dirty="0">
                <a:latin typeface="Garamond"/>
                <a:cs typeface="Garamond"/>
              </a:rPr>
              <a:t>and</a:t>
            </a:r>
            <a:r>
              <a:rPr sz="2800" spc="180" dirty="0">
                <a:latin typeface="Garamond"/>
                <a:cs typeface="Garamond"/>
              </a:rPr>
              <a:t> </a:t>
            </a:r>
            <a:r>
              <a:rPr sz="2800" i="1" spc="-85" dirty="0">
                <a:latin typeface="Verdana"/>
                <a:cs typeface="Verdana"/>
              </a:rPr>
              <a:t>m</a:t>
            </a:r>
            <a:r>
              <a:rPr sz="2800" spc="-85" dirty="0">
                <a:latin typeface="Garamond"/>
                <a:cs typeface="Garamond"/>
              </a:rPr>
              <a:t>.</a:t>
            </a:r>
            <a:endParaRPr sz="28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1765312" y="682384"/>
            <a:ext cx="4354302" cy="847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ct val="100000"/>
              </a:lnSpc>
            </a:pP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PHYSICAL LAYER:</a:t>
            </a:r>
            <a:r>
              <a:rPr sz="2000" b="1" i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SUBLAYERS</a:t>
            </a:r>
            <a:endParaRPr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80695" marR="341630" indent="-468630">
              <a:lnSpc>
                <a:spcPct val="132800"/>
              </a:lnSpc>
              <a:spcBef>
                <a:spcPts val="735"/>
              </a:spcBef>
              <a:tabLst>
                <a:tab pos="2624455" algn="l"/>
                <a:tab pos="3186430" algn="l"/>
              </a:tabLst>
            </a:pPr>
            <a:r>
              <a:rPr sz="1650" baseline="5050" dirty="0">
                <a:latin typeface="Courier New"/>
                <a:cs typeface="Courier New"/>
              </a:rPr>
              <a:t>Input</a:t>
            </a:r>
            <a:r>
              <a:rPr sz="1650" spc="30" baseline="5050" dirty="0">
                <a:latin typeface="Courier New"/>
                <a:cs typeface="Courier New"/>
              </a:rPr>
              <a:t> </a:t>
            </a:r>
            <a:r>
              <a:rPr sz="1650" baseline="5050" dirty="0">
                <a:latin typeface="Courier New"/>
                <a:cs typeface="Courier New"/>
              </a:rPr>
              <a:t>Stream	</a:t>
            </a:r>
            <a:r>
              <a:rPr sz="1100" dirty="0">
                <a:latin typeface="Courier New"/>
                <a:cs typeface="Courier New"/>
              </a:rPr>
              <a:t>Output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  </a:t>
            </a:r>
            <a:r>
              <a:rPr sz="1650" baseline="5050" dirty="0">
                <a:latin typeface="Courier New"/>
                <a:cs typeface="Courier New"/>
              </a:rPr>
              <a:t>01010000		</a:t>
            </a:r>
            <a:r>
              <a:rPr sz="1100" dirty="0">
                <a:latin typeface="Courier New"/>
                <a:cs typeface="Courier New"/>
              </a:rPr>
              <a:t>01010000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5475" y="4141039"/>
            <a:ext cx="1137099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990" y="1972516"/>
            <a:ext cx="2104845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Coding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823" y="4122491"/>
            <a:ext cx="1137099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2177" y="4617495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Input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Signal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26563" y="4713570"/>
            <a:ext cx="13790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Output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Signal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937443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0761" y="3939120"/>
            <a:ext cx="2343659" cy="648127"/>
          </a:xfrm>
          <a:custGeom>
            <a:avLst/>
            <a:gdLst/>
            <a:ahLst/>
            <a:cxnLst/>
            <a:rect l="l" t="t" r="r" b="b"/>
            <a:pathLst>
              <a:path w="1906904" h="409575">
                <a:moveTo>
                  <a:pt x="0" y="409286"/>
                </a:moveTo>
                <a:lnTo>
                  <a:pt x="1906790" y="409286"/>
                </a:lnTo>
                <a:lnTo>
                  <a:pt x="1906790" y="0"/>
                </a:lnTo>
                <a:lnTo>
                  <a:pt x="0" y="0"/>
                </a:lnTo>
                <a:lnTo>
                  <a:pt x="0" y="409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3729" y="1789168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9015" y="3902083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6369" y="3881567"/>
            <a:ext cx="2519258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Transmission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6556" y="3881567"/>
            <a:ext cx="2104845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Reception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339" y="1898388"/>
            <a:ext cx="2381120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Decoding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3826" y="1325816"/>
            <a:ext cx="0" cy="611953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7848" y="1752093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916" y="1362875"/>
            <a:ext cx="0" cy="427061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9923" y="1362875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9420" y="2567608"/>
            <a:ext cx="0" cy="1427890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8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3441" y="3809400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86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5916" y="2437862"/>
            <a:ext cx="0" cy="1483156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9370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9923" y="2437862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3179" y="5644307"/>
            <a:ext cx="5369422" cy="1594693"/>
          </a:xfrm>
          <a:custGeom>
            <a:avLst/>
            <a:gdLst/>
            <a:ahLst/>
            <a:cxnLst/>
            <a:rect l="l" t="t" r="r" b="b"/>
            <a:pathLst>
              <a:path w="4368800" h="1007745">
                <a:moveTo>
                  <a:pt x="0" y="1007278"/>
                </a:moveTo>
                <a:lnTo>
                  <a:pt x="4368761" y="1007278"/>
                </a:lnTo>
                <a:lnTo>
                  <a:pt x="4368761" y="0"/>
                </a:lnTo>
                <a:lnTo>
                  <a:pt x="0" y="0"/>
                </a:lnTo>
                <a:lnTo>
                  <a:pt x="0" y="10072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3826" y="4569306"/>
            <a:ext cx="0" cy="109428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910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7848" y="5477488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2727" y="4550777"/>
            <a:ext cx="0" cy="109428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0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6749" y="4550777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73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2177" y="5440430"/>
            <a:ext cx="259106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5675" y="5125349"/>
            <a:ext cx="0" cy="278343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1756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0082" y="5125349"/>
            <a:ext cx="273934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7969" y="5125349"/>
            <a:ext cx="403487" cy="315522"/>
          </a:xfrm>
          <a:custGeom>
            <a:avLst/>
            <a:gdLst/>
            <a:ahLst/>
            <a:cxnLst/>
            <a:rect l="l" t="t" r="r" b="b"/>
            <a:pathLst>
              <a:path w="328294" h="199389">
                <a:moveTo>
                  <a:pt x="0" y="0"/>
                </a:moveTo>
                <a:lnTo>
                  <a:pt x="0" y="199110"/>
                </a:lnTo>
                <a:lnTo>
                  <a:pt x="327964" y="199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1036" y="5180937"/>
            <a:ext cx="0" cy="260256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1639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4225" y="5180937"/>
            <a:ext cx="432363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4252" y="5218015"/>
            <a:ext cx="1482835" cy="223076"/>
          </a:xfrm>
          <a:custGeom>
            <a:avLst/>
            <a:gdLst/>
            <a:ahLst/>
            <a:cxnLst/>
            <a:rect l="l" t="t" r="r" b="b"/>
            <a:pathLst>
              <a:path w="1206500" h="140970">
                <a:moveTo>
                  <a:pt x="0" y="140550"/>
                </a:moveTo>
                <a:lnTo>
                  <a:pt x="610" y="140337"/>
                </a:lnTo>
                <a:lnTo>
                  <a:pt x="4881" y="138842"/>
                </a:lnTo>
                <a:lnTo>
                  <a:pt x="16475" y="134785"/>
                </a:lnTo>
                <a:lnTo>
                  <a:pt x="74828" y="114288"/>
                </a:lnTo>
                <a:lnTo>
                  <a:pt x="120303" y="97847"/>
                </a:lnTo>
                <a:lnTo>
                  <a:pt x="170536" y="78843"/>
                </a:lnTo>
                <a:lnTo>
                  <a:pt x="220586" y="58559"/>
                </a:lnTo>
                <a:lnTo>
                  <a:pt x="266616" y="38580"/>
                </a:lnTo>
                <a:lnTo>
                  <a:pt x="309167" y="21712"/>
                </a:lnTo>
                <a:lnTo>
                  <a:pt x="349886" y="11066"/>
                </a:lnTo>
                <a:lnTo>
                  <a:pt x="390423" y="9753"/>
                </a:lnTo>
                <a:lnTo>
                  <a:pt x="431814" y="19672"/>
                </a:lnTo>
                <a:lnTo>
                  <a:pt x="472655" y="37822"/>
                </a:lnTo>
                <a:lnTo>
                  <a:pt x="510934" y="59993"/>
                </a:lnTo>
                <a:lnTo>
                  <a:pt x="544639" y="81978"/>
                </a:lnTo>
                <a:lnTo>
                  <a:pt x="573066" y="100036"/>
                </a:lnTo>
                <a:lnTo>
                  <a:pt x="600760" y="112239"/>
                </a:lnTo>
                <a:lnTo>
                  <a:pt x="633579" y="117122"/>
                </a:lnTo>
                <a:lnTo>
                  <a:pt x="677379" y="113220"/>
                </a:lnTo>
                <a:lnTo>
                  <a:pt x="714994" y="105286"/>
                </a:lnTo>
                <a:lnTo>
                  <a:pt x="758356" y="93988"/>
                </a:lnTo>
                <a:lnTo>
                  <a:pt x="805730" y="80521"/>
                </a:lnTo>
                <a:lnTo>
                  <a:pt x="855381" y="66078"/>
                </a:lnTo>
                <a:lnTo>
                  <a:pt x="905572" y="51853"/>
                </a:lnTo>
                <a:lnTo>
                  <a:pt x="954570" y="39039"/>
                </a:lnTo>
                <a:lnTo>
                  <a:pt x="1022681" y="24219"/>
                </a:lnTo>
                <a:lnTo>
                  <a:pt x="1082190" y="14154"/>
                </a:lnTo>
                <a:lnTo>
                  <a:pt x="1131086" y="7746"/>
                </a:lnTo>
                <a:lnTo>
                  <a:pt x="1189928" y="1644"/>
                </a:lnTo>
                <a:lnTo>
                  <a:pt x="1201518" y="487"/>
                </a:lnTo>
                <a:lnTo>
                  <a:pt x="1205788" y="60"/>
                </a:lnTo>
                <a:lnTo>
                  <a:pt x="12063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70205" y="3230833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Coded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009877" y="3286431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Coded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7341" y="5809115"/>
            <a:ext cx="3901416" cy="806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Signal Transmission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 dirty="0">
              <a:latin typeface="Courier New"/>
              <a:cs typeface="Courier New"/>
            </a:endParaRPr>
          </a:p>
          <a:p>
            <a:pPr marR="99695" algn="ctr">
              <a:lnSpc>
                <a:spcPct val="100000"/>
              </a:lnSpc>
              <a:spcBef>
                <a:spcPts val="740"/>
              </a:spcBef>
            </a:pPr>
            <a:r>
              <a:rPr sz="1100" dirty="0">
                <a:latin typeface="Courier New"/>
                <a:cs typeface="Courier New"/>
              </a:rPr>
              <a:t>(SHANNON AND NYQUIST LIMITS)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03040" y="2368765"/>
            <a:ext cx="220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THIS LECTURE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81462" y="6661437"/>
            <a:ext cx="2252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LAST LECTURE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910" y="4655606"/>
            <a:ext cx="2323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NEXT LECTURE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9562" y="2690964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5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22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60638" y="1883981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806983"/>
                </a:moveTo>
                <a:lnTo>
                  <a:pt x="0" y="0"/>
                </a:lnTo>
              </a:path>
            </a:pathLst>
          </a:custGeom>
          <a:ln w="22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0638" y="18951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5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22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1714" y="18951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5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7947" y="18951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5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6607" y="18951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4054" y="18951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2702" y="18951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1363" y="18951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2426" y="18951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4455" y="1906409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41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3116" y="1883981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53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9348" y="1883981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53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8009" y="1895195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53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5455" y="1895195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53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5318" y="1895195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53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81563" y="1895195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53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7457" y="1906409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41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66118" y="266853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22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8396" y="266853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22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1087" y="1906409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2489" y="1917611"/>
            <a:ext cx="0" cy="773430"/>
          </a:xfrm>
          <a:custGeom>
            <a:avLst/>
            <a:gdLst/>
            <a:ahLst/>
            <a:cxnLst/>
            <a:rect l="l" t="t" r="r" b="b"/>
            <a:pathLst>
              <a:path h="773430">
                <a:moveTo>
                  <a:pt x="0" y="0"/>
                </a:moveTo>
                <a:lnTo>
                  <a:pt x="0" y="773353"/>
                </a:lnTo>
              </a:path>
            </a:pathLst>
          </a:custGeom>
          <a:ln w="112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69597" y="2287473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491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41594" y="2578874"/>
            <a:ext cx="56515" cy="112395"/>
          </a:xfrm>
          <a:custGeom>
            <a:avLst/>
            <a:gdLst/>
            <a:ahLst/>
            <a:cxnLst/>
            <a:rect l="l" t="t" r="r" b="b"/>
            <a:pathLst>
              <a:path w="56514" h="112394">
                <a:moveTo>
                  <a:pt x="56032" y="0"/>
                </a:moveTo>
                <a:lnTo>
                  <a:pt x="28016" y="112077"/>
                </a:lnTo>
                <a:lnTo>
                  <a:pt x="0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6332" y="2679750"/>
            <a:ext cx="370205" cy="164465"/>
          </a:xfrm>
          <a:custGeom>
            <a:avLst/>
            <a:gdLst/>
            <a:ahLst/>
            <a:cxnLst/>
            <a:rect l="l" t="t" r="r" b="b"/>
            <a:pathLst>
              <a:path w="370205" h="164464">
                <a:moveTo>
                  <a:pt x="0" y="0"/>
                </a:moveTo>
                <a:lnTo>
                  <a:pt x="233" y="642"/>
                </a:lnTo>
                <a:lnTo>
                  <a:pt x="1868" y="5137"/>
                </a:lnTo>
                <a:lnTo>
                  <a:pt x="6306" y="17337"/>
                </a:lnTo>
                <a:lnTo>
                  <a:pt x="29222" y="77699"/>
                </a:lnTo>
                <a:lnTo>
                  <a:pt x="50674" y="118154"/>
                </a:lnTo>
                <a:lnTo>
                  <a:pt x="80882" y="150903"/>
                </a:lnTo>
                <a:lnTo>
                  <a:pt x="121424" y="164388"/>
                </a:lnTo>
                <a:lnTo>
                  <a:pt x="161594" y="155511"/>
                </a:lnTo>
                <a:lnTo>
                  <a:pt x="205618" y="132826"/>
                </a:lnTo>
                <a:lnTo>
                  <a:pt x="249732" y="102249"/>
                </a:lnTo>
                <a:lnTo>
                  <a:pt x="290169" y="69700"/>
                </a:lnTo>
                <a:lnTo>
                  <a:pt x="323164" y="41097"/>
                </a:lnTo>
                <a:lnTo>
                  <a:pt x="364024" y="5137"/>
                </a:lnTo>
                <a:lnTo>
                  <a:pt x="369132" y="642"/>
                </a:ln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64612" y="2664485"/>
            <a:ext cx="129539" cy="120014"/>
          </a:xfrm>
          <a:custGeom>
            <a:avLst/>
            <a:gdLst/>
            <a:ahLst/>
            <a:cxnLst/>
            <a:rect l="l" t="t" r="r" b="b"/>
            <a:pathLst>
              <a:path w="129539" h="120014">
                <a:moveTo>
                  <a:pt x="128930" y="0"/>
                </a:moveTo>
                <a:lnTo>
                  <a:pt x="0" y="66586"/>
                </a:lnTo>
                <a:lnTo>
                  <a:pt x="46494" y="119430"/>
                </a:lnTo>
                <a:lnTo>
                  <a:pt x="12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3553" y="2679750"/>
            <a:ext cx="102870" cy="95250"/>
          </a:xfrm>
          <a:custGeom>
            <a:avLst/>
            <a:gdLst/>
            <a:ahLst/>
            <a:cxnLst/>
            <a:rect l="l" t="t" r="r" b="b"/>
            <a:pathLst>
              <a:path w="102869" h="95250">
                <a:moveTo>
                  <a:pt x="0" y="53009"/>
                </a:moveTo>
                <a:lnTo>
                  <a:pt x="102654" y="0"/>
                </a:lnTo>
                <a:lnTo>
                  <a:pt x="37020" y="95072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76195" y="2657335"/>
            <a:ext cx="370205" cy="164465"/>
          </a:xfrm>
          <a:custGeom>
            <a:avLst/>
            <a:gdLst/>
            <a:ahLst/>
            <a:cxnLst/>
            <a:rect l="l" t="t" r="r" b="b"/>
            <a:pathLst>
              <a:path w="370205" h="164464">
                <a:moveTo>
                  <a:pt x="0" y="0"/>
                </a:moveTo>
                <a:lnTo>
                  <a:pt x="233" y="642"/>
                </a:lnTo>
                <a:lnTo>
                  <a:pt x="1868" y="5137"/>
                </a:lnTo>
                <a:lnTo>
                  <a:pt x="6306" y="17337"/>
                </a:lnTo>
                <a:lnTo>
                  <a:pt x="29222" y="77697"/>
                </a:lnTo>
                <a:lnTo>
                  <a:pt x="50674" y="118148"/>
                </a:lnTo>
                <a:lnTo>
                  <a:pt x="80882" y="150893"/>
                </a:lnTo>
                <a:lnTo>
                  <a:pt x="121424" y="164376"/>
                </a:lnTo>
                <a:lnTo>
                  <a:pt x="161594" y="155500"/>
                </a:lnTo>
                <a:lnTo>
                  <a:pt x="205618" y="132817"/>
                </a:lnTo>
                <a:lnTo>
                  <a:pt x="249732" y="102245"/>
                </a:lnTo>
                <a:lnTo>
                  <a:pt x="290169" y="69699"/>
                </a:lnTo>
                <a:lnTo>
                  <a:pt x="323164" y="41097"/>
                </a:lnTo>
                <a:lnTo>
                  <a:pt x="364024" y="5137"/>
                </a:lnTo>
                <a:lnTo>
                  <a:pt x="369132" y="642"/>
                </a:ln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34474" y="2642082"/>
            <a:ext cx="129539" cy="120014"/>
          </a:xfrm>
          <a:custGeom>
            <a:avLst/>
            <a:gdLst/>
            <a:ahLst/>
            <a:cxnLst/>
            <a:rect l="l" t="t" r="r" b="b"/>
            <a:pathLst>
              <a:path w="129539" h="120014">
                <a:moveTo>
                  <a:pt x="128930" y="0"/>
                </a:moveTo>
                <a:lnTo>
                  <a:pt x="0" y="66573"/>
                </a:lnTo>
                <a:lnTo>
                  <a:pt x="46494" y="119418"/>
                </a:lnTo>
                <a:lnTo>
                  <a:pt x="12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3415" y="2657335"/>
            <a:ext cx="102870" cy="95250"/>
          </a:xfrm>
          <a:custGeom>
            <a:avLst/>
            <a:gdLst/>
            <a:ahLst/>
            <a:cxnLst/>
            <a:rect l="l" t="t" r="r" b="b"/>
            <a:pathLst>
              <a:path w="102869" h="95250">
                <a:moveTo>
                  <a:pt x="0" y="53009"/>
                </a:moveTo>
                <a:lnTo>
                  <a:pt x="102654" y="0"/>
                </a:lnTo>
                <a:lnTo>
                  <a:pt x="37020" y="95072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23654" y="2668549"/>
            <a:ext cx="370205" cy="164465"/>
          </a:xfrm>
          <a:custGeom>
            <a:avLst/>
            <a:gdLst/>
            <a:ahLst/>
            <a:cxnLst/>
            <a:rect l="l" t="t" r="r" b="b"/>
            <a:pathLst>
              <a:path w="370204" h="164464">
                <a:moveTo>
                  <a:pt x="0" y="0"/>
                </a:moveTo>
                <a:lnTo>
                  <a:pt x="233" y="642"/>
                </a:lnTo>
                <a:lnTo>
                  <a:pt x="1868" y="5137"/>
                </a:lnTo>
                <a:lnTo>
                  <a:pt x="6306" y="17337"/>
                </a:lnTo>
                <a:lnTo>
                  <a:pt x="29216" y="77692"/>
                </a:lnTo>
                <a:lnTo>
                  <a:pt x="50669" y="118143"/>
                </a:lnTo>
                <a:lnTo>
                  <a:pt x="80881" y="150891"/>
                </a:lnTo>
                <a:lnTo>
                  <a:pt x="121424" y="164376"/>
                </a:lnTo>
                <a:lnTo>
                  <a:pt x="161588" y="155499"/>
                </a:lnTo>
                <a:lnTo>
                  <a:pt x="205609" y="132814"/>
                </a:lnTo>
                <a:lnTo>
                  <a:pt x="249723" y="102239"/>
                </a:lnTo>
                <a:lnTo>
                  <a:pt x="290163" y="69694"/>
                </a:lnTo>
                <a:lnTo>
                  <a:pt x="323164" y="41097"/>
                </a:lnTo>
                <a:lnTo>
                  <a:pt x="364024" y="5137"/>
                </a:lnTo>
                <a:lnTo>
                  <a:pt x="369132" y="642"/>
                </a:ln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81921" y="2653283"/>
            <a:ext cx="129539" cy="120014"/>
          </a:xfrm>
          <a:custGeom>
            <a:avLst/>
            <a:gdLst/>
            <a:ahLst/>
            <a:cxnLst/>
            <a:rect l="l" t="t" r="r" b="b"/>
            <a:pathLst>
              <a:path w="129539" h="120014">
                <a:moveTo>
                  <a:pt x="128943" y="0"/>
                </a:moveTo>
                <a:lnTo>
                  <a:pt x="0" y="66586"/>
                </a:lnTo>
                <a:lnTo>
                  <a:pt x="46507" y="119430"/>
                </a:lnTo>
                <a:lnTo>
                  <a:pt x="128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0875" y="2668536"/>
            <a:ext cx="102870" cy="95250"/>
          </a:xfrm>
          <a:custGeom>
            <a:avLst/>
            <a:gdLst/>
            <a:ahLst/>
            <a:cxnLst/>
            <a:rect l="l" t="t" r="r" b="b"/>
            <a:pathLst>
              <a:path w="102870" h="95250">
                <a:moveTo>
                  <a:pt x="0" y="53009"/>
                </a:moveTo>
                <a:lnTo>
                  <a:pt x="102641" y="0"/>
                </a:lnTo>
                <a:lnTo>
                  <a:pt x="37007" y="95084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1088" y="2668549"/>
            <a:ext cx="370205" cy="164465"/>
          </a:xfrm>
          <a:custGeom>
            <a:avLst/>
            <a:gdLst/>
            <a:ahLst/>
            <a:cxnLst/>
            <a:rect l="l" t="t" r="r" b="b"/>
            <a:pathLst>
              <a:path w="370204" h="164464">
                <a:moveTo>
                  <a:pt x="0" y="0"/>
                </a:moveTo>
                <a:lnTo>
                  <a:pt x="233" y="642"/>
                </a:lnTo>
                <a:lnTo>
                  <a:pt x="1868" y="5137"/>
                </a:lnTo>
                <a:lnTo>
                  <a:pt x="6306" y="17337"/>
                </a:lnTo>
                <a:lnTo>
                  <a:pt x="29222" y="77692"/>
                </a:lnTo>
                <a:lnTo>
                  <a:pt x="50674" y="118143"/>
                </a:lnTo>
                <a:lnTo>
                  <a:pt x="80882" y="150891"/>
                </a:lnTo>
                <a:lnTo>
                  <a:pt x="121424" y="164376"/>
                </a:lnTo>
                <a:lnTo>
                  <a:pt x="161594" y="155499"/>
                </a:lnTo>
                <a:lnTo>
                  <a:pt x="205618" y="132814"/>
                </a:lnTo>
                <a:lnTo>
                  <a:pt x="249732" y="102239"/>
                </a:lnTo>
                <a:lnTo>
                  <a:pt x="290169" y="69694"/>
                </a:lnTo>
                <a:lnTo>
                  <a:pt x="323164" y="41097"/>
                </a:lnTo>
                <a:lnTo>
                  <a:pt x="364024" y="5137"/>
                </a:lnTo>
                <a:lnTo>
                  <a:pt x="369132" y="642"/>
                </a:ln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9368" y="2653283"/>
            <a:ext cx="129539" cy="120014"/>
          </a:xfrm>
          <a:custGeom>
            <a:avLst/>
            <a:gdLst/>
            <a:ahLst/>
            <a:cxnLst/>
            <a:rect l="l" t="t" r="r" b="b"/>
            <a:pathLst>
              <a:path w="129539" h="120014">
                <a:moveTo>
                  <a:pt x="128930" y="0"/>
                </a:moveTo>
                <a:lnTo>
                  <a:pt x="0" y="66586"/>
                </a:lnTo>
                <a:lnTo>
                  <a:pt x="46494" y="119430"/>
                </a:lnTo>
                <a:lnTo>
                  <a:pt x="12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38308" y="2668536"/>
            <a:ext cx="102870" cy="95250"/>
          </a:xfrm>
          <a:custGeom>
            <a:avLst/>
            <a:gdLst/>
            <a:ahLst/>
            <a:cxnLst/>
            <a:rect l="l" t="t" r="r" b="b"/>
            <a:pathLst>
              <a:path w="102870" h="95250">
                <a:moveTo>
                  <a:pt x="0" y="53009"/>
                </a:moveTo>
                <a:lnTo>
                  <a:pt x="102654" y="0"/>
                </a:lnTo>
                <a:lnTo>
                  <a:pt x="37020" y="95084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84918" y="2690964"/>
            <a:ext cx="370205" cy="164465"/>
          </a:xfrm>
          <a:custGeom>
            <a:avLst/>
            <a:gdLst/>
            <a:ahLst/>
            <a:cxnLst/>
            <a:rect l="l" t="t" r="r" b="b"/>
            <a:pathLst>
              <a:path w="370204" h="164464">
                <a:moveTo>
                  <a:pt x="0" y="0"/>
                </a:moveTo>
                <a:lnTo>
                  <a:pt x="233" y="642"/>
                </a:lnTo>
                <a:lnTo>
                  <a:pt x="1868" y="5137"/>
                </a:lnTo>
                <a:lnTo>
                  <a:pt x="6306" y="17337"/>
                </a:lnTo>
                <a:lnTo>
                  <a:pt x="29216" y="77692"/>
                </a:lnTo>
                <a:lnTo>
                  <a:pt x="50669" y="118143"/>
                </a:lnTo>
                <a:lnTo>
                  <a:pt x="80881" y="150891"/>
                </a:lnTo>
                <a:lnTo>
                  <a:pt x="121424" y="164376"/>
                </a:lnTo>
                <a:lnTo>
                  <a:pt x="161589" y="155499"/>
                </a:lnTo>
                <a:lnTo>
                  <a:pt x="205613" y="132814"/>
                </a:lnTo>
                <a:lnTo>
                  <a:pt x="249728" y="102239"/>
                </a:lnTo>
                <a:lnTo>
                  <a:pt x="290168" y="69694"/>
                </a:lnTo>
                <a:lnTo>
                  <a:pt x="323164" y="41097"/>
                </a:lnTo>
                <a:lnTo>
                  <a:pt x="364024" y="5137"/>
                </a:lnTo>
                <a:lnTo>
                  <a:pt x="369132" y="642"/>
                </a:ln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3185" y="2675699"/>
            <a:ext cx="129539" cy="120014"/>
          </a:xfrm>
          <a:custGeom>
            <a:avLst/>
            <a:gdLst/>
            <a:ahLst/>
            <a:cxnLst/>
            <a:rect l="l" t="t" r="r" b="b"/>
            <a:pathLst>
              <a:path w="129539" h="120014">
                <a:moveTo>
                  <a:pt x="128943" y="0"/>
                </a:moveTo>
                <a:lnTo>
                  <a:pt x="0" y="66586"/>
                </a:lnTo>
                <a:lnTo>
                  <a:pt x="46507" y="119430"/>
                </a:lnTo>
                <a:lnTo>
                  <a:pt x="128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2138" y="2690952"/>
            <a:ext cx="102870" cy="95250"/>
          </a:xfrm>
          <a:custGeom>
            <a:avLst/>
            <a:gdLst/>
            <a:ahLst/>
            <a:cxnLst/>
            <a:rect l="l" t="t" r="r" b="b"/>
            <a:pathLst>
              <a:path w="102870" h="95250">
                <a:moveTo>
                  <a:pt x="0" y="53009"/>
                </a:moveTo>
                <a:lnTo>
                  <a:pt x="102641" y="0"/>
                </a:lnTo>
                <a:lnTo>
                  <a:pt x="37020" y="95084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3578" y="2690964"/>
            <a:ext cx="370205" cy="164465"/>
          </a:xfrm>
          <a:custGeom>
            <a:avLst/>
            <a:gdLst/>
            <a:ahLst/>
            <a:cxnLst/>
            <a:rect l="l" t="t" r="r" b="b"/>
            <a:pathLst>
              <a:path w="370204" h="164464">
                <a:moveTo>
                  <a:pt x="0" y="0"/>
                </a:moveTo>
                <a:lnTo>
                  <a:pt x="233" y="642"/>
                </a:lnTo>
                <a:lnTo>
                  <a:pt x="1868" y="5137"/>
                </a:lnTo>
                <a:lnTo>
                  <a:pt x="6306" y="17337"/>
                </a:lnTo>
                <a:lnTo>
                  <a:pt x="29216" y="77692"/>
                </a:lnTo>
                <a:lnTo>
                  <a:pt x="50669" y="118143"/>
                </a:lnTo>
                <a:lnTo>
                  <a:pt x="80881" y="150891"/>
                </a:lnTo>
                <a:lnTo>
                  <a:pt x="121424" y="164376"/>
                </a:lnTo>
                <a:lnTo>
                  <a:pt x="161588" y="155499"/>
                </a:lnTo>
                <a:lnTo>
                  <a:pt x="205609" y="132814"/>
                </a:lnTo>
                <a:lnTo>
                  <a:pt x="249723" y="102239"/>
                </a:lnTo>
                <a:lnTo>
                  <a:pt x="290163" y="69694"/>
                </a:lnTo>
                <a:lnTo>
                  <a:pt x="323164" y="41097"/>
                </a:lnTo>
                <a:lnTo>
                  <a:pt x="364024" y="5137"/>
                </a:lnTo>
                <a:lnTo>
                  <a:pt x="369132" y="642"/>
                </a:ln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01845" y="2675699"/>
            <a:ext cx="129539" cy="120014"/>
          </a:xfrm>
          <a:custGeom>
            <a:avLst/>
            <a:gdLst/>
            <a:ahLst/>
            <a:cxnLst/>
            <a:rect l="l" t="t" r="r" b="b"/>
            <a:pathLst>
              <a:path w="129539" h="120014">
                <a:moveTo>
                  <a:pt x="128943" y="0"/>
                </a:moveTo>
                <a:lnTo>
                  <a:pt x="0" y="66586"/>
                </a:lnTo>
                <a:lnTo>
                  <a:pt x="46507" y="119430"/>
                </a:lnTo>
                <a:lnTo>
                  <a:pt x="128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10799" y="2690952"/>
            <a:ext cx="102870" cy="95250"/>
          </a:xfrm>
          <a:custGeom>
            <a:avLst/>
            <a:gdLst/>
            <a:ahLst/>
            <a:cxnLst/>
            <a:rect l="l" t="t" r="r" b="b"/>
            <a:pathLst>
              <a:path w="102870" h="95250">
                <a:moveTo>
                  <a:pt x="0" y="53009"/>
                </a:moveTo>
                <a:lnTo>
                  <a:pt x="102641" y="0"/>
                </a:lnTo>
                <a:lnTo>
                  <a:pt x="37007" y="95084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3440" y="2668549"/>
            <a:ext cx="370205" cy="164465"/>
          </a:xfrm>
          <a:custGeom>
            <a:avLst/>
            <a:gdLst/>
            <a:ahLst/>
            <a:cxnLst/>
            <a:rect l="l" t="t" r="r" b="b"/>
            <a:pathLst>
              <a:path w="370204" h="164464">
                <a:moveTo>
                  <a:pt x="0" y="0"/>
                </a:moveTo>
                <a:lnTo>
                  <a:pt x="233" y="642"/>
                </a:lnTo>
                <a:lnTo>
                  <a:pt x="1868" y="5137"/>
                </a:lnTo>
                <a:lnTo>
                  <a:pt x="6306" y="17337"/>
                </a:lnTo>
                <a:lnTo>
                  <a:pt x="29216" y="77692"/>
                </a:lnTo>
                <a:lnTo>
                  <a:pt x="50669" y="118143"/>
                </a:lnTo>
                <a:lnTo>
                  <a:pt x="80881" y="150891"/>
                </a:lnTo>
                <a:lnTo>
                  <a:pt x="121424" y="164376"/>
                </a:lnTo>
                <a:lnTo>
                  <a:pt x="161588" y="155499"/>
                </a:lnTo>
                <a:lnTo>
                  <a:pt x="205609" y="132814"/>
                </a:lnTo>
                <a:lnTo>
                  <a:pt x="249723" y="102239"/>
                </a:lnTo>
                <a:lnTo>
                  <a:pt x="290163" y="69694"/>
                </a:lnTo>
                <a:lnTo>
                  <a:pt x="323164" y="41097"/>
                </a:lnTo>
                <a:lnTo>
                  <a:pt x="364024" y="5137"/>
                </a:lnTo>
                <a:lnTo>
                  <a:pt x="369132" y="642"/>
                </a:ln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1708" y="2653283"/>
            <a:ext cx="129539" cy="120014"/>
          </a:xfrm>
          <a:custGeom>
            <a:avLst/>
            <a:gdLst/>
            <a:ahLst/>
            <a:cxnLst/>
            <a:rect l="l" t="t" r="r" b="b"/>
            <a:pathLst>
              <a:path w="129539" h="120014">
                <a:moveTo>
                  <a:pt x="128943" y="0"/>
                </a:moveTo>
                <a:lnTo>
                  <a:pt x="0" y="66586"/>
                </a:lnTo>
                <a:lnTo>
                  <a:pt x="46507" y="119430"/>
                </a:lnTo>
                <a:lnTo>
                  <a:pt x="128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0661" y="2668536"/>
            <a:ext cx="102870" cy="95250"/>
          </a:xfrm>
          <a:custGeom>
            <a:avLst/>
            <a:gdLst/>
            <a:ahLst/>
            <a:cxnLst/>
            <a:rect l="l" t="t" r="r" b="b"/>
            <a:pathLst>
              <a:path w="102870" h="95250">
                <a:moveTo>
                  <a:pt x="0" y="53009"/>
                </a:moveTo>
                <a:lnTo>
                  <a:pt x="102641" y="0"/>
                </a:lnTo>
                <a:lnTo>
                  <a:pt x="37007" y="95084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83302" y="2690964"/>
            <a:ext cx="370205" cy="164465"/>
          </a:xfrm>
          <a:custGeom>
            <a:avLst/>
            <a:gdLst/>
            <a:ahLst/>
            <a:cxnLst/>
            <a:rect l="l" t="t" r="r" b="b"/>
            <a:pathLst>
              <a:path w="370204" h="164464">
                <a:moveTo>
                  <a:pt x="0" y="0"/>
                </a:moveTo>
                <a:lnTo>
                  <a:pt x="233" y="642"/>
                </a:lnTo>
                <a:lnTo>
                  <a:pt x="1868" y="5137"/>
                </a:lnTo>
                <a:lnTo>
                  <a:pt x="6306" y="17337"/>
                </a:lnTo>
                <a:lnTo>
                  <a:pt x="29216" y="77692"/>
                </a:lnTo>
                <a:lnTo>
                  <a:pt x="50669" y="118143"/>
                </a:lnTo>
                <a:lnTo>
                  <a:pt x="80881" y="150891"/>
                </a:lnTo>
                <a:lnTo>
                  <a:pt x="121424" y="164376"/>
                </a:lnTo>
                <a:lnTo>
                  <a:pt x="161588" y="155499"/>
                </a:lnTo>
                <a:lnTo>
                  <a:pt x="205609" y="132814"/>
                </a:lnTo>
                <a:lnTo>
                  <a:pt x="249723" y="102239"/>
                </a:lnTo>
                <a:lnTo>
                  <a:pt x="290163" y="69694"/>
                </a:lnTo>
                <a:lnTo>
                  <a:pt x="323164" y="41097"/>
                </a:lnTo>
                <a:lnTo>
                  <a:pt x="350161" y="17337"/>
                </a:lnTo>
                <a:lnTo>
                  <a:pt x="364024" y="5137"/>
                </a:lnTo>
                <a:lnTo>
                  <a:pt x="369132" y="642"/>
                </a:lnTo>
                <a:lnTo>
                  <a:pt x="369862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41570" y="2675699"/>
            <a:ext cx="129539" cy="120014"/>
          </a:xfrm>
          <a:custGeom>
            <a:avLst/>
            <a:gdLst/>
            <a:ahLst/>
            <a:cxnLst/>
            <a:rect l="l" t="t" r="r" b="b"/>
            <a:pathLst>
              <a:path w="129539" h="120014">
                <a:moveTo>
                  <a:pt x="128943" y="0"/>
                </a:moveTo>
                <a:lnTo>
                  <a:pt x="0" y="66586"/>
                </a:lnTo>
                <a:lnTo>
                  <a:pt x="46507" y="119430"/>
                </a:lnTo>
                <a:lnTo>
                  <a:pt x="128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0523" y="2690952"/>
            <a:ext cx="102870" cy="95250"/>
          </a:xfrm>
          <a:custGeom>
            <a:avLst/>
            <a:gdLst/>
            <a:ahLst/>
            <a:cxnLst/>
            <a:rect l="l" t="t" r="r" b="b"/>
            <a:pathLst>
              <a:path w="102870" h="95250">
                <a:moveTo>
                  <a:pt x="0" y="53009"/>
                </a:moveTo>
                <a:lnTo>
                  <a:pt x="102641" y="0"/>
                </a:lnTo>
                <a:lnTo>
                  <a:pt x="37020" y="95084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85669" y="1667293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5">
                <a:moveTo>
                  <a:pt x="0" y="0"/>
                </a:moveTo>
                <a:lnTo>
                  <a:pt x="833285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62555" y="1632102"/>
            <a:ext cx="140970" cy="70485"/>
          </a:xfrm>
          <a:custGeom>
            <a:avLst/>
            <a:gdLst/>
            <a:ahLst/>
            <a:cxnLst/>
            <a:rect l="l" t="t" r="r" b="b"/>
            <a:pathLst>
              <a:path w="140969" h="70485">
                <a:moveTo>
                  <a:pt x="140792" y="0"/>
                </a:moveTo>
                <a:lnTo>
                  <a:pt x="0" y="35191"/>
                </a:lnTo>
                <a:lnTo>
                  <a:pt x="140792" y="70383"/>
                </a:lnTo>
                <a:lnTo>
                  <a:pt x="140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85669" y="1639277"/>
            <a:ext cx="112395" cy="56515"/>
          </a:xfrm>
          <a:custGeom>
            <a:avLst/>
            <a:gdLst/>
            <a:ahLst/>
            <a:cxnLst/>
            <a:rect l="l" t="t" r="r" b="b"/>
            <a:pathLst>
              <a:path w="112394" h="56514">
                <a:moveTo>
                  <a:pt x="112077" y="56032"/>
                </a:moveTo>
                <a:lnTo>
                  <a:pt x="0" y="28016"/>
                </a:lnTo>
                <a:lnTo>
                  <a:pt x="112077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26394" y="1682241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773341" y="0"/>
                </a:moveTo>
                <a:lnTo>
                  <a:pt x="0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82057" y="1647050"/>
            <a:ext cx="140970" cy="70485"/>
          </a:xfrm>
          <a:custGeom>
            <a:avLst/>
            <a:gdLst/>
            <a:ahLst/>
            <a:cxnLst/>
            <a:rect l="l" t="t" r="r" b="b"/>
            <a:pathLst>
              <a:path w="140970" h="70485">
                <a:moveTo>
                  <a:pt x="0" y="0"/>
                </a:moveTo>
                <a:lnTo>
                  <a:pt x="0" y="70383"/>
                </a:lnTo>
                <a:lnTo>
                  <a:pt x="140792" y="351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87670" y="1654225"/>
            <a:ext cx="112395" cy="56515"/>
          </a:xfrm>
          <a:custGeom>
            <a:avLst/>
            <a:gdLst/>
            <a:ahLst/>
            <a:cxnLst/>
            <a:rect l="l" t="t" r="r" b="b"/>
            <a:pathLst>
              <a:path w="112395" h="56514">
                <a:moveTo>
                  <a:pt x="0" y="0"/>
                </a:moveTo>
                <a:lnTo>
                  <a:pt x="112077" y="28016"/>
                </a:lnTo>
                <a:lnTo>
                  <a:pt x="0" y="56032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879815" y="1274178"/>
            <a:ext cx="9423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Arial"/>
                <a:cs typeface="Arial"/>
              </a:rPr>
              <a:t>START</a:t>
            </a:r>
            <a:r>
              <a:rPr sz="1400" i="1" spc="-85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BIT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72716" y="1525333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479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44699" y="1816734"/>
            <a:ext cx="56515" cy="112395"/>
          </a:xfrm>
          <a:custGeom>
            <a:avLst/>
            <a:gdLst/>
            <a:ahLst/>
            <a:cxnLst/>
            <a:rect l="l" t="t" r="r" b="b"/>
            <a:pathLst>
              <a:path w="56514" h="112394">
                <a:moveTo>
                  <a:pt x="56032" y="0"/>
                </a:moveTo>
                <a:lnTo>
                  <a:pt x="28016" y="112077"/>
                </a:lnTo>
                <a:lnTo>
                  <a:pt x="0" y="0"/>
                </a:lnTo>
              </a:path>
            </a:pathLst>
          </a:custGeom>
          <a:ln w="11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191154" y="1296593"/>
            <a:ext cx="13061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Arial"/>
                <a:cs typeface="Arial"/>
              </a:rPr>
              <a:t>5−8 DATA</a:t>
            </a:r>
            <a:r>
              <a:rPr sz="1400" i="1" spc="-85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BITS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20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3235986" y="1531959"/>
            <a:ext cx="295275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Arial"/>
                <a:cs typeface="Arial"/>
              </a:rPr>
              <a:t>PLUS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PARITY</a:t>
            </a:r>
            <a:endParaRPr sz="1400">
              <a:latin typeface="Arial"/>
              <a:cs typeface="Arial"/>
            </a:endParaRPr>
          </a:p>
          <a:p>
            <a:pPr marL="2298700" marR="5080" indent="-201930">
              <a:lnSpc>
                <a:spcPts val="1590"/>
              </a:lnSpc>
              <a:spcBef>
                <a:spcPts val="920"/>
              </a:spcBef>
            </a:pPr>
            <a:r>
              <a:rPr sz="1400" i="1" spc="5" dirty="0">
                <a:latin typeface="Arial"/>
                <a:cs typeface="Arial"/>
              </a:rPr>
              <a:t>1−2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STOP  BITS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8441" y="3090561"/>
            <a:ext cx="6645885" cy="3571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543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IDEAL SAMPLING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POINTS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212090" marR="187325" indent="-199390">
              <a:lnSpc>
                <a:spcPct val="116100"/>
              </a:lnSpc>
              <a:spcBef>
                <a:spcPts val="119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5" dirty="0">
                <a:latin typeface="Garamond"/>
                <a:cs typeface="Garamond"/>
              </a:rPr>
              <a:t>Codes </a:t>
            </a:r>
            <a:r>
              <a:rPr sz="3200" spc="114" dirty="0">
                <a:latin typeface="Garamond"/>
                <a:cs typeface="Garamond"/>
              </a:rPr>
              <a:t>a </a:t>
            </a:r>
            <a:r>
              <a:rPr sz="3200" spc="40" dirty="0">
                <a:latin typeface="Garamond"/>
                <a:cs typeface="Garamond"/>
              </a:rPr>
              <a:t>character </a:t>
            </a:r>
            <a:r>
              <a:rPr sz="3200" spc="45" dirty="0">
                <a:latin typeface="Garamond"/>
                <a:cs typeface="Garamond"/>
              </a:rPr>
              <a:t>(5-7) bits </a:t>
            </a:r>
            <a:r>
              <a:rPr sz="3200" spc="120" dirty="0">
                <a:latin typeface="Garamond"/>
                <a:cs typeface="Garamond"/>
              </a:rPr>
              <a:t>at </a:t>
            </a:r>
            <a:r>
              <a:rPr sz="3200" spc="114" dirty="0">
                <a:latin typeface="Garamond"/>
                <a:cs typeface="Garamond"/>
              </a:rPr>
              <a:t>a </a:t>
            </a:r>
            <a:r>
              <a:rPr sz="3200" spc="45" dirty="0">
                <a:latin typeface="Garamond"/>
                <a:cs typeface="Garamond"/>
              </a:rPr>
              <a:t>time. </a:t>
            </a:r>
            <a:r>
              <a:rPr sz="3200" spc="30" dirty="0">
                <a:latin typeface="Garamond"/>
                <a:cs typeface="Garamond"/>
              </a:rPr>
              <a:t>ASCII.  </a:t>
            </a:r>
            <a:r>
              <a:rPr sz="3200" spc="20" dirty="0">
                <a:latin typeface="Garamond"/>
                <a:cs typeface="Garamond"/>
              </a:rPr>
              <a:t>Adds </a:t>
            </a:r>
            <a:r>
              <a:rPr sz="3200" spc="75" dirty="0">
                <a:latin typeface="Garamond"/>
                <a:cs typeface="Garamond"/>
              </a:rPr>
              <a:t>parity</a:t>
            </a:r>
            <a:r>
              <a:rPr sz="3200" spc="130" dirty="0">
                <a:latin typeface="Garamond"/>
                <a:cs typeface="Garamond"/>
              </a:rPr>
              <a:t> </a:t>
            </a:r>
            <a:r>
              <a:rPr sz="3200" spc="60" dirty="0">
                <a:latin typeface="Garamond"/>
                <a:cs typeface="Garamond"/>
              </a:rPr>
              <a:t>bit.</a:t>
            </a:r>
            <a:endParaRPr sz="3200" dirty="0">
              <a:latin typeface="Garamond"/>
              <a:cs typeface="Garamond"/>
            </a:endParaRPr>
          </a:p>
          <a:p>
            <a:pPr marL="212090" marR="5080" indent="-199390" algn="just">
              <a:lnSpc>
                <a:spcPct val="116300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55" dirty="0">
                <a:latin typeface="Garamond"/>
                <a:cs typeface="Garamond"/>
              </a:rPr>
              <a:t>Character </a:t>
            </a:r>
            <a:r>
              <a:rPr sz="3200" spc="20" dirty="0">
                <a:latin typeface="Garamond"/>
                <a:cs typeface="Garamond"/>
              </a:rPr>
              <a:t>is </a:t>
            </a:r>
            <a:r>
              <a:rPr sz="3200" spc="15" dirty="0">
                <a:latin typeface="Garamond"/>
                <a:cs typeface="Garamond"/>
              </a:rPr>
              <a:t>framed </a:t>
            </a:r>
            <a:r>
              <a:rPr sz="3200" spc="25" dirty="0">
                <a:latin typeface="Garamond"/>
                <a:cs typeface="Garamond"/>
              </a:rPr>
              <a:t>using </a:t>
            </a:r>
            <a:r>
              <a:rPr sz="3200" spc="114" dirty="0">
                <a:latin typeface="Garamond"/>
                <a:cs typeface="Garamond"/>
              </a:rPr>
              <a:t>a </a:t>
            </a:r>
            <a:r>
              <a:rPr sz="3200" spc="85" dirty="0">
                <a:latin typeface="Garamond"/>
                <a:cs typeface="Garamond"/>
              </a:rPr>
              <a:t>start </a:t>
            </a:r>
            <a:r>
              <a:rPr sz="3200" spc="60" dirty="0">
                <a:latin typeface="Garamond"/>
                <a:cs typeface="Garamond"/>
              </a:rPr>
              <a:t>bit </a:t>
            </a:r>
            <a:r>
              <a:rPr sz="3200" spc="50" dirty="0">
                <a:latin typeface="Garamond"/>
                <a:cs typeface="Garamond"/>
              </a:rPr>
              <a:t>and </a:t>
            </a:r>
            <a:r>
              <a:rPr sz="3200" spc="-35" dirty="0">
                <a:latin typeface="Garamond"/>
                <a:cs typeface="Garamond"/>
              </a:rPr>
              <a:t>one </a:t>
            </a:r>
            <a:r>
              <a:rPr sz="3200" spc="-25" dirty="0">
                <a:latin typeface="Garamond"/>
                <a:cs typeface="Garamond"/>
              </a:rPr>
              <a:t>or  </a:t>
            </a:r>
            <a:r>
              <a:rPr sz="3200" spc="-20" dirty="0">
                <a:latin typeface="Garamond"/>
                <a:cs typeface="Garamond"/>
              </a:rPr>
              <a:t>two </a:t>
            </a:r>
            <a:r>
              <a:rPr sz="3200" spc="10" dirty="0">
                <a:latin typeface="Garamond"/>
                <a:cs typeface="Garamond"/>
              </a:rPr>
              <a:t>stop </a:t>
            </a:r>
            <a:r>
              <a:rPr sz="3200" spc="50" dirty="0">
                <a:latin typeface="Garamond"/>
                <a:cs typeface="Garamond"/>
              </a:rPr>
              <a:t>bits. </a:t>
            </a:r>
            <a:r>
              <a:rPr sz="3200" spc="-15" dirty="0">
                <a:latin typeface="Garamond"/>
                <a:cs typeface="Garamond"/>
              </a:rPr>
              <a:t>1 </a:t>
            </a:r>
            <a:r>
              <a:rPr sz="3200" spc="20" dirty="0">
                <a:latin typeface="Garamond"/>
                <a:cs typeface="Garamond"/>
              </a:rPr>
              <a:t>is </a:t>
            </a:r>
            <a:r>
              <a:rPr sz="3200" spc="-5" dirty="0">
                <a:latin typeface="Garamond"/>
                <a:cs typeface="Garamond"/>
              </a:rPr>
              <a:t>encoded </a:t>
            </a:r>
            <a:r>
              <a:rPr sz="3200" spc="50" dirty="0">
                <a:latin typeface="Garamond"/>
                <a:cs typeface="Garamond"/>
              </a:rPr>
              <a:t>as </a:t>
            </a:r>
            <a:r>
              <a:rPr sz="3200" spc="-40" dirty="0">
                <a:latin typeface="Garamond"/>
                <a:cs typeface="Garamond"/>
              </a:rPr>
              <a:t>lowe </a:t>
            </a:r>
            <a:r>
              <a:rPr sz="3200" spc="30" dirty="0">
                <a:latin typeface="Garamond"/>
                <a:cs typeface="Garamond"/>
              </a:rPr>
              <a:t>voltage, </a:t>
            </a:r>
            <a:r>
              <a:rPr sz="3200" spc="-15" dirty="0">
                <a:latin typeface="Garamond"/>
                <a:cs typeface="Garamond"/>
              </a:rPr>
              <a:t>0 </a:t>
            </a:r>
            <a:r>
              <a:rPr sz="3200" spc="50" dirty="0">
                <a:latin typeface="Garamond"/>
                <a:cs typeface="Garamond"/>
              </a:rPr>
              <a:t>as  </a:t>
            </a:r>
            <a:r>
              <a:rPr sz="3200" spc="30" dirty="0">
                <a:latin typeface="Garamond"/>
                <a:cs typeface="Garamond"/>
              </a:rPr>
              <a:t>high.</a:t>
            </a:r>
            <a:endParaRPr sz="3200" dirty="0">
              <a:latin typeface="Garamond"/>
              <a:cs typeface="Garamond"/>
            </a:endParaRPr>
          </a:p>
        </p:txBody>
      </p:sp>
      <p:sp>
        <p:nvSpPr>
          <p:cNvPr id="64" name="object 2"/>
          <p:cNvSpPr txBox="1"/>
          <p:nvPr/>
        </p:nvSpPr>
        <p:spPr>
          <a:xfrm>
            <a:off x="1897418" y="231623"/>
            <a:ext cx="53415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254" dirty="0">
                <a:solidFill>
                  <a:srgbClr val="0070C0"/>
                </a:solidFill>
                <a:latin typeface="PMingLiU"/>
                <a:cs typeface="PMingLiU"/>
              </a:rPr>
              <a:t>Asynchronous</a:t>
            </a:r>
            <a:r>
              <a:rPr sz="4000" b="1" spc="15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4000" b="1" spc="270" dirty="0">
                <a:solidFill>
                  <a:srgbClr val="0070C0"/>
                </a:solidFill>
                <a:latin typeface="PMingLiU"/>
                <a:cs typeface="PMingLiU"/>
              </a:rPr>
              <a:t>Coding</a:t>
            </a:r>
            <a:endParaRPr sz="40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55508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SLOW CLOCK PROBLEM: </a:t>
            </a:r>
            <a:r>
              <a:rPr lang="en-US" sz="3200" dirty="0" smtClean="0"/>
              <a:t> HOW MUCH SLOWER CAN THE RECEIVER CLOCK BE WITHOUT CAUSING BIT ERRORS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PRIZE QUESTION 4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02441" y="1883653"/>
          <a:ext cx="3364249" cy="278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338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01">
                      <a:solidFill>
                        <a:srgbClr val="000000"/>
                      </a:solidFill>
                      <a:prstDash val="solid"/>
                    </a:lnL>
                    <a:lnR w="12101">
                      <a:solidFill>
                        <a:srgbClr val="000000"/>
                      </a:solidFill>
                      <a:prstDash val="solid"/>
                    </a:lnR>
                    <a:lnT w="12101">
                      <a:solidFill>
                        <a:srgbClr val="000000"/>
                      </a:solidFill>
                      <a:prstDash val="solid"/>
                    </a:lnT>
                    <a:lnB w="12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01">
                      <a:solidFill>
                        <a:srgbClr val="000000"/>
                      </a:solidFill>
                      <a:prstDash val="solid"/>
                    </a:lnL>
                    <a:lnR w="12101">
                      <a:solidFill>
                        <a:srgbClr val="000000"/>
                      </a:solidFill>
                      <a:prstDash val="solid"/>
                    </a:lnR>
                    <a:lnT w="12101">
                      <a:solidFill>
                        <a:srgbClr val="000000"/>
                      </a:solidFill>
                      <a:prstDash val="solid"/>
                    </a:lnT>
                    <a:lnB w="12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101">
                      <a:solidFill>
                        <a:srgbClr val="000000"/>
                      </a:solidFill>
                      <a:prstDash val="solid"/>
                    </a:lnL>
                    <a:lnR w="12101">
                      <a:solidFill>
                        <a:srgbClr val="000000"/>
                      </a:solidFill>
                      <a:prstDash val="solid"/>
                    </a:lnR>
                    <a:lnT w="12101">
                      <a:solidFill>
                        <a:srgbClr val="000000"/>
                      </a:solidFill>
                      <a:prstDash val="solid"/>
                    </a:lnT>
                    <a:lnB w="121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920608" y="2276957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436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5652" y="2238959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019" y="0"/>
                </a:moveTo>
                <a:lnTo>
                  <a:pt x="0" y="37998"/>
                </a:lnTo>
                <a:lnTo>
                  <a:pt x="152019" y="75996"/>
                </a:lnTo>
                <a:lnTo>
                  <a:pt x="152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0608" y="2246706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121005" y="60502"/>
                </a:moveTo>
                <a:lnTo>
                  <a:pt x="0" y="30251"/>
                </a:lnTo>
                <a:lnTo>
                  <a:pt x="121005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3968" y="2238959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5996"/>
                </a:lnTo>
                <a:lnTo>
                  <a:pt x="152019" y="37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0026" y="2246706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0" y="0"/>
                </a:moveTo>
                <a:lnTo>
                  <a:pt x="121018" y="30251"/>
                </a:lnTo>
                <a:lnTo>
                  <a:pt x="0" y="60502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0208" y="2289060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436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5265" y="2251049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006" y="0"/>
                </a:moveTo>
                <a:lnTo>
                  <a:pt x="0" y="38011"/>
                </a:lnTo>
                <a:lnTo>
                  <a:pt x="152006" y="76009"/>
                </a:lnTo>
                <a:lnTo>
                  <a:pt x="152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0208" y="2258809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121018" y="60502"/>
                </a:moveTo>
                <a:lnTo>
                  <a:pt x="0" y="30251"/>
                </a:lnTo>
                <a:lnTo>
                  <a:pt x="121018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3581" y="2251049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6009"/>
                </a:lnTo>
                <a:lnTo>
                  <a:pt x="152006" y="380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9639" y="2258809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0" y="0"/>
                </a:moveTo>
                <a:lnTo>
                  <a:pt x="121005" y="30251"/>
                </a:lnTo>
                <a:lnTo>
                  <a:pt x="0" y="60502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3769" y="2257483"/>
            <a:ext cx="1054735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6900"/>
              </a:lnSpc>
            </a:pPr>
            <a:r>
              <a:rPr sz="1300" spc="20" dirty="0">
                <a:latin typeface="Courier New"/>
                <a:cs typeface="Courier New"/>
              </a:rPr>
              <a:t>Lots of  Start Bits  (Preamble)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354" y="2317992"/>
            <a:ext cx="1156335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0195">
              <a:lnSpc>
                <a:spcPct val="106900"/>
              </a:lnSpc>
            </a:pPr>
            <a:r>
              <a:rPr sz="1300" spc="20" dirty="0">
                <a:latin typeface="Courier New"/>
                <a:cs typeface="Courier New"/>
              </a:rPr>
              <a:t>Lots of  Stop Bits  (Postamble)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3650" y="1744484"/>
            <a:ext cx="2662555" cy="0"/>
          </a:xfrm>
          <a:custGeom>
            <a:avLst/>
            <a:gdLst/>
            <a:ahLst/>
            <a:cxnLst/>
            <a:rect l="l" t="t" r="r" b="b"/>
            <a:pathLst>
              <a:path w="2662554">
                <a:moveTo>
                  <a:pt x="0" y="0"/>
                </a:moveTo>
                <a:lnTo>
                  <a:pt x="2662351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8695" y="1706486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019" y="0"/>
                </a:moveTo>
                <a:lnTo>
                  <a:pt x="0" y="37998"/>
                </a:lnTo>
                <a:lnTo>
                  <a:pt x="152019" y="75996"/>
                </a:lnTo>
                <a:lnTo>
                  <a:pt x="152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650" y="1714233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121005" y="60502"/>
                </a:moveTo>
                <a:lnTo>
                  <a:pt x="0" y="30251"/>
                </a:lnTo>
                <a:lnTo>
                  <a:pt x="121005" y="0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18938" y="1706486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0" y="75996"/>
                </a:lnTo>
                <a:lnTo>
                  <a:pt x="152019" y="37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4996" y="1714233"/>
            <a:ext cx="121285" cy="60960"/>
          </a:xfrm>
          <a:custGeom>
            <a:avLst/>
            <a:gdLst/>
            <a:ahLst/>
            <a:cxnLst/>
            <a:rect l="l" t="t" r="r" b="b"/>
            <a:pathLst>
              <a:path w="121285" h="60960">
                <a:moveTo>
                  <a:pt x="0" y="0"/>
                </a:moveTo>
                <a:lnTo>
                  <a:pt x="121018" y="30251"/>
                </a:lnTo>
                <a:lnTo>
                  <a:pt x="0" y="60502"/>
                </a:lnTo>
              </a:path>
            </a:pathLst>
          </a:custGeom>
          <a:ln w="12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13556" y="487902"/>
            <a:ext cx="5027226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dirty="0">
                <a:latin typeface="Arial"/>
                <a:cs typeface="Arial"/>
              </a:rPr>
              <a:t>"</a:t>
            </a:r>
            <a:r>
              <a:rPr sz="2400" i="1" dirty="0">
                <a:solidFill>
                  <a:srgbClr val="0070C0"/>
                </a:solidFill>
                <a:latin typeface="Arial"/>
                <a:cs typeface="Arial"/>
              </a:rPr>
              <a:t>SYNCHRONOUS"</a:t>
            </a:r>
            <a:r>
              <a:rPr sz="2400" i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70C0"/>
                </a:solidFill>
                <a:latin typeface="Arial"/>
                <a:cs typeface="Arial"/>
              </a:rPr>
              <a:t>TRANSMISSION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1225"/>
              </a:spcBef>
            </a:pPr>
            <a:r>
              <a:rPr sz="1300" spc="20" dirty="0">
                <a:latin typeface="Courier New"/>
                <a:cs typeface="Courier New"/>
              </a:rPr>
              <a:t>Upto 12000</a:t>
            </a:r>
            <a:r>
              <a:rPr sz="1300" spc="-75" dirty="0">
                <a:latin typeface="Courier New"/>
                <a:cs typeface="Courier New"/>
              </a:rPr>
              <a:t> </a:t>
            </a:r>
            <a:r>
              <a:rPr sz="1300" spc="20" dirty="0">
                <a:latin typeface="Courier New"/>
                <a:cs typeface="Courier New"/>
              </a:rPr>
              <a:t>Bits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67761" y="3163998"/>
            <a:ext cx="341566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4130">
              <a:lnSpc>
                <a:spcPts val="1910"/>
              </a:lnSpc>
            </a:pPr>
            <a:r>
              <a:rPr sz="1900" i="1" dirty="0">
                <a:latin typeface="Arial"/>
                <a:cs typeface="Arial"/>
              </a:rPr>
              <a:t>same as asynchronous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except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85700"/>
              </a:lnSpc>
              <a:spcBef>
                <a:spcPts val="234"/>
              </a:spcBef>
            </a:pPr>
            <a:r>
              <a:rPr sz="1900" i="1" dirty="0">
                <a:latin typeface="Arial"/>
                <a:cs typeface="Arial"/>
              </a:rPr>
              <a:t>larger frame sizes . It requires  better clock tolerance and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more  sophisticated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coding.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70" y="659130"/>
            <a:ext cx="5549900" cy="7389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>
              <a:lnSpc>
                <a:spcPct val="100000"/>
              </a:lnSpc>
            </a:pPr>
            <a:r>
              <a:rPr sz="2400" b="1" spc="370" dirty="0">
                <a:solidFill>
                  <a:srgbClr val="0070C0"/>
                </a:solidFill>
                <a:latin typeface="PMingLiU"/>
                <a:cs typeface="PMingLiU"/>
              </a:rPr>
              <a:t>Why </a:t>
            </a:r>
            <a:r>
              <a:rPr sz="2400" b="1" spc="250" dirty="0">
                <a:solidFill>
                  <a:srgbClr val="0070C0"/>
                </a:solidFill>
                <a:latin typeface="PMingLiU"/>
                <a:cs typeface="PMingLiU"/>
              </a:rPr>
              <a:t>Synchronous</a:t>
            </a:r>
            <a:r>
              <a:rPr sz="2400" b="1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35" dirty="0">
                <a:solidFill>
                  <a:srgbClr val="0070C0"/>
                </a:solidFill>
                <a:latin typeface="PMingLiU"/>
                <a:cs typeface="PMingLiU"/>
              </a:rPr>
              <a:t>Transmission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b="1" dirty="0">
              <a:latin typeface="Times New Roman"/>
              <a:cs typeface="Times New Roman"/>
            </a:endParaRPr>
          </a:p>
          <a:p>
            <a:pPr marL="212090" marR="201930" indent="-199390">
              <a:lnSpc>
                <a:spcPct val="116300"/>
              </a:lnSpc>
              <a:spcBef>
                <a:spcPts val="146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40" dirty="0">
                <a:latin typeface="Garamond"/>
                <a:cs typeface="Garamond"/>
              </a:rPr>
              <a:t>For </a:t>
            </a:r>
            <a:r>
              <a:rPr sz="2050" spc="5" dirty="0">
                <a:latin typeface="Garamond"/>
                <a:cs typeface="Garamond"/>
              </a:rPr>
              <a:t>Clock </a:t>
            </a:r>
            <a:r>
              <a:rPr sz="2050" dirty="0">
                <a:latin typeface="Garamond"/>
                <a:cs typeface="Garamond"/>
              </a:rPr>
              <a:t>Recovery,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35" dirty="0">
                <a:latin typeface="Garamond"/>
                <a:cs typeface="Garamond"/>
              </a:rPr>
              <a:t>must </a:t>
            </a:r>
            <a:r>
              <a:rPr sz="2050" spc="-25" dirty="0">
                <a:latin typeface="Garamond"/>
                <a:cs typeface="Garamond"/>
              </a:rPr>
              <a:t>know </a:t>
            </a:r>
            <a:r>
              <a:rPr sz="2050" dirty="0">
                <a:latin typeface="Garamond"/>
                <a:cs typeface="Garamond"/>
              </a:rPr>
              <a:t>when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55" dirty="0">
                <a:latin typeface="Garamond"/>
                <a:cs typeface="Garamond"/>
              </a:rPr>
              <a:t>its </a:t>
            </a:r>
            <a:r>
              <a:rPr sz="2050" dirty="0">
                <a:latin typeface="Garamond"/>
                <a:cs typeface="Garamond"/>
              </a:rPr>
              <a:t>receive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55" dirty="0">
                <a:latin typeface="Garamond"/>
                <a:cs typeface="Garamond"/>
              </a:rPr>
              <a:t>(phase). </a:t>
            </a:r>
            <a:r>
              <a:rPr sz="2050" spc="30" dirty="0">
                <a:latin typeface="Garamond"/>
                <a:cs typeface="Garamond"/>
              </a:rPr>
              <a:t>Then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25" dirty="0">
                <a:latin typeface="Garamond"/>
                <a:cs typeface="Garamond"/>
              </a:rPr>
              <a:t>sample 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0" dirty="0">
                <a:latin typeface="Garamond"/>
                <a:cs typeface="Garamond"/>
              </a:rPr>
              <a:t>line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15" dirty="0">
                <a:latin typeface="Garamond"/>
                <a:cs typeface="Garamond"/>
              </a:rPr>
              <a:t>periodic </a:t>
            </a:r>
            <a:r>
              <a:rPr sz="2050" spc="25" dirty="0">
                <a:latin typeface="Garamond"/>
                <a:cs typeface="Garamond"/>
              </a:rPr>
              <a:t>intervals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5" dirty="0">
                <a:latin typeface="Garamond"/>
                <a:cs typeface="Garamond"/>
              </a:rPr>
              <a:t>same </a:t>
            </a:r>
            <a:r>
              <a:rPr sz="2050" spc="70" dirty="0">
                <a:latin typeface="Garamond"/>
                <a:cs typeface="Garamond"/>
              </a:rPr>
              <a:t>rate </a:t>
            </a:r>
            <a:r>
              <a:rPr sz="2050" spc="50" dirty="0">
                <a:latin typeface="Garamond"/>
                <a:cs typeface="Garamond"/>
              </a:rPr>
              <a:t>as  </a:t>
            </a:r>
            <a:r>
              <a:rPr sz="2050" spc="5" dirty="0">
                <a:latin typeface="Garamond"/>
                <a:cs typeface="Garamond"/>
              </a:rPr>
              <a:t>sender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50" dirty="0">
                <a:latin typeface="Garamond"/>
                <a:cs typeface="Garamond"/>
              </a:rPr>
              <a:t>with </a:t>
            </a:r>
            <a:r>
              <a:rPr sz="2050" spc="-30" dirty="0">
                <a:latin typeface="Garamond"/>
                <a:cs typeface="Garamond"/>
              </a:rPr>
              <a:t>some </a:t>
            </a:r>
            <a:r>
              <a:rPr sz="2050" spc="10" dirty="0">
                <a:latin typeface="Garamond"/>
                <a:cs typeface="Garamond"/>
              </a:rPr>
              <a:t>help </a:t>
            </a:r>
            <a:r>
              <a:rPr sz="2050" spc="-35" dirty="0">
                <a:latin typeface="Garamond"/>
                <a:cs typeface="Garamond"/>
              </a:rPr>
              <a:t>from </a:t>
            </a:r>
            <a:r>
              <a:rPr sz="2050" spc="35" dirty="0">
                <a:latin typeface="Garamond"/>
                <a:cs typeface="Garamond"/>
              </a:rPr>
              <a:t>transitions </a:t>
            </a:r>
            <a:r>
              <a:rPr sz="2050" spc="25" dirty="0">
                <a:latin typeface="Garamond"/>
                <a:cs typeface="Garamond"/>
              </a:rPr>
              <a:t>in  </a:t>
            </a:r>
            <a:r>
              <a:rPr sz="2050" spc="90" dirty="0">
                <a:latin typeface="Garamond"/>
                <a:cs typeface="Garamond"/>
              </a:rPr>
              <a:t>data.</a:t>
            </a:r>
            <a:endParaRPr sz="205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0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10" dirty="0">
                <a:latin typeface="Garamond"/>
                <a:cs typeface="Garamond"/>
              </a:rPr>
              <a:t>asynchronous,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35" dirty="0">
                <a:latin typeface="Garamond"/>
                <a:cs typeface="Garamond"/>
              </a:rPr>
              <a:t>gets </a:t>
            </a:r>
            <a:r>
              <a:rPr sz="2050" spc="-15" dirty="0">
                <a:latin typeface="Garamond"/>
                <a:cs typeface="Garamond"/>
              </a:rPr>
              <a:t>locked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phase  </a:t>
            </a:r>
            <a:r>
              <a:rPr sz="2050" dirty="0">
                <a:latin typeface="Garamond"/>
                <a:cs typeface="Garamond"/>
              </a:rPr>
              <a:t>when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5" dirty="0">
                <a:latin typeface="Garamond"/>
                <a:cs typeface="Garamond"/>
              </a:rPr>
              <a:t>voltage </a:t>
            </a:r>
            <a:r>
              <a:rPr sz="2050" spc="-15" dirty="0">
                <a:latin typeface="Garamond"/>
                <a:cs typeface="Garamond"/>
              </a:rPr>
              <a:t>goes </a:t>
            </a:r>
            <a:r>
              <a:rPr sz="2050" spc="-35" dirty="0">
                <a:latin typeface="Garamond"/>
                <a:cs typeface="Garamond"/>
              </a:rPr>
              <a:t>from </a:t>
            </a:r>
            <a:r>
              <a:rPr sz="2050" spc="-30" dirty="0">
                <a:latin typeface="Garamond"/>
                <a:cs typeface="Garamond"/>
              </a:rPr>
              <a:t>low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20" dirty="0">
                <a:latin typeface="Garamond"/>
                <a:cs typeface="Garamond"/>
              </a:rPr>
              <a:t>high </a:t>
            </a:r>
            <a:r>
              <a:rPr sz="2050" spc="90" dirty="0">
                <a:latin typeface="Garamond"/>
                <a:cs typeface="Garamond"/>
              </a:rPr>
              <a:t>(start </a:t>
            </a:r>
            <a:r>
              <a:rPr sz="2050" spc="75" dirty="0">
                <a:latin typeface="Garamond"/>
                <a:cs typeface="Garamond"/>
              </a:rPr>
              <a:t>bit).  </a:t>
            </a:r>
            <a:r>
              <a:rPr sz="2050" spc="-40" dirty="0">
                <a:latin typeface="Garamond"/>
                <a:cs typeface="Garamond"/>
              </a:rPr>
              <a:t>Need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0" dirty="0">
                <a:latin typeface="Garamond"/>
                <a:cs typeface="Garamond"/>
              </a:rPr>
              <a:t>have </a:t>
            </a:r>
            <a:r>
              <a:rPr sz="2050" spc="50" dirty="0">
                <a:latin typeface="Garamond"/>
                <a:cs typeface="Garamond"/>
              </a:rPr>
              <a:t>fairly </a:t>
            </a:r>
            <a:r>
              <a:rPr sz="2050" spc="45" dirty="0">
                <a:latin typeface="Garamond"/>
                <a:cs typeface="Garamond"/>
              </a:rPr>
              <a:t>large </a:t>
            </a:r>
            <a:r>
              <a:rPr sz="2050" spc="25" dirty="0">
                <a:latin typeface="Garamond"/>
                <a:cs typeface="Garamond"/>
              </a:rPr>
              <a:t>idle </a:t>
            </a:r>
            <a:r>
              <a:rPr sz="2050" spc="45" dirty="0">
                <a:latin typeface="Garamond"/>
                <a:cs typeface="Garamond"/>
              </a:rPr>
              <a:t>time </a:t>
            </a:r>
            <a:r>
              <a:rPr sz="2050" spc="5" dirty="0">
                <a:latin typeface="Garamond"/>
                <a:cs typeface="Garamond"/>
              </a:rPr>
              <a:t>between  </a:t>
            </a:r>
            <a:r>
              <a:rPr sz="2050" spc="35" dirty="0">
                <a:latin typeface="Garamond"/>
                <a:cs typeface="Garamond"/>
              </a:rPr>
              <a:t>characters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-15" dirty="0">
                <a:latin typeface="Garamond"/>
                <a:cs typeface="Garamond"/>
              </a:rPr>
              <a:t>locked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-55" dirty="0">
                <a:latin typeface="Garamond"/>
                <a:cs typeface="Garamond"/>
              </a:rPr>
              <a:t>for  </a:t>
            </a:r>
            <a:r>
              <a:rPr sz="2050" spc="10" dirty="0">
                <a:latin typeface="Garamond"/>
                <a:cs typeface="Garamond"/>
              </a:rPr>
              <a:t>each </a:t>
            </a:r>
            <a:r>
              <a:rPr sz="2050" spc="40" dirty="0">
                <a:latin typeface="Garamond"/>
                <a:cs typeface="Garamond"/>
              </a:rPr>
              <a:t>character; </a:t>
            </a:r>
            <a:r>
              <a:rPr sz="2050" spc="-20" dirty="0">
                <a:latin typeface="Garamond"/>
                <a:cs typeface="Garamond"/>
              </a:rPr>
              <a:t>slows </a:t>
            </a:r>
            <a:r>
              <a:rPr sz="2050" spc="25" dirty="0">
                <a:latin typeface="Garamond"/>
                <a:cs typeface="Garamond"/>
              </a:rPr>
              <a:t>transmission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45" dirty="0">
                <a:latin typeface="Garamond"/>
                <a:cs typeface="Garamond"/>
              </a:rPr>
              <a:t>limits </a:t>
            </a:r>
            <a:r>
              <a:rPr sz="2050" spc="90" dirty="0">
                <a:latin typeface="Garamond"/>
                <a:cs typeface="Garamond"/>
              </a:rPr>
              <a:t>it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-30" dirty="0">
                <a:latin typeface="Garamond"/>
                <a:cs typeface="Garamond"/>
              </a:rPr>
              <a:t>low</a:t>
            </a:r>
            <a:r>
              <a:rPr sz="2050" spc="25" dirty="0">
                <a:latin typeface="Garamond"/>
                <a:cs typeface="Garamond"/>
              </a:rPr>
              <a:t> </a:t>
            </a:r>
            <a:r>
              <a:rPr sz="2050" spc="55" dirty="0">
                <a:latin typeface="Garamond"/>
                <a:cs typeface="Garamond"/>
              </a:rPr>
              <a:t>rates.</a:t>
            </a:r>
            <a:endParaRPr sz="2050" dirty="0">
              <a:latin typeface="Garamond"/>
              <a:cs typeface="Garamond"/>
            </a:endParaRPr>
          </a:p>
          <a:p>
            <a:pPr marL="212090" marR="81915" indent="-199390">
              <a:lnSpc>
                <a:spcPct val="116300"/>
              </a:lnSpc>
              <a:spcBef>
                <a:spcPts val="81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5" dirty="0">
                <a:latin typeface="Garamond"/>
                <a:cs typeface="Garamond"/>
              </a:rPr>
              <a:t>Two </a:t>
            </a:r>
            <a:r>
              <a:rPr sz="2050" dirty="0">
                <a:latin typeface="Garamond"/>
                <a:cs typeface="Garamond"/>
              </a:rPr>
              <a:t>overheads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50" dirty="0">
                <a:latin typeface="Garamond"/>
                <a:cs typeface="Garamond"/>
              </a:rPr>
              <a:t>bits: </a:t>
            </a:r>
            <a:r>
              <a:rPr sz="2050" spc="65" dirty="0">
                <a:latin typeface="Garamond"/>
                <a:cs typeface="Garamond"/>
              </a:rPr>
              <a:t>extra </a:t>
            </a:r>
            <a:r>
              <a:rPr sz="2050" spc="60" dirty="0">
                <a:latin typeface="Garamond"/>
                <a:cs typeface="Garamond"/>
              </a:rPr>
              <a:t>bit </a:t>
            </a:r>
            <a:r>
              <a:rPr sz="2050" spc="65" dirty="0">
                <a:latin typeface="Garamond"/>
                <a:cs typeface="Garamond"/>
              </a:rPr>
              <a:t>but </a:t>
            </a:r>
            <a:r>
              <a:rPr sz="2050" spc="10" dirty="0">
                <a:latin typeface="Garamond"/>
                <a:cs typeface="Garamond"/>
              </a:rPr>
              <a:t>also  </a:t>
            </a:r>
            <a:r>
              <a:rPr sz="2050" spc="65" dirty="0">
                <a:latin typeface="Garamond"/>
                <a:cs typeface="Garamond"/>
              </a:rPr>
              <a:t>extra </a:t>
            </a:r>
            <a:r>
              <a:rPr sz="2050" spc="45" dirty="0">
                <a:latin typeface="Garamond"/>
                <a:cs typeface="Garamond"/>
              </a:rPr>
              <a:t>time </a:t>
            </a:r>
            <a:r>
              <a:rPr sz="2050" dirty="0">
                <a:latin typeface="Garamond"/>
                <a:cs typeface="Garamond"/>
              </a:rPr>
              <a:t>needed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35" dirty="0">
                <a:latin typeface="Garamond"/>
                <a:cs typeface="Garamond"/>
              </a:rPr>
              <a:t>reliable </a:t>
            </a:r>
            <a:r>
              <a:rPr sz="2050" spc="25" dirty="0">
                <a:latin typeface="Garamond"/>
                <a:cs typeface="Garamond"/>
              </a:rPr>
              <a:t>detection. </a:t>
            </a:r>
            <a:r>
              <a:rPr sz="2050" spc="80" dirty="0">
                <a:latin typeface="Garamond"/>
                <a:cs typeface="Garamond"/>
              </a:rPr>
              <a:t>(Starting  </a:t>
            </a:r>
            <a:r>
              <a:rPr sz="2050" spc="30" dirty="0">
                <a:latin typeface="Garamond"/>
                <a:cs typeface="Garamond"/>
              </a:rPr>
              <a:t>up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20" dirty="0">
                <a:latin typeface="Garamond"/>
                <a:cs typeface="Garamond"/>
              </a:rPr>
              <a:t>is</a:t>
            </a:r>
            <a:r>
              <a:rPr sz="2050" spc="380" dirty="0">
                <a:latin typeface="Garamond"/>
                <a:cs typeface="Garamond"/>
              </a:rPr>
              <a:t> </a:t>
            </a:r>
            <a:r>
              <a:rPr sz="2050" spc="20" dirty="0">
                <a:latin typeface="Garamond"/>
                <a:cs typeface="Garamond"/>
              </a:rPr>
              <a:t>expensive)</a:t>
            </a:r>
            <a:endParaRPr sz="2050" dirty="0">
              <a:latin typeface="Garamond"/>
              <a:cs typeface="Garamond"/>
            </a:endParaRPr>
          </a:p>
          <a:p>
            <a:pPr marL="212090" marR="78105" indent="-199390">
              <a:lnSpc>
                <a:spcPct val="116599"/>
              </a:lnSpc>
              <a:spcBef>
                <a:spcPts val="7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5" dirty="0">
                <a:latin typeface="Garamond"/>
                <a:cs typeface="Garamond"/>
              </a:rPr>
              <a:t>synchronous, </a:t>
            </a:r>
            <a:r>
              <a:rPr sz="2050" spc="-30" dirty="0">
                <a:latin typeface="Garamond"/>
                <a:cs typeface="Garamond"/>
              </a:rPr>
              <a:t>we </a:t>
            </a:r>
            <a:r>
              <a:rPr sz="2050" spc="65" dirty="0">
                <a:latin typeface="Garamond"/>
                <a:cs typeface="Garamond"/>
              </a:rPr>
              <a:t>put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45" dirty="0">
                <a:latin typeface="Garamond"/>
                <a:cs typeface="Garamond"/>
              </a:rPr>
              <a:t>large </a:t>
            </a:r>
            <a:r>
              <a:rPr sz="2050" spc="10" dirty="0">
                <a:latin typeface="Garamond"/>
                <a:cs typeface="Garamond"/>
              </a:rPr>
              <a:t>number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85" dirty="0">
                <a:latin typeface="Garamond"/>
                <a:cs typeface="Garamond"/>
              </a:rPr>
              <a:t>start  </a:t>
            </a:r>
            <a:r>
              <a:rPr sz="2050" spc="45" dirty="0">
                <a:latin typeface="Garamond"/>
                <a:cs typeface="Garamond"/>
              </a:rPr>
              <a:t>bits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45" dirty="0">
                <a:latin typeface="Garamond"/>
                <a:cs typeface="Garamond"/>
              </a:rPr>
              <a:t>large </a:t>
            </a:r>
            <a:r>
              <a:rPr sz="2050" spc="10" dirty="0">
                <a:latin typeface="Garamond"/>
                <a:cs typeface="Garamond"/>
              </a:rPr>
              <a:t>number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95" dirty="0">
                <a:latin typeface="Garamond"/>
                <a:cs typeface="Garamond"/>
              </a:rPr>
              <a:t>data </a:t>
            </a:r>
            <a:r>
              <a:rPr sz="2050" spc="50" dirty="0">
                <a:latin typeface="Garamond"/>
                <a:cs typeface="Garamond"/>
              </a:rPr>
              <a:t>bits.  </a:t>
            </a:r>
            <a:r>
              <a:rPr sz="2050" spc="40" dirty="0">
                <a:latin typeface="Garamond"/>
                <a:cs typeface="Garamond"/>
              </a:rPr>
              <a:t>This </a:t>
            </a:r>
            <a:r>
              <a:rPr sz="2050" spc="10" dirty="0">
                <a:latin typeface="Garamond"/>
                <a:cs typeface="Garamond"/>
              </a:rPr>
              <a:t>allows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65" dirty="0">
                <a:latin typeface="Garamond"/>
                <a:cs typeface="Garamond"/>
              </a:rPr>
              <a:t>startup </a:t>
            </a:r>
            <a:r>
              <a:rPr sz="2050" dirty="0">
                <a:latin typeface="Garamond"/>
                <a:cs typeface="Garamond"/>
              </a:rPr>
              <a:t>overhead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20" dirty="0">
                <a:latin typeface="Garamond"/>
                <a:cs typeface="Garamond"/>
              </a:rPr>
              <a:t>be </a:t>
            </a:r>
            <a:r>
              <a:rPr sz="2050" spc="35" dirty="0">
                <a:latin typeface="Garamond"/>
                <a:cs typeface="Garamond"/>
              </a:rPr>
              <a:t> </a:t>
            </a:r>
            <a:r>
              <a:rPr sz="2050" spc="30" dirty="0">
                <a:latin typeface="Garamond"/>
                <a:cs typeface="Garamond"/>
              </a:rPr>
              <a:t>amortized.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661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72428" y="2028192"/>
            <a:ext cx="7319010" cy="23710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Signal to </a:t>
            </a:r>
            <a:r>
              <a:rPr lang="en-US" sz="2400" dirty="0" smtClean="0"/>
              <a:t>Data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High to low transition	</a:t>
            </a:r>
            <a:r>
              <a:rPr lang="en-US" sz="2400" dirty="0">
                <a:sym typeface="Wingdings" charset="0"/>
              </a:rPr>
              <a:t>	1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Low to high transition		0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Comments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Solves clock recovery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Only 50% efficient ( ½ bit per transition)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Wingdings" charset="0"/>
              </a:rPr>
              <a:t>Still need preamble (typically 0101010101…  trailing 11 in Ethernet</a:t>
            </a:r>
            <a:r>
              <a:rPr lang="en-US" sz="1530" dirty="0">
                <a:sym typeface="Wingdings" charset="0"/>
              </a:rPr>
              <a:t>)</a:t>
            </a:r>
          </a:p>
        </p:txBody>
      </p:sp>
      <p:grpSp>
        <p:nvGrpSpPr>
          <p:cNvPr id="35844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478915" y="5676900"/>
            <a:ext cx="5230178" cy="1554480"/>
            <a:chOff x="1225" y="2640"/>
            <a:chExt cx="3876" cy="1152"/>
          </a:xfrm>
        </p:grpSpPr>
        <p:sp>
          <p:nvSpPr>
            <p:cNvPr id="35845" name="Rectangle 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225" y="2640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Bits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644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86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08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30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526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746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62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183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4" name="Rectangle 1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403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5" name="Rectangle 1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624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6" name="Rectangle 16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44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7" name="Rectangle 1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064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8" name="Rectangle 1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28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59" name="Rectangle 19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505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60" name="Rectangle 20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726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1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61" name="Rectangle 21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946" y="264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0</a:t>
              </a:r>
              <a:endParaRPr lang="en-US" sz="2040">
                <a:latin typeface="Myriad Web" charset="0"/>
              </a:endParaRPr>
            </a:p>
          </p:txBody>
        </p:sp>
        <p:grpSp>
          <p:nvGrpSpPr>
            <p:cNvPr id="35862" name="Group 22"/>
            <p:cNvGrpSpPr>
              <a:grpSpLocks/>
            </p:cNvGrpSpPr>
            <p:nvPr/>
          </p:nvGrpSpPr>
          <p:grpSpPr bwMode="auto">
            <a:xfrm>
              <a:off x="1574" y="2828"/>
              <a:ext cx="3527" cy="964"/>
              <a:chOff x="1574" y="2972"/>
              <a:chExt cx="3527" cy="447"/>
            </a:xfrm>
          </p:grpSpPr>
          <p:sp>
            <p:nvSpPr>
              <p:cNvPr id="35863" name="Line 23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574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99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5" name="Line 25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019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6" name="Line 26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235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7" name="Line 27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460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8" name="Line 28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676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69" name="Line 2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901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0" name="Line 3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21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1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337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2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558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3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778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4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004" y="2972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5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244" y="2972"/>
                <a:ext cx="5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439" y="2974"/>
                <a:ext cx="5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7" name="Line 37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664" y="2974"/>
                <a:ext cx="1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8" name="Line 38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80" y="2974"/>
                <a:ext cx="4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879" name="Line 39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5096" y="2974"/>
                <a:ext cx="5" cy="44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</p:grpSp>
      </p:grpSp>
      <p:grpSp>
        <p:nvGrpSpPr>
          <p:cNvPr id="35880" name="Group 4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15641" y="5935986"/>
            <a:ext cx="5440680" cy="395368"/>
            <a:chOff x="1104" y="2832"/>
            <a:chExt cx="4032" cy="293"/>
          </a:xfrm>
        </p:grpSpPr>
        <p:sp>
          <p:nvSpPr>
            <p:cNvPr id="35881" name="Rectangle 4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04" y="2951"/>
              <a:ext cx="2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30">
                  <a:solidFill>
                    <a:srgbClr val="000000"/>
                  </a:solidFill>
                  <a:latin typeface="Myriad Web" charset="0"/>
                </a:rPr>
                <a:t>NRZ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82" name="Freeform 42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1538" y="2832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38100" cmpd="sng">
              <a:solidFill>
                <a:srgbClr val="A500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530"/>
            </a:p>
          </p:txBody>
        </p:sp>
      </p:grpSp>
      <p:grpSp>
        <p:nvGrpSpPr>
          <p:cNvPr id="35883" name="Group 4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64365" y="6416361"/>
            <a:ext cx="5444728" cy="350838"/>
            <a:chOff x="1066" y="3188"/>
            <a:chExt cx="4035" cy="260"/>
          </a:xfrm>
        </p:grpSpPr>
        <p:sp>
          <p:nvSpPr>
            <p:cNvPr id="35884" name="Rectangle 4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66" y="3264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15">
                  <a:solidFill>
                    <a:srgbClr val="000000"/>
                  </a:solidFill>
                  <a:latin typeface="Myriad Web" charset="0"/>
                </a:rPr>
                <a:t>Clock</a:t>
              </a:r>
              <a:endParaRPr lang="en-US" sz="2040">
                <a:latin typeface="Myriad Web" charset="0"/>
              </a:endParaRPr>
            </a:p>
          </p:txBody>
        </p:sp>
        <p:sp>
          <p:nvSpPr>
            <p:cNvPr id="35885" name="Freeform 45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584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86" name="Freeform 46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800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87" name="Freeform 47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016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88" name="Freeform 48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232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89" name="Freeform 49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448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0" name="Freeform 50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664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1" name="Freeform 51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901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2" name="Freeform 52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117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3" name="Freeform 53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333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4" name="Freeform 54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573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5" name="Freeform 55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789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6" name="Freeform 56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005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7" name="Freeform 57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4221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8" name="Freeform 58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437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899" name="Freeform 59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653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  <p:sp>
          <p:nvSpPr>
            <p:cNvPr id="35900" name="Freeform 6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885" y="3188"/>
              <a:ext cx="216" cy="228"/>
            </a:xfrm>
            <a:custGeom>
              <a:avLst/>
              <a:gdLst>
                <a:gd name="T0" fmla="*/ 0 w 216"/>
                <a:gd name="T1" fmla="*/ 220 h 228"/>
                <a:gd name="T2" fmla="*/ 94 w 216"/>
                <a:gd name="T3" fmla="*/ 220 h 228"/>
                <a:gd name="T4" fmla="*/ 94 w 216"/>
                <a:gd name="T5" fmla="*/ 0 h 228"/>
                <a:gd name="T6" fmla="*/ 216 w 216"/>
                <a:gd name="T7" fmla="*/ 2 h 228"/>
                <a:gd name="T8" fmla="*/ 216 w 21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8">
                  <a:moveTo>
                    <a:pt x="0" y="220"/>
                  </a:moveTo>
                  <a:lnTo>
                    <a:pt x="94" y="220"/>
                  </a:lnTo>
                  <a:lnTo>
                    <a:pt x="94" y="0"/>
                  </a:lnTo>
                  <a:lnTo>
                    <a:pt x="216" y="2"/>
                  </a:lnTo>
                  <a:lnTo>
                    <a:pt x="216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530"/>
            </a:p>
          </p:txBody>
        </p:sp>
      </p:grpSp>
      <p:grpSp>
        <p:nvGrpSpPr>
          <p:cNvPr id="35901" name="Group 6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77240" y="6869752"/>
            <a:ext cx="5931853" cy="358934"/>
            <a:chOff x="705" y="3524"/>
            <a:chExt cx="4396" cy="266"/>
          </a:xfrm>
        </p:grpSpPr>
        <p:sp>
          <p:nvSpPr>
            <p:cNvPr id="35902" name="Rectangle 6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05" y="3606"/>
              <a:ext cx="8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15">
                  <a:solidFill>
                    <a:srgbClr val="000000"/>
                  </a:solidFill>
                  <a:latin typeface="Myriad Web" charset="0"/>
                </a:rPr>
                <a:t>Manchester</a:t>
              </a:r>
              <a:endParaRPr lang="en-US" sz="2040">
                <a:latin typeface="Myriad Web" charset="0"/>
              </a:endParaRPr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>
              <a:off x="1556" y="3524"/>
              <a:ext cx="3545" cy="228"/>
              <a:chOff x="1580" y="3524"/>
              <a:chExt cx="3662" cy="228"/>
            </a:xfrm>
          </p:grpSpPr>
          <p:sp>
            <p:nvSpPr>
              <p:cNvPr id="35904" name="Freeform 64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80" y="3524"/>
                <a:ext cx="233" cy="224"/>
              </a:xfrm>
              <a:custGeom>
                <a:avLst/>
                <a:gdLst>
                  <a:gd name="T0" fmla="*/ 0 w 233"/>
                  <a:gd name="T1" fmla="*/ 224 h 224"/>
                  <a:gd name="T2" fmla="*/ 119 w 233"/>
                  <a:gd name="T3" fmla="*/ 224 h 224"/>
                  <a:gd name="T4" fmla="*/ 119 w 233"/>
                  <a:gd name="T5" fmla="*/ 0 h 224"/>
                  <a:gd name="T6" fmla="*/ 233 w 233"/>
                  <a:gd name="T7" fmla="*/ 0 h 224"/>
                  <a:gd name="T8" fmla="*/ 233 w 233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24">
                    <a:moveTo>
                      <a:pt x="0" y="224"/>
                    </a:moveTo>
                    <a:lnTo>
                      <a:pt x="119" y="224"/>
                    </a:lnTo>
                    <a:lnTo>
                      <a:pt x="119" y="0"/>
                    </a:lnTo>
                    <a:lnTo>
                      <a:pt x="233" y="0"/>
                    </a:lnTo>
                    <a:lnTo>
                      <a:pt x="233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5" name="Freeform 65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813" y="3524"/>
                <a:ext cx="810" cy="224"/>
              </a:xfrm>
              <a:custGeom>
                <a:avLst/>
                <a:gdLst>
                  <a:gd name="T0" fmla="*/ 806 w 810"/>
                  <a:gd name="T1" fmla="*/ 224 h 224"/>
                  <a:gd name="T2" fmla="*/ 810 w 810"/>
                  <a:gd name="T3" fmla="*/ 0 h 224"/>
                  <a:gd name="T4" fmla="*/ 572 w 810"/>
                  <a:gd name="T5" fmla="*/ 0 h 224"/>
                  <a:gd name="T6" fmla="*/ 572 w 810"/>
                  <a:gd name="T7" fmla="*/ 224 h 224"/>
                  <a:gd name="T8" fmla="*/ 343 w 810"/>
                  <a:gd name="T9" fmla="*/ 224 h 224"/>
                  <a:gd name="T10" fmla="*/ 343 w 810"/>
                  <a:gd name="T11" fmla="*/ 224 h 224"/>
                  <a:gd name="T12" fmla="*/ 343 w 810"/>
                  <a:gd name="T13" fmla="*/ 0 h 224"/>
                  <a:gd name="T14" fmla="*/ 115 w 810"/>
                  <a:gd name="T15" fmla="*/ 0 h 224"/>
                  <a:gd name="T16" fmla="*/ 115 w 810"/>
                  <a:gd name="T17" fmla="*/ 224 h 224"/>
                  <a:gd name="T18" fmla="*/ 0 w 810"/>
                  <a:gd name="T1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0" h="224">
                    <a:moveTo>
                      <a:pt x="806" y="224"/>
                    </a:moveTo>
                    <a:lnTo>
                      <a:pt x="810" y="0"/>
                    </a:lnTo>
                    <a:lnTo>
                      <a:pt x="572" y="0"/>
                    </a:lnTo>
                    <a:lnTo>
                      <a:pt x="572" y="224"/>
                    </a:lnTo>
                    <a:lnTo>
                      <a:pt x="343" y="224"/>
                    </a:lnTo>
                    <a:lnTo>
                      <a:pt x="343" y="224"/>
                    </a:lnTo>
                    <a:lnTo>
                      <a:pt x="343" y="0"/>
                    </a:lnTo>
                    <a:lnTo>
                      <a:pt x="115" y="0"/>
                    </a:lnTo>
                    <a:lnTo>
                      <a:pt x="115" y="224"/>
                    </a:lnTo>
                    <a:lnTo>
                      <a:pt x="0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6" name="Freeform 66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619" y="3524"/>
                <a:ext cx="339" cy="224"/>
              </a:xfrm>
              <a:custGeom>
                <a:avLst/>
                <a:gdLst>
                  <a:gd name="T0" fmla="*/ 0 w 339"/>
                  <a:gd name="T1" fmla="*/ 224 h 224"/>
                  <a:gd name="T2" fmla="*/ 110 w 339"/>
                  <a:gd name="T3" fmla="*/ 224 h 224"/>
                  <a:gd name="T4" fmla="*/ 110 w 339"/>
                  <a:gd name="T5" fmla="*/ 0 h 224"/>
                  <a:gd name="T6" fmla="*/ 224 w 339"/>
                  <a:gd name="T7" fmla="*/ 0 h 224"/>
                  <a:gd name="T8" fmla="*/ 224 w 339"/>
                  <a:gd name="T9" fmla="*/ 224 h 224"/>
                  <a:gd name="T10" fmla="*/ 339 w 339"/>
                  <a:gd name="T1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9" h="224">
                    <a:moveTo>
                      <a:pt x="0" y="224"/>
                    </a:moveTo>
                    <a:lnTo>
                      <a:pt x="110" y="224"/>
                    </a:lnTo>
                    <a:lnTo>
                      <a:pt x="110" y="0"/>
                    </a:lnTo>
                    <a:lnTo>
                      <a:pt x="224" y="0"/>
                    </a:lnTo>
                    <a:lnTo>
                      <a:pt x="224" y="224"/>
                    </a:lnTo>
                    <a:lnTo>
                      <a:pt x="339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7" name="Freeform 67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958" y="3524"/>
                <a:ext cx="796" cy="224"/>
              </a:xfrm>
              <a:custGeom>
                <a:avLst/>
                <a:gdLst>
                  <a:gd name="T0" fmla="*/ 796 w 796"/>
                  <a:gd name="T1" fmla="*/ 224 h 224"/>
                  <a:gd name="T2" fmla="*/ 796 w 796"/>
                  <a:gd name="T3" fmla="*/ 0 h 224"/>
                  <a:gd name="T4" fmla="*/ 572 w 796"/>
                  <a:gd name="T5" fmla="*/ 0 h 224"/>
                  <a:gd name="T6" fmla="*/ 572 w 796"/>
                  <a:gd name="T7" fmla="*/ 224 h 224"/>
                  <a:gd name="T8" fmla="*/ 348 w 796"/>
                  <a:gd name="T9" fmla="*/ 224 h 224"/>
                  <a:gd name="T10" fmla="*/ 343 w 796"/>
                  <a:gd name="T11" fmla="*/ 224 h 224"/>
                  <a:gd name="T12" fmla="*/ 343 w 796"/>
                  <a:gd name="T13" fmla="*/ 0 h 224"/>
                  <a:gd name="T14" fmla="*/ 233 w 796"/>
                  <a:gd name="T15" fmla="*/ 0 h 224"/>
                  <a:gd name="T16" fmla="*/ 233 w 796"/>
                  <a:gd name="T17" fmla="*/ 224 h 224"/>
                  <a:gd name="T18" fmla="*/ 233 w 796"/>
                  <a:gd name="T19" fmla="*/ 224 h 224"/>
                  <a:gd name="T20" fmla="*/ 119 w 796"/>
                  <a:gd name="T21" fmla="*/ 224 h 224"/>
                  <a:gd name="T22" fmla="*/ 119 w 796"/>
                  <a:gd name="T23" fmla="*/ 0 h 224"/>
                  <a:gd name="T24" fmla="*/ 0 w 796"/>
                  <a:gd name="T25" fmla="*/ 0 h 224"/>
                  <a:gd name="T26" fmla="*/ 0 w 796"/>
                  <a:gd name="T27" fmla="*/ 224 h 224"/>
                  <a:gd name="T28" fmla="*/ 0 w 796"/>
                  <a:gd name="T2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6" h="224">
                    <a:moveTo>
                      <a:pt x="796" y="224"/>
                    </a:moveTo>
                    <a:lnTo>
                      <a:pt x="796" y="0"/>
                    </a:lnTo>
                    <a:lnTo>
                      <a:pt x="572" y="0"/>
                    </a:lnTo>
                    <a:lnTo>
                      <a:pt x="572" y="224"/>
                    </a:lnTo>
                    <a:lnTo>
                      <a:pt x="348" y="224"/>
                    </a:lnTo>
                    <a:lnTo>
                      <a:pt x="343" y="224"/>
                    </a:lnTo>
                    <a:lnTo>
                      <a:pt x="343" y="0"/>
                    </a:lnTo>
                    <a:lnTo>
                      <a:pt x="233" y="0"/>
                    </a:lnTo>
                    <a:lnTo>
                      <a:pt x="233" y="224"/>
                    </a:lnTo>
                    <a:lnTo>
                      <a:pt x="233" y="224"/>
                    </a:lnTo>
                    <a:lnTo>
                      <a:pt x="119" y="224"/>
                    </a:lnTo>
                    <a:lnTo>
                      <a:pt x="119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0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8" name="Freeform 68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754" y="3524"/>
                <a:ext cx="467" cy="224"/>
              </a:xfrm>
              <a:custGeom>
                <a:avLst/>
                <a:gdLst>
                  <a:gd name="T0" fmla="*/ 0 w 467"/>
                  <a:gd name="T1" fmla="*/ 224 h 224"/>
                  <a:gd name="T2" fmla="*/ 234 w 467"/>
                  <a:gd name="T3" fmla="*/ 224 h 224"/>
                  <a:gd name="T4" fmla="*/ 234 w 467"/>
                  <a:gd name="T5" fmla="*/ 0 h 224"/>
                  <a:gd name="T6" fmla="*/ 348 w 467"/>
                  <a:gd name="T7" fmla="*/ 0 h 224"/>
                  <a:gd name="T8" fmla="*/ 348 w 467"/>
                  <a:gd name="T9" fmla="*/ 224 h 224"/>
                  <a:gd name="T10" fmla="*/ 467 w 467"/>
                  <a:gd name="T1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7" h="224">
                    <a:moveTo>
                      <a:pt x="0" y="224"/>
                    </a:moveTo>
                    <a:lnTo>
                      <a:pt x="234" y="224"/>
                    </a:lnTo>
                    <a:lnTo>
                      <a:pt x="234" y="0"/>
                    </a:lnTo>
                    <a:lnTo>
                      <a:pt x="348" y="0"/>
                    </a:lnTo>
                    <a:lnTo>
                      <a:pt x="348" y="224"/>
                    </a:lnTo>
                    <a:lnTo>
                      <a:pt x="467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  <p:sp>
            <p:nvSpPr>
              <p:cNvPr id="35909" name="Freeform 69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221" y="3524"/>
                <a:ext cx="1021" cy="228"/>
              </a:xfrm>
              <a:custGeom>
                <a:avLst/>
                <a:gdLst>
                  <a:gd name="T0" fmla="*/ 1021 w 1021"/>
                  <a:gd name="T1" fmla="*/ 228 h 228"/>
                  <a:gd name="T2" fmla="*/ 1021 w 1021"/>
                  <a:gd name="T3" fmla="*/ 0 h 228"/>
                  <a:gd name="T4" fmla="*/ 911 w 1021"/>
                  <a:gd name="T5" fmla="*/ 0 h 228"/>
                  <a:gd name="T6" fmla="*/ 911 w 1021"/>
                  <a:gd name="T7" fmla="*/ 224 h 228"/>
                  <a:gd name="T8" fmla="*/ 797 w 1021"/>
                  <a:gd name="T9" fmla="*/ 224 h 228"/>
                  <a:gd name="T10" fmla="*/ 682 w 1021"/>
                  <a:gd name="T11" fmla="*/ 224 h 228"/>
                  <a:gd name="T12" fmla="*/ 682 w 1021"/>
                  <a:gd name="T13" fmla="*/ 0 h 228"/>
                  <a:gd name="T14" fmla="*/ 454 w 1021"/>
                  <a:gd name="T15" fmla="*/ 0 h 228"/>
                  <a:gd name="T16" fmla="*/ 454 w 1021"/>
                  <a:gd name="T17" fmla="*/ 224 h 228"/>
                  <a:gd name="T18" fmla="*/ 339 w 1021"/>
                  <a:gd name="T19" fmla="*/ 224 h 228"/>
                  <a:gd name="T20" fmla="*/ 339 w 1021"/>
                  <a:gd name="T21" fmla="*/ 0 h 228"/>
                  <a:gd name="T22" fmla="*/ 229 w 1021"/>
                  <a:gd name="T23" fmla="*/ 0 h 228"/>
                  <a:gd name="T24" fmla="*/ 229 w 1021"/>
                  <a:gd name="T25" fmla="*/ 224 h 228"/>
                  <a:gd name="T26" fmla="*/ 229 w 1021"/>
                  <a:gd name="T27" fmla="*/ 224 h 228"/>
                  <a:gd name="T28" fmla="*/ 115 w 1021"/>
                  <a:gd name="T29" fmla="*/ 224 h 228"/>
                  <a:gd name="T30" fmla="*/ 115 w 1021"/>
                  <a:gd name="T31" fmla="*/ 0 h 228"/>
                  <a:gd name="T32" fmla="*/ 0 w 1021"/>
                  <a:gd name="T33" fmla="*/ 0 h 228"/>
                  <a:gd name="T34" fmla="*/ 0 w 1021"/>
                  <a:gd name="T35" fmla="*/ 22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1" h="228">
                    <a:moveTo>
                      <a:pt x="1021" y="228"/>
                    </a:moveTo>
                    <a:lnTo>
                      <a:pt x="1021" y="0"/>
                    </a:lnTo>
                    <a:lnTo>
                      <a:pt x="911" y="0"/>
                    </a:lnTo>
                    <a:lnTo>
                      <a:pt x="911" y="224"/>
                    </a:lnTo>
                    <a:lnTo>
                      <a:pt x="797" y="224"/>
                    </a:lnTo>
                    <a:lnTo>
                      <a:pt x="682" y="224"/>
                    </a:lnTo>
                    <a:lnTo>
                      <a:pt x="682" y="0"/>
                    </a:lnTo>
                    <a:lnTo>
                      <a:pt x="454" y="0"/>
                    </a:lnTo>
                    <a:lnTo>
                      <a:pt x="454" y="224"/>
                    </a:lnTo>
                    <a:lnTo>
                      <a:pt x="339" y="224"/>
                    </a:lnTo>
                    <a:lnTo>
                      <a:pt x="339" y="0"/>
                    </a:lnTo>
                    <a:lnTo>
                      <a:pt x="229" y="0"/>
                    </a:lnTo>
                    <a:lnTo>
                      <a:pt x="229" y="224"/>
                    </a:lnTo>
                    <a:lnTo>
                      <a:pt x="229" y="224"/>
                    </a:lnTo>
                    <a:lnTo>
                      <a:pt x="115" y="224"/>
                    </a:lnTo>
                    <a:lnTo>
                      <a:pt x="115" y="0"/>
                    </a:lnTo>
                    <a:lnTo>
                      <a:pt x="0" y="0"/>
                    </a:lnTo>
                    <a:lnTo>
                      <a:pt x="0" y="224"/>
                    </a:lnTo>
                  </a:path>
                </a:pathLst>
              </a:custGeom>
              <a:noFill/>
              <a:ln w="38100" cmpd="sng">
                <a:solidFill>
                  <a:srgbClr val="3399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530"/>
              </a:p>
            </p:txBody>
          </p:sp>
        </p:grpSp>
      </p:grpSp>
      <p:sp>
        <p:nvSpPr>
          <p:cNvPr id="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 anchor="ctr" anchorCtr="0"/>
          <a:lstStyle/>
          <a:p>
            <a:endParaRPr lang="en-US" b="0" dirty="0">
              <a:latin typeface="+mj-lt"/>
            </a:endParaRPr>
          </a:p>
        </p:txBody>
      </p:sp>
      <p:sp>
        <p:nvSpPr>
          <p:cNvPr id="74" name="object 2"/>
          <p:cNvSpPr txBox="1"/>
          <p:nvPr/>
        </p:nvSpPr>
        <p:spPr>
          <a:xfrm>
            <a:off x="1764538" y="957189"/>
            <a:ext cx="42987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254" dirty="0" smtClean="0">
                <a:solidFill>
                  <a:srgbClr val="0070C0"/>
                </a:solidFill>
                <a:latin typeface="PMingLiU"/>
                <a:cs typeface="PMingLiU"/>
              </a:rPr>
              <a:t>Manchester Encoding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0971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6157" y="1660801"/>
            <a:ext cx="2239645" cy="568325"/>
          </a:xfrm>
          <a:custGeom>
            <a:avLst/>
            <a:gdLst/>
            <a:ahLst/>
            <a:cxnLst/>
            <a:rect l="l" t="t" r="r" b="b"/>
            <a:pathLst>
              <a:path w="2239645" h="568325">
                <a:moveTo>
                  <a:pt x="0" y="568111"/>
                </a:moveTo>
                <a:lnTo>
                  <a:pt x="2239022" y="568111"/>
                </a:lnTo>
                <a:lnTo>
                  <a:pt x="2239022" y="0"/>
                </a:lnTo>
                <a:lnTo>
                  <a:pt x="0" y="0"/>
                </a:lnTo>
                <a:lnTo>
                  <a:pt x="0" y="5681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4634" y="197270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5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4778" y="1944865"/>
            <a:ext cx="111760" cy="55880"/>
          </a:xfrm>
          <a:custGeom>
            <a:avLst/>
            <a:gdLst/>
            <a:ahLst/>
            <a:cxnLst/>
            <a:rect l="l" t="t" r="r" b="b"/>
            <a:pathLst>
              <a:path w="111760" h="55880">
                <a:moveTo>
                  <a:pt x="0" y="0"/>
                </a:moveTo>
                <a:lnTo>
                  <a:pt x="111391" y="27838"/>
                </a:lnTo>
                <a:lnTo>
                  <a:pt x="0" y="55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7468" y="1582826"/>
            <a:ext cx="579755" cy="267970"/>
          </a:xfrm>
          <a:custGeom>
            <a:avLst/>
            <a:gdLst/>
            <a:ahLst/>
            <a:cxnLst/>
            <a:rect l="l" t="t" r="r" b="b"/>
            <a:pathLst>
              <a:path w="579754" h="267969">
                <a:moveTo>
                  <a:pt x="0" y="267347"/>
                </a:moveTo>
                <a:lnTo>
                  <a:pt x="5792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3914" y="1582826"/>
            <a:ext cx="113030" cy="72390"/>
          </a:xfrm>
          <a:custGeom>
            <a:avLst/>
            <a:gdLst/>
            <a:ahLst/>
            <a:cxnLst/>
            <a:rect l="l" t="t" r="r" b="b"/>
            <a:pathLst>
              <a:path w="113029" h="72389">
                <a:moveTo>
                  <a:pt x="0" y="21399"/>
                </a:moveTo>
                <a:lnTo>
                  <a:pt x="112801" y="0"/>
                </a:lnTo>
                <a:lnTo>
                  <a:pt x="23329" y="71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6318" y="2006130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7599" y="1978278"/>
            <a:ext cx="111760" cy="55880"/>
          </a:xfrm>
          <a:custGeom>
            <a:avLst/>
            <a:gdLst/>
            <a:ahLst/>
            <a:cxnLst/>
            <a:rect l="l" t="t" r="r" b="b"/>
            <a:pathLst>
              <a:path w="111760" h="55880">
                <a:moveTo>
                  <a:pt x="0" y="0"/>
                </a:moveTo>
                <a:lnTo>
                  <a:pt x="111391" y="27838"/>
                </a:lnTo>
                <a:lnTo>
                  <a:pt x="0" y="55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6318" y="2162086"/>
            <a:ext cx="523875" cy="267335"/>
          </a:xfrm>
          <a:custGeom>
            <a:avLst/>
            <a:gdLst/>
            <a:ahLst/>
            <a:cxnLst/>
            <a:rect l="l" t="t" r="r" b="b"/>
            <a:pathLst>
              <a:path w="523875" h="267335">
                <a:moveTo>
                  <a:pt x="0" y="0"/>
                </a:moveTo>
                <a:lnTo>
                  <a:pt x="523557" y="2673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8013" y="2353970"/>
            <a:ext cx="112395" cy="75565"/>
          </a:xfrm>
          <a:custGeom>
            <a:avLst/>
            <a:gdLst/>
            <a:ahLst/>
            <a:cxnLst/>
            <a:rect l="l" t="t" r="r" b="b"/>
            <a:pathLst>
              <a:path w="112395" h="75564">
                <a:moveTo>
                  <a:pt x="25323" y="0"/>
                </a:moveTo>
                <a:lnTo>
                  <a:pt x="111861" y="75450"/>
                </a:lnTo>
                <a:lnTo>
                  <a:pt x="0" y="495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5991" y="1979917"/>
            <a:ext cx="82804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ourier New"/>
                <a:cs typeface="Courier New"/>
              </a:rPr>
              <a:t>SENDER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6677" y="1668012"/>
            <a:ext cx="136271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Courier New"/>
                <a:cs typeface="Courier New"/>
              </a:rPr>
              <a:t>RECEIVER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1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99888" y="2117521"/>
            <a:ext cx="45085" cy="67310"/>
          </a:xfrm>
          <a:custGeom>
            <a:avLst/>
            <a:gdLst/>
            <a:ahLst/>
            <a:cxnLst/>
            <a:rect l="l" t="t" r="r" b="b"/>
            <a:pathLst>
              <a:path w="45085" h="67310">
                <a:moveTo>
                  <a:pt x="30942" y="64201"/>
                </a:moveTo>
                <a:lnTo>
                  <a:pt x="13603" y="64201"/>
                </a:lnTo>
                <a:lnTo>
                  <a:pt x="22275" y="66827"/>
                </a:lnTo>
                <a:lnTo>
                  <a:pt x="30942" y="64201"/>
                </a:lnTo>
                <a:close/>
              </a:path>
              <a:path w="45085" h="67310">
                <a:moveTo>
                  <a:pt x="22275" y="0"/>
                </a:moveTo>
                <a:lnTo>
                  <a:pt x="13603" y="2625"/>
                </a:lnTo>
                <a:lnTo>
                  <a:pt x="6523" y="9786"/>
                </a:lnTo>
                <a:lnTo>
                  <a:pt x="1750" y="20407"/>
                </a:lnTo>
                <a:lnTo>
                  <a:pt x="0" y="33413"/>
                </a:lnTo>
                <a:lnTo>
                  <a:pt x="1750" y="46419"/>
                </a:lnTo>
                <a:lnTo>
                  <a:pt x="42799" y="46419"/>
                </a:lnTo>
                <a:lnTo>
                  <a:pt x="44551" y="33413"/>
                </a:lnTo>
                <a:lnTo>
                  <a:pt x="42799" y="20407"/>
                </a:lnTo>
                <a:lnTo>
                  <a:pt x="38023" y="9786"/>
                </a:lnTo>
                <a:lnTo>
                  <a:pt x="30942" y="2625"/>
                </a:lnTo>
                <a:lnTo>
                  <a:pt x="22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9888" y="2117521"/>
            <a:ext cx="45085" cy="67310"/>
          </a:xfrm>
          <a:custGeom>
            <a:avLst/>
            <a:gdLst/>
            <a:ahLst/>
            <a:cxnLst/>
            <a:rect l="l" t="t" r="r" b="b"/>
            <a:pathLst>
              <a:path w="45085" h="67310">
                <a:moveTo>
                  <a:pt x="44551" y="33413"/>
                </a:moveTo>
                <a:lnTo>
                  <a:pt x="42799" y="20407"/>
                </a:lnTo>
                <a:lnTo>
                  <a:pt x="38023" y="9786"/>
                </a:lnTo>
                <a:lnTo>
                  <a:pt x="30942" y="2625"/>
                </a:lnTo>
                <a:lnTo>
                  <a:pt x="22275" y="0"/>
                </a:lnTo>
                <a:lnTo>
                  <a:pt x="13603" y="2625"/>
                </a:lnTo>
                <a:lnTo>
                  <a:pt x="6523" y="9786"/>
                </a:lnTo>
                <a:lnTo>
                  <a:pt x="1750" y="20407"/>
                </a:lnTo>
                <a:lnTo>
                  <a:pt x="0" y="33413"/>
                </a:lnTo>
                <a:lnTo>
                  <a:pt x="1750" y="46419"/>
                </a:lnTo>
                <a:lnTo>
                  <a:pt x="6523" y="57040"/>
                </a:lnTo>
                <a:lnTo>
                  <a:pt x="13603" y="64201"/>
                </a:lnTo>
                <a:lnTo>
                  <a:pt x="22275" y="66827"/>
                </a:lnTo>
                <a:lnTo>
                  <a:pt x="30942" y="64201"/>
                </a:lnTo>
                <a:lnTo>
                  <a:pt x="38023" y="57040"/>
                </a:lnTo>
                <a:lnTo>
                  <a:pt x="42799" y="46419"/>
                </a:lnTo>
                <a:lnTo>
                  <a:pt x="44551" y="33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1026" y="2240051"/>
            <a:ext cx="45085" cy="67310"/>
          </a:xfrm>
          <a:custGeom>
            <a:avLst/>
            <a:gdLst/>
            <a:ahLst/>
            <a:cxnLst/>
            <a:rect l="l" t="t" r="r" b="b"/>
            <a:pathLst>
              <a:path w="45085" h="67310">
                <a:moveTo>
                  <a:pt x="44551" y="33413"/>
                </a:moveTo>
                <a:lnTo>
                  <a:pt x="0" y="33413"/>
                </a:lnTo>
                <a:lnTo>
                  <a:pt x="1750" y="46421"/>
                </a:lnTo>
                <a:lnTo>
                  <a:pt x="6523" y="57046"/>
                </a:lnTo>
                <a:lnTo>
                  <a:pt x="13603" y="64212"/>
                </a:lnTo>
                <a:lnTo>
                  <a:pt x="22275" y="66840"/>
                </a:lnTo>
                <a:lnTo>
                  <a:pt x="30942" y="64212"/>
                </a:lnTo>
                <a:lnTo>
                  <a:pt x="38023" y="57046"/>
                </a:lnTo>
                <a:lnTo>
                  <a:pt x="42799" y="46421"/>
                </a:lnTo>
                <a:lnTo>
                  <a:pt x="44551" y="33413"/>
                </a:lnTo>
                <a:close/>
              </a:path>
              <a:path w="45085" h="67310">
                <a:moveTo>
                  <a:pt x="22275" y="0"/>
                </a:moveTo>
                <a:lnTo>
                  <a:pt x="13603" y="2625"/>
                </a:lnTo>
                <a:lnTo>
                  <a:pt x="30942" y="2625"/>
                </a:lnTo>
                <a:lnTo>
                  <a:pt x="22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1026" y="2240051"/>
            <a:ext cx="45085" cy="67310"/>
          </a:xfrm>
          <a:custGeom>
            <a:avLst/>
            <a:gdLst/>
            <a:ahLst/>
            <a:cxnLst/>
            <a:rect l="l" t="t" r="r" b="b"/>
            <a:pathLst>
              <a:path w="45085" h="67310">
                <a:moveTo>
                  <a:pt x="44551" y="33413"/>
                </a:moveTo>
                <a:lnTo>
                  <a:pt x="42799" y="20407"/>
                </a:lnTo>
                <a:lnTo>
                  <a:pt x="38023" y="9786"/>
                </a:lnTo>
                <a:lnTo>
                  <a:pt x="30942" y="2625"/>
                </a:lnTo>
                <a:lnTo>
                  <a:pt x="22275" y="0"/>
                </a:lnTo>
                <a:lnTo>
                  <a:pt x="13603" y="2625"/>
                </a:lnTo>
                <a:lnTo>
                  <a:pt x="6523" y="9786"/>
                </a:lnTo>
                <a:lnTo>
                  <a:pt x="1750" y="20407"/>
                </a:lnTo>
                <a:lnTo>
                  <a:pt x="0" y="33413"/>
                </a:lnTo>
                <a:lnTo>
                  <a:pt x="1750" y="46421"/>
                </a:lnTo>
                <a:lnTo>
                  <a:pt x="6523" y="57046"/>
                </a:lnTo>
                <a:lnTo>
                  <a:pt x="13603" y="64212"/>
                </a:lnTo>
                <a:lnTo>
                  <a:pt x="22275" y="66840"/>
                </a:lnTo>
                <a:lnTo>
                  <a:pt x="30942" y="64212"/>
                </a:lnTo>
                <a:lnTo>
                  <a:pt x="38023" y="57046"/>
                </a:lnTo>
                <a:lnTo>
                  <a:pt x="42799" y="46421"/>
                </a:lnTo>
                <a:lnTo>
                  <a:pt x="44551" y="33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56232" y="1553286"/>
            <a:ext cx="37211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bits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8271" y="1787214"/>
            <a:ext cx="1920239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PHYSICAL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LAYER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0882" y="2447772"/>
            <a:ext cx="5118505" cy="202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8275" algn="r">
              <a:lnSpc>
                <a:spcPct val="100000"/>
              </a:lnSpc>
            </a:pPr>
            <a:r>
              <a:rPr sz="1750" b="1" dirty="0">
                <a:latin typeface="Courier New"/>
                <a:cs typeface="Courier New"/>
              </a:rPr>
              <a:t>RECEIVER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1</a:t>
            </a:r>
            <a:endParaRPr sz="1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400" spc="40" dirty="0">
                <a:latin typeface="Garamond"/>
                <a:cs typeface="Garamond"/>
              </a:rPr>
              <a:t>A </a:t>
            </a:r>
            <a:r>
              <a:rPr sz="2400" spc="20" dirty="0">
                <a:latin typeface="Garamond"/>
                <a:cs typeface="Garamond"/>
              </a:rPr>
              <a:t>possibly </a:t>
            </a:r>
            <a:r>
              <a:rPr sz="2400" spc="35" dirty="0">
                <a:latin typeface="Garamond"/>
                <a:cs typeface="Garamond"/>
              </a:rPr>
              <a:t>faulty, </a:t>
            </a:r>
            <a:r>
              <a:rPr sz="2400" spc="5" dirty="0">
                <a:latin typeface="Garamond"/>
                <a:cs typeface="Garamond"/>
              </a:rPr>
              <a:t>single-hop, </a:t>
            </a:r>
            <a:r>
              <a:rPr sz="2400" spc="60" dirty="0">
                <a:latin typeface="Garamond"/>
                <a:cs typeface="Garamond"/>
              </a:rPr>
              <a:t>bit </a:t>
            </a:r>
            <a:r>
              <a:rPr sz="2400" spc="20" dirty="0">
                <a:latin typeface="Garamond"/>
                <a:cs typeface="Garamond"/>
              </a:rPr>
              <a:t>pipe </a:t>
            </a:r>
            <a:r>
              <a:rPr sz="2400" spc="95" dirty="0">
                <a:latin typeface="Garamond"/>
                <a:cs typeface="Garamond"/>
              </a:rPr>
              <a:t>that  </a:t>
            </a:r>
            <a:r>
              <a:rPr sz="2400" dirty="0">
                <a:latin typeface="Garamond"/>
                <a:cs typeface="Garamond"/>
              </a:rPr>
              <a:t>connects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5" dirty="0">
                <a:latin typeface="Garamond"/>
                <a:cs typeface="Garamond"/>
              </a:rPr>
              <a:t>sender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20" dirty="0">
                <a:latin typeface="Garamond"/>
                <a:cs typeface="Garamond"/>
              </a:rPr>
              <a:t>possibly </a:t>
            </a:r>
            <a:r>
              <a:rPr sz="2400" spc="35" dirty="0">
                <a:latin typeface="Garamond"/>
                <a:cs typeface="Garamond"/>
              </a:rPr>
              <a:t>multiple</a:t>
            </a:r>
            <a:r>
              <a:rPr sz="2400" spc="480" dirty="0">
                <a:latin typeface="Garamond"/>
                <a:cs typeface="Garamond"/>
              </a:rPr>
              <a:t> </a:t>
            </a:r>
            <a:r>
              <a:rPr sz="2400" spc="5" dirty="0">
                <a:latin typeface="Garamond"/>
                <a:cs typeface="Garamond"/>
              </a:rPr>
              <a:t>receivers</a:t>
            </a:r>
            <a:endParaRPr sz="2400" dirty="0">
              <a:latin typeface="Garamond"/>
              <a:cs typeface="Garamond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668272" y="659130"/>
            <a:ext cx="511352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85" dirty="0">
                <a:solidFill>
                  <a:srgbClr val="0070C0"/>
                </a:solidFill>
                <a:latin typeface="PMingLiU"/>
                <a:cs typeface="PMingLiU"/>
              </a:rPr>
              <a:t>What </a:t>
            </a:r>
            <a:r>
              <a:rPr sz="2400" b="1" spc="235" dirty="0">
                <a:solidFill>
                  <a:srgbClr val="0070C0"/>
                </a:solidFill>
                <a:latin typeface="PMingLiU"/>
                <a:cs typeface="PMingLiU"/>
              </a:rPr>
              <a:t>does </a:t>
            </a:r>
            <a:r>
              <a:rPr sz="2400" b="1" spc="295" dirty="0">
                <a:solidFill>
                  <a:srgbClr val="0070C0"/>
                </a:solidFill>
                <a:latin typeface="PMingLiU"/>
                <a:cs typeface="PMingLiU"/>
              </a:rPr>
              <a:t>the </a:t>
            </a:r>
            <a:r>
              <a:rPr sz="2400" b="1" spc="229" dirty="0">
                <a:solidFill>
                  <a:srgbClr val="0070C0"/>
                </a:solidFill>
                <a:latin typeface="PMingLiU"/>
                <a:cs typeface="PMingLiU"/>
              </a:rPr>
              <a:t>Physical </a:t>
            </a:r>
            <a:r>
              <a:rPr sz="2400" b="1" spc="225" dirty="0">
                <a:solidFill>
                  <a:srgbClr val="0070C0"/>
                </a:solidFill>
                <a:latin typeface="PMingLiU"/>
                <a:cs typeface="PMingLiU"/>
              </a:rPr>
              <a:t>Layer</a:t>
            </a:r>
            <a:r>
              <a:rPr sz="2400" b="1" spc="5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70" dirty="0">
                <a:solidFill>
                  <a:srgbClr val="0070C0"/>
                </a:solidFill>
                <a:latin typeface="PMingLiU"/>
                <a:cs typeface="PMingLiU"/>
              </a:rPr>
              <a:t>Do?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750" b="1" dirty="0">
                <a:latin typeface="Courier New"/>
                <a:cs typeface="Courier New"/>
              </a:rPr>
              <a:t>RECEIVER</a:t>
            </a:r>
            <a:r>
              <a:rPr sz="1750" b="1" spc="-80" dirty="0">
                <a:latin typeface="Courier New"/>
                <a:cs typeface="Courier New"/>
              </a:rPr>
              <a:t> </a:t>
            </a:r>
            <a:r>
              <a:rPr sz="1750" b="1" dirty="0">
                <a:latin typeface="Courier New"/>
                <a:cs typeface="Courier New"/>
              </a:rPr>
              <a:t>1</a:t>
            </a:r>
            <a:endParaRPr sz="17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306" y="3634536"/>
            <a:ext cx="3910965" cy="0"/>
          </a:xfrm>
          <a:custGeom>
            <a:avLst/>
            <a:gdLst/>
            <a:ahLst/>
            <a:cxnLst/>
            <a:rect l="l" t="t" r="r" b="b"/>
            <a:pathLst>
              <a:path w="3910965">
                <a:moveTo>
                  <a:pt x="0" y="0"/>
                </a:moveTo>
                <a:lnTo>
                  <a:pt x="39107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38229" y="3668229"/>
            <a:ext cx="4521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Time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3693" y="153402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2526" y="153402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2526" y="1508645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1360" y="1508645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5580" y="1508645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2488" y="145787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19396" y="145787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3617" y="1495945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0525" y="1470570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2058" y="1483258"/>
            <a:ext cx="0" cy="2106930"/>
          </a:xfrm>
          <a:custGeom>
            <a:avLst/>
            <a:gdLst/>
            <a:ahLst/>
            <a:cxnLst/>
            <a:rect l="l" t="t" r="r" b="b"/>
            <a:pathLst>
              <a:path h="2106929">
                <a:moveTo>
                  <a:pt x="0" y="0"/>
                </a:moveTo>
                <a:lnTo>
                  <a:pt x="0" y="210686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3693" y="2067089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9826" y="1521332"/>
            <a:ext cx="25400" cy="533400"/>
          </a:xfrm>
          <a:custGeom>
            <a:avLst/>
            <a:gdLst/>
            <a:ahLst/>
            <a:cxnLst/>
            <a:rect l="l" t="t" r="r" b="b"/>
            <a:pathLst>
              <a:path w="25400" h="533400">
                <a:moveTo>
                  <a:pt x="25387" y="533069"/>
                </a:moveTo>
                <a:lnTo>
                  <a:pt x="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2526" y="150864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1360" y="1508645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44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1360" y="272707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83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5915" y="3958183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384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8026" y="3918330"/>
            <a:ext cx="160020" cy="80010"/>
          </a:xfrm>
          <a:custGeom>
            <a:avLst/>
            <a:gdLst/>
            <a:ahLst/>
            <a:cxnLst/>
            <a:rect l="l" t="t" r="r" b="b"/>
            <a:pathLst>
              <a:path w="160020" h="80010">
                <a:moveTo>
                  <a:pt x="0" y="0"/>
                </a:moveTo>
                <a:lnTo>
                  <a:pt x="0" y="79717"/>
                </a:lnTo>
                <a:lnTo>
                  <a:pt x="159435" y="398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4376" y="3926458"/>
            <a:ext cx="127000" cy="63500"/>
          </a:xfrm>
          <a:custGeom>
            <a:avLst/>
            <a:gdLst/>
            <a:ahLst/>
            <a:cxnLst/>
            <a:rect l="l" t="t" r="r" b="b"/>
            <a:pathLst>
              <a:path w="127000" h="63500">
                <a:moveTo>
                  <a:pt x="0" y="0"/>
                </a:moveTo>
                <a:lnTo>
                  <a:pt x="126923" y="31724"/>
                </a:lnTo>
                <a:lnTo>
                  <a:pt x="0" y="63449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9434" y="207977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8268" y="1521332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0563" y="210516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9396" y="154672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1691" y="2105164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0525" y="154672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2880" y="1508645"/>
            <a:ext cx="12700" cy="558800"/>
          </a:xfrm>
          <a:custGeom>
            <a:avLst/>
            <a:gdLst/>
            <a:ahLst/>
            <a:cxnLst/>
            <a:rect l="l" t="t" r="r" b="b"/>
            <a:pathLst>
              <a:path w="12700" h="558800">
                <a:moveTo>
                  <a:pt x="12700" y="0"/>
                </a:moveTo>
                <a:lnTo>
                  <a:pt x="0" y="55844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62488" y="1508645"/>
            <a:ext cx="12700" cy="558800"/>
          </a:xfrm>
          <a:custGeom>
            <a:avLst/>
            <a:gdLst/>
            <a:ahLst/>
            <a:cxnLst/>
            <a:rect l="l" t="t" r="r" b="b"/>
            <a:pathLst>
              <a:path w="12700" h="558800">
                <a:moveTo>
                  <a:pt x="0" y="0"/>
                </a:moveTo>
                <a:lnTo>
                  <a:pt x="12687" y="55844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6709" y="1521332"/>
            <a:ext cx="12700" cy="571500"/>
          </a:xfrm>
          <a:custGeom>
            <a:avLst/>
            <a:gdLst/>
            <a:ahLst/>
            <a:cxnLst/>
            <a:rect l="l" t="t" r="r" b="b"/>
            <a:pathLst>
              <a:path w="12700" h="571500">
                <a:moveTo>
                  <a:pt x="0" y="0"/>
                </a:moveTo>
                <a:lnTo>
                  <a:pt x="12687" y="571144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0917" y="1534020"/>
            <a:ext cx="12700" cy="584200"/>
          </a:xfrm>
          <a:custGeom>
            <a:avLst/>
            <a:gdLst/>
            <a:ahLst/>
            <a:cxnLst/>
            <a:rect l="l" t="t" r="r" b="b"/>
            <a:pathLst>
              <a:path w="12700" h="584200">
                <a:moveTo>
                  <a:pt x="0" y="0"/>
                </a:moveTo>
                <a:lnTo>
                  <a:pt x="12700" y="583831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20525" y="1534020"/>
            <a:ext cx="12700" cy="558800"/>
          </a:xfrm>
          <a:custGeom>
            <a:avLst/>
            <a:gdLst/>
            <a:ahLst/>
            <a:cxnLst/>
            <a:rect l="l" t="t" r="r" b="b"/>
            <a:pathLst>
              <a:path w="12700" h="558800">
                <a:moveTo>
                  <a:pt x="0" y="0"/>
                </a:moveTo>
                <a:lnTo>
                  <a:pt x="12687" y="558457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4783" y="306975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1691" y="3082442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07837" y="252399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52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9826" y="306974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36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9826" y="2562072"/>
            <a:ext cx="25400" cy="546100"/>
          </a:xfrm>
          <a:custGeom>
            <a:avLst/>
            <a:gdLst/>
            <a:ahLst/>
            <a:cxnLst/>
            <a:rect l="l" t="t" r="r" b="b"/>
            <a:pathLst>
              <a:path w="25400" h="546100">
                <a:moveTo>
                  <a:pt x="25387" y="545757"/>
                </a:moveTo>
                <a:lnTo>
                  <a:pt x="0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30955" y="248592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41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6709" y="2485923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131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33212" y="2498610"/>
            <a:ext cx="12700" cy="596900"/>
          </a:xfrm>
          <a:custGeom>
            <a:avLst/>
            <a:gdLst/>
            <a:ahLst/>
            <a:cxnLst/>
            <a:rect l="l" t="t" r="r" b="b"/>
            <a:pathLst>
              <a:path w="12700" h="596900">
                <a:moveTo>
                  <a:pt x="0" y="0"/>
                </a:moveTo>
                <a:lnTo>
                  <a:pt x="12700" y="596519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01774" y="2671064"/>
            <a:ext cx="3302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24000" y="600464"/>
            <a:ext cx="3952234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870">
              <a:lnSpc>
                <a:spcPct val="100000"/>
              </a:lnSpc>
            </a:pPr>
            <a:r>
              <a:rPr sz="2000" b="1" spc="285" dirty="0">
                <a:solidFill>
                  <a:srgbClr val="0070C0"/>
                </a:solidFill>
                <a:latin typeface="PMingLiU"/>
                <a:cs typeface="PMingLiU"/>
              </a:rPr>
              <a:t>Getting </a:t>
            </a:r>
            <a:r>
              <a:rPr sz="2000" b="1" spc="200" dirty="0">
                <a:solidFill>
                  <a:srgbClr val="0070C0"/>
                </a:solidFill>
                <a:latin typeface="PMingLiU"/>
                <a:cs typeface="PMingLiU"/>
              </a:rPr>
              <a:t>locked </a:t>
            </a:r>
            <a:r>
              <a:rPr sz="2000" b="1" spc="220" dirty="0">
                <a:solidFill>
                  <a:srgbClr val="0070C0"/>
                </a:solidFill>
                <a:latin typeface="PMingLiU"/>
                <a:cs typeface="PMingLiU"/>
              </a:rPr>
              <a:t>in</a:t>
            </a:r>
            <a:r>
              <a:rPr sz="2000" b="1" spc="18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000" b="1" spc="254" dirty="0">
                <a:solidFill>
                  <a:srgbClr val="0070C0"/>
                </a:solidFill>
                <a:latin typeface="PMingLiU"/>
                <a:cs typeface="PMingLiU"/>
              </a:rPr>
              <a:t>phase</a:t>
            </a:r>
            <a:endParaRPr sz="20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S1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61768" y="2600147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18268" y="2485923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131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30877" y="4491944"/>
            <a:ext cx="5520690" cy="268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10223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5" dirty="0">
                <a:latin typeface="Garamond"/>
                <a:cs typeface="Garamond"/>
              </a:rPr>
              <a:t>asynchronous </a:t>
            </a:r>
            <a:r>
              <a:rPr sz="2050" spc="15" dirty="0">
                <a:latin typeface="Garamond"/>
                <a:cs typeface="Garamond"/>
              </a:rPr>
              <a:t>you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5" dirty="0">
                <a:latin typeface="Garamond"/>
                <a:cs typeface="Garamond"/>
              </a:rPr>
              <a:t>single </a:t>
            </a:r>
            <a:r>
              <a:rPr sz="2050" spc="-15" dirty="0">
                <a:latin typeface="Garamond"/>
                <a:cs typeface="Garamond"/>
              </a:rPr>
              <a:t>0 </a:t>
            </a:r>
            <a:r>
              <a:rPr sz="2050" spc="15" dirty="0">
                <a:latin typeface="Garamond"/>
                <a:cs typeface="Garamond"/>
              </a:rPr>
              <a:t>to 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45" dirty="0">
                <a:latin typeface="Garamond"/>
                <a:cs typeface="Garamond"/>
              </a:rPr>
              <a:t>transition. </a:t>
            </a:r>
            <a:r>
              <a:rPr sz="2050" spc="-40" dirty="0">
                <a:latin typeface="Garamond"/>
                <a:cs typeface="Garamond"/>
              </a:rPr>
              <a:t>Not </a:t>
            </a:r>
            <a:r>
              <a:rPr sz="2050" spc="40" dirty="0">
                <a:latin typeface="Garamond"/>
                <a:cs typeface="Garamond"/>
              </a:rPr>
              <a:t>very </a:t>
            </a:r>
            <a:r>
              <a:rPr sz="2050" spc="35" dirty="0">
                <a:latin typeface="Garamond"/>
                <a:cs typeface="Garamond"/>
              </a:rPr>
              <a:t>reliable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dirty="0">
                <a:latin typeface="Garamond"/>
                <a:cs typeface="Garamond"/>
              </a:rPr>
              <a:t>presence </a:t>
            </a:r>
            <a:r>
              <a:rPr sz="2050" spc="-95" dirty="0">
                <a:latin typeface="Garamond"/>
                <a:cs typeface="Garamond"/>
              </a:rPr>
              <a:t>of  </a:t>
            </a:r>
            <a:r>
              <a:rPr sz="2050" dirty="0">
                <a:latin typeface="Garamond"/>
                <a:cs typeface="Garamond"/>
              </a:rPr>
              <a:t>noise.</a:t>
            </a:r>
            <a:endParaRPr sz="205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25" dirty="0">
                <a:latin typeface="Garamond"/>
                <a:cs typeface="Garamond"/>
              </a:rPr>
              <a:t>Manchester, </a:t>
            </a:r>
            <a:r>
              <a:rPr sz="2050" spc="15" dirty="0">
                <a:latin typeface="Garamond"/>
                <a:cs typeface="Garamond"/>
              </a:rPr>
              <a:t>you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15" dirty="0">
                <a:latin typeface="Garamond"/>
                <a:cs typeface="Garamond"/>
              </a:rPr>
              <a:t>sending </a:t>
            </a:r>
            <a:r>
              <a:rPr sz="2050" spc="114" dirty="0">
                <a:latin typeface="Garamond"/>
                <a:cs typeface="Garamond"/>
              </a:rPr>
              <a:t>a  </a:t>
            </a:r>
            <a:r>
              <a:rPr sz="2050" spc="20" dirty="0">
                <a:latin typeface="Garamond"/>
                <a:cs typeface="Garamond"/>
              </a:rPr>
              <a:t>preamble </a:t>
            </a:r>
            <a:r>
              <a:rPr sz="2050" spc="-25" dirty="0">
                <a:latin typeface="Garamond"/>
                <a:cs typeface="Garamond"/>
              </a:rPr>
              <a:t>or </a:t>
            </a:r>
            <a:r>
              <a:rPr sz="2050" spc="5" dirty="0">
                <a:latin typeface="Garamond"/>
                <a:cs typeface="Garamond"/>
              </a:rPr>
              <a:t>group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45" dirty="0">
                <a:latin typeface="Garamond"/>
                <a:cs typeface="Garamond"/>
              </a:rPr>
              <a:t>bits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-35" dirty="0">
                <a:latin typeface="Garamond"/>
                <a:cs typeface="Garamond"/>
              </a:rPr>
              <a:t>form </a:t>
            </a:r>
            <a:r>
              <a:rPr sz="2050" spc="-15" dirty="0">
                <a:latin typeface="Garamond"/>
                <a:cs typeface="Garamond"/>
              </a:rPr>
              <a:t>010101 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dirty="0">
                <a:latin typeface="Garamond"/>
                <a:cs typeface="Garamond"/>
              </a:rPr>
              <a:t>which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5" dirty="0">
                <a:latin typeface="Garamond"/>
                <a:cs typeface="Garamond"/>
              </a:rPr>
              <a:t>only </a:t>
            </a:r>
            <a:r>
              <a:rPr sz="2050" spc="35" dirty="0">
                <a:latin typeface="Garamond"/>
                <a:cs typeface="Garamond"/>
              </a:rPr>
              <a:t>transitions </a:t>
            </a:r>
            <a:r>
              <a:rPr sz="2050" spc="45" dirty="0">
                <a:latin typeface="Garamond"/>
                <a:cs typeface="Garamond"/>
              </a:rPr>
              <a:t>are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30" dirty="0">
                <a:latin typeface="Garamond"/>
                <a:cs typeface="Garamond"/>
              </a:rPr>
              <a:t>mid </a:t>
            </a:r>
            <a:r>
              <a:rPr sz="2050" spc="60" dirty="0">
                <a:latin typeface="Garamond"/>
                <a:cs typeface="Garamond"/>
              </a:rPr>
              <a:t>bit; easy 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5" dirty="0">
                <a:latin typeface="Garamond"/>
                <a:cs typeface="Garamond"/>
              </a:rPr>
              <a:t>recognize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45" dirty="0">
                <a:latin typeface="Garamond"/>
                <a:cs typeface="Garamond"/>
              </a:rPr>
              <a:t>get </a:t>
            </a:r>
            <a:r>
              <a:rPr sz="2050" spc="-15" dirty="0">
                <a:latin typeface="Garamond"/>
                <a:cs typeface="Garamond"/>
              </a:rPr>
              <a:t>locked </a:t>
            </a:r>
            <a:r>
              <a:rPr sz="2050" spc="25" dirty="0">
                <a:latin typeface="Garamond"/>
                <a:cs typeface="Garamond"/>
              </a:rPr>
              <a:t>in</a:t>
            </a:r>
            <a:r>
              <a:rPr sz="2050" spc="515" dirty="0">
                <a:latin typeface="Garamond"/>
                <a:cs typeface="Garamond"/>
              </a:rPr>
              <a:t> </a:t>
            </a:r>
            <a:r>
              <a:rPr sz="2050" spc="30" dirty="0">
                <a:latin typeface="Garamond"/>
                <a:cs typeface="Garamond"/>
              </a:rPr>
              <a:t>phase.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999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7585" y="2054796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666" y="2054796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0319" y="2332862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3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8146" y="2026996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3266" y="2374569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3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13432" y="659130"/>
            <a:ext cx="3996690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695">
              <a:lnSpc>
                <a:spcPct val="100000"/>
              </a:lnSpc>
            </a:pPr>
            <a:r>
              <a:rPr sz="2400" b="1" spc="295" dirty="0">
                <a:solidFill>
                  <a:srgbClr val="0070C0"/>
                </a:solidFill>
                <a:latin typeface="PMingLiU"/>
                <a:cs typeface="PMingLiU"/>
              </a:rPr>
              <a:t>Phase </a:t>
            </a:r>
            <a:r>
              <a:rPr sz="2400" b="1" spc="215" dirty="0">
                <a:solidFill>
                  <a:srgbClr val="0070C0"/>
                </a:solidFill>
                <a:latin typeface="PMingLiU"/>
                <a:cs typeface="PMingLiU"/>
              </a:rPr>
              <a:t>Locked</a:t>
            </a:r>
            <a:r>
              <a:rPr sz="2400" b="1" spc="14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29" dirty="0">
                <a:solidFill>
                  <a:srgbClr val="0070C0"/>
                </a:solidFill>
                <a:latin typeface="PMingLiU"/>
                <a:cs typeface="PMingLiU"/>
              </a:rPr>
              <a:t>Loops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25" dirty="0">
                <a:latin typeface="Arial"/>
                <a:cs typeface="Arial"/>
              </a:rPr>
              <a:t>RECEIVER SAMPLING</a:t>
            </a:r>
            <a:r>
              <a:rPr sz="2150" spc="-9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CLOCK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5398" y="1776742"/>
            <a:ext cx="389890" cy="180975"/>
          </a:xfrm>
          <a:custGeom>
            <a:avLst/>
            <a:gdLst/>
            <a:ahLst/>
            <a:cxnLst/>
            <a:rect l="l" t="t" r="r" b="b"/>
            <a:pathLst>
              <a:path w="389889" h="180975">
                <a:moveTo>
                  <a:pt x="389280" y="0"/>
                </a:moveTo>
                <a:lnTo>
                  <a:pt x="0" y="180733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5398" y="1867407"/>
            <a:ext cx="140970" cy="90170"/>
          </a:xfrm>
          <a:custGeom>
            <a:avLst/>
            <a:gdLst/>
            <a:ahLst/>
            <a:cxnLst/>
            <a:rect l="l" t="t" r="r" b="b"/>
            <a:pathLst>
              <a:path w="140969" h="90169">
                <a:moveTo>
                  <a:pt x="140728" y="63042"/>
                </a:moveTo>
                <a:lnTo>
                  <a:pt x="0" y="90068"/>
                </a:lnTo>
                <a:lnTo>
                  <a:pt x="111467" y="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3479" y="1762836"/>
            <a:ext cx="153035" cy="222885"/>
          </a:xfrm>
          <a:custGeom>
            <a:avLst/>
            <a:gdLst/>
            <a:ahLst/>
            <a:cxnLst/>
            <a:rect l="l" t="t" r="r" b="b"/>
            <a:pathLst>
              <a:path w="153035" h="222885">
                <a:moveTo>
                  <a:pt x="152933" y="0"/>
                </a:moveTo>
                <a:lnTo>
                  <a:pt x="0" y="22244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3479" y="1851024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19">
                <a:moveTo>
                  <a:pt x="107403" y="39382"/>
                </a:moveTo>
                <a:lnTo>
                  <a:pt x="0" y="134251"/>
                </a:lnTo>
                <a:lnTo>
                  <a:pt x="50126" y="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1799" y="1748929"/>
            <a:ext cx="222885" cy="167005"/>
          </a:xfrm>
          <a:custGeom>
            <a:avLst/>
            <a:gdLst/>
            <a:ahLst/>
            <a:cxnLst/>
            <a:rect l="l" t="t" r="r" b="b"/>
            <a:pathLst>
              <a:path w="222885" h="167005">
                <a:moveTo>
                  <a:pt x="0" y="0"/>
                </a:moveTo>
                <a:lnTo>
                  <a:pt x="222440" y="166839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2172" y="1804555"/>
            <a:ext cx="132080" cy="111760"/>
          </a:xfrm>
          <a:custGeom>
            <a:avLst/>
            <a:gdLst/>
            <a:ahLst/>
            <a:cxnLst/>
            <a:rect l="l" t="t" r="r" b="b"/>
            <a:pathLst>
              <a:path w="132079" h="111760">
                <a:moveTo>
                  <a:pt x="41706" y="0"/>
                </a:moveTo>
                <a:lnTo>
                  <a:pt x="132067" y="111213"/>
                </a:lnTo>
                <a:lnTo>
                  <a:pt x="0" y="5560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6412" y="2930689"/>
            <a:ext cx="320040" cy="222885"/>
          </a:xfrm>
          <a:custGeom>
            <a:avLst/>
            <a:gdLst/>
            <a:ahLst/>
            <a:cxnLst/>
            <a:rect l="l" t="t" r="r" b="b"/>
            <a:pathLst>
              <a:path w="320039" h="222885">
                <a:moveTo>
                  <a:pt x="319773" y="222453"/>
                </a:moveTo>
                <a:lnTo>
                  <a:pt x="0" y="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6412" y="2930689"/>
            <a:ext cx="133985" cy="107950"/>
          </a:xfrm>
          <a:custGeom>
            <a:avLst/>
            <a:gdLst/>
            <a:ahLst/>
            <a:cxnLst/>
            <a:rect l="l" t="t" r="r" b="b"/>
            <a:pathLst>
              <a:path w="133985" h="107950">
                <a:moveTo>
                  <a:pt x="94284" y="107924"/>
                </a:moveTo>
                <a:lnTo>
                  <a:pt x="0" y="0"/>
                </a:lnTo>
                <a:lnTo>
                  <a:pt x="133985" y="50863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892" y="2944596"/>
            <a:ext cx="292100" cy="208915"/>
          </a:xfrm>
          <a:custGeom>
            <a:avLst/>
            <a:gdLst/>
            <a:ahLst/>
            <a:cxnLst/>
            <a:rect l="l" t="t" r="r" b="b"/>
            <a:pathLst>
              <a:path w="292100" h="208914">
                <a:moveTo>
                  <a:pt x="0" y="208546"/>
                </a:moveTo>
                <a:lnTo>
                  <a:pt x="291960" y="0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6528" y="2944583"/>
            <a:ext cx="133350" cy="109220"/>
          </a:xfrm>
          <a:custGeom>
            <a:avLst/>
            <a:gdLst/>
            <a:ahLst/>
            <a:cxnLst/>
            <a:rect l="l" t="t" r="r" b="b"/>
            <a:pathLst>
              <a:path w="133350" h="109219">
                <a:moveTo>
                  <a:pt x="0" y="52527"/>
                </a:moveTo>
                <a:lnTo>
                  <a:pt x="133324" y="0"/>
                </a:lnTo>
                <a:lnTo>
                  <a:pt x="40398" y="109093"/>
                </a:lnTo>
              </a:path>
            </a:pathLst>
          </a:custGeom>
          <a:ln w="13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0872" y="3134512"/>
            <a:ext cx="5513070" cy="476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675">
              <a:lnSpc>
                <a:spcPct val="100000"/>
              </a:lnSpc>
            </a:pPr>
            <a:r>
              <a:rPr sz="2150" spc="25" dirty="0">
                <a:latin typeface="Arial"/>
                <a:cs typeface="Arial"/>
              </a:rPr>
              <a:t>OBSERVED </a:t>
            </a:r>
            <a:r>
              <a:rPr sz="2150" spc="20" dirty="0">
                <a:latin typeface="Arial"/>
                <a:cs typeface="Arial"/>
              </a:rPr>
              <a:t>TRANSITIONS </a:t>
            </a:r>
            <a:r>
              <a:rPr sz="2150" spc="15" dirty="0">
                <a:latin typeface="Arial"/>
                <a:cs typeface="Arial"/>
              </a:rPr>
              <a:t>IN</a:t>
            </a:r>
            <a:r>
              <a:rPr sz="2150" spc="-4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399"/>
              </a:lnSpc>
              <a:spcBef>
                <a:spcPts val="150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35" dirty="0">
                <a:latin typeface="Garamond"/>
                <a:cs typeface="Garamond"/>
              </a:rPr>
              <a:t>Once </a:t>
            </a:r>
            <a:r>
              <a:rPr sz="2050" spc="15" dirty="0">
                <a:latin typeface="Garamond"/>
                <a:cs typeface="Garamond"/>
              </a:rPr>
              <a:t>you </a:t>
            </a:r>
            <a:r>
              <a:rPr sz="2050" spc="-10" dirty="0">
                <a:latin typeface="Garamond"/>
                <a:cs typeface="Garamond"/>
              </a:rPr>
              <a:t>lock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85" dirty="0">
                <a:latin typeface="Garamond"/>
                <a:cs typeface="Garamond"/>
              </a:rPr>
              <a:t>start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95" dirty="0">
                <a:latin typeface="Garamond"/>
                <a:cs typeface="Garamond"/>
              </a:rPr>
              <a:t>data </a:t>
            </a:r>
            <a:r>
              <a:rPr sz="2050" spc="60" dirty="0">
                <a:latin typeface="Garamond"/>
                <a:cs typeface="Garamond"/>
              </a:rPr>
              <a:t>unit, </a:t>
            </a:r>
            <a:r>
              <a:rPr sz="2050" spc="15" dirty="0">
                <a:latin typeface="Garamond"/>
                <a:cs typeface="Garamond"/>
              </a:rPr>
              <a:t>you  </a:t>
            </a:r>
            <a:r>
              <a:rPr sz="2050" spc="35" dirty="0">
                <a:latin typeface="Garamond"/>
                <a:cs typeface="Garamond"/>
              </a:rPr>
              <a:t>can </a:t>
            </a:r>
            <a:r>
              <a:rPr sz="2050" spc="55" dirty="0">
                <a:latin typeface="Garamond"/>
                <a:cs typeface="Garamond"/>
              </a:rPr>
              <a:t>rely </a:t>
            </a:r>
            <a:r>
              <a:rPr sz="2050" spc="-45" dirty="0">
                <a:latin typeface="Garamond"/>
                <a:cs typeface="Garamond"/>
              </a:rPr>
              <a:t>on </a:t>
            </a:r>
            <a:r>
              <a:rPr sz="2050" spc="50" dirty="0">
                <a:latin typeface="Garamond"/>
                <a:cs typeface="Garamond"/>
              </a:rPr>
              <a:t>accuracy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10" dirty="0">
                <a:latin typeface="Garamond"/>
                <a:cs typeface="Garamond"/>
              </a:rPr>
              <a:t>frequency  </a:t>
            </a:r>
            <a:r>
              <a:rPr sz="2050" spc="80" dirty="0">
                <a:latin typeface="Garamond"/>
                <a:cs typeface="Garamond"/>
              </a:rPr>
              <a:t>(as </a:t>
            </a:r>
            <a:r>
              <a:rPr sz="2050" spc="25" dirty="0">
                <a:latin typeface="Garamond"/>
                <a:cs typeface="Garamond"/>
              </a:rPr>
              <a:t>in </a:t>
            </a:r>
            <a:r>
              <a:rPr sz="2050" spc="20" dirty="0">
                <a:latin typeface="Garamond"/>
                <a:cs typeface="Garamond"/>
              </a:rPr>
              <a:t>asynchronous). </a:t>
            </a:r>
            <a:r>
              <a:rPr sz="2050" spc="80" dirty="0">
                <a:latin typeface="Garamond"/>
                <a:cs typeface="Garamond"/>
              </a:rPr>
              <a:t>Can’t </a:t>
            </a:r>
            <a:r>
              <a:rPr sz="2050" spc="-35" dirty="0">
                <a:latin typeface="Garamond"/>
                <a:cs typeface="Garamond"/>
              </a:rPr>
              <a:t>do </a:t>
            </a:r>
            <a:r>
              <a:rPr sz="2050" spc="95" dirty="0">
                <a:latin typeface="Garamond"/>
                <a:cs typeface="Garamond"/>
              </a:rPr>
              <a:t>that </a:t>
            </a:r>
            <a:r>
              <a:rPr sz="2050" spc="-25" dirty="0">
                <a:latin typeface="Garamond"/>
                <a:cs typeface="Garamond"/>
              </a:rPr>
              <a:t>if </a:t>
            </a:r>
            <a:r>
              <a:rPr sz="2050" spc="95" dirty="0">
                <a:latin typeface="Garamond"/>
                <a:cs typeface="Garamond"/>
              </a:rPr>
              <a:t>data </a:t>
            </a:r>
            <a:r>
              <a:rPr sz="2050" spc="60" dirty="0">
                <a:latin typeface="Garamond"/>
                <a:cs typeface="Garamond"/>
              </a:rPr>
              <a:t>unit </a:t>
            </a:r>
            <a:r>
              <a:rPr sz="2050" spc="20" dirty="0">
                <a:latin typeface="Garamond"/>
                <a:cs typeface="Garamond"/>
              </a:rPr>
              <a:t>is  </a:t>
            </a:r>
            <a:r>
              <a:rPr sz="2050" spc="45" dirty="0">
                <a:latin typeface="Garamond"/>
                <a:cs typeface="Garamond"/>
              </a:rPr>
              <a:t>large </a:t>
            </a:r>
            <a:r>
              <a:rPr sz="2050" spc="80" dirty="0">
                <a:latin typeface="Garamond"/>
                <a:cs typeface="Garamond"/>
              </a:rPr>
              <a:t>(as </a:t>
            </a:r>
            <a:r>
              <a:rPr sz="2050" spc="25" dirty="0">
                <a:latin typeface="Garamond"/>
                <a:cs typeface="Garamond"/>
              </a:rPr>
              <a:t>in</a:t>
            </a:r>
            <a:r>
              <a:rPr sz="2050" spc="114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synchronous).</a:t>
            </a:r>
            <a:endParaRPr sz="2050">
              <a:latin typeface="Garamond"/>
              <a:cs typeface="Garamond"/>
            </a:endParaRPr>
          </a:p>
          <a:p>
            <a:pPr marL="212090" marR="214629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20" dirty="0">
                <a:latin typeface="Garamond"/>
                <a:cs typeface="Garamond"/>
              </a:rPr>
              <a:t>Could </a:t>
            </a:r>
            <a:r>
              <a:rPr sz="2050" spc="110" dirty="0">
                <a:latin typeface="Garamond"/>
                <a:cs typeface="Garamond"/>
              </a:rPr>
              <a:t>try </a:t>
            </a:r>
            <a:r>
              <a:rPr sz="2050" spc="40" dirty="0">
                <a:latin typeface="Garamond"/>
                <a:cs typeface="Garamond"/>
              </a:rPr>
              <a:t>resetting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-45" dirty="0">
                <a:latin typeface="Garamond"/>
                <a:cs typeface="Garamond"/>
              </a:rPr>
              <a:t>on </a:t>
            </a:r>
            <a:r>
              <a:rPr sz="2050" spc="30" dirty="0">
                <a:latin typeface="Garamond"/>
                <a:cs typeface="Garamond"/>
              </a:rPr>
              <a:t>every  </a:t>
            </a:r>
            <a:r>
              <a:rPr sz="2050" spc="-10" dirty="0">
                <a:latin typeface="Garamond"/>
                <a:cs typeface="Garamond"/>
              </a:rPr>
              <a:t>observed </a:t>
            </a:r>
            <a:r>
              <a:rPr sz="2050" spc="45" dirty="0">
                <a:latin typeface="Garamond"/>
                <a:cs typeface="Garamond"/>
              </a:rPr>
              <a:t>transition. </a:t>
            </a:r>
            <a:r>
              <a:rPr sz="2050" spc="25" dirty="0">
                <a:latin typeface="Garamond"/>
                <a:cs typeface="Garamond"/>
              </a:rPr>
              <a:t>Susceptible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dirty="0">
                <a:latin typeface="Garamond"/>
                <a:cs typeface="Garamond"/>
              </a:rPr>
              <a:t>noise. </a:t>
            </a:r>
            <a:r>
              <a:rPr sz="2050" spc="60" dirty="0">
                <a:latin typeface="Garamond"/>
                <a:cs typeface="Garamond"/>
              </a:rPr>
              <a:t>Better 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0" dirty="0">
                <a:latin typeface="Garamond"/>
                <a:cs typeface="Garamond"/>
              </a:rPr>
              <a:t>use </a:t>
            </a:r>
            <a:r>
              <a:rPr sz="2050" spc="-15" dirty="0">
                <a:latin typeface="Garamond"/>
                <a:cs typeface="Garamond"/>
              </a:rPr>
              <a:t>more </a:t>
            </a:r>
            <a:r>
              <a:rPr sz="2050" spc="60" dirty="0">
                <a:latin typeface="Garamond"/>
                <a:cs typeface="Garamond"/>
              </a:rPr>
              <a:t>gradual</a:t>
            </a:r>
            <a:r>
              <a:rPr sz="2050" spc="390" dirty="0">
                <a:latin typeface="Garamond"/>
                <a:cs typeface="Garamond"/>
              </a:rPr>
              <a:t> </a:t>
            </a:r>
            <a:r>
              <a:rPr sz="2050" spc="50" dirty="0">
                <a:latin typeface="Garamond"/>
                <a:cs typeface="Garamond"/>
              </a:rPr>
              <a:t>adjustment.</a:t>
            </a:r>
            <a:endParaRPr sz="2050">
              <a:latin typeface="Garamond"/>
              <a:cs typeface="Garamond"/>
            </a:endParaRPr>
          </a:p>
          <a:p>
            <a:pPr marL="212090" marR="508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45" dirty="0">
                <a:latin typeface="Garamond"/>
                <a:cs typeface="Garamond"/>
              </a:rPr>
              <a:t>Phase </a:t>
            </a:r>
            <a:r>
              <a:rPr sz="2050" spc="-20" dirty="0">
                <a:latin typeface="Garamond"/>
                <a:cs typeface="Garamond"/>
              </a:rPr>
              <a:t>Locked </a:t>
            </a:r>
            <a:r>
              <a:rPr sz="2050" spc="-30" dirty="0">
                <a:latin typeface="Garamond"/>
                <a:cs typeface="Garamond"/>
              </a:rPr>
              <a:t>Loops </a:t>
            </a:r>
            <a:r>
              <a:rPr sz="2050" spc="25" dirty="0">
                <a:latin typeface="Garamond"/>
                <a:cs typeface="Garamond"/>
              </a:rPr>
              <a:t>measure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-20" dirty="0">
                <a:latin typeface="Garamond"/>
                <a:cs typeface="Garamond"/>
              </a:rPr>
              <a:t>difference </a:t>
            </a:r>
            <a:r>
              <a:rPr sz="2050" spc="50" dirty="0">
                <a:latin typeface="Garamond"/>
                <a:cs typeface="Garamond"/>
              </a:rPr>
              <a:t>and  </a:t>
            </a:r>
            <a:r>
              <a:rPr sz="2050" spc="10" dirty="0">
                <a:latin typeface="Garamond"/>
                <a:cs typeface="Garamond"/>
              </a:rPr>
              <a:t>speed </a:t>
            </a:r>
            <a:r>
              <a:rPr sz="2050" spc="30" dirty="0">
                <a:latin typeface="Garamond"/>
                <a:cs typeface="Garamond"/>
              </a:rPr>
              <a:t>up </a:t>
            </a:r>
            <a:r>
              <a:rPr sz="2050" spc="-25" dirty="0">
                <a:latin typeface="Garamond"/>
                <a:cs typeface="Garamond"/>
              </a:rPr>
              <a:t>or slow down </a:t>
            </a:r>
            <a:r>
              <a:rPr sz="2050" spc="5" dirty="0">
                <a:latin typeface="Garamond"/>
                <a:cs typeface="Garamond"/>
              </a:rPr>
              <a:t>receiver </a:t>
            </a:r>
            <a:r>
              <a:rPr sz="2050" spc="-10" dirty="0">
                <a:latin typeface="Garamond"/>
                <a:cs typeface="Garamond"/>
              </a:rPr>
              <a:t>clock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0" dirty="0">
                <a:latin typeface="Garamond"/>
                <a:cs typeface="Garamond"/>
              </a:rPr>
              <a:t>reduce  </a:t>
            </a:r>
            <a:r>
              <a:rPr sz="2050" spc="20" dirty="0">
                <a:latin typeface="Garamond"/>
                <a:cs typeface="Garamond"/>
              </a:rPr>
              <a:t>phase </a:t>
            </a:r>
            <a:r>
              <a:rPr sz="2050" spc="-10" dirty="0">
                <a:latin typeface="Garamond"/>
                <a:cs typeface="Garamond"/>
              </a:rPr>
              <a:t>difference.  </a:t>
            </a:r>
            <a:r>
              <a:rPr sz="2050" spc="10" dirty="0">
                <a:latin typeface="Garamond"/>
                <a:cs typeface="Garamond"/>
              </a:rPr>
              <a:t>Commonly</a:t>
            </a:r>
            <a:r>
              <a:rPr sz="2050" spc="-10" dirty="0">
                <a:latin typeface="Garamond"/>
                <a:cs typeface="Garamond"/>
              </a:rPr>
              <a:t> </a:t>
            </a:r>
            <a:r>
              <a:rPr sz="2050" spc="25" dirty="0">
                <a:latin typeface="Garamond"/>
                <a:cs typeface="Garamond"/>
              </a:rPr>
              <a:t>used.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119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3545" y="2330932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8091" y="1912530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9555" y="18879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8091" y="190021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1862" y="2294013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8714" y="1875612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0191" y="185099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8714" y="1863293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58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2485" y="2257094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58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4736" y="1838693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6201" y="181408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4736" y="1826386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88507" y="2220175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5359" y="1801774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08897" y="1912530"/>
            <a:ext cx="467995" cy="394335"/>
          </a:xfrm>
          <a:custGeom>
            <a:avLst/>
            <a:gdLst/>
            <a:ahLst/>
            <a:cxnLst/>
            <a:rect l="l" t="t" r="r" b="b"/>
            <a:pathLst>
              <a:path w="467995" h="394335">
                <a:moveTo>
                  <a:pt x="0" y="393788"/>
                </a:moveTo>
                <a:lnTo>
                  <a:pt x="467626" y="0"/>
                </a:lnTo>
              </a:path>
            </a:pathLst>
          </a:custGeom>
          <a:ln w="1230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1136" y="1924824"/>
            <a:ext cx="529590" cy="344805"/>
          </a:xfrm>
          <a:custGeom>
            <a:avLst/>
            <a:gdLst/>
            <a:ahLst/>
            <a:cxnLst/>
            <a:rect l="l" t="t" r="r" b="b"/>
            <a:pathLst>
              <a:path w="529589" h="344805">
                <a:moveTo>
                  <a:pt x="0" y="0"/>
                </a:moveTo>
                <a:lnTo>
                  <a:pt x="529158" y="344576"/>
                </a:lnTo>
              </a:path>
            </a:pathLst>
          </a:custGeom>
          <a:ln w="1230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2601" y="1875612"/>
            <a:ext cx="504825" cy="394335"/>
          </a:xfrm>
          <a:custGeom>
            <a:avLst/>
            <a:gdLst/>
            <a:ahLst/>
            <a:cxnLst/>
            <a:rect l="l" t="t" r="r" b="b"/>
            <a:pathLst>
              <a:path w="504825" h="394335">
                <a:moveTo>
                  <a:pt x="0" y="393788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7146" y="1887918"/>
            <a:ext cx="566420" cy="369570"/>
          </a:xfrm>
          <a:custGeom>
            <a:avLst/>
            <a:gdLst/>
            <a:ahLst/>
            <a:cxnLst/>
            <a:rect l="l" t="t" r="r" b="b"/>
            <a:pathLst>
              <a:path w="566420" h="369569">
                <a:moveTo>
                  <a:pt x="0" y="0"/>
                </a:moveTo>
                <a:lnTo>
                  <a:pt x="566077" y="369176"/>
                </a:lnTo>
              </a:path>
            </a:pathLst>
          </a:custGeom>
          <a:ln w="1230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5529" y="1850999"/>
            <a:ext cx="394335" cy="394335"/>
          </a:xfrm>
          <a:custGeom>
            <a:avLst/>
            <a:gdLst/>
            <a:ahLst/>
            <a:cxnLst/>
            <a:rect l="l" t="t" r="r" b="b"/>
            <a:pathLst>
              <a:path w="394335" h="394335">
                <a:moveTo>
                  <a:pt x="0" y="393788"/>
                </a:moveTo>
                <a:lnTo>
                  <a:pt x="393801" y="0"/>
                </a:lnTo>
              </a:path>
            </a:pathLst>
          </a:custGeom>
          <a:ln w="1230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1637" y="1863293"/>
            <a:ext cx="664845" cy="332740"/>
          </a:xfrm>
          <a:custGeom>
            <a:avLst/>
            <a:gdLst/>
            <a:ahLst/>
            <a:cxnLst/>
            <a:rect l="l" t="t" r="r" b="b"/>
            <a:pathLst>
              <a:path w="664845" h="332739">
                <a:moveTo>
                  <a:pt x="0" y="0"/>
                </a:moveTo>
                <a:lnTo>
                  <a:pt x="664527" y="332270"/>
                </a:lnTo>
              </a:path>
            </a:pathLst>
          </a:custGeom>
          <a:ln w="1230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4387" y="316774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8933" y="2749333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14"/>
                </a:moveTo>
                <a:lnTo>
                  <a:pt x="0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0397" y="272472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8933" y="2737027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2704" y="3130816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9555" y="2712415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1020" y="2687802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9555" y="270010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58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3326" y="3093897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05578" y="2675496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47043" y="2650883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05578" y="2663189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59349" y="3056991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76201" y="2638577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14"/>
                </a:moveTo>
                <a:lnTo>
                  <a:pt x="0" y="0"/>
                </a:lnTo>
              </a:path>
            </a:pathLst>
          </a:custGeom>
          <a:ln w="12306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9726" y="2749333"/>
            <a:ext cx="467995" cy="394335"/>
          </a:xfrm>
          <a:custGeom>
            <a:avLst/>
            <a:gdLst/>
            <a:ahLst/>
            <a:cxnLst/>
            <a:rect l="l" t="t" r="r" b="b"/>
            <a:pathLst>
              <a:path w="467994" h="394335">
                <a:moveTo>
                  <a:pt x="0" y="393801"/>
                </a:moveTo>
                <a:lnTo>
                  <a:pt x="467626" y="0"/>
                </a:lnTo>
              </a:path>
            </a:pathLst>
          </a:custGeom>
          <a:ln w="12306">
            <a:solidFill>
              <a:srgbClr val="00B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1978" y="2761640"/>
            <a:ext cx="529590" cy="344805"/>
          </a:xfrm>
          <a:custGeom>
            <a:avLst/>
            <a:gdLst/>
            <a:ahLst/>
            <a:cxnLst/>
            <a:rect l="l" t="t" r="r" b="b"/>
            <a:pathLst>
              <a:path w="529589" h="344805">
                <a:moveTo>
                  <a:pt x="0" y="0"/>
                </a:moveTo>
                <a:lnTo>
                  <a:pt x="529158" y="344576"/>
                </a:lnTo>
              </a:path>
            </a:pathLst>
          </a:custGeom>
          <a:ln w="12306">
            <a:solidFill>
              <a:srgbClr val="00B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13442" y="2712415"/>
            <a:ext cx="504825" cy="394335"/>
          </a:xfrm>
          <a:custGeom>
            <a:avLst/>
            <a:gdLst/>
            <a:ahLst/>
            <a:cxnLst/>
            <a:rect l="l" t="t" r="r" b="b"/>
            <a:pathLst>
              <a:path w="504825" h="394335">
                <a:moveTo>
                  <a:pt x="0" y="393801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B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7988" y="2724721"/>
            <a:ext cx="566420" cy="369570"/>
          </a:xfrm>
          <a:custGeom>
            <a:avLst/>
            <a:gdLst/>
            <a:ahLst/>
            <a:cxnLst/>
            <a:rect l="l" t="t" r="r" b="b"/>
            <a:pathLst>
              <a:path w="566420" h="369569">
                <a:moveTo>
                  <a:pt x="0" y="0"/>
                </a:moveTo>
                <a:lnTo>
                  <a:pt x="566077" y="369176"/>
                </a:lnTo>
              </a:path>
            </a:pathLst>
          </a:custGeom>
          <a:ln w="12306">
            <a:solidFill>
              <a:srgbClr val="00B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96371" y="2687802"/>
            <a:ext cx="394335" cy="394335"/>
          </a:xfrm>
          <a:custGeom>
            <a:avLst/>
            <a:gdLst/>
            <a:ahLst/>
            <a:cxnLst/>
            <a:rect l="l" t="t" r="r" b="b"/>
            <a:pathLst>
              <a:path w="394335" h="394335">
                <a:moveTo>
                  <a:pt x="0" y="393801"/>
                </a:moveTo>
                <a:lnTo>
                  <a:pt x="393788" y="0"/>
                </a:lnTo>
              </a:path>
            </a:pathLst>
          </a:custGeom>
          <a:ln w="12306">
            <a:solidFill>
              <a:srgbClr val="00B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02466" y="2700108"/>
            <a:ext cx="664845" cy="332740"/>
          </a:xfrm>
          <a:custGeom>
            <a:avLst/>
            <a:gdLst/>
            <a:ahLst/>
            <a:cxnLst/>
            <a:rect l="l" t="t" r="r" b="b"/>
            <a:pathLst>
              <a:path w="664845" h="332739">
                <a:moveTo>
                  <a:pt x="0" y="0"/>
                </a:moveTo>
                <a:lnTo>
                  <a:pt x="664527" y="332270"/>
                </a:lnTo>
              </a:path>
            </a:pathLst>
          </a:custGeom>
          <a:ln w="12306">
            <a:solidFill>
              <a:srgbClr val="00B0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39708" y="3893794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44253" y="3475392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85718" y="345078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44253" y="3463086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98037" y="3856875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14876" y="3438474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56353" y="341386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14876" y="3426167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58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68659" y="3819956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0899" y="3401555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02363" y="3376942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095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60899" y="3389248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14670" y="3783037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31521" y="3364636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401"/>
                </a:moveTo>
                <a:lnTo>
                  <a:pt x="0" y="0"/>
                </a:lnTo>
              </a:path>
            </a:pathLst>
          </a:custGeom>
          <a:ln w="12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35059" y="3475392"/>
            <a:ext cx="467995" cy="394335"/>
          </a:xfrm>
          <a:custGeom>
            <a:avLst/>
            <a:gdLst/>
            <a:ahLst/>
            <a:cxnLst/>
            <a:rect l="l" t="t" r="r" b="b"/>
            <a:pathLst>
              <a:path w="467994" h="394335">
                <a:moveTo>
                  <a:pt x="0" y="393801"/>
                </a:moveTo>
                <a:lnTo>
                  <a:pt x="467626" y="0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27298" y="3487699"/>
            <a:ext cx="529590" cy="344805"/>
          </a:xfrm>
          <a:custGeom>
            <a:avLst/>
            <a:gdLst/>
            <a:ahLst/>
            <a:cxnLst/>
            <a:rect l="l" t="t" r="r" b="b"/>
            <a:pathLst>
              <a:path w="529589" h="344804">
                <a:moveTo>
                  <a:pt x="0" y="0"/>
                </a:moveTo>
                <a:lnTo>
                  <a:pt x="529158" y="344576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68762" y="3438474"/>
            <a:ext cx="504825" cy="394335"/>
          </a:xfrm>
          <a:custGeom>
            <a:avLst/>
            <a:gdLst/>
            <a:ahLst/>
            <a:cxnLst/>
            <a:rect l="l" t="t" r="r" b="b"/>
            <a:pathLst>
              <a:path w="504825" h="394335">
                <a:moveTo>
                  <a:pt x="0" y="393801"/>
                </a:moveTo>
                <a:lnTo>
                  <a:pt x="504545" y="0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3308" y="3450780"/>
            <a:ext cx="566420" cy="369570"/>
          </a:xfrm>
          <a:custGeom>
            <a:avLst/>
            <a:gdLst/>
            <a:ahLst/>
            <a:cxnLst/>
            <a:rect l="l" t="t" r="r" b="b"/>
            <a:pathLst>
              <a:path w="566420" h="369570">
                <a:moveTo>
                  <a:pt x="0" y="0"/>
                </a:moveTo>
                <a:lnTo>
                  <a:pt x="566077" y="369176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51692" y="3413861"/>
            <a:ext cx="394335" cy="394335"/>
          </a:xfrm>
          <a:custGeom>
            <a:avLst/>
            <a:gdLst/>
            <a:ahLst/>
            <a:cxnLst/>
            <a:rect l="l" t="t" r="r" b="b"/>
            <a:pathLst>
              <a:path w="394335" h="394335">
                <a:moveTo>
                  <a:pt x="0" y="393801"/>
                </a:moveTo>
                <a:lnTo>
                  <a:pt x="393788" y="0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57800" y="3426167"/>
            <a:ext cx="664845" cy="332740"/>
          </a:xfrm>
          <a:custGeom>
            <a:avLst/>
            <a:gdLst/>
            <a:ahLst/>
            <a:cxnLst/>
            <a:rect l="l" t="t" r="r" b="b"/>
            <a:pathLst>
              <a:path w="664845" h="332739">
                <a:moveTo>
                  <a:pt x="0" y="0"/>
                </a:moveTo>
                <a:lnTo>
                  <a:pt x="664527" y="332257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3509" y="3647681"/>
            <a:ext cx="356870" cy="221615"/>
          </a:xfrm>
          <a:custGeom>
            <a:avLst/>
            <a:gdLst/>
            <a:ahLst/>
            <a:cxnLst/>
            <a:rect l="l" t="t" r="r" b="b"/>
            <a:pathLst>
              <a:path w="356869" h="221614">
                <a:moveTo>
                  <a:pt x="0" y="0"/>
                </a:moveTo>
                <a:lnTo>
                  <a:pt x="356870" y="221500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2686" y="3475392"/>
            <a:ext cx="516890" cy="381635"/>
          </a:xfrm>
          <a:custGeom>
            <a:avLst/>
            <a:gdLst/>
            <a:ahLst/>
            <a:cxnLst/>
            <a:rect l="l" t="t" r="r" b="b"/>
            <a:pathLst>
              <a:path w="516889" h="381635">
                <a:moveTo>
                  <a:pt x="0" y="381482"/>
                </a:moveTo>
                <a:lnTo>
                  <a:pt x="516851" y="0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44150" y="3475392"/>
            <a:ext cx="492759" cy="320040"/>
          </a:xfrm>
          <a:custGeom>
            <a:avLst/>
            <a:gdLst/>
            <a:ahLst/>
            <a:cxnLst/>
            <a:rect l="l" t="t" r="r" b="b"/>
            <a:pathLst>
              <a:path w="492760" h="320039">
                <a:moveTo>
                  <a:pt x="0" y="0"/>
                </a:moveTo>
                <a:lnTo>
                  <a:pt x="492239" y="319951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48696" y="3438474"/>
            <a:ext cx="492759" cy="356870"/>
          </a:xfrm>
          <a:custGeom>
            <a:avLst/>
            <a:gdLst/>
            <a:ahLst/>
            <a:cxnLst/>
            <a:rect l="l" t="t" r="r" b="b"/>
            <a:pathLst>
              <a:path w="492760" h="356870">
                <a:moveTo>
                  <a:pt x="0" y="356870"/>
                </a:moveTo>
                <a:lnTo>
                  <a:pt x="492239" y="0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28641" y="3438474"/>
            <a:ext cx="504825" cy="344805"/>
          </a:xfrm>
          <a:custGeom>
            <a:avLst/>
            <a:gdLst/>
            <a:ahLst/>
            <a:cxnLst/>
            <a:rect l="l" t="t" r="r" b="b"/>
            <a:pathLst>
              <a:path w="504825" h="344804">
                <a:moveTo>
                  <a:pt x="0" y="0"/>
                </a:moveTo>
                <a:lnTo>
                  <a:pt x="504545" y="344563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33187" y="3536924"/>
            <a:ext cx="516890" cy="246379"/>
          </a:xfrm>
          <a:custGeom>
            <a:avLst/>
            <a:gdLst/>
            <a:ahLst/>
            <a:cxnLst/>
            <a:rect l="l" t="t" r="r" b="b"/>
            <a:pathLst>
              <a:path w="516889" h="246379">
                <a:moveTo>
                  <a:pt x="0" y="246113"/>
                </a:moveTo>
                <a:lnTo>
                  <a:pt x="516851" y="0"/>
                </a:lnTo>
              </a:path>
            </a:pathLst>
          </a:custGeom>
          <a:ln w="123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008606" y="656081"/>
            <a:ext cx="3620770" cy="209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4580">
              <a:lnSpc>
                <a:spcPct val="100000"/>
              </a:lnSpc>
            </a:pPr>
            <a:r>
              <a:rPr sz="2400" b="1" spc="245" dirty="0">
                <a:solidFill>
                  <a:srgbClr val="0070C0"/>
                </a:solidFill>
                <a:latin typeface="PMingLiU"/>
                <a:cs typeface="PMingLiU"/>
              </a:rPr>
              <a:t>Eye</a:t>
            </a:r>
            <a:r>
              <a:rPr sz="2400" b="1" spc="16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305" dirty="0">
                <a:solidFill>
                  <a:srgbClr val="0070C0"/>
                </a:solidFill>
                <a:latin typeface="PMingLiU"/>
                <a:cs typeface="PMingLiU"/>
              </a:rPr>
              <a:t>Patterns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  <a:tabLst>
                <a:tab pos="1242695" algn="l"/>
                <a:tab pos="1809114" algn="l"/>
                <a:tab pos="2412365" algn="l"/>
                <a:tab pos="2867660" algn="l"/>
                <a:tab pos="3470275" algn="l"/>
              </a:tabLst>
            </a:pPr>
            <a:r>
              <a:rPr sz="1900" spc="20" dirty="0">
                <a:latin typeface="Arial"/>
                <a:cs typeface="Arial"/>
              </a:rPr>
              <a:t>0	1	0	1	0	1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15315" algn="l"/>
                <a:tab pos="1181735" algn="l"/>
                <a:tab pos="1784350" algn="l"/>
                <a:tab pos="2239645" algn="l"/>
                <a:tab pos="2842895" algn="l"/>
              </a:tabLst>
            </a:pPr>
            <a:r>
              <a:rPr sz="1900" spc="20" dirty="0">
                <a:latin typeface="Arial"/>
                <a:cs typeface="Arial"/>
              </a:rPr>
              <a:t>0	1	0	1	0	1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1230882" y="3422365"/>
            <a:ext cx="5264150" cy="24326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4195" marR="3569970" indent="-49530">
              <a:lnSpc>
                <a:spcPts val="1839"/>
              </a:lnSpc>
              <a:spcBef>
                <a:spcPts val="425"/>
              </a:spcBef>
            </a:pPr>
            <a:r>
              <a:rPr sz="1900" spc="15" dirty="0">
                <a:latin typeface="Arial"/>
                <a:cs typeface="Arial"/>
              </a:rPr>
              <a:t>Superpose  to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get</a:t>
            </a:r>
            <a:endParaRPr sz="1900" dirty="0">
              <a:latin typeface="Arial"/>
              <a:cs typeface="Arial"/>
            </a:endParaRPr>
          </a:p>
          <a:p>
            <a:pPr marL="433070">
              <a:lnSpc>
                <a:spcPts val="2045"/>
              </a:lnSpc>
            </a:pPr>
            <a:r>
              <a:rPr sz="1900" spc="20" dirty="0">
                <a:latin typeface="Arial"/>
                <a:cs typeface="Arial"/>
              </a:rPr>
              <a:t>eye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pattern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300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10" dirty="0">
                <a:latin typeface="Garamond"/>
                <a:cs typeface="Garamond"/>
              </a:rPr>
              <a:t>perfect </a:t>
            </a:r>
            <a:r>
              <a:rPr sz="2050" spc="45" dirty="0">
                <a:latin typeface="Garamond"/>
                <a:cs typeface="Garamond"/>
              </a:rPr>
              <a:t>system, </a:t>
            </a:r>
            <a:r>
              <a:rPr sz="2050" spc="-30" dirty="0">
                <a:latin typeface="Garamond"/>
                <a:cs typeface="Garamond"/>
              </a:rPr>
              <a:t>we </a:t>
            </a:r>
            <a:r>
              <a:rPr sz="2050" spc="35" dirty="0">
                <a:latin typeface="Garamond"/>
                <a:cs typeface="Garamond"/>
              </a:rPr>
              <a:t>will </a:t>
            </a:r>
            <a:r>
              <a:rPr sz="2050" spc="10" dirty="0">
                <a:latin typeface="Garamond"/>
                <a:cs typeface="Garamond"/>
              </a:rPr>
              <a:t>have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5" dirty="0">
                <a:latin typeface="Garamond"/>
                <a:cs typeface="Garamond"/>
              </a:rPr>
              <a:t>well-defined  </a:t>
            </a:r>
            <a:r>
              <a:rPr sz="2050" spc="30" dirty="0">
                <a:latin typeface="Garamond"/>
                <a:cs typeface="Garamond"/>
              </a:rPr>
              <a:t>eye. </a:t>
            </a:r>
            <a:r>
              <a:rPr sz="2050" spc="15" dirty="0">
                <a:latin typeface="Garamond"/>
                <a:cs typeface="Garamond"/>
              </a:rPr>
              <a:t>Should </a:t>
            </a:r>
            <a:r>
              <a:rPr sz="2050" spc="25" dirty="0">
                <a:latin typeface="Garamond"/>
                <a:cs typeface="Garamond"/>
              </a:rPr>
              <a:t>sample </a:t>
            </a:r>
            <a:r>
              <a:rPr sz="2050" spc="120" dirty="0">
                <a:latin typeface="Garamond"/>
                <a:cs typeface="Garamond"/>
              </a:rPr>
              <a:t>at </a:t>
            </a:r>
            <a:r>
              <a:rPr sz="2050" spc="15" dirty="0">
                <a:latin typeface="Garamond"/>
                <a:cs typeface="Garamond"/>
              </a:rPr>
              <a:t>center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30" dirty="0">
                <a:latin typeface="Garamond"/>
                <a:cs typeface="Garamond"/>
              </a:rPr>
              <a:t>eye. </a:t>
            </a:r>
            <a:r>
              <a:rPr sz="2050" spc="-35" dirty="0">
                <a:latin typeface="Garamond"/>
                <a:cs typeface="Garamond"/>
              </a:rPr>
              <a:t>Nice </a:t>
            </a:r>
            <a:r>
              <a:rPr sz="2050" spc="45" dirty="0">
                <a:latin typeface="Garamond"/>
                <a:cs typeface="Garamond"/>
              </a:rPr>
              <a:t>visual  </a:t>
            </a:r>
            <a:r>
              <a:rPr sz="2050" spc="60" dirty="0">
                <a:latin typeface="Garamond"/>
                <a:cs typeface="Garamond"/>
              </a:rPr>
              <a:t>test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20" dirty="0">
                <a:latin typeface="Garamond"/>
                <a:cs typeface="Garamond"/>
              </a:rPr>
              <a:t>line</a:t>
            </a:r>
            <a:r>
              <a:rPr sz="2050" spc="300" dirty="0">
                <a:latin typeface="Garamond"/>
                <a:cs typeface="Garamond"/>
              </a:rPr>
              <a:t> </a:t>
            </a:r>
            <a:r>
              <a:rPr sz="2050" spc="45" dirty="0">
                <a:latin typeface="Garamond"/>
                <a:cs typeface="Garamond"/>
              </a:rPr>
              <a:t>quality.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511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3053" y="5438135"/>
            <a:ext cx="3884295" cy="0"/>
          </a:xfrm>
          <a:custGeom>
            <a:avLst/>
            <a:gdLst/>
            <a:ahLst/>
            <a:cxnLst/>
            <a:rect l="l" t="t" r="r" b="b"/>
            <a:pathLst>
              <a:path w="3884295">
                <a:moveTo>
                  <a:pt x="0" y="0"/>
                </a:moveTo>
                <a:lnTo>
                  <a:pt x="38837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8263" y="3352147"/>
            <a:ext cx="0" cy="2092325"/>
          </a:xfrm>
          <a:custGeom>
            <a:avLst/>
            <a:gdLst/>
            <a:ahLst/>
            <a:cxnLst/>
            <a:rect l="l" t="t" r="r" b="b"/>
            <a:pathLst>
              <a:path h="2092325">
                <a:moveTo>
                  <a:pt x="0" y="0"/>
                </a:moveTo>
                <a:lnTo>
                  <a:pt x="0" y="209228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4188" y="3352147"/>
            <a:ext cx="0" cy="2092325"/>
          </a:xfrm>
          <a:custGeom>
            <a:avLst/>
            <a:gdLst/>
            <a:ahLst/>
            <a:cxnLst/>
            <a:rect l="l" t="t" r="r" b="b"/>
            <a:pathLst>
              <a:path h="2092325">
                <a:moveTo>
                  <a:pt x="0" y="0"/>
                </a:moveTo>
                <a:lnTo>
                  <a:pt x="0" y="209228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4188" y="3326938"/>
            <a:ext cx="0" cy="2092325"/>
          </a:xfrm>
          <a:custGeom>
            <a:avLst/>
            <a:gdLst/>
            <a:ahLst/>
            <a:cxnLst/>
            <a:rect l="l" t="t" r="r" b="b"/>
            <a:pathLst>
              <a:path h="2092325">
                <a:moveTo>
                  <a:pt x="0" y="0"/>
                </a:moveTo>
                <a:lnTo>
                  <a:pt x="0" y="209228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0126" y="3326938"/>
            <a:ext cx="0" cy="2092325"/>
          </a:xfrm>
          <a:custGeom>
            <a:avLst/>
            <a:gdLst/>
            <a:ahLst/>
            <a:cxnLst/>
            <a:rect l="l" t="t" r="r" b="b"/>
            <a:pathLst>
              <a:path h="2092325">
                <a:moveTo>
                  <a:pt x="0" y="0"/>
                </a:moveTo>
                <a:lnTo>
                  <a:pt x="0" y="209228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1273" y="3326938"/>
            <a:ext cx="0" cy="2092325"/>
          </a:xfrm>
          <a:custGeom>
            <a:avLst/>
            <a:gdLst/>
            <a:ahLst/>
            <a:cxnLst/>
            <a:rect l="l" t="t" r="r" b="b"/>
            <a:pathLst>
              <a:path h="2092325">
                <a:moveTo>
                  <a:pt x="0" y="0"/>
                </a:moveTo>
                <a:lnTo>
                  <a:pt x="0" y="2092286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6807" y="3031511"/>
            <a:ext cx="13144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0" dirty="0">
                <a:latin typeface="Courier New"/>
                <a:cs typeface="Courier New"/>
              </a:rPr>
              <a:t>0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0141" y="3018905"/>
            <a:ext cx="13144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0" dirty="0"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3888" y="3031511"/>
            <a:ext cx="13144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0" dirty="0">
                <a:latin typeface="Courier New"/>
                <a:cs typeface="Courier New"/>
              </a:rPr>
              <a:t>0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635" y="3006304"/>
            <a:ext cx="13144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0" dirty="0">
                <a:latin typeface="Courier New"/>
                <a:cs typeface="Courier New"/>
              </a:rPr>
              <a:t>0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8263" y="3881521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523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1590" y="3339549"/>
            <a:ext cx="25400" cy="529590"/>
          </a:xfrm>
          <a:custGeom>
            <a:avLst/>
            <a:gdLst/>
            <a:ahLst/>
            <a:cxnLst/>
            <a:rect l="l" t="t" r="r" b="b"/>
            <a:pathLst>
              <a:path w="25400" h="529590">
                <a:moveTo>
                  <a:pt x="25196" y="529374"/>
                </a:moveTo>
                <a:lnTo>
                  <a:pt x="0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4188" y="3326938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339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0126" y="3326938"/>
            <a:ext cx="0" cy="554990"/>
          </a:xfrm>
          <a:custGeom>
            <a:avLst/>
            <a:gdLst/>
            <a:ahLst/>
            <a:cxnLst/>
            <a:rect l="l" t="t" r="r" b="b"/>
            <a:pathLst>
              <a:path h="554990">
                <a:moveTo>
                  <a:pt x="0" y="0"/>
                </a:moveTo>
                <a:lnTo>
                  <a:pt x="0" y="554583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737" y="3906731"/>
            <a:ext cx="895350" cy="0"/>
          </a:xfrm>
          <a:custGeom>
            <a:avLst/>
            <a:gdLst/>
            <a:ahLst/>
            <a:cxnLst/>
            <a:rect l="l" t="t" r="r" b="b"/>
            <a:pathLst>
              <a:path w="895350">
                <a:moveTo>
                  <a:pt x="0" y="0"/>
                </a:moveTo>
                <a:lnTo>
                  <a:pt x="894880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6786" y="4511734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2082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0126" y="453694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2069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04833" y="3207970"/>
            <a:ext cx="34353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0" dirty="0">
                <a:latin typeface="Courier New"/>
                <a:cs typeface="Courier New"/>
              </a:rPr>
              <a:t>1.5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0044" y="4380160"/>
            <a:ext cx="34353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0" dirty="0">
                <a:latin typeface="Courier New"/>
                <a:cs typeface="Courier New"/>
              </a:rPr>
              <a:t>1.5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81168" y="5759534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907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01742" y="5719961"/>
            <a:ext cx="158750" cy="79375"/>
          </a:xfrm>
          <a:custGeom>
            <a:avLst/>
            <a:gdLst/>
            <a:ahLst/>
            <a:cxnLst/>
            <a:rect l="l" t="t" r="r" b="b"/>
            <a:pathLst>
              <a:path w="158750" h="79375">
                <a:moveTo>
                  <a:pt x="0" y="0"/>
                </a:moveTo>
                <a:lnTo>
                  <a:pt x="0" y="79159"/>
                </a:lnTo>
                <a:lnTo>
                  <a:pt x="158318" y="395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8041" y="5728025"/>
            <a:ext cx="126364" cy="63500"/>
          </a:xfrm>
          <a:custGeom>
            <a:avLst/>
            <a:gdLst/>
            <a:ahLst/>
            <a:cxnLst/>
            <a:rect l="l" t="t" r="r" b="b"/>
            <a:pathLst>
              <a:path w="126364" h="63500">
                <a:moveTo>
                  <a:pt x="0" y="0"/>
                </a:moveTo>
                <a:lnTo>
                  <a:pt x="126034" y="31508"/>
                </a:lnTo>
                <a:lnTo>
                  <a:pt x="0" y="63017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0861" y="5015898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9052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5136" y="4473926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541972"/>
                </a:moveTo>
                <a:lnTo>
                  <a:pt x="0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2525" y="448652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28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0642" y="4486524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164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3253" y="4990689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0" y="0"/>
                </a:moveTo>
                <a:lnTo>
                  <a:pt x="441147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6999" y="4499122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466356"/>
                </a:moveTo>
                <a:lnTo>
                  <a:pt x="0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9609" y="4511734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663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81273" y="4524332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758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3871" y="497809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064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45128" y="4511721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466356"/>
                </a:moveTo>
                <a:lnTo>
                  <a:pt x="0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727" y="4511734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663" y="0"/>
                </a:lnTo>
              </a:path>
            </a:pathLst>
          </a:custGeom>
          <a:ln w="126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16608" y="3401957"/>
            <a:ext cx="369379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950" b="1" spc="20" dirty="0">
                <a:latin typeface="Courier New"/>
                <a:cs typeface="Courier New"/>
              </a:rPr>
              <a:t>NRZL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50" spc="20" dirty="0">
                <a:latin typeface="Courier New"/>
                <a:cs typeface="Courier New"/>
              </a:rPr>
              <a:t>−1.5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26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527324" y="4511118"/>
            <a:ext cx="153860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20" dirty="0">
                <a:latin typeface="Courier New"/>
                <a:cs typeface="Courier New"/>
              </a:rPr>
              <a:t>Manchester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200" y="4871720"/>
            <a:ext cx="7162800" cy="3238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lang="en-US" sz="1350" spc="20" dirty="0" smtClean="0">
                <a:latin typeface="Courier New"/>
                <a:cs typeface="Courier New"/>
              </a:rPr>
              <a:t>           </a:t>
            </a:r>
            <a:r>
              <a:rPr sz="1350" spc="20" dirty="0" smtClean="0">
                <a:latin typeface="Courier New"/>
                <a:cs typeface="Courier New"/>
              </a:rPr>
              <a:t>−</a:t>
            </a:r>
            <a:r>
              <a:rPr sz="1350" spc="20" dirty="0">
                <a:latin typeface="Courier New"/>
                <a:cs typeface="Courier New"/>
              </a:rPr>
              <a:t>1.5</a:t>
            </a:r>
            <a:endParaRPr sz="13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R="698500" algn="r">
              <a:lnSpc>
                <a:spcPct val="100000"/>
              </a:lnSpc>
              <a:spcBef>
                <a:spcPts val="5"/>
              </a:spcBef>
            </a:pPr>
            <a:r>
              <a:rPr sz="1350" spc="20" dirty="0">
                <a:latin typeface="Courier New"/>
                <a:cs typeface="Courier New"/>
              </a:rPr>
              <a:t>Time</a:t>
            </a:r>
            <a:endParaRPr sz="13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0" dirty="0">
                <a:latin typeface="Courier New"/>
                <a:cs typeface="Courier New"/>
              </a:rPr>
              <a:t>Evaluation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20" dirty="0">
                <a:latin typeface="Courier New"/>
                <a:cs typeface="Courier New"/>
              </a:rPr>
              <a:t>Criteria</a:t>
            </a:r>
            <a:endParaRPr sz="2400" dirty="0">
              <a:latin typeface="Courier New"/>
              <a:cs typeface="Courier New"/>
            </a:endParaRPr>
          </a:p>
          <a:p>
            <a:pPr marL="181610" marR="5080" indent="-30480">
              <a:lnSpc>
                <a:spcPct val="122500"/>
              </a:lnSpc>
              <a:spcBef>
                <a:spcPts val="130"/>
              </a:spcBef>
            </a:pPr>
            <a:r>
              <a:rPr sz="2400" spc="20" dirty="0">
                <a:latin typeface="Courier New"/>
                <a:cs typeface="Courier New"/>
              </a:rPr>
              <a:t>Coding Efficiency(Real Bits/Coded Bits)  Signal to Noise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20" dirty="0">
                <a:latin typeface="Courier New"/>
                <a:cs typeface="Courier New"/>
              </a:rPr>
              <a:t>Ratio</a:t>
            </a:r>
            <a:endParaRPr sz="2400" dirty="0">
              <a:latin typeface="Courier New"/>
              <a:cs typeface="Courier New"/>
            </a:endParaRPr>
          </a:p>
          <a:p>
            <a:pPr marL="176530" marR="1461770" indent="24765">
              <a:lnSpc>
                <a:spcPct val="122500"/>
              </a:lnSpc>
            </a:pPr>
            <a:r>
              <a:rPr sz="2400" spc="20" dirty="0">
                <a:latin typeface="Courier New"/>
                <a:cs typeface="Courier New"/>
              </a:rPr>
              <a:t>DC Balance  </a:t>
            </a:r>
            <a:r>
              <a:rPr sz="2400" spc="20" dirty="0" smtClean="0">
                <a:latin typeface="Courier New"/>
                <a:cs typeface="Courier New"/>
              </a:rPr>
              <a:t>Implementation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sz="2400" spc="20" dirty="0" smtClean="0">
                <a:latin typeface="Courier New"/>
                <a:cs typeface="Courier New"/>
              </a:rPr>
              <a:t>Complexity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9" name="object 68"/>
          <p:cNvSpPr txBox="1"/>
          <p:nvPr/>
        </p:nvSpPr>
        <p:spPr>
          <a:xfrm>
            <a:off x="746822" y="1407106"/>
            <a:ext cx="55071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4580">
              <a:lnSpc>
                <a:spcPct val="100000"/>
              </a:lnSpc>
            </a:pPr>
            <a:r>
              <a:rPr lang="en-US" sz="2800" b="1" spc="245" dirty="0" smtClean="0">
                <a:solidFill>
                  <a:srgbClr val="0070C0"/>
                </a:solidFill>
                <a:latin typeface="PMingLiU"/>
                <a:cs typeface="PMingLiU"/>
              </a:rPr>
              <a:t>What makes a code good?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7884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70" y="659130"/>
            <a:ext cx="5537200" cy="4478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7010">
              <a:lnSpc>
                <a:spcPct val="100000"/>
              </a:lnSpc>
            </a:pPr>
            <a:r>
              <a:rPr sz="2400" b="1" spc="300" dirty="0">
                <a:solidFill>
                  <a:srgbClr val="0070C0"/>
                </a:solidFill>
                <a:latin typeface="PMingLiU"/>
                <a:cs typeface="PMingLiU"/>
              </a:rPr>
              <a:t>Broadband</a:t>
            </a:r>
            <a:r>
              <a:rPr sz="2400" b="1" spc="16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70" dirty="0">
                <a:solidFill>
                  <a:srgbClr val="0070C0"/>
                </a:solidFill>
                <a:latin typeface="PMingLiU"/>
                <a:cs typeface="PMingLiU"/>
              </a:rPr>
              <a:t>Coding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080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35" dirty="0">
                <a:latin typeface="Garamond"/>
                <a:cs typeface="Garamond"/>
              </a:rPr>
              <a:t>(So </a:t>
            </a:r>
            <a:r>
              <a:rPr sz="2050" spc="45" dirty="0">
                <a:latin typeface="Garamond"/>
                <a:cs typeface="Garamond"/>
              </a:rPr>
              <a:t>far) </a:t>
            </a:r>
            <a:r>
              <a:rPr sz="2050" spc="40" dirty="0">
                <a:latin typeface="Garamond"/>
                <a:cs typeface="Garamond"/>
              </a:rPr>
              <a:t>Baseband </a:t>
            </a:r>
            <a:r>
              <a:rPr sz="2050" spc="20" dirty="0">
                <a:latin typeface="Garamond"/>
                <a:cs typeface="Garamond"/>
              </a:rPr>
              <a:t>Coding </a:t>
            </a:r>
            <a:r>
              <a:rPr sz="2050" spc="25" dirty="0">
                <a:latin typeface="Garamond"/>
                <a:cs typeface="Garamond"/>
              </a:rPr>
              <a:t>using </a:t>
            </a:r>
            <a:r>
              <a:rPr sz="2050" spc="30" dirty="0">
                <a:latin typeface="Garamond"/>
                <a:cs typeface="Garamond"/>
              </a:rPr>
              <a:t>energy </a:t>
            </a:r>
            <a:r>
              <a:rPr sz="2050" spc="5" dirty="0">
                <a:latin typeface="Garamond"/>
                <a:cs typeface="Garamond"/>
              </a:rPr>
              <a:t>levels </a:t>
            </a:r>
            <a:r>
              <a:rPr sz="2050" spc="-5" dirty="0">
                <a:latin typeface="Garamond"/>
                <a:cs typeface="Garamond"/>
              </a:rPr>
              <a:t>such  </a:t>
            </a:r>
            <a:r>
              <a:rPr sz="2050" spc="50" dirty="0">
                <a:latin typeface="Garamond"/>
                <a:cs typeface="Garamond"/>
              </a:rPr>
              <a:t>as </a:t>
            </a:r>
            <a:r>
              <a:rPr sz="2050" spc="25" dirty="0">
                <a:latin typeface="Garamond"/>
                <a:cs typeface="Garamond"/>
              </a:rPr>
              <a:t>voltage </a:t>
            </a:r>
            <a:r>
              <a:rPr sz="2050" spc="-25" dirty="0">
                <a:latin typeface="Garamond"/>
                <a:cs typeface="Garamond"/>
              </a:rPr>
              <a:t>or </a:t>
            </a:r>
            <a:r>
              <a:rPr sz="2050" spc="45" dirty="0">
                <a:latin typeface="Garamond"/>
                <a:cs typeface="Garamond"/>
              </a:rPr>
              <a:t>light. </a:t>
            </a:r>
            <a:r>
              <a:rPr sz="2050" spc="-25" dirty="0">
                <a:latin typeface="Garamond"/>
                <a:cs typeface="Garamond"/>
              </a:rPr>
              <a:t>In </a:t>
            </a:r>
            <a:r>
              <a:rPr sz="2050" i="1" spc="-55" dirty="0">
                <a:latin typeface="Calibri"/>
                <a:cs typeface="Calibri"/>
              </a:rPr>
              <a:t>broadband </a:t>
            </a:r>
            <a:r>
              <a:rPr sz="2050" i="1" spc="-15" dirty="0">
                <a:latin typeface="Calibri"/>
                <a:cs typeface="Calibri"/>
              </a:rPr>
              <a:t>coding  </a:t>
            </a:r>
            <a:r>
              <a:rPr sz="2050" spc="10" dirty="0">
                <a:latin typeface="Garamond"/>
                <a:cs typeface="Garamond"/>
              </a:rPr>
              <a:t>information </a:t>
            </a:r>
            <a:r>
              <a:rPr sz="2050" spc="20" dirty="0">
                <a:latin typeface="Garamond"/>
                <a:cs typeface="Garamond"/>
              </a:rPr>
              <a:t>is </a:t>
            </a:r>
            <a:r>
              <a:rPr sz="2050" i="1" spc="-35" dirty="0">
                <a:latin typeface="Calibri"/>
                <a:cs typeface="Calibri"/>
              </a:rPr>
              <a:t>modulated </a:t>
            </a:r>
            <a:r>
              <a:rPr sz="2050" spc="-45" dirty="0">
                <a:latin typeface="Garamond"/>
                <a:cs typeface="Garamond"/>
              </a:rPr>
              <a:t>on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35" dirty="0">
                <a:latin typeface="Garamond"/>
                <a:cs typeface="Garamond"/>
              </a:rPr>
              <a:t>carrier </a:t>
            </a:r>
            <a:r>
              <a:rPr sz="2050" dirty="0">
                <a:latin typeface="Garamond"/>
                <a:cs typeface="Garamond"/>
              </a:rPr>
              <a:t>wave </a:t>
            </a:r>
            <a:r>
              <a:rPr sz="2050" spc="-95" dirty="0">
                <a:latin typeface="Garamond"/>
                <a:cs typeface="Garamond"/>
              </a:rPr>
              <a:t>of </a:t>
            </a:r>
            <a:r>
              <a:rPr sz="2050" spc="114" dirty="0">
                <a:latin typeface="Garamond"/>
                <a:cs typeface="Garamond"/>
              </a:rPr>
              <a:t>a  </a:t>
            </a:r>
            <a:r>
              <a:rPr sz="2050" spc="45" dirty="0">
                <a:latin typeface="Garamond"/>
                <a:cs typeface="Garamond"/>
              </a:rPr>
              <a:t>certain </a:t>
            </a:r>
            <a:r>
              <a:rPr sz="2050" dirty="0">
                <a:latin typeface="Garamond"/>
                <a:cs typeface="Garamond"/>
              </a:rPr>
              <a:t>frequency.  </a:t>
            </a:r>
            <a:r>
              <a:rPr sz="2050" spc="-5" dirty="0">
                <a:latin typeface="Garamond"/>
                <a:cs typeface="Garamond"/>
              </a:rPr>
              <a:t>Used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5" dirty="0">
                <a:latin typeface="Garamond"/>
                <a:cs typeface="Garamond"/>
              </a:rPr>
              <a:t>modems.</a:t>
            </a:r>
            <a:endParaRPr sz="2050" dirty="0">
              <a:latin typeface="Garamond"/>
              <a:cs typeface="Garamond"/>
            </a:endParaRPr>
          </a:p>
          <a:p>
            <a:pPr marL="212090" marR="34226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30" dirty="0">
                <a:latin typeface="Garamond"/>
                <a:cs typeface="Garamond"/>
              </a:rPr>
              <a:t>Modulation </a:t>
            </a:r>
            <a:r>
              <a:rPr sz="2050" spc="-10" dirty="0">
                <a:latin typeface="Garamond"/>
                <a:cs typeface="Garamond"/>
              </a:rPr>
              <a:t>refers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20" dirty="0">
                <a:latin typeface="Garamond"/>
                <a:cs typeface="Garamond"/>
              </a:rPr>
              <a:t>changing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0" dirty="0">
                <a:latin typeface="Garamond"/>
                <a:cs typeface="Garamond"/>
              </a:rPr>
              <a:t>properties </a:t>
            </a:r>
            <a:r>
              <a:rPr sz="2050" spc="-95" dirty="0">
                <a:latin typeface="Garamond"/>
                <a:cs typeface="Garamond"/>
              </a:rPr>
              <a:t>of 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35" dirty="0">
                <a:latin typeface="Garamond"/>
                <a:cs typeface="Garamond"/>
              </a:rPr>
              <a:t>carrier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-10" dirty="0">
                <a:latin typeface="Garamond"/>
                <a:cs typeface="Garamond"/>
              </a:rPr>
              <a:t>convey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0" dirty="0">
                <a:latin typeface="Garamond"/>
                <a:cs typeface="Garamond"/>
              </a:rPr>
              <a:t>required </a:t>
            </a:r>
            <a:r>
              <a:rPr sz="2050" spc="25" dirty="0">
                <a:latin typeface="Garamond"/>
                <a:cs typeface="Garamond"/>
              </a:rPr>
              <a:t> </a:t>
            </a:r>
            <a:r>
              <a:rPr sz="2050" spc="15" dirty="0">
                <a:latin typeface="Garamond"/>
                <a:cs typeface="Garamond"/>
              </a:rPr>
              <a:t>information.</a:t>
            </a:r>
            <a:endParaRPr sz="2050" dirty="0">
              <a:latin typeface="Garamond"/>
              <a:cs typeface="Garamond"/>
            </a:endParaRPr>
          </a:p>
          <a:p>
            <a:pPr marL="212090" marR="1447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spc="15" dirty="0">
                <a:latin typeface="Garamond"/>
                <a:cs typeface="Garamond"/>
              </a:rPr>
              <a:t>Frequency </a:t>
            </a:r>
            <a:r>
              <a:rPr sz="2050" spc="30" dirty="0">
                <a:latin typeface="Garamond"/>
                <a:cs typeface="Garamond"/>
              </a:rPr>
              <a:t>Shift Keying </a:t>
            </a:r>
            <a:r>
              <a:rPr sz="2050" spc="75" dirty="0">
                <a:latin typeface="Garamond"/>
                <a:cs typeface="Garamond"/>
              </a:rPr>
              <a:t>(FSK): </a:t>
            </a:r>
            <a:r>
              <a:rPr sz="2050" spc="20" dirty="0">
                <a:latin typeface="Garamond"/>
                <a:cs typeface="Garamond"/>
              </a:rPr>
              <a:t>high </a:t>
            </a:r>
            <a:r>
              <a:rPr sz="2050" spc="10" dirty="0">
                <a:latin typeface="Garamond"/>
                <a:cs typeface="Garamond"/>
              </a:rPr>
              <a:t>frequency  </a:t>
            </a:r>
            <a:r>
              <a:rPr sz="2050" spc="-10" dirty="0">
                <a:latin typeface="Garamond"/>
                <a:cs typeface="Garamond"/>
              </a:rPr>
              <a:t>encodes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-30" dirty="0">
                <a:latin typeface="Garamond"/>
                <a:cs typeface="Garamond"/>
              </a:rPr>
              <a:t>low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25" dirty="0">
                <a:latin typeface="Garamond"/>
                <a:cs typeface="Garamond"/>
              </a:rPr>
              <a:t>0, </a:t>
            </a:r>
            <a:r>
              <a:rPr sz="2050" spc="35" dirty="0">
                <a:latin typeface="Garamond"/>
                <a:cs typeface="Garamond"/>
              </a:rPr>
              <a:t>Amplitude </a:t>
            </a:r>
            <a:r>
              <a:rPr sz="2050" spc="30" dirty="0">
                <a:latin typeface="Garamond"/>
                <a:cs typeface="Garamond"/>
              </a:rPr>
              <a:t>Shift Keying  </a:t>
            </a:r>
            <a:r>
              <a:rPr sz="2050" spc="65" dirty="0">
                <a:latin typeface="Garamond"/>
                <a:cs typeface="Garamond"/>
              </a:rPr>
              <a:t>(ASK): </a:t>
            </a:r>
            <a:r>
              <a:rPr sz="2050" spc="20" dirty="0">
                <a:latin typeface="Garamond"/>
                <a:cs typeface="Garamond"/>
              </a:rPr>
              <a:t>high </a:t>
            </a:r>
            <a:r>
              <a:rPr sz="2050" spc="45" dirty="0">
                <a:latin typeface="Garamond"/>
                <a:cs typeface="Garamond"/>
              </a:rPr>
              <a:t>amplitude </a:t>
            </a:r>
            <a:r>
              <a:rPr sz="2050" spc="-10" dirty="0">
                <a:latin typeface="Garamond"/>
                <a:cs typeface="Garamond"/>
              </a:rPr>
              <a:t>encodes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25" dirty="0">
                <a:latin typeface="Garamond"/>
                <a:cs typeface="Garamond"/>
              </a:rPr>
              <a:t>1. </a:t>
            </a:r>
            <a:r>
              <a:rPr sz="2050" spc="-5" dirty="0">
                <a:latin typeface="Garamond"/>
                <a:cs typeface="Garamond"/>
              </a:rPr>
              <a:t>QAM  </a:t>
            </a:r>
            <a:r>
              <a:rPr sz="2050" spc="45" dirty="0">
                <a:latin typeface="Garamond"/>
                <a:cs typeface="Garamond"/>
              </a:rPr>
              <a:t>(multiple </a:t>
            </a:r>
            <a:r>
              <a:rPr sz="2050" spc="40" dirty="0">
                <a:latin typeface="Garamond"/>
                <a:cs typeface="Garamond"/>
              </a:rPr>
              <a:t>amplitudes </a:t>
            </a:r>
            <a:r>
              <a:rPr sz="2050" spc="50" dirty="0">
                <a:latin typeface="Garamond"/>
                <a:cs typeface="Garamond"/>
              </a:rPr>
              <a:t>and</a:t>
            </a:r>
            <a:r>
              <a:rPr sz="2050" spc="215" dirty="0">
                <a:latin typeface="Garamond"/>
                <a:cs typeface="Garamond"/>
              </a:rPr>
              <a:t> </a:t>
            </a:r>
            <a:r>
              <a:rPr sz="2050" spc="30" dirty="0">
                <a:latin typeface="Garamond"/>
                <a:cs typeface="Garamond"/>
              </a:rPr>
              <a:t>phases)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790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70" y="659131"/>
            <a:ext cx="6541530" cy="722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0">
              <a:lnSpc>
                <a:spcPct val="100000"/>
              </a:lnSpc>
            </a:pPr>
            <a:r>
              <a:rPr lang="en-US" sz="2400" b="1" spc="235" dirty="0" smtClean="0">
                <a:solidFill>
                  <a:srgbClr val="0070C0"/>
                </a:solidFill>
                <a:latin typeface="PMingLiU"/>
                <a:cs typeface="PMingLiU"/>
              </a:rPr>
              <a:t>Clarifications from Students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12090" marR="95948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lang="en-US" sz="2800" b="1" spc="50" dirty="0" smtClean="0">
                <a:latin typeface="Garamond"/>
                <a:cs typeface="Garamond"/>
              </a:rPr>
              <a:t>Edge Detector</a:t>
            </a:r>
            <a:r>
              <a:rPr sz="2800" spc="50" dirty="0" smtClean="0">
                <a:latin typeface="Garamond"/>
                <a:cs typeface="Garamond"/>
              </a:rPr>
              <a:t>:</a:t>
            </a:r>
            <a:r>
              <a:rPr lang="en-US" sz="2800" spc="50" dirty="0" smtClean="0">
                <a:latin typeface="Garamond"/>
                <a:cs typeface="Garamond"/>
              </a:rPr>
              <a:t> A hardware gadget used to tell whether a 0 goes to a 1 or a 1 to a zero that we abstract as a function to tell where a transition is</a:t>
            </a:r>
            <a:endParaRPr sz="2800" dirty="0">
              <a:latin typeface="Garamond"/>
              <a:cs typeface="Garamond"/>
            </a:endParaRPr>
          </a:p>
          <a:p>
            <a:pPr marL="212090" marR="59436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800" b="1" spc="60" dirty="0" smtClean="0">
                <a:latin typeface="Garamond"/>
                <a:cs typeface="Garamond"/>
              </a:rPr>
              <a:t>Why 11 in Manchester</a:t>
            </a:r>
            <a:r>
              <a:rPr lang="en-US" sz="2800" spc="60" dirty="0" smtClean="0">
                <a:latin typeface="Garamond"/>
                <a:cs typeface="Garamond"/>
              </a:rPr>
              <a:t>: Because the receiver gets locked in after a variable number of preamble bits and so counting does not work, need a pattern in data</a:t>
            </a:r>
            <a:endParaRPr sz="28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100"/>
              </a:lnSpc>
              <a:spcBef>
                <a:spcPts val="91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800" b="1" spc="65" dirty="0" smtClean="0">
                <a:latin typeface="Garamond"/>
                <a:cs typeface="Garamond"/>
              </a:rPr>
              <a:t>Eye Pattern</a:t>
            </a:r>
            <a:r>
              <a:rPr lang="en-US" sz="2800" spc="65" dirty="0" smtClean="0">
                <a:latin typeface="Garamond"/>
                <a:cs typeface="Garamond"/>
              </a:rPr>
              <a:t>: A way to superimpose arbitrary bit sequences </a:t>
            </a:r>
            <a:r>
              <a:rPr lang="en-US" sz="2800" i="1" spc="65" dirty="0" smtClean="0">
                <a:latin typeface="Garamond"/>
                <a:cs typeface="Garamond"/>
              </a:rPr>
              <a:t>on screen </a:t>
            </a:r>
            <a:r>
              <a:rPr lang="en-US" sz="2800" spc="65" dirty="0" smtClean="0">
                <a:latin typeface="Garamond"/>
                <a:cs typeface="Garamond"/>
              </a:rPr>
              <a:t>as opposed to sending them in parallel</a:t>
            </a:r>
            <a:endParaRPr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151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2313432"/>
            <a:ext cx="6995160" cy="2862322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Baseband </a:t>
            </a:r>
            <a:r>
              <a:rPr lang="en-US" sz="2400" dirty="0" smtClean="0"/>
              <a:t>modulation: send the “bare” signal</a:t>
            </a:r>
          </a:p>
          <a:p>
            <a:pPr lvl="1"/>
            <a:r>
              <a:rPr lang="en-US" sz="2400" dirty="0" smtClean="0"/>
              <a:t>E.g. +5 Volts for 1, -5 Volts for 0</a:t>
            </a:r>
          </a:p>
          <a:p>
            <a:pPr lvl="1"/>
            <a:r>
              <a:rPr lang="en-US" sz="2400" dirty="0" smtClean="0"/>
              <a:t>All signals fall in the same frequency range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Broadband</a:t>
            </a:r>
            <a:r>
              <a:rPr lang="en-US" sz="2400" dirty="0" smtClean="0"/>
              <a:t> modulation</a:t>
            </a:r>
          </a:p>
          <a:p>
            <a:pPr lvl="1"/>
            <a:r>
              <a:rPr lang="en-US" sz="2400" dirty="0" smtClean="0"/>
              <a:t>Use the signal to modulate a high frequency signal (</a:t>
            </a:r>
            <a:r>
              <a:rPr lang="en-US" sz="2400" dirty="0" smtClean="0">
                <a:solidFill>
                  <a:srgbClr val="0000FF"/>
                </a:solidFill>
              </a:rPr>
              <a:t>carrier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 smtClean="0"/>
              <a:t>Can be viewed as the product of the two signals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46</a:t>
            </a:fld>
            <a:endParaRPr lang="en-US" sz="850" b="1"/>
          </a:p>
        </p:txBody>
      </p:sp>
      <p:sp>
        <p:nvSpPr>
          <p:cNvPr id="6" name="Line 97"/>
          <p:cNvSpPr>
            <a:spLocks noChangeShapeType="1"/>
          </p:cNvSpPr>
          <p:nvPr/>
        </p:nvSpPr>
        <p:spPr bwMode="auto">
          <a:xfrm>
            <a:off x="818594" y="7221564"/>
            <a:ext cx="3383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7" name="Line 98"/>
          <p:cNvSpPr>
            <a:spLocks noChangeShapeType="1"/>
          </p:cNvSpPr>
          <p:nvPr/>
        </p:nvSpPr>
        <p:spPr bwMode="auto">
          <a:xfrm flipV="1">
            <a:off x="818594" y="5657118"/>
            <a:ext cx="0" cy="1579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8" name="Line 99"/>
          <p:cNvSpPr>
            <a:spLocks noChangeShapeType="1"/>
          </p:cNvSpPr>
          <p:nvPr/>
        </p:nvSpPr>
        <p:spPr bwMode="auto">
          <a:xfrm flipV="1">
            <a:off x="1510056" y="5749370"/>
            <a:ext cx="0" cy="14875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9" name="Line 100"/>
          <p:cNvSpPr>
            <a:spLocks noChangeShapeType="1"/>
          </p:cNvSpPr>
          <p:nvPr/>
        </p:nvSpPr>
        <p:spPr bwMode="auto">
          <a:xfrm flipV="1">
            <a:off x="1579202" y="5855075"/>
            <a:ext cx="0" cy="1381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0" name="Line 101"/>
          <p:cNvSpPr>
            <a:spLocks noChangeShapeType="1"/>
          </p:cNvSpPr>
          <p:nvPr/>
        </p:nvSpPr>
        <p:spPr bwMode="auto">
          <a:xfrm flipV="1">
            <a:off x="1440910" y="5855075"/>
            <a:ext cx="0" cy="1381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1" name="Line 102"/>
          <p:cNvSpPr>
            <a:spLocks noChangeShapeType="1"/>
          </p:cNvSpPr>
          <p:nvPr/>
        </p:nvSpPr>
        <p:spPr bwMode="auto">
          <a:xfrm flipV="1">
            <a:off x="1371763" y="6039580"/>
            <a:ext cx="0" cy="119735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2" name="Line 103"/>
          <p:cNvSpPr>
            <a:spLocks noChangeShapeType="1"/>
          </p:cNvSpPr>
          <p:nvPr/>
        </p:nvSpPr>
        <p:spPr bwMode="auto">
          <a:xfrm flipV="1">
            <a:off x="1648348" y="6039580"/>
            <a:ext cx="0" cy="119735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3" name="Line 104"/>
          <p:cNvSpPr>
            <a:spLocks noChangeShapeType="1"/>
          </p:cNvSpPr>
          <p:nvPr/>
        </p:nvSpPr>
        <p:spPr bwMode="auto">
          <a:xfrm flipV="1">
            <a:off x="1716053" y="6131833"/>
            <a:ext cx="0" cy="110510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4" name="Line 105"/>
          <p:cNvSpPr>
            <a:spLocks noChangeShapeType="1"/>
          </p:cNvSpPr>
          <p:nvPr/>
        </p:nvSpPr>
        <p:spPr bwMode="auto">
          <a:xfrm flipV="1">
            <a:off x="1302617" y="6131833"/>
            <a:ext cx="0" cy="110510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5" name="Line 106"/>
          <p:cNvSpPr>
            <a:spLocks noChangeShapeType="1"/>
          </p:cNvSpPr>
          <p:nvPr/>
        </p:nvSpPr>
        <p:spPr bwMode="auto">
          <a:xfrm flipV="1">
            <a:off x="1785199" y="6316338"/>
            <a:ext cx="0" cy="9206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6" name="Line 107"/>
          <p:cNvSpPr>
            <a:spLocks noChangeShapeType="1"/>
          </p:cNvSpPr>
          <p:nvPr/>
        </p:nvSpPr>
        <p:spPr bwMode="auto">
          <a:xfrm flipV="1">
            <a:off x="1233471" y="6316338"/>
            <a:ext cx="0" cy="9206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7" name="Line 108"/>
          <p:cNvSpPr>
            <a:spLocks noChangeShapeType="1"/>
          </p:cNvSpPr>
          <p:nvPr/>
        </p:nvSpPr>
        <p:spPr bwMode="auto">
          <a:xfrm flipV="1">
            <a:off x="1164325" y="6685347"/>
            <a:ext cx="0" cy="55159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8" name="Line 109"/>
          <p:cNvSpPr>
            <a:spLocks noChangeShapeType="1"/>
          </p:cNvSpPr>
          <p:nvPr/>
        </p:nvSpPr>
        <p:spPr bwMode="auto">
          <a:xfrm flipV="1">
            <a:off x="1854345" y="6685347"/>
            <a:ext cx="0" cy="55159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19" name="Line 110"/>
          <p:cNvSpPr>
            <a:spLocks noChangeShapeType="1"/>
          </p:cNvSpPr>
          <p:nvPr/>
        </p:nvSpPr>
        <p:spPr bwMode="auto">
          <a:xfrm flipV="1">
            <a:off x="1923491" y="6960182"/>
            <a:ext cx="0" cy="27675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0" name="Line 111"/>
          <p:cNvSpPr>
            <a:spLocks noChangeShapeType="1"/>
          </p:cNvSpPr>
          <p:nvPr/>
        </p:nvSpPr>
        <p:spPr bwMode="auto">
          <a:xfrm flipV="1">
            <a:off x="1095179" y="6960182"/>
            <a:ext cx="0" cy="27675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 flipV="1">
            <a:off x="1026033" y="7052434"/>
            <a:ext cx="0" cy="1845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 flipV="1">
            <a:off x="1992637" y="7052434"/>
            <a:ext cx="0" cy="1845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3" name="Text Box 114"/>
          <p:cNvSpPr txBox="1">
            <a:spLocks noChangeArrowheads="1"/>
          </p:cNvSpPr>
          <p:nvPr/>
        </p:nvSpPr>
        <p:spPr bwMode="auto">
          <a:xfrm rot="16200000">
            <a:off x="-164363" y="6325046"/>
            <a:ext cx="1463164" cy="44769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/>
            <a:r>
              <a:rPr lang="en-US" sz="2400" dirty="0"/>
              <a:t>Amplitude</a:t>
            </a:r>
          </a:p>
        </p:txBody>
      </p:sp>
      <p:sp>
        <p:nvSpPr>
          <p:cNvPr id="24" name="Line 117"/>
          <p:cNvSpPr>
            <a:spLocks noChangeShapeType="1"/>
          </p:cNvSpPr>
          <p:nvPr/>
        </p:nvSpPr>
        <p:spPr bwMode="auto">
          <a:xfrm flipV="1">
            <a:off x="3443266" y="5749370"/>
            <a:ext cx="0" cy="14875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5" name="Text Box 118"/>
          <p:cNvSpPr txBox="1">
            <a:spLocks noChangeArrowheads="1"/>
          </p:cNvSpPr>
          <p:nvPr/>
        </p:nvSpPr>
        <p:spPr bwMode="auto">
          <a:xfrm>
            <a:off x="990600" y="7348953"/>
            <a:ext cx="892494" cy="44769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/>
            <a:r>
              <a:rPr lang="en-US" sz="2400"/>
              <a:t>Signal</a:t>
            </a:r>
          </a:p>
        </p:txBody>
      </p:sp>
      <p:sp>
        <p:nvSpPr>
          <p:cNvPr id="26" name="Text Box 119"/>
          <p:cNvSpPr txBox="1">
            <a:spLocks noChangeArrowheads="1"/>
          </p:cNvSpPr>
          <p:nvPr/>
        </p:nvSpPr>
        <p:spPr bwMode="auto">
          <a:xfrm>
            <a:off x="2790698" y="7317660"/>
            <a:ext cx="1679633" cy="73866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>
              <a:lnSpc>
                <a:spcPct val="75000"/>
              </a:lnSpc>
            </a:pPr>
            <a:r>
              <a:rPr lang="en-US" sz="2800" dirty="0"/>
              <a:t>Carrier</a:t>
            </a:r>
          </a:p>
          <a:p>
            <a:pPr defTabSz="775891">
              <a:lnSpc>
                <a:spcPct val="75000"/>
              </a:lnSpc>
            </a:pPr>
            <a:r>
              <a:rPr lang="en-US" sz="2800" dirty="0"/>
              <a:t>Frequency</a:t>
            </a:r>
          </a:p>
        </p:txBody>
      </p:sp>
      <p:sp>
        <p:nvSpPr>
          <p:cNvPr id="27" name="Line 120"/>
          <p:cNvSpPr>
            <a:spLocks noChangeShapeType="1"/>
          </p:cNvSpPr>
          <p:nvPr/>
        </p:nvSpPr>
        <p:spPr bwMode="auto">
          <a:xfrm>
            <a:off x="4542401" y="7221564"/>
            <a:ext cx="33823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8" name="Line 121"/>
          <p:cNvSpPr>
            <a:spLocks noChangeShapeType="1"/>
          </p:cNvSpPr>
          <p:nvPr/>
        </p:nvSpPr>
        <p:spPr bwMode="auto">
          <a:xfrm flipV="1">
            <a:off x="4542402" y="5657118"/>
            <a:ext cx="0" cy="1579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29" name="Line 122"/>
          <p:cNvSpPr>
            <a:spLocks noChangeShapeType="1"/>
          </p:cNvSpPr>
          <p:nvPr/>
        </p:nvSpPr>
        <p:spPr bwMode="auto">
          <a:xfrm flipV="1">
            <a:off x="7165634" y="5733995"/>
            <a:ext cx="0" cy="14875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0" name="Line 123"/>
          <p:cNvSpPr>
            <a:spLocks noChangeShapeType="1"/>
          </p:cNvSpPr>
          <p:nvPr/>
        </p:nvSpPr>
        <p:spPr bwMode="auto">
          <a:xfrm flipV="1">
            <a:off x="7234780" y="5839700"/>
            <a:ext cx="0" cy="1381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1" name="Line 124"/>
          <p:cNvSpPr>
            <a:spLocks noChangeShapeType="1"/>
          </p:cNvSpPr>
          <p:nvPr/>
        </p:nvSpPr>
        <p:spPr bwMode="auto">
          <a:xfrm flipV="1">
            <a:off x="7096487" y="5839700"/>
            <a:ext cx="0" cy="13818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2" name="Line 125"/>
          <p:cNvSpPr>
            <a:spLocks noChangeShapeType="1"/>
          </p:cNvSpPr>
          <p:nvPr/>
        </p:nvSpPr>
        <p:spPr bwMode="auto">
          <a:xfrm flipV="1">
            <a:off x="7027341" y="6024205"/>
            <a:ext cx="0" cy="119735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3" name="Line 126"/>
          <p:cNvSpPr>
            <a:spLocks noChangeShapeType="1"/>
          </p:cNvSpPr>
          <p:nvPr/>
        </p:nvSpPr>
        <p:spPr bwMode="auto">
          <a:xfrm flipV="1">
            <a:off x="7303926" y="6024205"/>
            <a:ext cx="0" cy="119735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4" name="Line 127"/>
          <p:cNvSpPr>
            <a:spLocks noChangeShapeType="1"/>
          </p:cNvSpPr>
          <p:nvPr/>
        </p:nvSpPr>
        <p:spPr bwMode="auto">
          <a:xfrm flipV="1">
            <a:off x="7373072" y="6116457"/>
            <a:ext cx="0" cy="110510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5" name="Line 128"/>
          <p:cNvSpPr>
            <a:spLocks noChangeShapeType="1"/>
          </p:cNvSpPr>
          <p:nvPr/>
        </p:nvSpPr>
        <p:spPr bwMode="auto">
          <a:xfrm flipV="1">
            <a:off x="6958195" y="6116457"/>
            <a:ext cx="0" cy="110510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6" name="Line 129"/>
          <p:cNvSpPr>
            <a:spLocks noChangeShapeType="1"/>
          </p:cNvSpPr>
          <p:nvPr/>
        </p:nvSpPr>
        <p:spPr bwMode="auto">
          <a:xfrm flipV="1">
            <a:off x="7442218" y="6300962"/>
            <a:ext cx="0" cy="9206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7" name="Line 130"/>
          <p:cNvSpPr>
            <a:spLocks noChangeShapeType="1"/>
          </p:cNvSpPr>
          <p:nvPr/>
        </p:nvSpPr>
        <p:spPr bwMode="auto">
          <a:xfrm flipV="1">
            <a:off x="6889049" y="6300962"/>
            <a:ext cx="0" cy="92060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8" name="Line 131"/>
          <p:cNvSpPr>
            <a:spLocks noChangeShapeType="1"/>
          </p:cNvSpPr>
          <p:nvPr/>
        </p:nvSpPr>
        <p:spPr bwMode="auto">
          <a:xfrm flipV="1">
            <a:off x="6819903" y="6669972"/>
            <a:ext cx="0" cy="55159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39" name="Line 132"/>
          <p:cNvSpPr>
            <a:spLocks noChangeShapeType="1"/>
          </p:cNvSpPr>
          <p:nvPr/>
        </p:nvSpPr>
        <p:spPr bwMode="auto">
          <a:xfrm flipV="1">
            <a:off x="7511364" y="6669972"/>
            <a:ext cx="0" cy="55159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0" name="Line 133"/>
          <p:cNvSpPr>
            <a:spLocks noChangeShapeType="1"/>
          </p:cNvSpPr>
          <p:nvPr/>
        </p:nvSpPr>
        <p:spPr bwMode="auto">
          <a:xfrm flipV="1">
            <a:off x="7580510" y="6944806"/>
            <a:ext cx="0" cy="27675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1" name="Line 134"/>
          <p:cNvSpPr>
            <a:spLocks noChangeShapeType="1"/>
          </p:cNvSpPr>
          <p:nvPr/>
        </p:nvSpPr>
        <p:spPr bwMode="auto">
          <a:xfrm flipV="1">
            <a:off x="6750757" y="6944806"/>
            <a:ext cx="0" cy="27675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2" name="Line 135"/>
          <p:cNvSpPr>
            <a:spLocks noChangeShapeType="1"/>
          </p:cNvSpPr>
          <p:nvPr/>
        </p:nvSpPr>
        <p:spPr bwMode="auto">
          <a:xfrm flipV="1">
            <a:off x="6681611" y="7037059"/>
            <a:ext cx="0" cy="1845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3" name="Line 136"/>
          <p:cNvSpPr>
            <a:spLocks noChangeShapeType="1"/>
          </p:cNvSpPr>
          <p:nvPr/>
        </p:nvSpPr>
        <p:spPr bwMode="auto">
          <a:xfrm flipV="1">
            <a:off x="7649657" y="7037059"/>
            <a:ext cx="0" cy="18450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4" name="Text Box 137"/>
          <p:cNvSpPr txBox="1">
            <a:spLocks noChangeArrowheads="1"/>
          </p:cNvSpPr>
          <p:nvPr/>
        </p:nvSpPr>
        <p:spPr bwMode="auto">
          <a:xfrm rot="16200000">
            <a:off x="3555123" y="6326969"/>
            <a:ext cx="1463164" cy="44769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/>
            <a:r>
              <a:rPr lang="en-US" sz="2400" dirty="0"/>
              <a:t>Amplitude</a:t>
            </a:r>
          </a:p>
        </p:txBody>
      </p:sp>
      <p:sp>
        <p:nvSpPr>
          <p:cNvPr id="45" name="Line 138"/>
          <p:cNvSpPr>
            <a:spLocks noChangeShapeType="1"/>
          </p:cNvSpPr>
          <p:nvPr/>
        </p:nvSpPr>
        <p:spPr bwMode="auto">
          <a:xfrm flipV="1">
            <a:off x="7165634" y="5749370"/>
            <a:ext cx="0" cy="148757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30"/>
          </a:p>
        </p:txBody>
      </p:sp>
      <p:sp>
        <p:nvSpPr>
          <p:cNvPr id="46" name="Text Box 139"/>
          <p:cNvSpPr txBox="1">
            <a:spLocks noChangeArrowheads="1"/>
          </p:cNvSpPr>
          <p:nvPr/>
        </p:nvSpPr>
        <p:spPr bwMode="auto">
          <a:xfrm>
            <a:off x="6259595" y="7402126"/>
            <a:ext cx="1535491" cy="63235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77600" tIns="38800" rIns="77600" bIns="38800">
            <a:prstTxWarp prst="textNoShape">
              <a:avLst/>
            </a:prstTxWarp>
            <a:spAutoFit/>
          </a:bodyPr>
          <a:lstStyle/>
          <a:p>
            <a:pPr defTabSz="775891">
              <a:lnSpc>
                <a:spcPct val="75000"/>
              </a:lnSpc>
            </a:pPr>
            <a:r>
              <a:rPr lang="en-US" sz="2400"/>
              <a:t>Modulated</a:t>
            </a:r>
          </a:p>
          <a:p>
            <a:pPr defTabSz="775891">
              <a:lnSpc>
                <a:spcPct val="75000"/>
              </a:lnSpc>
            </a:pPr>
            <a:r>
              <a:rPr lang="en-US" sz="2400"/>
              <a:t>Carrier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 anchor="ctr" anchorCtr="0"/>
          <a:lstStyle/>
          <a:p>
            <a:r>
              <a:rPr lang="en-US" b="0" dirty="0" smtClean="0">
                <a:latin typeface="+mj-lt"/>
              </a:rPr>
              <a:t> </a:t>
            </a:r>
            <a:endParaRPr lang="en-US" b="0" dirty="0">
              <a:latin typeface="+mj-lt"/>
            </a:endParaRPr>
          </a:p>
        </p:txBody>
      </p:sp>
      <p:sp>
        <p:nvSpPr>
          <p:cNvPr id="50" name="object 2"/>
          <p:cNvSpPr txBox="1"/>
          <p:nvPr/>
        </p:nvSpPr>
        <p:spPr>
          <a:xfrm>
            <a:off x="1764538" y="957189"/>
            <a:ext cx="498621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54" dirty="0" smtClean="0">
                <a:solidFill>
                  <a:srgbClr val="0070C0"/>
                </a:solidFill>
                <a:latin typeface="PMingLiU"/>
                <a:cs typeface="PMingLiU"/>
              </a:rPr>
              <a:t>Baseband versus Broadband</a:t>
            </a:r>
            <a:endParaRPr sz="2800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95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263A3-5650-294C-B16F-9F1347A2D84B}" type="slidenum">
              <a:rPr lang="en-US" smtClean="0"/>
              <a:pPr/>
              <a:t>47</a:t>
            </a:fld>
            <a:endParaRPr lang="en-US" sz="850" b="1">
              <a:latin typeface="+mn-lt"/>
            </a:endParaRPr>
          </a:p>
        </p:txBody>
      </p:sp>
      <p:pic>
        <p:nvPicPr>
          <p:cNvPr id="7" name="Picture 4" descr="2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047" y="2895600"/>
            <a:ext cx="5667391" cy="465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24623" y="3688821"/>
            <a:ext cx="14125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Input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16907" y="4708349"/>
            <a:ext cx="255409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Amplitude Shift Keying</a:t>
            </a:r>
          </a:p>
          <a:p>
            <a:pPr algn="r"/>
            <a:r>
              <a:rPr lang="en-US" sz="2000" dirty="0"/>
              <a:t>(ASK)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15112" y="5727877"/>
            <a:ext cx="255230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Frequency Shift Keying</a:t>
            </a:r>
          </a:p>
          <a:p>
            <a:pPr algn="r"/>
            <a:r>
              <a:rPr lang="en-US" sz="2000" dirty="0"/>
              <a:t>(FSK)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376" y="6747405"/>
            <a:ext cx="208281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Phase Shift Keying</a:t>
            </a:r>
          </a:p>
          <a:p>
            <a:pPr algn="r"/>
            <a:r>
              <a:rPr lang="en-US" sz="2000" dirty="0"/>
              <a:t>(PSK)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" y="7481500"/>
            <a:ext cx="4532551" cy="276999"/>
          </a:xfrm>
        </p:spPr>
        <p:txBody>
          <a:bodyPr anchor="ctr" anchorCtr="0"/>
          <a:lstStyle/>
          <a:p>
            <a:endParaRPr lang="en-US" b="0" dirty="0">
              <a:latin typeface="+mj-lt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1877780" y="657207"/>
            <a:ext cx="429877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b="1" spc="254" dirty="0" smtClean="0">
                <a:solidFill>
                  <a:srgbClr val="0070C0"/>
                </a:solidFill>
                <a:latin typeface="PMingLiU"/>
                <a:cs typeface="PMingLiU"/>
              </a:rPr>
              <a:t>Digital Modulation Methods (from </a:t>
            </a:r>
            <a:r>
              <a:rPr lang="en-US" sz="2400" b="1" spc="254" dirty="0" err="1" smtClean="0">
                <a:solidFill>
                  <a:srgbClr val="0070C0"/>
                </a:solidFill>
                <a:latin typeface="PMingLiU"/>
                <a:cs typeface="PMingLiU"/>
              </a:rPr>
              <a:t>Tanenbaum</a:t>
            </a:r>
            <a:r>
              <a:rPr lang="en-US" sz="2400" b="1" spc="254" dirty="0" smtClean="0">
                <a:solidFill>
                  <a:srgbClr val="0070C0"/>
                </a:solidFill>
                <a:latin typeface="PMingLiU"/>
                <a:cs typeface="PMingLiU"/>
              </a:rPr>
              <a:t>) 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3503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3171" y="3535443"/>
            <a:ext cx="6189584" cy="3747214"/>
            <a:chOff x="599" y="985"/>
            <a:chExt cx="4587" cy="2777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824" y="1367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956" y="1301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1068" y="1245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1200" y="1177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1328" y="1113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1458" y="1049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1586" y="985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818" y="1384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1581" y="1004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1456" y="1071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1330" y="1134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1201" y="1200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1069" y="1266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961" y="1323"/>
              <a:ext cx="794" cy="840"/>
            </a:xfrm>
            <a:custGeom>
              <a:avLst/>
              <a:gdLst>
                <a:gd name="T0" fmla="*/ 78 w 794"/>
                <a:gd name="T1" fmla="*/ 0 h 840"/>
                <a:gd name="T2" fmla="*/ 794 w 794"/>
                <a:gd name="T3" fmla="*/ 382 h 840"/>
                <a:gd name="T4" fmla="*/ 792 w 794"/>
                <a:gd name="T5" fmla="*/ 798 h 840"/>
                <a:gd name="T6" fmla="*/ 708 w 794"/>
                <a:gd name="T7" fmla="*/ 840 h 840"/>
                <a:gd name="T8" fmla="*/ 0 w 794"/>
                <a:gd name="T9" fmla="*/ 462 h 840"/>
                <a:gd name="T10" fmla="*/ 76 w 794"/>
                <a:gd name="T11" fmla="*/ 418 h 840"/>
                <a:gd name="T12" fmla="*/ 78 w 794"/>
                <a:gd name="T13" fmla="*/ 0 h 8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4"/>
                <a:gd name="T22" fmla="*/ 0 h 840"/>
                <a:gd name="T23" fmla="*/ 794 w 794"/>
                <a:gd name="T24" fmla="*/ 840 h 8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4" h="840">
                  <a:moveTo>
                    <a:pt x="78" y="0"/>
                  </a:moveTo>
                  <a:lnTo>
                    <a:pt x="794" y="382"/>
                  </a:lnTo>
                  <a:lnTo>
                    <a:pt x="792" y="798"/>
                  </a:lnTo>
                  <a:lnTo>
                    <a:pt x="708" y="840"/>
                  </a:lnTo>
                  <a:lnTo>
                    <a:pt x="0" y="462"/>
                  </a:lnTo>
                  <a:lnTo>
                    <a:pt x="76" y="41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1534" y="1745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1666" y="1679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1778" y="1623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auto">
            <a:xfrm>
              <a:off x="1910" y="1555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2038" y="1491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auto">
            <a:xfrm>
              <a:off x="2168" y="1427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auto">
            <a:xfrm>
              <a:off x="2296" y="1363"/>
              <a:ext cx="134" cy="481"/>
            </a:xfrm>
            <a:custGeom>
              <a:avLst/>
              <a:gdLst>
                <a:gd name="T0" fmla="*/ 0 w 132"/>
                <a:gd name="T1" fmla="*/ 477 h 481"/>
                <a:gd name="T2" fmla="*/ 20 w 132"/>
                <a:gd name="T3" fmla="*/ 415 h 481"/>
                <a:gd name="T4" fmla="*/ 40 w 132"/>
                <a:gd name="T5" fmla="*/ 81 h 481"/>
                <a:gd name="T6" fmla="*/ 95 w 132"/>
                <a:gd name="T7" fmla="*/ 47 h 481"/>
                <a:gd name="T8" fmla="*/ 103 w 132"/>
                <a:gd name="T9" fmla="*/ 365 h 481"/>
                <a:gd name="T10" fmla="*/ 132 w 132"/>
                <a:gd name="T11" fmla="*/ 407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481"/>
                <a:gd name="T20" fmla="*/ 132 w 132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481">
                  <a:moveTo>
                    <a:pt x="0" y="477"/>
                  </a:moveTo>
                  <a:cubicBezTo>
                    <a:pt x="4" y="467"/>
                    <a:pt x="13" y="481"/>
                    <a:pt x="20" y="415"/>
                  </a:cubicBezTo>
                  <a:cubicBezTo>
                    <a:pt x="27" y="349"/>
                    <a:pt x="27" y="142"/>
                    <a:pt x="40" y="81"/>
                  </a:cubicBezTo>
                  <a:cubicBezTo>
                    <a:pt x="53" y="20"/>
                    <a:pt x="85" y="0"/>
                    <a:pt x="95" y="47"/>
                  </a:cubicBezTo>
                  <a:cubicBezTo>
                    <a:pt x="105" y="94"/>
                    <a:pt x="96" y="305"/>
                    <a:pt x="103" y="365"/>
                  </a:cubicBezTo>
                  <a:cubicBezTo>
                    <a:pt x="109" y="425"/>
                    <a:pt x="126" y="398"/>
                    <a:pt x="132" y="407"/>
                  </a:cubicBezTo>
                </a:path>
              </a:pathLst>
            </a:cu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820" y="1384"/>
              <a:ext cx="806" cy="840"/>
            </a:xfrm>
            <a:custGeom>
              <a:avLst/>
              <a:gdLst>
                <a:gd name="T0" fmla="*/ 80 w 806"/>
                <a:gd name="T1" fmla="*/ 0 h 840"/>
                <a:gd name="T2" fmla="*/ 306 w 806"/>
                <a:gd name="T3" fmla="*/ 154 h 840"/>
                <a:gd name="T4" fmla="*/ 418 w 806"/>
                <a:gd name="T5" fmla="*/ 234 h 840"/>
                <a:gd name="T6" fmla="*/ 468 w 806"/>
                <a:gd name="T7" fmla="*/ 264 h 840"/>
                <a:gd name="T8" fmla="*/ 660 w 806"/>
                <a:gd name="T9" fmla="*/ 342 h 840"/>
                <a:gd name="T10" fmla="*/ 748 w 806"/>
                <a:gd name="T11" fmla="*/ 372 h 840"/>
                <a:gd name="T12" fmla="*/ 806 w 806"/>
                <a:gd name="T13" fmla="*/ 382 h 840"/>
                <a:gd name="T14" fmla="*/ 780 w 806"/>
                <a:gd name="T15" fmla="*/ 388 h 840"/>
                <a:gd name="T16" fmla="*/ 762 w 806"/>
                <a:gd name="T17" fmla="*/ 400 h 840"/>
                <a:gd name="T18" fmla="*/ 754 w 806"/>
                <a:gd name="T19" fmla="*/ 438 h 840"/>
                <a:gd name="T20" fmla="*/ 746 w 806"/>
                <a:gd name="T21" fmla="*/ 522 h 840"/>
                <a:gd name="T22" fmla="*/ 740 w 806"/>
                <a:gd name="T23" fmla="*/ 594 h 840"/>
                <a:gd name="T24" fmla="*/ 738 w 806"/>
                <a:gd name="T25" fmla="*/ 628 h 840"/>
                <a:gd name="T26" fmla="*/ 734 w 806"/>
                <a:gd name="T27" fmla="*/ 648 h 840"/>
                <a:gd name="T28" fmla="*/ 718 w 806"/>
                <a:gd name="T29" fmla="*/ 728 h 840"/>
                <a:gd name="T30" fmla="*/ 718 w 806"/>
                <a:gd name="T31" fmla="*/ 804 h 840"/>
                <a:gd name="T32" fmla="*/ 706 w 806"/>
                <a:gd name="T33" fmla="*/ 834 h 840"/>
                <a:gd name="T34" fmla="*/ 702 w 806"/>
                <a:gd name="T35" fmla="*/ 840 h 840"/>
                <a:gd name="T36" fmla="*/ 688 w 806"/>
                <a:gd name="T37" fmla="*/ 824 h 840"/>
                <a:gd name="T38" fmla="*/ 628 w 806"/>
                <a:gd name="T39" fmla="*/ 806 h 840"/>
                <a:gd name="T40" fmla="*/ 600 w 806"/>
                <a:gd name="T41" fmla="*/ 792 h 840"/>
                <a:gd name="T42" fmla="*/ 588 w 806"/>
                <a:gd name="T43" fmla="*/ 788 h 840"/>
                <a:gd name="T44" fmla="*/ 556 w 806"/>
                <a:gd name="T45" fmla="*/ 766 h 840"/>
                <a:gd name="T46" fmla="*/ 538 w 806"/>
                <a:gd name="T47" fmla="*/ 756 h 840"/>
                <a:gd name="T48" fmla="*/ 504 w 806"/>
                <a:gd name="T49" fmla="*/ 722 h 840"/>
                <a:gd name="T50" fmla="*/ 468 w 806"/>
                <a:gd name="T51" fmla="*/ 706 h 840"/>
                <a:gd name="T52" fmla="*/ 422 w 806"/>
                <a:gd name="T53" fmla="*/ 684 h 840"/>
                <a:gd name="T54" fmla="*/ 390 w 806"/>
                <a:gd name="T55" fmla="*/ 662 h 840"/>
                <a:gd name="T56" fmla="*/ 360 w 806"/>
                <a:gd name="T57" fmla="*/ 650 h 840"/>
                <a:gd name="T58" fmla="*/ 352 w 806"/>
                <a:gd name="T59" fmla="*/ 648 h 840"/>
                <a:gd name="T60" fmla="*/ 334 w 806"/>
                <a:gd name="T61" fmla="*/ 636 h 840"/>
                <a:gd name="T62" fmla="*/ 322 w 806"/>
                <a:gd name="T63" fmla="*/ 632 h 840"/>
                <a:gd name="T64" fmla="*/ 246 w 806"/>
                <a:gd name="T65" fmla="*/ 598 h 840"/>
                <a:gd name="T66" fmla="*/ 196 w 806"/>
                <a:gd name="T67" fmla="*/ 576 h 840"/>
                <a:gd name="T68" fmla="*/ 164 w 806"/>
                <a:gd name="T69" fmla="*/ 562 h 840"/>
                <a:gd name="T70" fmla="*/ 74 w 806"/>
                <a:gd name="T71" fmla="*/ 496 h 840"/>
                <a:gd name="T72" fmla="*/ 44 w 806"/>
                <a:gd name="T73" fmla="*/ 478 h 840"/>
                <a:gd name="T74" fmla="*/ 32 w 806"/>
                <a:gd name="T75" fmla="*/ 474 h 840"/>
                <a:gd name="T76" fmla="*/ 18 w 806"/>
                <a:gd name="T77" fmla="*/ 464 h 840"/>
                <a:gd name="T78" fmla="*/ 0 w 806"/>
                <a:gd name="T79" fmla="*/ 458 h 840"/>
                <a:gd name="T80" fmla="*/ 12 w 806"/>
                <a:gd name="T81" fmla="*/ 420 h 840"/>
                <a:gd name="T82" fmla="*/ 42 w 806"/>
                <a:gd name="T83" fmla="*/ 344 h 840"/>
                <a:gd name="T84" fmla="*/ 48 w 806"/>
                <a:gd name="T85" fmla="*/ 288 h 840"/>
                <a:gd name="T86" fmla="*/ 46 w 806"/>
                <a:gd name="T87" fmla="*/ 204 h 840"/>
                <a:gd name="T88" fmla="*/ 44 w 806"/>
                <a:gd name="T89" fmla="*/ 124 h 840"/>
                <a:gd name="T90" fmla="*/ 62 w 806"/>
                <a:gd name="T91" fmla="*/ 78 h 840"/>
                <a:gd name="T92" fmla="*/ 84 w 806"/>
                <a:gd name="T93" fmla="*/ 14 h 840"/>
                <a:gd name="T94" fmla="*/ 150 w 806"/>
                <a:gd name="T95" fmla="*/ 130 h 840"/>
                <a:gd name="T96" fmla="*/ 230 w 806"/>
                <a:gd name="T97" fmla="*/ 212 h 840"/>
                <a:gd name="T98" fmla="*/ 242 w 806"/>
                <a:gd name="T99" fmla="*/ 200 h 84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06"/>
                <a:gd name="T151" fmla="*/ 0 h 840"/>
                <a:gd name="T152" fmla="*/ 806 w 806"/>
                <a:gd name="T153" fmla="*/ 840 h 84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06" h="840">
                  <a:moveTo>
                    <a:pt x="80" y="0"/>
                  </a:moveTo>
                  <a:cubicBezTo>
                    <a:pt x="166" y="34"/>
                    <a:pt x="232" y="101"/>
                    <a:pt x="306" y="154"/>
                  </a:cubicBezTo>
                  <a:cubicBezTo>
                    <a:pt x="341" y="179"/>
                    <a:pt x="375" y="220"/>
                    <a:pt x="418" y="234"/>
                  </a:cubicBezTo>
                  <a:cubicBezTo>
                    <a:pt x="432" y="248"/>
                    <a:pt x="451" y="252"/>
                    <a:pt x="468" y="264"/>
                  </a:cubicBezTo>
                  <a:cubicBezTo>
                    <a:pt x="523" y="302"/>
                    <a:pt x="596" y="324"/>
                    <a:pt x="660" y="342"/>
                  </a:cubicBezTo>
                  <a:cubicBezTo>
                    <a:pt x="685" y="357"/>
                    <a:pt x="719" y="367"/>
                    <a:pt x="748" y="372"/>
                  </a:cubicBezTo>
                  <a:cubicBezTo>
                    <a:pt x="769" y="380"/>
                    <a:pt x="781" y="381"/>
                    <a:pt x="806" y="382"/>
                  </a:cubicBezTo>
                  <a:cubicBezTo>
                    <a:pt x="790" y="387"/>
                    <a:pt x="798" y="385"/>
                    <a:pt x="780" y="388"/>
                  </a:cubicBezTo>
                  <a:cubicBezTo>
                    <a:pt x="772" y="391"/>
                    <a:pt x="768" y="394"/>
                    <a:pt x="762" y="400"/>
                  </a:cubicBezTo>
                  <a:cubicBezTo>
                    <a:pt x="758" y="412"/>
                    <a:pt x="754" y="438"/>
                    <a:pt x="754" y="438"/>
                  </a:cubicBezTo>
                  <a:cubicBezTo>
                    <a:pt x="753" y="472"/>
                    <a:pt x="756" y="493"/>
                    <a:pt x="746" y="522"/>
                  </a:cubicBezTo>
                  <a:cubicBezTo>
                    <a:pt x="743" y="546"/>
                    <a:pt x="746" y="571"/>
                    <a:pt x="740" y="594"/>
                  </a:cubicBezTo>
                  <a:cubicBezTo>
                    <a:pt x="739" y="605"/>
                    <a:pt x="739" y="617"/>
                    <a:pt x="738" y="628"/>
                  </a:cubicBezTo>
                  <a:cubicBezTo>
                    <a:pt x="737" y="635"/>
                    <a:pt x="734" y="648"/>
                    <a:pt x="734" y="648"/>
                  </a:cubicBezTo>
                  <a:cubicBezTo>
                    <a:pt x="732" y="677"/>
                    <a:pt x="723" y="700"/>
                    <a:pt x="718" y="728"/>
                  </a:cubicBezTo>
                  <a:cubicBezTo>
                    <a:pt x="721" y="766"/>
                    <a:pt x="721" y="757"/>
                    <a:pt x="718" y="804"/>
                  </a:cubicBezTo>
                  <a:cubicBezTo>
                    <a:pt x="717" y="818"/>
                    <a:pt x="713" y="823"/>
                    <a:pt x="706" y="834"/>
                  </a:cubicBezTo>
                  <a:cubicBezTo>
                    <a:pt x="705" y="836"/>
                    <a:pt x="702" y="840"/>
                    <a:pt x="702" y="840"/>
                  </a:cubicBezTo>
                  <a:cubicBezTo>
                    <a:pt x="695" y="835"/>
                    <a:pt x="695" y="828"/>
                    <a:pt x="688" y="824"/>
                  </a:cubicBezTo>
                  <a:cubicBezTo>
                    <a:pt x="670" y="815"/>
                    <a:pt x="647" y="816"/>
                    <a:pt x="628" y="806"/>
                  </a:cubicBezTo>
                  <a:cubicBezTo>
                    <a:pt x="617" y="800"/>
                    <a:pt x="611" y="796"/>
                    <a:pt x="600" y="792"/>
                  </a:cubicBezTo>
                  <a:cubicBezTo>
                    <a:pt x="596" y="790"/>
                    <a:pt x="588" y="788"/>
                    <a:pt x="588" y="788"/>
                  </a:cubicBezTo>
                  <a:cubicBezTo>
                    <a:pt x="576" y="776"/>
                    <a:pt x="572" y="771"/>
                    <a:pt x="556" y="766"/>
                  </a:cubicBezTo>
                  <a:cubicBezTo>
                    <a:pt x="549" y="764"/>
                    <a:pt x="538" y="756"/>
                    <a:pt x="538" y="756"/>
                  </a:cubicBezTo>
                  <a:cubicBezTo>
                    <a:pt x="529" y="743"/>
                    <a:pt x="518" y="729"/>
                    <a:pt x="504" y="722"/>
                  </a:cubicBezTo>
                  <a:cubicBezTo>
                    <a:pt x="497" y="711"/>
                    <a:pt x="480" y="709"/>
                    <a:pt x="468" y="706"/>
                  </a:cubicBezTo>
                  <a:cubicBezTo>
                    <a:pt x="454" y="697"/>
                    <a:pt x="437" y="689"/>
                    <a:pt x="422" y="684"/>
                  </a:cubicBezTo>
                  <a:cubicBezTo>
                    <a:pt x="411" y="680"/>
                    <a:pt x="400" y="668"/>
                    <a:pt x="390" y="662"/>
                  </a:cubicBezTo>
                  <a:cubicBezTo>
                    <a:pt x="379" y="656"/>
                    <a:pt x="373" y="653"/>
                    <a:pt x="360" y="650"/>
                  </a:cubicBezTo>
                  <a:cubicBezTo>
                    <a:pt x="357" y="649"/>
                    <a:pt x="352" y="648"/>
                    <a:pt x="352" y="648"/>
                  </a:cubicBezTo>
                  <a:cubicBezTo>
                    <a:pt x="346" y="644"/>
                    <a:pt x="340" y="640"/>
                    <a:pt x="334" y="636"/>
                  </a:cubicBezTo>
                  <a:cubicBezTo>
                    <a:pt x="330" y="634"/>
                    <a:pt x="322" y="632"/>
                    <a:pt x="322" y="632"/>
                  </a:cubicBezTo>
                  <a:cubicBezTo>
                    <a:pt x="301" y="617"/>
                    <a:pt x="270" y="606"/>
                    <a:pt x="246" y="598"/>
                  </a:cubicBezTo>
                  <a:cubicBezTo>
                    <a:pt x="229" y="592"/>
                    <a:pt x="214" y="580"/>
                    <a:pt x="196" y="576"/>
                  </a:cubicBezTo>
                  <a:cubicBezTo>
                    <a:pt x="186" y="569"/>
                    <a:pt x="176" y="565"/>
                    <a:pt x="164" y="562"/>
                  </a:cubicBezTo>
                  <a:cubicBezTo>
                    <a:pt x="133" y="541"/>
                    <a:pt x="105" y="516"/>
                    <a:pt x="74" y="496"/>
                  </a:cubicBezTo>
                  <a:cubicBezTo>
                    <a:pt x="64" y="489"/>
                    <a:pt x="54" y="485"/>
                    <a:pt x="44" y="478"/>
                  </a:cubicBezTo>
                  <a:cubicBezTo>
                    <a:pt x="40" y="476"/>
                    <a:pt x="32" y="474"/>
                    <a:pt x="32" y="474"/>
                  </a:cubicBezTo>
                  <a:cubicBezTo>
                    <a:pt x="31" y="473"/>
                    <a:pt x="20" y="465"/>
                    <a:pt x="18" y="464"/>
                  </a:cubicBezTo>
                  <a:cubicBezTo>
                    <a:pt x="12" y="461"/>
                    <a:pt x="0" y="458"/>
                    <a:pt x="0" y="458"/>
                  </a:cubicBezTo>
                  <a:cubicBezTo>
                    <a:pt x="16" y="448"/>
                    <a:pt x="9" y="442"/>
                    <a:pt x="12" y="420"/>
                  </a:cubicBezTo>
                  <a:cubicBezTo>
                    <a:pt x="14" y="402"/>
                    <a:pt x="32" y="360"/>
                    <a:pt x="42" y="344"/>
                  </a:cubicBezTo>
                  <a:cubicBezTo>
                    <a:pt x="45" y="325"/>
                    <a:pt x="43" y="306"/>
                    <a:pt x="48" y="288"/>
                  </a:cubicBezTo>
                  <a:cubicBezTo>
                    <a:pt x="49" y="260"/>
                    <a:pt x="52" y="232"/>
                    <a:pt x="46" y="204"/>
                  </a:cubicBezTo>
                  <a:cubicBezTo>
                    <a:pt x="44" y="174"/>
                    <a:pt x="40" y="155"/>
                    <a:pt x="44" y="124"/>
                  </a:cubicBezTo>
                  <a:cubicBezTo>
                    <a:pt x="46" y="108"/>
                    <a:pt x="56" y="92"/>
                    <a:pt x="62" y="78"/>
                  </a:cubicBezTo>
                  <a:cubicBezTo>
                    <a:pt x="71" y="57"/>
                    <a:pt x="74" y="34"/>
                    <a:pt x="84" y="14"/>
                  </a:cubicBezTo>
                  <a:lnTo>
                    <a:pt x="150" y="130"/>
                  </a:lnTo>
                  <a:lnTo>
                    <a:pt x="230" y="212"/>
                  </a:lnTo>
                  <a:lnTo>
                    <a:pt x="242" y="200"/>
                  </a:lnTo>
                </a:path>
              </a:pathLst>
            </a:custGeom>
            <a:noFill/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900" y="1383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036" y="1318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1145" y="1259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1278" y="1194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1411" y="1129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1541" y="1067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1665" y="1002"/>
              <a:ext cx="7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2111" y="1764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5" name="Freeform 35"/>
            <p:cNvSpPr>
              <a:spLocks/>
            </p:cNvSpPr>
            <p:nvPr/>
          </p:nvSpPr>
          <p:spPr bwMode="auto">
            <a:xfrm>
              <a:off x="2130" y="2469"/>
              <a:ext cx="165" cy="144"/>
            </a:xfrm>
            <a:custGeom>
              <a:avLst/>
              <a:gdLst>
                <a:gd name="T0" fmla="*/ 0 w 165"/>
                <a:gd name="T1" fmla="*/ 87 h 144"/>
                <a:gd name="T2" fmla="*/ 96 w 165"/>
                <a:gd name="T3" fmla="*/ 144 h 144"/>
                <a:gd name="T4" fmla="*/ 165 w 165"/>
                <a:gd name="T5" fmla="*/ 0 h 144"/>
                <a:gd name="T6" fmla="*/ 0 w 165"/>
                <a:gd name="T7" fmla="*/ 8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44"/>
                <a:gd name="T14" fmla="*/ 165 w 165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44">
                  <a:moveTo>
                    <a:pt x="0" y="87"/>
                  </a:moveTo>
                  <a:lnTo>
                    <a:pt x="96" y="144"/>
                  </a:lnTo>
                  <a:lnTo>
                    <a:pt x="16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auto">
            <a:xfrm>
              <a:off x="2941" y="1762"/>
              <a:ext cx="116" cy="71"/>
            </a:xfrm>
            <a:custGeom>
              <a:avLst/>
              <a:gdLst>
                <a:gd name="T0" fmla="*/ 0 w 116"/>
                <a:gd name="T1" fmla="*/ 0 h 71"/>
                <a:gd name="T2" fmla="*/ 29 w 116"/>
                <a:gd name="T3" fmla="*/ 71 h 71"/>
                <a:gd name="T4" fmla="*/ 116 w 116"/>
                <a:gd name="T5" fmla="*/ 56 h 71"/>
                <a:gd name="T6" fmla="*/ 0 w 116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71"/>
                <a:gd name="T14" fmla="*/ 116 w 116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71">
                  <a:moveTo>
                    <a:pt x="0" y="0"/>
                  </a:moveTo>
                  <a:lnTo>
                    <a:pt x="29" y="71"/>
                  </a:lnTo>
                  <a:lnTo>
                    <a:pt x="116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7" name="Freeform 37"/>
            <p:cNvSpPr>
              <a:spLocks/>
            </p:cNvSpPr>
            <p:nvPr/>
          </p:nvSpPr>
          <p:spPr bwMode="auto">
            <a:xfrm>
              <a:off x="2211" y="1816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8" name="Freeform 38"/>
            <p:cNvSpPr>
              <a:spLocks/>
            </p:cNvSpPr>
            <p:nvPr/>
          </p:nvSpPr>
          <p:spPr bwMode="auto">
            <a:xfrm>
              <a:off x="2235" y="182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79" name="Freeform 39"/>
            <p:cNvSpPr>
              <a:spLocks/>
            </p:cNvSpPr>
            <p:nvPr/>
          </p:nvSpPr>
          <p:spPr bwMode="auto">
            <a:xfrm>
              <a:off x="2248" y="2527"/>
              <a:ext cx="165" cy="144"/>
            </a:xfrm>
            <a:custGeom>
              <a:avLst/>
              <a:gdLst>
                <a:gd name="T0" fmla="*/ 0 w 165"/>
                <a:gd name="T1" fmla="*/ 87 h 144"/>
                <a:gd name="T2" fmla="*/ 96 w 165"/>
                <a:gd name="T3" fmla="*/ 144 h 144"/>
                <a:gd name="T4" fmla="*/ 165 w 165"/>
                <a:gd name="T5" fmla="*/ 0 h 144"/>
                <a:gd name="T6" fmla="*/ 0 w 165"/>
                <a:gd name="T7" fmla="*/ 8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44"/>
                <a:gd name="T14" fmla="*/ 165 w 165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44">
                  <a:moveTo>
                    <a:pt x="0" y="87"/>
                  </a:moveTo>
                  <a:lnTo>
                    <a:pt x="96" y="144"/>
                  </a:lnTo>
                  <a:lnTo>
                    <a:pt x="16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0" name="Freeform 40"/>
            <p:cNvSpPr>
              <a:spLocks/>
            </p:cNvSpPr>
            <p:nvPr/>
          </p:nvSpPr>
          <p:spPr bwMode="auto">
            <a:xfrm>
              <a:off x="3068" y="1826"/>
              <a:ext cx="91" cy="58"/>
            </a:xfrm>
            <a:custGeom>
              <a:avLst/>
              <a:gdLst>
                <a:gd name="T0" fmla="*/ 0 w 91"/>
                <a:gd name="T1" fmla="*/ 0 h 58"/>
                <a:gd name="T2" fmla="*/ 28 w 91"/>
                <a:gd name="T3" fmla="*/ 58 h 58"/>
                <a:gd name="T4" fmla="*/ 91 w 91"/>
                <a:gd name="T5" fmla="*/ 49 h 58"/>
                <a:gd name="T6" fmla="*/ 0 w 9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58"/>
                <a:gd name="T14" fmla="*/ 91 w 9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58">
                  <a:moveTo>
                    <a:pt x="0" y="0"/>
                  </a:moveTo>
                  <a:lnTo>
                    <a:pt x="28" y="58"/>
                  </a:lnTo>
                  <a:lnTo>
                    <a:pt x="91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1" name="Freeform 41"/>
            <p:cNvSpPr>
              <a:spLocks/>
            </p:cNvSpPr>
            <p:nvPr/>
          </p:nvSpPr>
          <p:spPr bwMode="auto">
            <a:xfrm>
              <a:off x="2329" y="1874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2352" y="188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3" name="Freeform 43"/>
            <p:cNvSpPr>
              <a:spLocks/>
            </p:cNvSpPr>
            <p:nvPr/>
          </p:nvSpPr>
          <p:spPr bwMode="auto">
            <a:xfrm>
              <a:off x="2359" y="2590"/>
              <a:ext cx="165" cy="149"/>
            </a:xfrm>
            <a:custGeom>
              <a:avLst/>
              <a:gdLst>
                <a:gd name="T0" fmla="*/ 0 w 165"/>
                <a:gd name="T1" fmla="*/ 87 h 149"/>
                <a:gd name="T2" fmla="*/ 113 w 165"/>
                <a:gd name="T3" fmla="*/ 149 h 149"/>
                <a:gd name="T4" fmla="*/ 165 w 165"/>
                <a:gd name="T5" fmla="*/ 0 h 149"/>
                <a:gd name="T6" fmla="*/ 0 w 165"/>
                <a:gd name="T7" fmla="*/ 87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49"/>
                <a:gd name="T14" fmla="*/ 165 w 165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49">
                  <a:moveTo>
                    <a:pt x="0" y="87"/>
                  </a:moveTo>
                  <a:lnTo>
                    <a:pt x="113" y="149"/>
                  </a:lnTo>
                  <a:lnTo>
                    <a:pt x="16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4" name="Freeform 44"/>
            <p:cNvSpPr>
              <a:spLocks/>
            </p:cNvSpPr>
            <p:nvPr/>
          </p:nvSpPr>
          <p:spPr bwMode="auto">
            <a:xfrm>
              <a:off x="3185" y="1886"/>
              <a:ext cx="115" cy="70"/>
            </a:xfrm>
            <a:custGeom>
              <a:avLst/>
              <a:gdLst>
                <a:gd name="T0" fmla="*/ 0 w 115"/>
                <a:gd name="T1" fmla="*/ 0 h 70"/>
                <a:gd name="T2" fmla="*/ 19 w 115"/>
                <a:gd name="T3" fmla="*/ 70 h 70"/>
                <a:gd name="T4" fmla="*/ 115 w 115"/>
                <a:gd name="T5" fmla="*/ 61 h 70"/>
                <a:gd name="T6" fmla="*/ 0 w 11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0"/>
                <a:gd name="T14" fmla="*/ 115 w 11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0">
                  <a:moveTo>
                    <a:pt x="0" y="0"/>
                  </a:moveTo>
                  <a:lnTo>
                    <a:pt x="19" y="70"/>
                  </a:lnTo>
                  <a:lnTo>
                    <a:pt x="115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5" name="Freeform 45"/>
            <p:cNvSpPr>
              <a:spLocks/>
            </p:cNvSpPr>
            <p:nvPr/>
          </p:nvSpPr>
          <p:spPr bwMode="auto">
            <a:xfrm>
              <a:off x="2461" y="1946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6" name="Freeform 46"/>
            <p:cNvSpPr>
              <a:spLocks/>
            </p:cNvSpPr>
            <p:nvPr/>
          </p:nvSpPr>
          <p:spPr bwMode="auto">
            <a:xfrm>
              <a:off x="2482" y="195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7" name="Freeform 47"/>
            <p:cNvSpPr>
              <a:spLocks/>
            </p:cNvSpPr>
            <p:nvPr/>
          </p:nvSpPr>
          <p:spPr bwMode="auto">
            <a:xfrm>
              <a:off x="2496" y="2658"/>
              <a:ext cx="171" cy="149"/>
            </a:xfrm>
            <a:custGeom>
              <a:avLst/>
              <a:gdLst>
                <a:gd name="T0" fmla="*/ 0 w 171"/>
                <a:gd name="T1" fmla="*/ 93 h 149"/>
                <a:gd name="T2" fmla="*/ 101 w 171"/>
                <a:gd name="T3" fmla="*/ 149 h 149"/>
                <a:gd name="T4" fmla="*/ 171 w 171"/>
                <a:gd name="T5" fmla="*/ 0 h 149"/>
                <a:gd name="T6" fmla="*/ 0 w 171"/>
                <a:gd name="T7" fmla="*/ 93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149"/>
                <a:gd name="T14" fmla="*/ 171 w 171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149">
                  <a:moveTo>
                    <a:pt x="0" y="93"/>
                  </a:moveTo>
                  <a:lnTo>
                    <a:pt x="101" y="149"/>
                  </a:lnTo>
                  <a:lnTo>
                    <a:pt x="171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8" name="Freeform 48"/>
            <p:cNvSpPr>
              <a:spLocks/>
            </p:cNvSpPr>
            <p:nvPr/>
          </p:nvSpPr>
          <p:spPr bwMode="auto">
            <a:xfrm>
              <a:off x="3315" y="1959"/>
              <a:ext cx="102" cy="36"/>
            </a:xfrm>
            <a:custGeom>
              <a:avLst/>
              <a:gdLst>
                <a:gd name="T0" fmla="*/ 0 w 102"/>
                <a:gd name="T1" fmla="*/ 0 h 36"/>
                <a:gd name="T2" fmla="*/ 38 w 102"/>
                <a:gd name="T3" fmla="*/ 35 h 36"/>
                <a:gd name="T4" fmla="*/ 102 w 102"/>
                <a:gd name="T5" fmla="*/ 36 h 36"/>
                <a:gd name="T6" fmla="*/ 0 w 102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36"/>
                <a:gd name="T14" fmla="*/ 102 w 102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36">
                  <a:moveTo>
                    <a:pt x="0" y="0"/>
                  </a:moveTo>
                  <a:lnTo>
                    <a:pt x="38" y="35"/>
                  </a:lnTo>
                  <a:lnTo>
                    <a:pt x="10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89" name="Freeform 49"/>
            <p:cNvSpPr>
              <a:spLocks/>
            </p:cNvSpPr>
            <p:nvPr/>
          </p:nvSpPr>
          <p:spPr bwMode="auto">
            <a:xfrm>
              <a:off x="2579" y="199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0" name="Freeform 50"/>
            <p:cNvSpPr>
              <a:spLocks/>
            </p:cNvSpPr>
            <p:nvPr/>
          </p:nvSpPr>
          <p:spPr bwMode="auto">
            <a:xfrm>
              <a:off x="2597" y="2010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1" name="Freeform 51"/>
            <p:cNvSpPr>
              <a:spLocks/>
            </p:cNvSpPr>
            <p:nvPr/>
          </p:nvSpPr>
          <p:spPr bwMode="auto">
            <a:xfrm>
              <a:off x="2607" y="2694"/>
              <a:ext cx="198" cy="177"/>
            </a:xfrm>
            <a:custGeom>
              <a:avLst/>
              <a:gdLst>
                <a:gd name="T0" fmla="*/ 0 w 198"/>
                <a:gd name="T1" fmla="*/ 105 h 177"/>
                <a:gd name="T2" fmla="*/ 111 w 198"/>
                <a:gd name="T3" fmla="*/ 177 h 177"/>
                <a:gd name="T4" fmla="*/ 198 w 198"/>
                <a:gd name="T5" fmla="*/ 0 h 177"/>
                <a:gd name="T6" fmla="*/ 0 w 198"/>
                <a:gd name="T7" fmla="*/ 105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7"/>
                <a:gd name="T14" fmla="*/ 198 w 198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7">
                  <a:moveTo>
                    <a:pt x="0" y="105"/>
                  </a:moveTo>
                  <a:lnTo>
                    <a:pt x="111" y="177"/>
                  </a:lnTo>
                  <a:lnTo>
                    <a:pt x="198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2" name="Freeform 52"/>
            <p:cNvSpPr>
              <a:spLocks/>
            </p:cNvSpPr>
            <p:nvPr/>
          </p:nvSpPr>
          <p:spPr bwMode="auto">
            <a:xfrm>
              <a:off x="3441" y="2016"/>
              <a:ext cx="120" cy="57"/>
            </a:xfrm>
            <a:custGeom>
              <a:avLst/>
              <a:gdLst>
                <a:gd name="T0" fmla="*/ 0 w 120"/>
                <a:gd name="T1" fmla="*/ 0 h 57"/>
                <a:gd name="T2" fmla="*/ 12 w 120"/>
                <a:gd name="T3" fmla="*/ 57 h 57"/>
                <a:gd name="T4" fmla="*/ 120 w 120"/>
                <a:gd name="T5" fmla="*/ 54 h 57"/>
                <a:gd name="T6" fmla="*/ 0 w 120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57"/>
                <a:gd name="T14" fmla="*/ 120 w 120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57">
                  <a:moveTo>
                    <a:pt x="0" y="0"/>
                  </a:moveTo>
                  <a:lnTo>
                    <a:pt x="12" y="57"/>
                  </a:lnTo>
                  <a:lnTo>
                    <a:pt x="12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3" name="Freeform 53"/>
            <p:cNvSpPr>
              <a:spLocks/>
            </p:cNvSpPr>
            <p:nvPr/>
          </p:nvSpPr>
          <p:spPr bwMode="auto">
            <a:xfrm>
              <a:off x="2703" y="2065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4" name="Freeform 54"/>
            <p:cNvSpPr>
              <a:spLocks/>
            </p:cNvSpPr>
            <p:nvPr/>
          </p:nvSpPr>
          <p:spPr bwMode="auto">
            <a:xfrm>
              <a:off x="2724" y="2074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5" name="Freeform 55"/>
            <p:cNvSpPr>
              <a:spLocks/>
            </p:cNvSpPr>
            <p:nvPr/>
          </p:nvSpPr>
          <p:spPr bwMode="auto">
            <a:xfrm>
              <a:off x="2724" y="2775"/>
              <a:ext cx="192" cy="159"/>
            </a:xfrm>
            <a:custGeom>
              <a:avLst/>
              <a:gdLst>
                <a:gd name="T0" fmla="*/ 0 w 192"/>
                <a:gd name="T1" fmla="*/ 96 h 159"/>
                <a:gd name="T2" fmla="*/ 126 w 192"/>
                <a:gd name="T3" fmla="*/ 159 h 159"/>
                <a:gd name="T4" fmla="*/ 192 w 192"/>
                <a:gd name="T5" fmla="*/ 0 h 159"/>
                <a:gd name="T6" fmla="*/ 0 w 192"/>
                <a:gd name="T7" fmla="*/ 96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59"/>
                <a:gd name="T14" fmla="*/ 192 w 192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59">
                  <a:moveTo>
                    <a:pt x="0" y="96"/>
                  </a:moveTo>
                  <a:lnTo>
                    <a:pt x="126" y="159"/>
                  </a:lnTo>
                  <a:lnTo>
                    <a:pt x="19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6" name="Freeform 56"/>
            <p:cNvSpPr>
              <a:spLocks/>
            </p:cNvSpPr>
            <p:nvPr/>
          </p:nvSpPr>
          <p:spPr bwMode="auto">
            <a:xfrm>
              <a:off x="3563" y="2078"/>
              <a:ext cx="133" cy="64"/>
            </a:xfrm>
            <a:custGeom>
              <a:avLst/>
              <a:gdLst>
                <a:gd name="T0" fmla="*/ 0 w 133"/>
                <a:gd name="T1" fmla="*/ 0 h 64"/>
                <a:gd name="T2" fmla="*/ 40 w 133"/>
                <a:gd name="T3" fmla="*/ 64 h 64"/>
                <a:gd name="T4" fmla="*/ 133 w 133"/>
                <a:gd name="T5" fmla="*/ 64 h 64"/>
                <a:gd name="T6" fmla="*/ 0 w 133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"/>
                <a:gd name="T13" fmla="*/ 0 h 64"/>
                <a:gd name="T14" fmla="*/ 133 w 133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" h="64">
                  <a:moveTo>
                    <a:pt x="0" y="0"/>
                  </a:moveTo>
                  <a:lnTo>
                    <a:pt x="40" y="64"/>
                  </a:lnTo>
                  <a:lnTo>
                    <a:pt x="133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2839" y="2138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8" name="Freeform 58"/>
            <p:cNvSpPr>
              <a:spLocks/>
            </p:cNvSpPr>
            <p:nvPr/>
          </p:nvSpPr>
          <p:spPr bwMode="auto">
            <a:xfrm>
              <a:off x="3450" y="2509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299" name="Freeform 59"/>
            <p:cNvSpPr>
              <a:spLocks/>
            </p:cNvSpPr>
            <p:nvPr/>
          </p:nvSpPr>
          <p:spPr bwMode="auto">
            <a:xfrm>
              <a:off x="3463" y="2826"/>
              <a:ext cx="947" cy="855"/>
            </a:xfrm>
            <a:custGeom>
              <a:avLst/>
              <a:gdLst>
                <a:gd name="T0" fmla="*/ 0 w 947"/>
                <a:gd name="T1" fmla="*/ 475 h 855"/>
                <a:gd name="T2" fmla="*/ 722 w 947"/>
                <a:gd name="T3" fmla="*/ 855 h 855"/>
                <a:gd name="T4" fmla="*/ 947 w 947"/>
                <a:gd name="T5" fmla="*/ 0 h 855"/>
                <a:gd name="T6" fmla="*/ 0 w 947"/>
                <a:gd name="T7" fmla="*/ 475 h 8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7"/>
                <a:gd name="T13" fmla="*/ 0 h 855"/>
                <a:gd name="T14" fmla="*/ 947 w 947"/>
                <a:gd name="T15" fmla="*/ 855 h 8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7" h="855">
                  <a:moveTo>
                    <a:pt x="0" y="475"/>
                  </a:moveTo>
                  <a:lnTo>
                    <a:pt x="722" y="855"/>
                  </a:lnTo>
                  <a:lnTo>
                    <a:pt x="947" y="0"/>
                  </a:lnTo>
                  <a:lnTo>
                    <a:pt x="0" y="475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0" name="Freeform 60"/>
            <p:cNvSpPr>
              <a:spLocks/>
            </p:cNvSpPr>
            <p:nvPr/>
          </p:nvSpPr>
          <p:spPr bwMode="auto">
            <a:xfrm>
              <a:off x="4290" y="2514"/>
              <a:ext cx="726" cy="684"/>
            </a:xfrm>
            <a:custGeom>
              <a:avLst/>
              <a:gdLst>
                <a:gd name="T0" fmla="*/ 0 w 726"/>
                <a:gd name="T1" fmla="*/ 0 h 684"/>
                <a:gd name="T2" fmla="*/ 9 w 726"/>
                <a:gd name="T3" fmla="*/ 684 h 684"/>
                <a:gd name="T4" fmla="*/ 726 w 726"/>
                <a:gd name="T5" fmla="*/ 366 h 684"/>
                <a:gd name="T6" fmla="*/ 0 w 726"/>
                <a:gd name="T7" fmla="*/ 0 h 6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6"/>
                <a:gd name="T13" fmla="*/ 0 h 684"/>
                <a:gd name="T14" fmla="*/ 726 w 726"/>
                <a:gd name="T15" fmla="*/ 684 h 6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6" h="684">
                  <a:moveTo>
                    <a:pt x="0" y="0"/>
                  </a:moveTo>
                  <a:lnTo>
                    <a:pt x="9" y="684"/>
                  </a:lnTo>
                  <a:lnTo>
                    <a:pt x="726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1" name="Freeform 61"/>
            <p:cNvSpPr>
              <a:spLocks/>
            </p:cNvSpPr>
            <p:nvPr/>
          </p:nvSpPr>
          <p:spPr bwMode="auto">
            <a:xfrm>
              <a:off x="4172" y="2877"/>
              <a:ext cx="948" cy="809"/>
            </a:xfrm>
            <a:custGeom>
              <a:avLst/>
              <a:gdLst>
                <a:gd name="T0" fmla="*/ 13 w 948"/>
                <a:gd name="T1" fmla="*/ 793 h 809"/>
                <a:gd name="T2" fmla="*/ 33 w 948"/>
                <a:gd name="T3" fmla="*/ 731 h 809"/>
                <a:gd name="T4" fmla="*/ 131 w 948"/>
                <a:gd name="T5" fmla="*/ 322 h 809"/>
                <a:gd name="T6" fmla="*/ 821 w 948"/>
                <a:gd name="T7" fmla="*/ 1 h 809"/>
                <a:gd name="T8" fmla="*/ 896 w 948"/>
                <a:gd name="T9" fmla="*/ 316 h 809"/>
                <a:gd name="T10" fmla="*/ 947 w 948"/>
                <a:gd name="T11" fmla="*/ 328 h 8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809"/>
                <a:gd name="T20" fmla="*/ 948 w 948"/>
                <a:gd name="T21" fmla="*/ 809 h 8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809">
                  <a:moveTo>
                    <a:pt x="13" y="793"/>
                  </a:moveTo>
                  <a:cubicBezTo>
                    <a:pt x="17" y="783"/>
                    <a:pt x="13" y="809"/>
                    <a:pt x="33" y="731"/>
                  </a:cubicBezTo>
                  <a:cubicBezTo>
                    <a:pt x="53" y="653"/>
                    <a:pt x="0" y="444"/>
                    <a:pt x="131" y="322"/>
                  </a:cubicBezTo>
                  <a:cubicBezTo>
                    <a:pt x="262" y="200"/>
                    <a:pt x="694" y="2"/>
                    <a:pt x="821" y="1"/>
                  </a:cubicBezTo>
                  <a:cubicBezTo>
                    <a:pt x="948" y="0"/>
                    <a:pt x="875" y="262"/>
                    <a:pt x="896" y="316"/>
                  </a:cubicBezTo>
                  <a:cubicBezTo>
                    <a:pt x="917" y="370"/>
                    <a:pt x="937" y="326"/>
                    <a:pt x="947" y="328"/>
                  </a:cubicBezTo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2" name="Freeform 62"/>
            <p:cNvSpPr>
              <a:spLocks/>
            </p:cNvSpPr>
            <p:nvPr/>
          </p:nvSpPr>
          <p:spPr bwMode="auto">
            <a:xfrm>
              <a:off x="4174" y="2917"/>
              <a:ext cx="948" cy="760"/>
            </a:xfrm>
            <a:custGeom>
              <a:avLst/>
              <a:gdLst>
                <a:gd name="T0" fmla="*/ 12 w 948"/>
                <a:gd name="T1" fmla="*/ 754 h 760"/>
                <a:gd name="T2" fmla="*/ 32 w 948"/>
                <a:gd name="T3" fmla="*/ 692 h 760"/>
                <a:gd name="T4" fmla="*/ 131 w 948"/>
                <a:gd name="T5" fmla="*/ 344 h 760"/>
                <a:gd name="T6" fmla="*/ 821 w 948"/>
                <a:gd name="T7" fmla="*/ 11 h 760"/>
                <a:gd name="T8" fmla="*/ 895 w 948"/>
                <a:gd name="T9" fmla="*/ 277 h 760"/>
                <a:gd name="T10" fmla="*/ 946 w 948"/>
                <a:gd name="T11" fmla="*/ 289 h 7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8"/>
                <a:gd name="T19" fmla="*/ 0 h 760"/>
                <a:gd name="T20" fmla="*/ 948 w 948"/>
                <a:gd name="T21" fmla="*/ 760 h 7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8" h="760">
                  <a:moveTo>
                    <a:pt x="12" y="754"/>
                  </a:moveTo>
                  <a:cubicBezTo>
                    <a:pt x="16" y="744"/>
                    <a:pt x="12" y="760"/>
                    <a:pt x="32" y="692"/>
                  </a:cubicBezTo>
                  <a:cubicBezTo>
                    <a:pt x="52" y="624"/>
                    <a:pt x="0" y="457"/>
                    <a:pt x="131" y="344"/>
                  </a:cubicBezTo>
                  <a:cubicBezTo>
                    <a:pt x="262" y="231"/>
                    <a:pt x="694" y="22"/>
                    <a:pt x="821" y="11"/>
                  </a:cubicBezTo>
                  <a:cubicBezTo>
                    <a:pt x="948" y="0"/>
                    <a:pt x="874" y="231"/>
                    <a:pt x="895" y="277"/>
                  </a:cubicBezTo>
                  <a:cubicBezTo>
                    <a:pt x="916" y="323"/>
                    <a:pt x="936" y="287"/>
                    <a:pt x="946" y="289"/>
                  </a:cubicBezTo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3" name="Freeform 63"/>
            <p:cNvSpPr>
              <a:spLocks/>
            </p:cNvSpPr>
            <p:nvPr/>
          </p:nvSpPr>
          <p:spPr bwMode="auto">
            <a:xfrm>
              <a:off x="4174" y="2961"/>
              <a:ext cx="947" cy="711"/>
            </a:xfrm>
            <a:custGeom>
              <a:avLst/>
              <a:gdLst>
                <a:gd name="T0" fmla="*/ 13 w 947"/>
                <a:gd name="T1" fmla="*/ 711 h 711"/>
                <a:gd name="T2" fmla="*/ 33 w 947"/>
                <a:gd name="T3" fmla="*/ 649 h 711"/>
                <a:gd name="T4" fmla="*/ 131 w 947"/>
                <a:gd name="T5" fmla="*/ 360 h 711"/>
                <a:gd name="T6" fmla="*/ 818 w 947"/>
                <a:gd name="T7" fmla="*/ 21 h 711"/>
                <a:gd name="T8" fmla="*/ 896 w 947"/>
                <a:gd name="T9" fmla="*/ 234 h 711"/>
                <a:gd name="T10" fmla="*/ 947 w 947"/>
                <a:gd name="T11" fmla="*/ 246 h 7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7"/>
                <a:gd name="T19" fmla="*/ 0 h 711"/>
                <a:gd name="T20" fmla="*/ 947 w 947"/>
                <a:gd name="T21" fmla="*/ 711 h 7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7" h="711">
                  <a:moveTo>
                    <a:pt x="13" y="711"/>
                  </a:moveTo>
                  <a:cubicBezTo>
                    <a:pt x="17" y="701"/>
                    <a:pt x="13" y="708"/>
                    <a:pt x="33" y="649"/>
                  </a:cubicBezTo>
                  <a:cubicBezTo>
                    <a:pt x="53" y="590"/>
                    <a:pt x="0" y="465"/>
                    <a:pt x="131" y="360"/>
                  </a:cubicBezTo>
                  <a:cubicBezTo>
                    <a:pt x="262" y="255"/>
                    <a:pt x="691" y="42"/>
                    <a:pt x="818" y="21"/>
                  </a:cubicBezTo>
                  <a:cubicBezTo>
                    <a:pt x="945" y="0"/>
                    <a:pt x="874" y="197"/>
                    <a:pt x="896" y="234"/>
                  </a:cubicBezTo>
                  <a:cubicBezTo>
                    <a:pt x="918" y="271"/>
                    <a:pt x="937" y="244"/>
                    <a:pt x="947" y="246"/>
                  </a:cubicBezTo>
                </a:path>
              </a:pathLst>
            </a:cu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4" name="Freeform 64"/>
            <p:cNvSpPr>
              <a:spLocks/>
            </p:cNvSpPr>
            <p:nvPr/>
          </p:nvSpPr>
          <p:spPr bwMode="auto">
            <a:xfrm>
              <a:off x="4168" y="3008"/>
              <a:ext cx="951" cy="665"/>
            </a:xfrm>
            <a:custGeom>
              <a:avLst/>
              <a:gdLst>
                <a:gd name="T0" fmla="*/ 17 w 951"/>
                <a:gd name="T1" fmla="*/ 665 h 665"/>
                <a:gd name="T2" fmla="*/ 37 w 951"/>
                <a:gd name="T3" fmla="*/ 603 h 665"/>
                <a:gd name="T4" fmla="*/ 131 w 951"/>
                <a:gd name="T5" fmla="*/ 376 h 665"/>
                <a:gd name="T6" fmla="*/ 821 w 951"/>
                <a:gd name="T7" fmla="*/ 31 h 665"/>
                <a:gd name="T8" fmla="*/ 900 w 951"/>
                <a:gd name="T9" fmla="*/ 188 h 665"/>
                <a:gd name="T10" fmla="*/ 951 w 951"/>
                <a:gd name="T11" fmla="*/ 200 h 6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1"/>
                <a:gd name="T19" fmla="*/ 0 h 665"/>
                <a:gd name="T20" fmla="*/ 951 w 951"/>
                <a:gd name="T21" fmla="*/ 665 h 6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1" h="665">
                  <a:moveTo>
                    <a:pt x="17" y="665"/>
                  </a:moveTo>
                  <a:cubicBezTo>
                    <a:pt x="21" y="655"/>
                    <a:pt x="18" y="651"/>
                    <a:pt x="37" y="603"/>
                  </a:cubicBezTo>
                  <a:cubicBezTo>
                    <a:pt x="56" y="555"/>
                    <a:pt x="0" y="471"/>
                    <a:pt x="131" y="376"/>
                  </a:cubicBezTo>
                  <a:cubicBezTo>
                    <a:pt x="262" y="281"/>
                    <a:pt x="693" y="62"/>
                    <a:pt x="821" y="31"/>
                  </a:cubicBezTo>
                  <a:cubicBezTo>
                    <a:pt x="949" y="0"/>
                    <a:pt x="878" y="160"/>
                    <a:pt x="900" y="188"/>
                  </a:cubicBezTo>
                  <a:cubicBezTo>
                    <a:pt x="922" y="216"/>
                    <a:pt x="941" y="198"/>
                    <a:pt x="951" y="200"/>
                  </a:cubicBezTo>
                </a:path>
              </a:pathLst>
            </a:cu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5" name="Freeform 65"/>
            <p:cNvSpPr>
              <a:spLocks/>
            </p:cNvSpPr>
            <p:nvPr/>
          </p:nvSpPr>
          <p:spPr bwMode="auto">
            <a:xfrm>
              <a:off x="4175" y="3059"/>
              <a:ext cx="945" cy="615"/>
            </a:xfrm>
            <a:custGeom>
              <a:avLst/>
              <a:gdLst>
                <a:gd name="T0" fmla="*/ 11 w 945"/>
                <a:gd name="T1" fmla="*/ 615 h 615"/>
                <a:gd name="T2" fmla="*/ 31 w 945"/>
                <a:gd name="T3" fmla="*/ 553 h 615"/>
                <a:gd name="T4" fmla="*/ 130 w 945"/>
                <a:gd name="T5" fmla="*/ 379 h 615"/>
                <a:gd name="T6" fmla="*/ 811 w 945"/>
                <a:gd name="T7" fmla="*/ 40 h 615"/>
                <a:gd name="T8" fmla="*/ 894 w 945"/>
                <a:gd name="T9" fmla="*/ 138 h 615"/>
                <a:gd name="T10" fmla="*/ 945 w 945"/>
                <a:gd name="T11" fmla="*/ 150 h 6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5"/>
                <a:gd name="T19" fmla="*/ 0 h 615"/>
                <a:gd name="T20" fmla="*/ 945 w 945"/>
                <a:gd name="T21" fmla="*/ 615 h 6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5" h="615">
                  <a:moveTo>
                    <a:pt x="11" y="615"/>
                  </a:moveTo>
                  <a:cubicBezTo>
                    <a:pt x="15" y="605"/>
                    <a:pt x="11" y="592"/>
                    <a:pt x="31" y="553"/>
                  </a:cubicBezTo>
                  <a:cubicBezTo>
                    <a:pt x="51" y="514"/>
                    <a:pt x="0" y="465"/>
                    <a:pt x="130" y="379"/>
                  </a:cubicBezTo>
                  <a:cubicBezTo>
                    <a:pt x="260" y="293"/>
                    <a:pt x="684" y="80"/>
                    <a:pt x="811" y="40"/>
                  </a:cubicBezTo>
                  <a:cubicBezTo>
                    <a:pt x="938" y="0"/>
                    <a:pt x="872" y="120"/>
                    <a:pt x="894" y="138"/>
                  </a:cubicBezTo>
                  <a:cubicBezTo>
                    <a:pt x="916" y="156"/>
                    <a:pt x="935" y="148"/>
                    <a:pt x="945" y="150"/>
                  </a:cubicBezTo>
                </a:path>
              </a:pathLst>
            </a:cu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6" name="Freeform 66"/>
            <p:cNvSpPr>
              <a:spLocks/>
            </p:cNvSpPr>
            <p:nvPr/>
          </p:nvSpPr>
          <p:spPr bwMode="auto">
            <a:xfrm>
              <a:off x="4177" y="3109"/>
              <a:ext cx="947" cy="566"/>
            </a:xfrm>
            <a:custGeom>
              <a:avLst/>
              <a:gdLst>
                <a:gd name="T0" fmla="*/ 13 w 947"/>
                <a:gd name="T1" fmla="*/ 566 h 566"/>
                <a:gd name="T2" fmla="*/ 33 w 947"/>
                <a:gd name="T3" fmla="*/ 504 h 566"/>
                <a:gd name="T4" fmla="*/ 128 w 947"/>
                <a:gd name="T5" fmla="*/ 389 h 566"/>
                <a:gd name="T6" fmla="*/ 803 w 947"/>
                <a:gd name="T7" fmla="*/ 50 h 566"/>
                <a:gd name="T8" fmla="*/ 896 w 947"/>
                <a:gd name="T9" fmla="*/ 89 h 566"/>
                <a:gd name="T10" fmla="*/ 947 w 947"/>
                <a:gd name="T11" fmla="*/ 101 h 5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7"/>
                <a:gd name="T19" fmla="*/ 0 h 566"/>
                <a:gd name="T20" fmla="*/ 947 w 947"/>
                <a:gd name="T21" fmla="*/ 566 h 5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7" h="566">
                  <a:moveTo>
                    <a:pt x="13" y="566"/>
                  </a:moveTo>
                  <a:cubicBezTo>
                    <a:pt x="17" y="556"/>
                    <a:pt x="14" y="533"/>
                    <a:pt x="33" y="504"/>
                  </a:cubicBezTo>
                  <a:cubicBezTo>
                    <a:pt x="52" y="475"/>
                    <a:pt x="0" y="465"/>
                    <a:pt x="128" y="389"/>
                  </a:cubicBezTo>
                  <a:cubicBezTo>
                    <a:pt x="256" y="313"/>
                    <a:pt x="675" y="100"/>
                    <a:pt x="803" y="50"/>
                  </a:cubicBezTo>
                  <a:cubicBezTo>
                    <a:pt x="931" y="0"/>
                    <a:pt x="872" y="81"/>
                    <a:pt x="896" y="89"/>
                  </a:cubicBezTo>
                  <a:cubicBezTo>
                    <a:pt x="920" y="97"/>
                    <a:pt x="937" y="99"/>
                    <a:pt x="947" y="101"/>
                  </a:cubicBezTo>
                </a:path>
              </a:pathLst>
            </a:cu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7" name="Freeform 67"/>
            <p:cNvSpPr>
              <a:spLocks/>
            </p:cNvSpPr>
            <p:nvPr/>
          </p:nvSpPr>
          <p:spPr bwMode="auto">
            <a:xfrm>
              <a:off x="4194" y="3161"/>
              <a:ext cx="934" cy="515"/>
            </a:xfrm>
            <a:custGeom>
              <a:avLst/>
              <a:gdLst>
                <a:gd name="T0" fmla="*/ 0 w 934"/>
                <a:gd name="T1" fmla="*/ 515 h 515"/>
                <a:gd name="T2" fmla="*/ 51 w 934"/>
                <a:gd name="T3" fmla="*/ 457 h 515"/>
                <a:gd name="T4" fmla="*/ 138 w 934"/>
                <a:gd name="T5" fmla="*/ 382 h 515"/>
                <a:gd name="T6" fmla="*/ 780 w 934"/>
                <a:gd name="T7" fmla="*/ 55 h 515"/>
                <a:gd name="T8" fmla="*/ 879 w 934"/>
                <a:gd name="T9" fmla="*/ 52 h 515"/>
                <a:gd name="T10" fmla="*/ 934 w 934"/>
                <a:gd name="T11" fmla="*/ 50 h 5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4"/>
                <a:gd name="T19" fmla="*/ 0 h 515"/>
                <a:gd name="T20" fmla="*/ 934 w 934"/>
                <a:gd name="T21" fmla="*/ 515 h 5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4" h="515">
                  <a:moveTo>
                    <a:pt x="0" y="515"/>
                  </a:moveTo>
                  <a:cubicBezTo>
                    <a:pt x="8" y="505"/>
                    <a:pt x="28" y="479"/>
                    <a:pt x="51" y="457"/>
                  </a:cubicBezTo>
                  <a:cubicBezTo>
                    <a:pt x="74" y="435"/>
                    <a:pt x="17" y="449"/>
                    <a:pt x="138" y="382"/>
                  </a:cubicBezTo>
                  <a:cubicBezTo>
                    <a:pt x="259" y="315"/>
                    <a:pt x="657" y="110"/>
                    <a:pt x="780" y="55"/>
                  </a:cubicBezTo>
                  <a:cubicBezTo>
                    <a:pt x="903" y="0"/>
                    <a:pt x="853" y="53"/>
                    <a:pt x="879" y="52"/>
                  </a:cubicBezTo>
                  <a:cubicBezTo>
                    <a:pt x="905" y="51"/>
                    <a:pt x="923" y="51"/>
                    <a:pt x="934" y="50"/>
                  </a:cubicBezTo>
                </a:path>
              </a:pathLst>
            </a:cu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8" name="Line 68"/>
            <p:cNvSpPr>
              <a:spLocks noChangeShapeType="1"/>
            </p:cNvSpPr>
            <p:nvPr/>
          </p:nvSpPr>
          <p:spPr bwMode="auto">
            <a:xfrm>
              <a:off x="692" y="1776"/>
              <a:ext cx="96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09" name="Line 69"/>
            <p:cNvSpPr>
              <a:spLocks noChangeShapeType="1"/>
            </p:cNvSpPr>
            <p:nvPr/>
          </p:nvSpPr>
          <p:spPr bwMode="auto">
            <a:xfrm flipV="1">
              <a:off x="1526" y="1714"/>
              <a:ext cx="1016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0" name="Line 70"/>
            <p:cNvSpPr>
              <a:spLocks noChangeShapeType="1"/>
            </p:cNvSpPr>
            <p:nvPr/>
          </p:nvSpPr>
          <p:spPr bwMode="auto">
            <a:xfrm flipV="1">
              <a:off x="820" y="1328"/>
              <a:ext cx="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>
              <a:off x="2016" y="2500"/>
              <a:ext cx="96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2" name="Line 72"/>
            <p:cNvSpPr>
              <a:spLocks noChangeShapeType="1"/>
            </p:cNvSpPr>
            <p:nvPr/>
          </p:nvSpPr>
          <p:spPr bwMode="auto">
            <a:xfrm flipV="1">
              <a:off x="2826" y="2432"/>
              <a:ext cx="1016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3" name="Line 73"/>
            <p:cNvSpPr>
              <a:spLocks noChangeShapeType="1"/>
            </p:cNvSpPr>
            <p:nvPr/>
          </p:nvSpPr>
          <p:spPr bwMode="auto">
            <a:xfrm flipV="1">
              <a:off x="2132" y="2034"/>
              <a:ext cx="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4" name="Line 74"/>
            <p:cNvSpPr>
              <a:spLocks noChangeShapeType="1"/>
            </p:cNvSpPr>
            <p:nvPr/>
          </p:nvSpPr>
          <p:spPr bwMode="auto">
            <a:xfrm>
              <a:off x="3330" y="3238"/>
              <a:ext cx="96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5" name="Line 75"/>
            <p:cNvSpPr>
              <a:spLocks noChangeShapeType="1"/>
            </p:cNvSpPr>
            <p:nvPr/>
          </p:nvSpPr>
          <p:spPr bwMode="auto">
            <a:xfrm flipV="1">
              <a:off x="4170" y="3170"/>
              <a:ext cx="1016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6" name="Line 76"/>
            <p:cNvSpPr>
              <a:spLocks noChangeShapeType="1"/>
            </p:cNvSpPr>
            <p:nvPr/>
          </p:nvSpPr>
          <p:spPr bwMode="auto">
            <a:xfrm flipV="1">
              <a:off x="3458" y="2790"/>
              <a:ext cx="0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30"/>
            </a:p>
          </p:txBody>
        </p:sp>
        <p:sp>
          <p:nvSpPr>
            <p:cNvPr id="10317" name="Text Box 77"/>
            <p:cNvSpPr txBox="1">
              <a:spLocks noChangeArrowheads="1"/>
            </p:cNvSpPr>
            <p:nvPr/>
          </p:nvSpPr>
          <p:spPr bwMode="auto">
            <a:xfrm>
              <a:off x="2070" y="1080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FDMA</a:t>
              </a:r>
            </a:p>
          </p:txBody>
        </p:sp>
        <p:sp>
          <p:nvSpPr>
            <p:cNvPr id="10318" name="Text Box 78"/>
            <p:cNvSpPr txBox="1">
              <a:spLocks noChangeArrowheads="1"/>
            </p:cNvSpPr>
            <p:nvPr/>
          </p:nvSpPr>
          <p:spPr bwMode="auto">
            <a:xfrm>
              <a:off x="3358" y="1780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TDMA</a:t>
              </a:r>
            </a:p>
          </p:txBody>
        </p:sp>
        <p:sp>
          <p:nvSpPr>
            <p:cNvPr id="10319" name="Text Box 79"/>
            <p:cNvSpPr txBox="1">
              <a:spLocks noChangeArrowheads="1"/>
            </p:cNvSpPr>
            <p:nvPr/>
          </p:nvSpPr>
          <p:spPr bwMode="auto">
            <a:xfrm>
              <a:off x="4636" y="2548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CDMA</a:t>
              </a:r>
            </a:p>
          </p:txBody>
        </p:sp>
        <p:sp>
          <p:nvSpPr>
            <p:cNvPr id="10320" name="Text Box 80"/>
            <p:cNvSpPr txBox="1">
              <a:spLocks noChangeArrowheads="1"/>
            </p:cNvSpPr>
            <p:nvPr/>
          </p:nvSpPr>
          <p:spPr bwMode="auto">
            <a:xfrm rot="1740741">
              <a:off x="880" y="2014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time</a:t>
              </a:r>
            </a:p>
          </p:txBody>
        </p:sp>
        <p:sp>
          <p:nvSpPr>
            <p:cNvPr id="10321" name="Text Box 81"/>
            <p:cNvSpPr txBox="1">
              <a:spLocks noChangeArrowheads="1"/>
            </p:cNvSpPr>
            <p:nvPr/>
          </p:nvSpPr>
          <p:spPr bwMode="auto">
            <a:xfrm rot="1740741">
              <a:off x="2180" y="2726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time</a:t>
              </a:r>
            </a:p>
          </p:txBody>
        </p:sp>
        <p:sp>
          <p:nvSpPr>
            <p:cNvPr id="10322" name="Text Box 82"/>
            <p:cNvSpPr txBox="1">
              <a:spLocks noChangeArrowheads="1"/>
            </p:cNvSpPr>
            <p:nvPr/>
          </p:nvSpPr>
          <p:spPr bwMode="auto">
            <a:xfrm rot="1740741">
              <a:off x="3498" y="3474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time</a:t>
              </a:r>
            </a:p>
          </p:txBody>
        </p:sp>
        <p:sp>
          <p:nvSpPr>
            <p:cNvPr id="10323" name="Text Box 83"/>
            <p:cNvSpPr txBox="1">
              <a:spLocks noChangeArrowheads="1"/>
            </p:cNvSpPr>
            <p:nvPr/>
          </p:nvSpPr>
          <p:spPr bwMode="auto">
            <a:xfrm rot="16200000">
              <a:off x="470" y="1460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power</a:t>
              </a:r>
            </a:p>
          </p:txBody>
        </p:sp>
        <p:sp>
          <p:nvSpPr>
            <p:cNvPr id="10324" name="Text Box 84"/>
            <p:cNvSpPr txBox="1">
              <a:spLocks noChangeArrowheads="1"/>
            </p:cNvSpPr>
            <p:nvPr/>
          </p:nvSpPr>
          <p:spPr bwMode="auto">
            <a:xfrm rot="16200000">
              <a:off x="1782" y="2178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power</a:t>
              </a:r>
            </a:p>
          </p:txBody>
        </p:sp>
        <p:sp>
          <p:nvSpPr>
            <p:cNvPr id="10325" name="Text Box 85"/>
            <p:cNvSpPr txBox="1">
              <a:spLocks noChangeArrowheads="1"/>
            </p:cNvSpPr>
            <p:nvPr/>
          </p:nvSpPr>
          <p:spPr bwMode="auto">
            <a:xfrm rot="16200000">
              <a:off x="3124" y="2944"/>
              <a:ext cx="46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power</a:t>
              </a:r>
            </a:p>
          </p:txBody>
        </p:sp>
        <p:sp>
          <p:nvSpPr>
            <p:cNvPr id="10326" name="Text Box 86"/>
            <p:cNvSpPr txBox="1">
              <a:spLocks noChangeArrowheads="1"/>
            </p:cNvSpPr>
            <p:nvPr/>
          </p:nvSpPr>
          <p:spPr bwMode="auto">
            <a:xfrm rot="20053840">
              <a:off x="4452" y="3354"/>
              <a:ext cx="67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frequency</a:t>
              </a:r>
            </a:p>
          </p:txBody>
        </p:sp>
        <p:sp>
          <p:nvSpPr>
            <p:cNvPr id="10327" name="Text Box 87"/>
            <p:cNvSpPr txBox="1">
              <a:spLocks noChangeArrowheads="1"/>
            </p:cNvSpPr>
            <p:nvPr/>
          </p:nvSpPr>
          <p:spPr bwMode="auto">
            <a:xfrm rot="20053840">
              <a:off x="3070" y="2608"/>
              <a:ext cx="67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frequency</a:t>
              </a:r>
            </a:p>
          </p:txBody>
        </p:sp>
        <p:sp>
          <p:nvSpPr>
            <p:cNvPr id="10328" name="Text Box 88"/>
            <p:cNvSpPr txBox="1">
              <a:spLocks noChangeArrowheads="1"/>
            </p:cNvSpPr>
            <p:nvPr/>
          </p:nvSpPr>
          <p:spPr bwMode="auto">
            <a:xfrm rot="20053840">
              <a:off x="1780" y="1894"/>
              <a:ext cx="67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100000"/>
                </a:spcBef>
              </a:pPr>
              <a:r>
                <a:rPr kumimoji="1" lang="en-US" altLang="ja-JP" sz="1190">
                  <a:ea typeface="ＭＳ ゴシック" charset="-128"/>
                  <a:cs typeface="ＭＳ ゴシック" charset="-128"/>
                </a:rPr>
                <a:t>frequency</a:t>
              </a:r>
            </a:p>
          </p:txBody>
        </p:sp>
      </p:grpSp>
      <p:sp>
        <p:nvSpPr>
          <p:cNvPr id="10244" name="Text Box 90"/>
          <p:cNvSpPr txBox="1">
            <a:spLocks noChangeArrowheads="1"/>
          </p:cNvSpPr>
          <p:nvPr/>
        </p:nvSpPr>
        <p:spPr bwMode="auto">
          <a:xfrm>
            <a:off x="5625545" y="7282656"/>
            <a:ext cx="1218603" cy="22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50"/>
              <a:t>Courtesy </a:t>
            </a:r>
            <a:r>
              <a:rPr kumimoji="1" lang="en-US" altLang="ja-JP" sz="850">
                <a:ea typeface="ＭＳ Ｐゴシック" charset="-128"/>
                <a:cs typeface="ＭＳ Ｐゴシック" charset="-128"/>
              </a:rPr>
              <a:t>Takashi Inoue</a:t>
            </a:r>
            <a:endParaRPr kumimoji="1" lang="en-US" sz="850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48</a:t>
            </a:fld>
            <a:endParaRPr lang="en-US" sz="850" b="1"/>
          </a:p>
        </p:txBody>
      </p:sp>
      <p:sp>
        <p:nvSpPr>
          <p:cNvPr id="9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 anchor="ctr" anchorCtr="0"/>
          <a:lstStyle/>
          <a:p>
            <a:endParaRPr lang="en-US" b="0" dirty="0">
              <a:latin typeface="+mj-lt"/>
            </a:endParaRPr>
          </a:p>
        </p:txBody>
      </p:sp>
      <p:sp>
        <p:nvSpPr>
          <p:cNvPr id="92" name="object 2"/>
          <p:cNvSpPr txBox="1"/>
          <p:nvPr/>
        </p:nvSpPr>
        <p:spPr>
          <a:xfrm>
            <a:off x="1764538" y="957189"/>
            <a:ext cx="50796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254" dirty="0" smtClean="0">
                <a:solidFill>
                  <a:srgbClr val="0070C0"/>
                </a:solidFill>
                <a:latin typeface="PMingLiU"/>
                <a:cs typeface="PMingLiU"/>
              </a:rPr>
              <a:t>Three Levers for Modulation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416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5516" y="1992665"/>
            <a:ext cx="2125980" cy="78105"/>
          </a:xfrm>
          <a:custGeom>
            <a:avLst/>
            <a:gdLst/>
            <a:ahLst/>
            <a:cxnLst/>
            <a:rect l="l" t="t" r="r" b="b"/>
            <a:pathLst>
              <a:path w="2125979" h="78105">
                <a:moveTo>
                  <a:pt x="0" y="77777"/>
                </a:moveTo>
                <a:lnTo>
                  <a:pt x="2125929" y="77777"/>
                </a:lnTo>
                <a:lnTo>
                  <a:pt x="2125929" y="0"/>
                </a:lnTo>
                <a:lnTo>
                  <a:pt x="0" y="0"/>
                </a:lnTo>
                <a:lnTo>
                  <a:pt x="0" y="77777"/>
                </a:lnTo>
                <a:close/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7001" y="1694510"/>
            <a:ext cx="777875" cy="220979"/>
          </a:xfrm>
          <a:custGeom>
            <a:avLst/>
            <a:gdLst/>
            <a:ahLst/>
            <a:cxnLst/>
            <a:rect l="l" t="t" r="r" b="b"/>
            <a:pathLst>
              <a:path w="777875" h="220980">
                <a:moveTo>
                  <a:pt x="0" y="0"/>
                </a:moveTo>
                <a:lnTo>
                  <a:pt x="777773" y="22037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2725" y="1838617"/>
            <a:ext cx="168275" cy="83820"/>
          </a:xfrm>
          <a:custGeom>
            <a:avLst/>
            <a:gdLst/>
            <a:ahLst/>
            <a:cxnLst/>
            <a:rect l="l" t="t" r="r" b="b"/>
            <a:pathLst>
              <a:path w="168275" h="83819">
                <a:moveTo>
                  <a:pt x="22186" y="0"/>
                </a:moveTo>
                <a:lnTo>
                  <a:pt x="0" y="78333"/>
                </a:lnTo>
                <a:lnTo>
                  <a:pt x="167754" y="83553"/>
                </a:lnTo>
                <a:lnTo>
                  <a:pt x="22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1221" y="1848370"/>
            <a:ext cx="133985" cy="66675"/>
          </a:xfrm>
          <a:custGeom>
            <a:avLst/>
            <a:gdLst/>
            <a:ahLst/>
            <a:cxnLst/>
            <a:rect l="l" t="t" r="r" b="b"/>
            <a:pathLst>
              <a:path w="133985" h="66675">
                <a:moveTo>
                  <a:pt x="17665" y="0"/>
                </a:moveTo>
                <a:lnTo>
                  <a:pt x="133553" y="66509"/>
                </a:lnTo>
                <a:lnTo>
                  <a:pt x="0" y="62357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8855" y="2109330"/>
            <a:ext cx="687070" cy="311150"/>
          </a:xfrm>
          <a:custGeom>
            <a:avLst/>
            <a:gdLst/>
            <a:ahLst/>
            <a:cxnLst/>
            <a:rect l="l" t="t" r="r" b="b"/>
            <a:pathLst>
              <a:path w="687069" h="311150">
                <a:moveTo>
                  <a:pt x="0" y="311111"/>
                </a:moveTo>
                <a:lnTo>
                  <a:pt x="687031" y="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5108" y="2098306"/>
            <a:ext cx="165735" cy="104775"/>
          </a:xfrm>
          <a:custGeom>
            <a:avLst/>
            <a:gdLst/>
            <a:ahLst/>
            <a:cxnLst/>
            <a:rect l="l" t="t" r="r" b="b"/>
            <a:pathLst>
              <a:path w="165735" h="104775">
                <a:moveTo>
                  <a:pt x="165125" y="0"/>
                </a:moveTo>
                <a:lnTo>
                  <a:pt x="0" y="30073"/>
                </a:lnTo>
                <a:lnTo>
                  <a:pt x="33578" y="104241"/>
                </a:lnTo>
                <a:lnTo>
                  <a:pt x="165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4442" y="2109330"/>
            <a:ext cx="131445" cy="83185"/>
          </a:xfrm>
          <a:custGeom>
            <a:avLst/>
            <a:gdLst/>
            <a:ahLst/>
            <a:cxnLst/>
            <a:rect l="l" t="t" r="r" b="b"/>
            <a:pathLst>
              <a:path w="131444" h="83185">
                <a:moveTo>
                  <a:pt x="0" y="23952"/>
                </a:moveTo>
                <a:lnTo>
                  <a:pt x="131445" y="0"/>
                </a:lnTo>
                <a:lnTo>
                  <a:pt x="26720" y="82981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3299" y="1694510"/>
            <a:ext cx="596900" cy="233679"/>
          </a:xfrm>
          <a:custGeom>
            <a:avLst/>
            <a:gdLst/>
            <a:ahLst/>
            <a:cxnLst/>
            <a:rect l="l" t="t" r="r" b="b"/>
            <a:pathLst>
              <a:path w="596900" h="233680">
                <a:moveTo>
                  <a:pt x="0" y="233337"/>
                </a:moveTo>
                <a:lnTo>
                  <a:pt x="596290" y="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7997" y="1684781"/>
            <a:ext cx="167005" cy="97790"/>
          </a:xfrm>
          <a:custGeom>
            <a:avLst/>
            <a:gdLst/>
            <a:ahLst/>
            <a:cxnLst/>
            <a:rect l="l" t="t" r="r" b="b"/>
            <a:pathLst>
              <a:path w="167004" h="97789">
                <a:moveTo>
                  <a:pt x="166471" y="0"/>
                </a:moveTo>
                <a:lnTo>
                  <a:pt x="0" y="21424"/>
                </a:lnTo>
                <a:lnTo>
                  <a:pt x="29667" y="97231"/>
                </a:lnTo>
                <a:lnTo>
                  <a:pt x="166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7065" y="1694510"/>
            <a:ext cx="132715" cy="77470"/>
          </a:xfrm>
          <a:custGeom>
            <a:avLst/>
            <a:gdLst/>
            <a:ahLst/>
            <a:cxnLst/>
            <a:rect l="l" t="t" r="r" b="b"/>
            <a:pathLst>
              <a:path w="132714" h="77469">
                <a:moveTo>
                  <a:pt x="0" y="17056"/>
                </a:moveTo>
                <a:lnTo>
                  <a:pt x="132524" y="0"/>
                </a:lnTo>
                <a:lnTo>
                  <a:pt x="23622" y="77406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5141" y="2083396"/>
            <a:ext cx="531495" cy="285750"/>
          </a:xfrm>
          <a:custGeom>
            <a:avLst/>
            <a:gdLst/>
            <a:ahLst/>
            <a:cxnLst/>
            <a:rect l="l" t="t" r="r" b="b"/>
            <a:pathLst>
              <a:path w="531495" h="285750">
                <a:moveTo>
                  <a:pt x="0" y="0"/>
                </a:moveTo>
                <a:lnTo>
                  <a:pt x="531482" y="285191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7444" y="2268359"/>
            <a:ext cx="163195" cy="113030"/>
          </a:xfrm>
          <a:custGeom>
            <a:avLst/>
            <a:gdLst/>
            <a:ahLst/>
            <a:cxnLst/>
            <a:rect l="l" t="t" r="r" b="b"/>
            <a:pathLst>
              <a:path w="163195" h="113030">
                <a:moveTo>
                  <a:pt x="38493" y="0"/>
                </a:moveTo>
                <a:lnTo>
                  <a:pt x="0" y="71742"/>
                </a:lnTo>
                <a:lnTo>
                  <a:pt x="162725" y="112864"/>
                </a:lnTo>
                <a:lnTo>
                  <a:pt x="384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7083" y="2278748"/>
            <a:ext cx="129539" cy="90170"/>
          </a:xfrm>
          <a:custGeom>
            <a:avLst/>
            <a:gdLst/>
            <a:ahLst/>
            <a:cxnLst/>
            <a:rect l="l" t="t" r="r" b="b"/>
            <a:pathLst>
              <a:path w="129539" h="90169">
                <a:moveTo>
                  <a:pt x="30645" y="0"/>
                </a:moveTo>
                <a:lnTo>
                  <a:pt x="129540" y="89839"/>
                </a:lnTo>
                <a:lnTo>
                  <a:pt x="0" y="57099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02446" y="1492910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0224" y="2335500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7634" y="1505873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4671" y="2218835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67259" y="2141056"/>
            <a:ext cx="18770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 S2 S1 S2 . .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7000" y="4027840"/>
            <a:ext cx="2125980" cy="78105"/>
          </a:xfrm>
          <a:custGeom>
            <a:avLst/>
            <a:gdLst/>
            <a:ahLst/>
            <a:cxnLst/>
            <a:rect l="l" t="t" r="r" b="b"/>
            <a:pathLst>
              <a:path w="2125979" h="78104">
                <a:moveTo>
                  <a:pt x="0" y="77777"/>
                </a:moveTo>
                <a:lnTo>
                  <a:pt x="2125929" y="77777"/>
                </a:lnTo>
                <a:lnTo>
                  <a:pt x="2125929" y="0"/>
                </a:lnTo>
                <a:lnTo>
                  <a:pt x="0" y="0"/>
                </a:lnTo>
                <a:lnTo>
                  <a:pt x="0" y="77777"/>
                </a:lnTo>
                <a:close/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8485" y="3729697"/>
            <a:ext cx="777875" cy="220979"/>
          </a:xfrm>
          <a:custGeom>
            <a:avLst/>
            <a:gdLst/>
            <a:ahLst/>
            <a:cxnLst/>
            <a:rect l="l" t="t" r="r" b="b"/>
            <a:pathLst>
              <a:path w="777875" h="220979">
                <a:moveTo>
                  <a:pt x="0" y="0"/>
                </a:moveTo>
                <a:lnTo>
                  <a:pt x="777773" y="22037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4209" y="3873804"/>
            <a:ext cx="168275" cy="83820"/>
          </a:xfrm>
          <a:custGeom>
            <a:avLst/>
            <a:gdLst/>
            <a:ahLst/>
            <a:cxnLst/>
            <a:rect l="l" t="t" r="r" b="b"/>
            <a:pathLst>
              <a:path w="168275" h="83820">
                <a:moveTo>
                  <a:pt x="22186" y="0"/>
                </a:moveTo>
                <a:lnTo>
                  <a:pt x="0" y="78333"/>
                </a:lnTo>
                <a:lnTo>
                  <a:pt x="167754" y="83553"/>
                </a:lnTo>
                <a:lnTo>
                  <a:pt x="22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2705" y="3883545"/>
            <a:ext cx="133985" cy="66675"/>
          </a:xfrm>
          <a:custGeom>
            <a:avLst/>
            <a:gdLst/>
            <a:ahLst/>
            <a:cxnLst/>
            <a:rect l="l" t="t" r="r" b="b"/>
            <a:pathLst>
              <a:path w="133985" h="66675">
                <a:moveTo>
                  <a:pt x="17665" y="0"/>
                </a:moveTo>
                <a:lnTo>
                  <a:pt x="133553" y="66522"/>
                </a:lnTo>
                <a:lnTo>
                  <a:pt x="0" y="62369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339" y="4144505"/>
            <a:ext cx="687070" cy="311150"/>
          </a:xfrm>
          <a:custGeom>
            <a:avLst/>
            <a:gdLst/>
            <a:ahLst/>
            <a:cxnLst/>
            <a:rect l="l" t="t" r="r" b="b"/>
            <a:pathLst>
              <a:path w="687069" h="311150">
                <a:moveTo>
                  <a:pt x="0" y="311111"/>
                </a:moveTo>
                <a:lnTo>
                  <a:pt x="687031" y="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6591" y="4133481"/>
            <a:ext cx="165735" cy="104775"/>
          </a:xfrm>
          <a:custGeom>
            <a:avLst/>
            <a:gdLst/>
            <a:ahLst/>
            <a:cxnLst/>
            <a:rect l="l" t="t" r="r" b="b"/>
            <a:pathLst>
              <a:path w="165735" h="104775">
                <a:moveTo>
                  <a:pt x="165125" y="0"/>
                </a:moveTo>
                <a:lnTo>
                  <a:pt x="0" y="30086"/>
                </a:lnTo>
                <a:lnTo>
                  <a:pt x="33578" y="104254"/>
                </a:lnTo>
                <a:lnTo>
                  <a:pt x="165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55913" y="4144505"/>
            <a:ext cx="132080" cy="83185"/>
          </a:xfrm>
          <a:custGeom>
            <a:avLst/>
            <a:gdLst/>
            <a:ahLst/>
            <a:cxnLst/>
            <a:rect l="l" t="t" r="r" b="b"/>
            <a:pathLst>
              <a:path w="132080" h="83185">
                <a:moveTo>
                  <a:pt x="0" y="23952"/>
                </a:moveTo>
                <a:lnTo>
                  <a:pt x="131457" y="0"/>
                </a:lnTo>
                <a:lnTo>
                  <a:pt x="26733" y="82994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4770" y="3729697"/>
            <a:ext cx="596900" cy="233679"/>
          </a:xfrm>
          <a:custGeom>
            <a:avLst/>
            <a:gdLst/>
            <a:ahLst/>
            <a:cxnLst/>
            <a:rect l="l" t="t" r="r" b="b"/>
            <a:pathLst>
              <a:path w="596900" h="233679">
                <a:moveTo>
                  <a:pt x="0" y="233324"/>
                </a:moveTo>
                <a:lnTo>
                  <a:pt x="596303" y="0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9494" y="3719969"/>
            <a:ext cx="167005" cy="97790"/>
          </a:xfrm>
          <a:custGeom>
            <a:avLst/>
            <a:gdLst/>
            <a:ahLst/>
            <a:cxnLst/>
            <a:rect l="l" t="t" r="r" b="b"/>
            <a:pathLst>
              <a:path w="167004" h="97789">
                <a:moveTo>
                  <a:pt x="166471" y="0"/>
                </a:moveTo>
                <a:lnTo>
                  <a:pt x="0" y="21424"/>
                </a:lnTo>
                <a:lnTo>
                  <a:pt x="29667" y="97231"/>
                </a:lnTo>
                <a:lnTo>
                  <a:pt x="166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8549" y="3729697"/>
            <a:ext cx="132715" cy="77470"/>
          </a:xfrm>
          <a:custGeom>
            <a:avLst/>
            <a:gdLst/>
            <a:ahLst/>
            <a:cxnLst/>
            <a:rect l="l" t="t" r="r" b="b"/>
            <a:pathLst>
              <a:path w="132714" h="77470">
                <a:moveTo>
                  <a:pt x="0" y="17056"/>
                </a:moveTo>
                <a:lnTo>
                  <a:pt x="132524" y="0"/>
                </a:lnTo>
                <a:lnTo>
                  <a:pt x="23622" y="77406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46624" y="4118584"/>
            <a:ext cx="531495" cy="285750"/>
          </a:xfrm>
          <a:custGeom>
            <a:avLst/>
            <a:gdLst/>
            <a:ahLst/>
            <a:cxnLst/>
            <a:rect l="l" t="t" r="r" b="b"/>
            <a:pathLst>
              <a:path w="531495" h="285750">
                <a:moveTo>
                  <a:pt x="0" y="0"/>
                </a:moveTo>
                <a:lnTo>
                  <a:pt x="531482" y="285178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8927" y="4303547"/>
            <a:ext cx="163195" cy="113030"/>
          </a:xfrm>
          <a:custGeom>
            <a:avLst/>
            <a:gdLst/>
            <a:ahLst/>
            <a:cxnLst/>
            <a:rect l="l" t="t" r="r" b="b"/>
            <a:pathLst>
              <a:path w="163195" h="113029">
                <a:moveTo>
                  <a:pt x="38493" y="0"/>
                </a:moveTo>
                <a:lnTo>
                  <a:pt x="0" y="71742"/>
                </a:lnTo>
                <a:lnTo>
                  <a:pt x="162725" y="112852"/>
                </a:lnTo>
                <a:lnTo>
                  <a:pt x="384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48567" y="4313923"/>
            <a:ext cx="129539" cy="90170"/>
          </a:xfrm>
          <a:custGeom>
            <a:avLst/>
            <a:gdLst/>
            <a:ahLst/>
            <a:cxnLst/>
            <a:rect l="l" t="t" r="r" b="b"/>
            <a:pathLst>
              <a:path w="129539" h="90170">
                <a:moveTo>
                  <a:pt x="30645" y="0"/>
                </a:moveTo>
                <a:lnTo>
                  <a:pt x="129540" y="89852"/>
                </a:lnTo>
                <a:lnTo>
                  <a:pt x="0" y="57111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33930" y="3528085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11707" y="4370680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69118" y="3541048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56155" y="4254014"/>
            <a:ext cx="243204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78111" y="3697287"/>
            <a:ext cx="415290" cy="153035"/>
          </a:xfrm>
          <a:custGeom>
            <a:avLst/>
            <a:gdLst/>
            <a:ahLst/>
            <a:cxnLst/>
            <a:rect l="l" t="t" r="r" b="b"/>
            <a:pathLst>
              <a:path w="415289" h="153035">
                <a:moveTo>
                  <a:pt x="0" y="71297"/>
                </a:moveTo>
                <a:lnTo>
                  <a:pt x="15125" y="51854"/>
                </a:lnTo>
                <a:lnTo>
                  <a:pt x="29062" y="34638"/>
                </a:lnTo>
                <a:lnTo>
                  <a:pt x="47256" y="16206"/>
                </a:lnTo>
                <a:lnTo>
                  <a:pt x="68289" y="2635"/>
                </a:lnTo>
                <a:lnTo>
                  <a:pt x="90741" y="0"/>
                </a:lnTo>
                <a:lnTo>
                  <a:pt x="113625" y="12459"/>
                </a:lnTo>
                <a:lnTo>
                  <a:pt x="137726" y="36460"/>
                </a:lnTo>
                <a:lnTo>
                  <a:pt x="164259" y="66535"/>
                </a:lnTo>
                <a:lnTo>
                  <a:pt x="194437" y="97218"/>
                </a:lnTo>
                <a:lnTo>
                  <a:pt x="228806" y="123588"/>
                </a:lnTo>
                <a:lnTo>
                  <a:pt x="265199" y="142865"/>
                </a:lnTo>
                <a:lnTo>
                  <a:pt x="300780" y="152821"/>
                </a:lnTo>
                <a:lnTo>
                  <a:pt x="332714" y="151231"/>
                </a:lnTo>
                <a:lnTo>
                  <a:pt x="378893" y="115047"/>
                </a:lnTo>
                <a:lnTo>
                  <a:pt x="404012" y="69138"/>
                </a:lnTo>
                <a:lnTo>
                  <a:pt x="410253" y="55401"/>
                </a:lnTo>
                <a:lnTo>
                  <a:pt x="413458" y="48347"/>
                </a:lnTo>
                <a:lnTo>
                  <a:pt x="414638" y="45748"/>
                </a:lnTo>
                <a:lnTo>
                  <a:pt x="414807" y="45377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69719" y="4722901"/>
            <a:ext cx="858519" cy="318135"/>
          </a:xfrm>
          <a:custGeom>
            <a:avLst/>
            <a:gdLst/>
            <a:ahLst/>
            <a:cxnLst/>
            <a:rect l="l" t="t" r="r" b="b"/>
            <a:pathLst>
              <a:path w="858519" h="318135">
                <a:moveTo>
                  <a:pt x="0" y="147510"/>
                </a:moveTo>
                <a:lnTo>
                  <a:pt x="488" y="146881"/>
                </a:lnTo>
                <a:lnTo>
                  <a:pt x="3911" y="142481"/>
                </a:lnTo>
                <a:lnTo>
                  <a:pt x="13201" y="130536"/>
                </a:lnTo>
                <a:lnTo>
                  <a:pt x="60138" y="71660"/>
                </a:lnTo>
                <a:lnTo>
                  <a:pt x="97783" y="33526"/>
                </a:lnTo>
                <a:lnTo>
                  <a:pt x="141295" y="5448"/>
                </a:lnTo>
                <a:lnTo>
                  <a:pt x="187744" y="0"/>
                </a:lnTo>
                <a:lnTo>
                  <a:pt x="219155" y="13969"/>
                </a:lnTo>
                <a:lnTo>
                  <a:pt x="251313" y="40230"/>
                </a:lnTo>
                <a:lnTo>
                  <a:pt x="284962" y="75431"/>
                </a:lnTo>
                <a:lnTo>
                  <a:pt x="320846" y="116220"/>
                </a:lnTo>
                <a:lnTo>
                  <a:pt x="359710" y="159246"/>
                </a:lnTo>
                <a:lnTo>
                  <a:pt x="402297" y="201155"/>
                </a:lnTo>
                <a:lnTo>
                  <a:pt x="442074" y="233850"/>
                </a:lnTo>
                <a:lnTo>
                  <a:pt x="484039" y="262403"/>
                </a:lnTo>
                <a:lnTo>
                  <a:pt x="527098" y="285952"/>
                </a:lnTo>
                <a:lnTo>
                  <a:pt x="570155" y="303636"/>
                </a:lnTo>
                <a:lnTo>
                  <a:pt x="612118" y="314597"/>
                </a:lnTo>
                <a:lnTo>
                  <a:pt x="651890" y="317972"/>
                </a:lnTo>
                <a:lnTo>
                  <a:pt x="688378" y="312902"/>
                </a:lnTo>
                <a:lnTo>
                  <a:pt x="732472" y="291374"/>
                </a:lnTo>
                <a:lnTo>
                  <a:pt x="768626" y="257617"/>
                </a:lnTo>
                <a:lnTo>
                  <a:pt x="797483" y="217637"/>
                </a:lnTo>
                <a:lnTo>
                  <a:pt x="819689" y="177442"/>
                </a:lnTo>
                <a:lnTo>
                  <a:pt x="848810" y="114611"/>
                </a:lnTo>
                <a:lnTo>
                  <a:pt x="855446" y="100012"/>
                </a:lnTo>
                <a:lnTo>
                  <a:pt x="857891" y="94634"/>
                </a:lnTo>
                <a:lnTo>
                  <a:pt x="858240" y="93865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72551" y="3360254"/>
            <a:ext cx="415290" cy="153035"/>
          </a:xfrm>
          <a:custGeom>
            <a:avLst/>
            <a:gdLst/>
            <a:ahLst/>
            <a:cxnLst/>
            <a:rect l="l" t="t" r="r" b="b"/>
            <a:pathLst>
              <a:path w="415289" h="153035">
                <a:moveTo>
                  <a:pt x="0" y="71297"/>
                </a:moveTo>
                <a:lnTo>
                  <a:pt x="15125" y="51854"/>
                </a:lnTo>
                <a:lnTo>
                  <a:pt x="29069" y="34638"/>
                </a:lnTo>
                <a:lnTo>
                  <a:pt x="47266" y="16206"/>
                </a:lnTo>
                <a:lnTo>
                  <a:pt x="68296" y="2635"/>
                </a:lnTo>
                <a:lnTo>
                  <a:pt x="90741" y="0"/>
                </a:lnTo>
                <a:lnTo>
                  <a:pt x="113632" y="12454"/>
                </a:lnTo>
                <a:lnTo>
                  <a:pt x="137737" y="36455"/>
                </a:lnTo>
                <a:lnTo>
                  <a:pt x="164272" y="66533"/>
                </a:lnTo>
                <a:lnTo>
                  <a:pt x="194449" y="97218"/>
                </a:lnTo>
                <a:lnTo>
                  <a:pt x="228812" y="123583"/>
                </a:lnTo>
                <a:lnTo>
                  <a:pt x="265201" y="142860"/>
                </a:lnTo>
                <a:lnTo>
                  <a:pt x="300780" y="152820"/>
                </a:lnTo>
                <a:lnTo>
                  <a:pt x="332714" y="151231"/>
                </a:lnTo>
                <a:lnTo>
                  <a:pt x="378902" y="115046"/>
                </a:lnTo>
                <a:lnTo>
                  <a:pt x="404012" y="69126"/>
                </a:lnTo>
                <a:lnTo>
                  <a:pt x="413469" y="48334"/>
                </a:lnTo>
                <a:lnTo>
                  <a:pt x="414651" y="45735"/>
                </a:lnTo>
                <a:lnTo>
                  <a:pt x="414820" y="45364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30829" y="4256227"/>
            <a:ext cx="858519" cy="318135"/>
          </a:xfrm>
          <a:custGeom>
            <a:avLst/>
            <a:gdLst/>
            <a:ahLst/>
            <a:cxnLst/>
            <a:rect l="l" t="t" r="r" b="b"/>
            <a:pathLst>
              <a:path w="858520" h="318135">
                <a:moveTo>
                  <a:pt x="0" y="147510"/>
                </a:moveTo>
                <a:lnTo>
                  <a:pt x="488" y="146882"/>
                </a:lnTo>
                <a:lnTo>
                  <a:pt x="3911" y="142482"/>
                </a:lnTo>
                <a:lnTo>
                  <a:pt x="13201" y="130542"/>
                </a:lnTo>
                <a:lnTo>
                  <a:pt x="60133" y="71666"/>
                </a:lnTo>
                <a:lnTo>
                  <a:pt x="97778" y="33528"/>
                </a:lnTo>
                <a:lnTo>
                  <a:pt x="141294" y="5448"/>
                </a:lnTo>
                <a:lnTo>
                  <a:pt x="187744" y="0"/>
                </a:lnTo>
                <a:lnTo>
                  <a:pt x="219155" y="13969"/>
                </a:lnTo>
                <a:lnTo>
                  <a:pt x="251313" y="40230"/>
                </a:lnTo>
                <a:lnTo>
                  <a:pt x="284962" y="75431"/>
                </a:lnTo>
                <a:lnTo>
                  <a:pt x="320846" y="116220"/>
                </a:lnTo>
                <a:lnTo>
                  <a:pt x="359710" y="159246"/>
                </a:lnTo>
                <a:lnTo>
                  <a:pt x="402297" y="201155"/>
                </a:lnTo>
                <a:lnTo>
                  <a:pt x="442070" y="233850"/>
                </a:lnTo>
                <a:lnTo>
                  <a:pt x="484033" y="262403"/>
                </a:lnTo>
                <a:lnTo>
                  <a:pt x="527092" y="285952"/>
                </a:lnTo>
                <a:lnTo>
                  <a:pt x="570151" y="303636"/>
                </a:lnTo>
                <a:lnTo>
                  <a:pt x="612115" y="314597"/>
                </a:lnTo>
                <a:lnTo>
                  <a:pt x="651889" y="317972"/>
                </a:lnTo>
                <a:lnTo>
                  <a:pt x="688378" y="312902"/>
                </a:lnTo>
                <a:lnTo>
                  <a:pt x="732472" y="291374"/>
                </a:lnTo>
                <a:lnTo>
                  <a:pt x="768626" y="257617"/>
                </a:lnTo>
                <a:lnTo>
                  <a:pt x="797483" y="217637"/>
                </a:lnTo>
                <a:lnTo>
                  <a:pt x="819689" y="177442"/>
                </a:lnTo>
                <a:lnTo>
                  <a:pt x="848810" y="114618"/>
                </a:lnTo>
                <a:lnTo>
                  <a:pt x="855446" y="100023"/>
                </a:lnTo>
                <a:lnTo>
                  <a:pt x="857891" y="94646"/>
                </a:lnTo>
                <a:lnTo>
                  <a:pt x="858240" y="93878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52187" y="3554691"/>
            <a:ext cx="415290" cy="153035"/>
          </a:xfrm>
          <a:custGeom>
            <a:avLst/>
            <a:gdLst/>
            <a:ahLst/>
            <a:cxnLst/>
            <a:rect l="l" t="t" r="r" b="b"/>
            <a:pathLst>
              <a:path w="415289" h="153035">
                <a:moveTo>
                  <a:pt x="0" y="71297"/>
                </a:moveTo>
                <a:lnTo>
                  <a:pt x="15125" y="51854"/>
                </a:lnTo>
                <a:lnTo>
                  <a:pt x="29062" y="34638"/>
                </a:lnTo>
                <a:lnTo>
                  <a:pt x="47256" y="16206"/>
                </a:lnTo>
                <a:lnTo>
                  <a:pt x="68289" y="2635"/>
                </a:lnTo>
                <a:lnTo>
                  <a:pt x="90741" y="0"/>
                </a:lnTo>
                <a:lnTo>
                  <a:pt x="113625" y="12461"/>
                </a:lnTo>
                <a:lnTo>
                  <a:pt x="137726" y="36466"/>
                </a:lnTo>
                <a:lnTo>
                  <a:pt x="164259" y="66545"/>
                </a:lnTo>
                <a:lnTo>
                  <a:pt x="194437" y="97231"/>
                </a:lnTo>
                <a:lnTo>
                  <a:pt x="228806" y="123594"/>
                </a:lnTo>
                <a:lnTo>
                  <a:pt x="265199" y="142867"/>
                </a:lnTo>
                <a:lnTo>
                  <a:pt x="300780" y="152822"/>
                </a:lnTo>
                <a:lnTo>
                  <a:pt x="332714" y="151231"/>
                </a:lnTo>
                <a:lnTo>
                  <a:pt x="378893" y="115047"/>
                </a:lnTo>
                <a:lnTo>
                  <a:pt x="404012" y="69138"/>
                </a:lnTo>
                <a:lnTo>
                  <a:pt x="413458" y="48347"/>
                </a:lnTo>
                <a:lnTo>
                  <a:pt x="414638" y="45748"/>
                </a:lnTo>
                <a:lnTo>
                  <a:pt x="414807" y="45377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1567" y="4632159"/>
            <a:ext cx="858519" cy="318135"/>
          </a:xfrm>
          <a:custGeom>
            <a:avLst/>
            <a:gdLst/>
            <a:ahLst/>
            <a:cxnLst/>
            <a:rect l="l" t="t" r="r" b="b"/>
            <a:pathLst>
              <a:path w="858520" h="318135">
                <a:moveTo>
                  <a:pt x="0" y="147510"/>
                </a:moveTo>
                <a:lnTo>
                  <a:pt x="488" y="146881"/>
                </a:lnTo>
                <a:lnTo>
                  <a:pt x="3910" y="142481"/>
                </a:lnTo>
                <a:lnTo>
                  <a:pt x="13196" y="130536"/>
                </a:lnTo>
                <a:lnTo>
                  <a:pt x="31280" y="107276"/>
                </a:lnTo>
                <a:lnTo>
                  <a:pt x="60127" y="71660"/>
                </a:lnTo>
                <a:lnTo>
                  <a:pt x="97775" y="33526"/>
                </a:lnTo>
                <a:lnTo>
                  <a:pt x="141288" y="5448"/>
                </a:lnTo>
                <a:lnTo>
                  <a:pt x="187731" y="0"/>
                </a:lnTo>
                <a:lnTo>
                  <a:pt x="219147" y="13969"/>
                </a:lnTo>
                <a:lnTo>
                  <a:pt x="251306" y="40230"/>
                </a:lnTo>
                <a:lnTo>
                  <a:pt x="284954" y="75431"/>
                </a:lnTo>
                <a:lnTo>
                  <a:pt x="320836" y="116220"/>
                </a:lnTo>
                <a:lnTo>
                  <a:pt x="359698" y="159246"/>
                </a:lnTo>
                <a:lnTo>
                  <a:pt x="402285" y="201155"/>
                </a:lnTo>
                <a:lnTo>
                  <a:pt x="442061" y="233850"/>
                </a:lnTo>
                <a:lnTo>
                  <a:pt x="484027" y="262403"/>
                </a:lnTo>
                <a:lnTo>
                  <a:pt x="527086" y="285952"/>
                </a:lnTo>
                <a:lnTo>
                  <a:pt x="570145" y="303636"/>
                </a:lnTo>
                <a:lnTo>
                  <a:pt x="612110" y="314597"/>
                </a:lnTo>
                <a:lnTo>
                  <a:pt x="651885" y="317972"/>
                </a:lnTo>
                <a:lnTo>
                  <a:pt x="688378" y="312902"/>
                </a:lnTo>
                <a:lnTo>
                  <a:pt x="732467" y="291374"/>
                </a:lnTo>
                <a:lnTo>
                  <a:pt x="768619" y="257617"/>
                </a:lnTo>
                <a:lnTo>
                  <a:pt x="797477" y="217637"/>
                </a:lnTo>
                <a:lnTo>
                  <a:pt x="819681" y="177442"/>
                </a:lnTo>
                <a:lnTo>
                  <a:pt x="848798" y="114618"/>
                </a:lnTo>
                <a:lnTo>
                  <a:pt x="855433" y="100023"/>
                </a:lnTo>
                <a:lnTo>
                  <a:pt x="857878" y="94646"/>
                </a:lnTo>
                <a:lnTo>
                  <a:pt x="858227" y="93878"/>
                </a:lnTo>
              </a:path>
            </a:pathLst>
          </a:custGeom>
          <a:ln w="12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280221" y="2828087"/>
            <a:ext cx="351091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TIME DIVISION MULTIPLEXING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(TDM)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28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800340" y="593012"/>
            <a:ext cx="4312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0" dirty="0">
                <a:solidFill>
                  <a:srgbClr val="0070C0"/>
                </a:solidFill>
                <a:latin typeface="Arial"/>
                <a:cs typeface="Arial"/>
              </a:rPr>
              <a:t>MULTIPLEXING</a:t>
            </a:r>
            <a:r>
              <a:rPr sz="2400" b="1" i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70C0"/>
                </a:solidFill>
                <a:latin typeface="Arial"/>
                <a:cs typeface="Arial"/>
              </a:rPr>
              <a:t>(SHARING</a:t>
            </a:r>
            <a:r>
              <a:rPr sz="2050" i="1" spc="-5" dirty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5308" y="5381790"/>
            <a:ext cx="471614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FREQUENCY DIVISION MULTIPLEXING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(FDM)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8855" y="6536283"/>
            <a:ext cx="4443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rgbClr val="00B050"/>
                </a:solidFill>
              </a:rPr>
              <a:t>nd Wavelength division multiplexing for fiber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4580" y="659130"/>
            <a:ext cx="5518785" cy="4172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3360">
              <a:lnSpc>
                <a:spcPct val="100000"/>
              </a:lnSpc>
            </a:pPr>
            <a:r>
              <a:rPr sz="2400" b="1" spc="270" dirty="0">
                <a:solidFill>
                  <a:srgbClr val="0070C0"/>
                </a:solidFill>
                <a:latin typeface="PMingLiU"/>
                <a:cs typeface="PMingLiU"/>
              </a:rPr>
              <a:t>Morse </a:t>
            </a:r>
            <a:r>
              <a:rPr sz="2400" b="1" spc="295" dirty="0">
                <a:solidFill>
                  <a:srgbClr val="0070C0"/>
                </a:solidFill>
                <a:latin typeface="PMingLiU"/>
                <a:cs typeface="PMingLiU"/>
              </a:rPr>
              <a:t>Code</a:t>
            </a:r>
            <a:r>
              <a:rPr sz="2400" b="1" spc="1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45" dirty="0">
                <a:solidFill>
                  <a:srgbClr val="0070C0"/>
                </a:solidFill>
                <a:latin typeface="PMingLiU"/>
                <a:cs typeface="PMingLiU"/>
              </a:rPr>
              <a:t>Analogy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12700" marR="113664">
              <a:lnSpc>
                <a:spcPct val="116100"/>
              </a:lnSpc>
              <a:spcBef>
                <a:spcPts val="1800"/>
              </a:spcBef>
            </a:pPr>
            <a:r>
              <a:rPr sz="2050" spc="20" dirty="0">
                <a:latin typeface="Garamond"/>
                <a:cs typeface="Garamond"/>
              </a:rPr>
              <a:t>Example </a:t>
            </a:r>
            <a:r>
              <a:rPr sz="2050" spc="60" dirty="0">
                <a:latin typeface="Garamond"/>
                <a:cs typeface="Garamond"/>
              </a:rPr>
              <a:t>bit </a:t>
            </a:r>
            <a:r>
              <a:rPr sz="2050" spc="30" dirty="0">
                <a:latin typeface="Garamond"/>
                <a:cs typeface="Garamond"/>
              </a:rPr>
              <a:t>pipe: </a:t>
            </a:r>
            <a:r>
              <a:rPr sz="2050" spc="15" dirty="0">
                <a:latin typeface="Garamond"/>
                <a:cs typeface="Garamond"/>
              </a:rPr>
              <a:t>sending </a:t>
            </a:r>
            <a:r>
              <a:rPr sz="2050" spc="-10" dirty="0">
                <a:latin typeface="Garamond"/>
                <a:cs typeface="Garamond"/>
              </a:rPr>
              <a:t>Morse </a:t>
            </a:r>
            <a:r>
              <a:rPr sz="2050" spc="10" dirty="0">
                <a:latin typeface="Garamond"/>
                <a:cs typeface="Garamond"/>
              </a:rPr>
              <a:t>Code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5" dirty="0">
                <a:latin typeface="Garamond"/>
                <a:cs typeface="Garamond"/>
              </a:rPr>
              <a:t>receivers  </a:t>
            </a:r>
            <a:r>
              <a:rPr sz="2050" spc="25" dirty="0">
                <a:latin typeface="Garamond"/>
                <a:cs typeface="Garamond"/>
              </a:rPr>
              <a:t>using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25" dirty="0">
                <a:latin typeface="Garamond"/>
                <a:cs typeface="Garamond"/>
              </a:rPr>
              <a:t>flashlight.</a:t>
            </a:r>
            <a:r>
              <a:rPr sz="2050" spc="365" dirty="0">
                <a:latin typeface="Garamond"/>
                <a:cs typeface="Garamond"/>
              </a:rPr>
              <a:t> </a:t>
            </a:r>
            <a:r>
              <a:rPr sz="2050" dirty="0">
                <a:latin typeface="Garamond"/>
                <a:cs typeface="Garamond"/>
              </a:rPr>
              <a:t>Issues: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8140" marR="595630" indent="-199390">
              <a:lnSpc>
                <a:spcPct val="116300"/>
              </a:lnSpc>
              <a:buFont typeface="Arial"/>
              <a:buChar char="•"/>
              <a:tabLst>
                <a:tab pos="358775" algn="l"/>
              </a:tabLst>
            </a:pPr>
            <a:r>
              <a:rPr sz="2050" b="1" spc="280" dirty="0">
                <a:solidFill>
                  <a:srgbClr val="00B050"/>
                </a:solidFill>
                <a:latin typeface="PMingLiU"/>
                <a:cs typeface="PMingLiU"/>
              </a:rPr>
              <a:t>Fundamental </a:t>
            </a:r>
            <a:r>
              <a:rPr sz="2050" b="1" spc="204" dirty="0">
                <a:solidFill>
                  <a:srgbClr val="00B050"/>
                </a:solidFill>
                <a:latin typeface="PMingLiU"/>
                <a:cs typeface="PMingLiU"/>
              </a:rPr>
              <a:t>Limits</a:t>
            </a:r>
            <a:r>
              <a:rPr sz="2050" spc="204" dirty="0">
                <a:latin typeface="Garamond"/>
                <a:cs typeface="Garamond"/>
              </a:rPr>
              <a:t>: </a:t>
            </a:r>
            <a:r>
              <a:rPr sz="2050" spc="35" dirty="0">
                <a:latin typeface="Garamond"/>
                <a:cs typeface="Garamond"/>
              </a:rPr>
              <a:t>Brain-eye </a:t>
            </a:r>
            <a:r>
              <a:rPr sz="2050" spc="40" dirty="0">
                <a:latin typeface="Garamond"/>
                <a:cs typeface="Garamond"/>
              </a:rPr>
              <a:t>system  </a:t>
            </a:r>
            <a:r>
              <a:rPr sz="2050" spc="5" dirty="0">
                <a:latin typeface="Garamond"/>
                <a:cs typeface="Garamond"/>
              </a:rPr>
              <a:t>processing </a:t>
            </a:r>
            <a:r>
              <a:rPr sz="2050" spc="45" dirty="0">
                <a:latin typeface="Garamond"/>
                <a:cs typeface="Garamond"/>
              </a:rPr>
              <a:t>limits </a:t>
            </a:r>
            <a:r>
              <a:rPr sz="2050" spc="30" dirty="0">
                <a:latin typeface="Garamond"/>
                <a:cs typeface="Garamond"/>
              </a:rPr>
              <a:t>leads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10" dirty="0">
                <a:latin typeface="Garamond"/>
                <a:cs typeface="Garamond"/>
              </a:rPr>
              <a:t>Inter </a:t>
            </a:r>
            <a:r>
              <a:rPr sz="2050" spc="30" dirty="0">
                <a:latin typeface="Garamond"/>
                <a:cs typeface="Garamond"/>
              </a:rPr>
              <a:t>Symbol  </a:t>
            </a:r>
            <a:r>
              <a:rPr sz="2050" spc="-5" dirty="0">
                <a:latin typeface="Garamond"/>
                <a:cs typeface="Garamond"/>
              </a:rPr>
              <a:t>Interference</a:t>
            </a:r>
            <a:endParaRPr sz="2050" dirty="0">
              <a:latin typeface="Garamond"/>
              <a:cs typeface="Garamond"/>
            </a:endParaRPr>
          </a:p>
          <a:p>
            <a:pPr marL="358140" indent="-19939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358775" algn="l"/>
              </a:tabLst>
            </a:pPr>
            <a:r>
              <a:rPr sz="2050" b="1" spc="280" dirty="0">
                <a:solidFill>
                  <a:srgbClr val="00B050"/>
                </a:solidFill>
                <a:latin typeface="PMingLiU"/>
                <a:cs typeface="PMingLiU"/>
              </a:rPr>
              <a:t>Media </a:t>
            </a:r>
            <a:r>
              <a:rPr sz="2050" b="1" spc="190" dirty="0">
                <a:solidFill>
                  <a:srgbClr val="00B050"/>
                </a:solidFill>
                <a:latin typeface="PMingLiU"/>
                <a:cs typeface="PMingLiU"/>
              </a:rPr>
              <a:t>Issues: </a:t>
            </a:r>
            <a:r>
              <a:rPr sz="2050" spc="45" dirty="0">
                <a:latin typeface="Garamond"/>
                <a:cs typeface="Garamond"/>
              </a:rPr>
              <a:t>Flashlight,</a:t>
            </a:r>
            <a:r>
              <a:rPr sz="2050" spc="185" dirty="0">
                <a:latin typeface="Garamond"/>
                <a:cs typeface="Garamond"/>
              </a:rPr>
              <a:t> </a:t>
            </a:r>
            <a:r>
              <a:rPr sz="2050" spc="5" dirty="0">
                <a:latin typeface="Garamond"/>
                <a:cs typeface="Garamond"/>
              </a:rPr>
              <a:t>semaphore</a:t>
            </a:r>
            <a:endParaRPr sz="2050" dirty="0">
              <a:latin typeface="Garamond"/>
              <a:cs typeface="Garamond"/>
            </a:endParaRPr>
          </a:p>
          <a:p>
            <a:pPr marL="358140" marR="5080" indent="-199390">
              <a:lnSpc>
                <a:spcPct val="116100"/>
              </a:lnSpc>
              <a:spcBef>
                <a:spcPts val="905"/>
              </a:spcBef>
              <a:buFont typeface="Arial"/>
              <a:buChar char="•"/>
              <a:tabLst>
                <a:tab pos="358775" algn="l"/>
              </a:tabLst>
            </a:pPr>
            <a:r>
              <a:rPr sz="2050" b="1" spc="245" dirty="0">
                <a:solidFill>
                  <a:srgbClr val="00B050"/>
                </a:solidFill>
                <a:latin typeface="PMingLiU"/>
                <a:cs typeface="PMingLiU"/>
              </a:rPr>
              <a:t>Coding:</a:t>
            </a:r>
            <a:r>
              <a:rPr sz="2050" spc="245" dirty="0">
                <a:latin typeface="PMingLiU"/>
                <a:cs typeface="PMingLiU"/>
              </a:rPr>
              <a:t> </a:t>
            </a:r>
            <a:r>
              <a:rPr sz="2050" spc="-10" dirty="0">
                <a:latin typeface="Garamond"/>
                <a:cs typeface="Garamond"/>
              </a:rPr>
              <a:t>Morse </a:t>
            </a:r>
            <a:r>
              <a:rPr sz="2050" dirty="0">
                <a:latin typeface="Garamond"/>
                <a:cs typeface="Garamond"/>
              </a:rPr>
              <a:t>code, </a:t>
            </a:r>
            <a:r>
              <a:rPr sz="2050" spc="50" dirty="0">
                <a:latin typeface="Garamond"/>
                <a:cs typeface="Garamond"/>
              </a:rPr>
              <a:t>getting </a:t>
            </a:r>
            <a:r>
              <a:rPr sz="2050" spc="25" dirty="0">
                <a:latin typeface="Garamond"/>
                <a:cs typeface="Garamond"/>
              </a:rPr>
              <a:t>in synch, </a:t>
            </a:r>
            <a:r>
              <a:rPr sz="2050" spc="-5" dirty="0">
                <a:latin typeface="Garamond"/>
                <a:cs typeface="Garamond"/>
              </a:rPr>
              <a:t>knowing  </a:t>
            </a:r>
            <a:r>
              <a:rPr sz="2050" spc="5" dirty="0">
                <a:latin typeface="Garamond"/>
                <a:cs typeface="Garamond"/>
              </a:rPr>
              <a:t>receiver</a:t>
            </a:r>
            <a:r>
              <a:rPr sz="2050" spc="35" dirty="0">
                <a:latin typeface="Garamond"/>
                <a:cs typeface="Garamond"/>
              </a:rPr>
              <a:t> </a:t>
            </a:r>
            <a:r>
              <a:rPr sz="2050" spc="70" dirty="0">
                <a:latin typeface="Garamond"/>
                <a:cs typeface="Garamond"/>
              </a:rPr>
              <a:t>rate.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6</a:t>
            </a:fld>
            <a:endParaRPr lang="en-US" sz="85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89" y="3631493"/>
            <a:ext cx="5174024" cy="359055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1668272" y="659130"/>
            <a:ext cx="511352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Signaling with Semaphores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b="1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8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legraph-morse-code-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31" y="4467860"/>
            <a:ext cx="2770579" cy="20424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7</a:t>
            </a:fld>
            <a:endParaRPr lang="en-US" sz="85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1" y="3565398"/>
            <a:ext cx="3156587" cy="3573145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1668272" y="659130"/>
            <a:ext cx="511352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Morse Code Transmission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b="1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0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8</a:t>
            </a:fld>
            <a:endParaRPr lang="en-US" sz="850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8578" b="8578"/>
          <a:stretch>
            <a:fillRect/>
          </a:stretch>
        </p:blipFill>
        <p:spPr>
          <a:xfrm>
            <a:off x="241808" y="3496066"/>
            <a:ext cx="6976539" cy="3890762"/>
          </a:xfrm>
        </p:spPr>
      </p:pic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9080" y="7425690"/>
            <a:ext cx="4532551" cy="38862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1668272" y="659130"/>
            <a:ext cx="5113528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385" dirty="0" smtClean="0">
                <a:solidFill>
                  <a:srgbClr val="0070C0"/>
                </a:solidFill>
                <a:latin typeface="PMingLiU"/>
                <a:cs typeface="PMingLiU"/>
              </a:rPr>
              <a:t>Morse Code Message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b="1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1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1765312" y="682384"/>
            <a:ext cx="4354302" cy="847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>
              <a:lnSpc>
                <a:spcPct val="100000"/>
              </a:lnSpc>
            </a:pP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PHYSICAL LAYER:</a:t>
            </a:r>
            <a:r>
              <a:rPr sz="2000" b="1" i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b="1" i="1" spc="15" dirty="0">
                <a:solidFill>
                  <a:srgbClr val="0070C0"/>
                </a:solidFill>
                <a:latin typeface="Arial"/>
                <a:cs typeface="Arial"/>
              </a:rPr>
              <a:t>SUBLAYERS</a:t>
            </a:r>
            <a:endParaRPr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480695" marR="341630" indent="-468630">
              <a:lnSpc>
                <a:spcPct val="132800"/>
              </a:lnSpc>
              <a:spcBef>
                <a:spcPts val="735"/>
              </a:spcBef>
              <a:tabLst>
                <a:tab pos="2624455" algn="l"/>
                <a:tab pos="3186430" algn="l"/>
              </a:tabLst>
            </a:pPr>
            <a:r>
              <a:rPr sz="1650" baseline="5050" dirty="0">
                <a:latin typeface="Courier New"/>
                <a:cs typeface="Courier New"/>
              </a:rPr>
              <a:t>Input</a:t>
            </a:r>
            <a:r>
              <a:rPr sz="1650" spc="30" baseline="5050" dirty="0">
                <a:latin typeface="Courier New"/>
                <a:cs typeface="Courier New"/>
              </a:rPr>
              <a:t> </a:t>
            </a:r>
            <a:r>
              <a:rPr sz="1650" baseline="5050" dirty="0">
                <a:latin typeface="Courier New"/>
                <a:cs typeface="Courier New"/>
              </a:rPr>
              <a:t>Stream	</a:t>
            </a:r>
            <a:r>
              <a:rPr sz="1100" dirty="0">
                <a:latin typeface="Courier New"/>
                <a:cs typeface="Courier New"/>
              </a:rPr>
              <a:t>Output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Stream  </a:t>
            </a:r>
            <a:r>
              <a:rPr sz="1650" baseline="5050" dirty="0">
                <a:latin typeface="Courier New"/>
                <a:cs typeface="Courier New"/>
              </a:rPr>
              <a:t>01010000		</a:t>
            </a:r>
            <a:r>
              <a:rPr sz="1100" dirty="0">
                <a:latin typeface="Courier New"/>
                <a:cs typeface="Courier New"/>
              </a:rPr>
              <a:t>01010000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871439" y="8284383"/>
            <a:ext cx="12065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5475" y="4141039"/>
            <a:ext cx="1137099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990" y="1972516"/>
            <a:ext cx="2104845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Coding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823" y="4122491"/>
            <a:ext cx="1137099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2177" y="4617495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Input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Signal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26563" y="4713570"/>
            <a:ext cx="13790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Output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Signal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937443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0761" y="3939120"/>
            <a:ext cx="2343659" cy="648127"/>
          </a:xfrm>
          <a:custGeom>
            <a:avLst/>
            <a:gdLst/>
            <a:ahLst/>
            <a:cxnLst/>
            <a:rect l="l" t="t" r="r" b="b"/>
            <a:pathLst>
              <a:path w="1906904" h="409575">
                <a:moveTo>
                  <a:pt x="0" y="409286"/>
                </a:moveTo>
                <a:lnTo>
                  <a:pt x="1906790" y="409286"/>
                </a:lnTo>
                <a:lnTo>
                  <a:pt x="1906790" y="0"/>
                </a:lnTo>
                <a:lnTo>
                  <a:pt x="0" y="0"/>
                </a:lnTo>
                <a:lnTo>
                  <a:pt x="0" y="409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3729" y="1789168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9015" y="3902083"/>
            <a:ext cx="2130599" cy="631045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6369" y="3881567"/>
            <a:ext cx="2519258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Transmission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6556" y="3881567"/>
            <a:ext cx="2104845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Media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Reception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9339" y="1898388"/>
            <a:ext cx="2381120" cy="40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Decoding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3826" y="1325816"/>
            <a:ext cx="0" cy="611953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7848" y="1752093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95916" y="1362875"/>
            <a:ext cx="0" cy="427061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9923" y="1362875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9420" y="2567608"/>
            <a:ext cx="0" cy="1427890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8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3441" y="3809400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86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5916" y="2437862"/>
            <a:ext cx="0" cy="1483156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9370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9923" y="2437862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3179" y="5644307"/>
            <a:ext cx="5369422" cy="1594693"/>
          </a:xfrm>
          <a:custGeom>
            <a:avLst/>
            <a:gdLst/>
            <a:ahLst/>
            <a:cxnLst/>
            <a:rect l="l" t="t" r="r" b="b"/>
            <a:pathLst>
              <a:path w="4368800" h="1007745">
                <a:moveTo>
                  <a:pt x="0" y="1007278"/>
                </a:moveTo>
                <a:lnTo>
                  <a:pt x="4368761" y="1007278"/>
                </a:lnTo>
                <a:lnTo>
                  <a:pt x="4368761" y="0"/>
                </a:lnTo>
                <a:lnTo>
                  <a:pt x="0" y="0"/>
                </a:lnTo>
                <a:lnTo>
                  <a:pt x="0" y="10072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3826" y="4569306"/>
            <a:ext cx="0" cy="109428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910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7848" y="5477488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2727" y="4550777"/>
            <a:ext cx="0" cy="109428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0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6749" y="4550777"/>
            <a:ext cx="72581" cy="185897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73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2177" y="5440430"/>
            <a:ext cx="259106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5675" y="5125349"/>
            <a:ext cx="0" cy="278343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1756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0082" y="5125349"/>
            <a:ext cx="273934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7969" y="5125349"/>
            <a:ext cx="403487" cy="315522"/>
          </a:xfrm>
          <a:custGeom>
            <a:avLst/>
            <a:gdLst/>
            <a:ahLst/>
            <a:cxnLst/>
            <a:rect l="l" t="t" r="r" b="b"/>
            <a:pathLst>
              <a:path w="328294" h="199389">
                <a:moveTo>
                  <a:pt x="0" y="0"/>
                </a:moveTo>
                <a:lnTo>
                  <a:pt x="0" y="199110"/>
                </a:lnTo>
                <a:lnTo>
                  <a:pt x="327964" y="199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1036" y="5180937"/>
            <a:ext cx="0" cy="260256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1639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4225" y="5180937"/>
            <a:ext cx="432363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54252" y="5218015"/>
            <a:ext cx="1482835" cy="223076"/>
          </a:xfrm>
          <a:custGeom>
            <a:avLst/>
            <a:gdLst/>
            <a:ahLst/>
            <a:cxnLst/>
            <a:rect l="l" t="t" r="r" b="b"/>
            <a:pathLst>
              <a:path w="1206500" h="140970">
                <a:moveTo>
                  <a:pt x="0" y="140550"/>
                </a:moveTo>
                <a:lnTo>
                  <a:pt x="610" y="140337"/>
                </a:lnTo>
                <a:lnTo>
                  <a:pt x="4881" y="138842"/>
                </a:lnTo>
                <a:lnTo>
                  <a:pt x="16475" y="134785"/>
                </a:lnTo>
                <a:lnTo>
                  <a:pt x="74828" y="114288"/>
                </a:lnTo>
                <a:lnTo>
                  <a:pt x="120303" y="97847"/>
                </a:lnTo>
                <a:lnTo>
                  <a:pt x="170536" y="78843"/>
                </a:lnTo>
                <a:lnTo>
                  <a:pt x="220586" y="58559"/>
                </a:lnTo>
                <a:lnTo>
                  <a:pt x="266616" y="38580"/>
                </a:lnTo>
                <a:lnTo>
                  <a:pt x="309167" y="21712"/>
                </a:lnTo>
                <a:lnTo>
                  <a:pt x="349886" y="11066"/>
                </a:lnTo>
                <a:lnTo>
                  <a:pt x="390423" y="9753"/>
                </a:lnTo>
                <a:lnTo>
                  <a:pt x="431814" y="19672"/>
                </a:lnTo>
                <a:lnTo>
                  <a:pt x="472655" y="37822"/>
                </a:lnTo>
                <a:lnTo>
                  <a:pt x="510934" y="59993"/>
                </a:lnTo>
                <a:lnTo>
                  <a:pt x="544639" y="81978"/>
                </a:lnTo>
                <a:lnTo>
                  <a:pt x="573066" y="100036"/>
                </a:lnTo>
                <a:lnTo>
                  <a:pt x="600760" y="112239"/>
                </a:lnTo>
                <a:lnTo>
                  <a:pt x="633579" y="117122"/>
                </a:lnTo>
                <a:lnTo>
                  <a:pt x="677379" y="113220"/>
                </a:lnTo>
                <a:lnTo>
                  <a:pt x="714994" y="105286"/>
                </a:lnTo>
                <a:lnTo>
                  <a:pt x="758356" y="93988"/>
                </a:lnTo>
                <a:lnTo>
                  <a:pt x="805730" y="80521"/>
                </a:lnTo>
                <a:lnTo>
                  <a:pt x="855381" y="66078"/>
                </a:lnTo>
                <a:lnTo>
                  <a:pt x="905572" y="51853"/>
                </a:lnTo>
                <a:lnTo>
                  <a:pt x="954570" y="39039"/>
                </a:lnTo>
                <a:lnTo>
                  <a:pt x="1022681" y="24219"/>
                </a:lnTo>
                <a:lnTo>
                  <a:pt x="1082190" y="14154"/>
                </a:lnTo>
                <a:lnTo>
                  <a:pt x="1131086" y="7746"/>
                </a:lnTo>
                <a:lnTo>
                  <a:pt x="1189928" y="1644"/>
                </a:lnTo>
                <a:lnTo>
                  <a:pt x="1201518" y="487"/>
                </a:lnTo>
                <a:lnTo>
                  <a:pt x="1205788" y="60"/>
                </a:lnTo>
                <a:lnTo>
                  <a:pt x="12063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70205" y="3230833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Coded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009877" y="3286431"/>
            <a:ext cx="12752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Coded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7341" y="5809115"/>
            <a:ext cx="3901416" cy="806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50" spc="15" dirty="0">
                <a:latin typeface="Courier New"/>
                <a:cs typeface="Courier New"/>
              </a:rPr>
              <a:t>Signal Transmission</a:t>
            </a:r>
            <a:r>
              <a:rPr sz="1450" spc="-80" dirty="0">
                <a:latin typeface="Courier New"/>
                <a:cs typeface="Courier New"/>
              </a:rPr>
              <a:t> </a:t>
            </a:r>
            <a:r>
              <a:rPr sz="1450" spc="15" dirty="0">
                <a:latin typeface="Courier New"/>
                <a:cs typeface="Courier New"/>
              </a:rPr>
              <a:t>Sublayer</a:t>
            </a:r>
            <a:endParaRPr sz="1450" dirty="0">
              <a:latin typeface="Courier New"/>
              <a:cs typeface="Courier New"/>
            </a:endParaRPr>
          </a:p>
          <a:p>
            <a:pPr marR="99695" algn="ctr">
              <a:lnSpc>
                <a:spcPct val="100000"/>
              </a:lnSpc>
              <a:spcBef>
                <a:spcPts val="740"/>
              </a:spcBef>
            </a:pPr>
            <a:r>
              <a:rPr sz="1100" dirty="0">
                <a:latin typeface="Courier New"/>
                <a:cs typeface="Courier New"/>
              </a:rPr>
              <a:t>(SHANNON AND NYQUIST LIMITS)</a:t>
            </a:r>
          </a:p>
        </p:txBody>
      </p:sp>
    </p:spTree>
    <p:extLst>
      <p:ext uri="{BB962C8B-B14F-4D97-AF65-F5344CB8AC3E}">
        <p14:creationId xmlns:p14="http://schemas.microsoft.com/office/powerpoint/2010/main" val="4730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2291</Words>
  <Application>Microsoft Office PowerPoint</Application>
  <PresentationFormat>Custom</PresentationFormat>
  <Paragraphs>479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ＭＳ ゴシック</vt:lpstr>
      <vt:lpstr>ＭＳ Ｐゴシック</vt:lpstr>
      <vt:lpstr>PMingLiU</vt:lpstr>
      <vt:lpstr>Arial</vt:lpstr>
      <vt:lpstr>Arial Black</vt:lpstr>
      <vt:lpstr>Calibri</vt:lpstr>
      <vt:lpstr>Courier New</vt:lpstr>
      <vt:lpstr>Garamond</vt:lpstr>
      <vt:lpstr>Myriad Web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varghese</cp:lastModifiedBy>
  <cp:revision>34</cp:revision>
  <dcterms:created xsi:type="dcterms:W3CDTF">2017-10-03T19:07:56Z</dcterms:created>
  <dcterms:modified xsi:type="dcterms:W3CDTF">2019-10-01T16:30:13Z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2008-04-16T00:00:00Z</vt:filetime>
  </property>
  <property fmtid="{D5CDD505-2E9C-101B-9397-08002B2CF9AE}" pid="3" name="LastSaved">
    <vt:filetime>2017-10-04T00:00:00Z</vt:filetime>
  </property>
</Properties>
</file>